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257" r:id="rId2"/>
    <p:sldId id="258" r:id="rId3"/>
    <p:sldId id="259" r:id="rId4"/>
    <p:sldId id="325" r:id="rId5"/>
    <p:sldId id="260" r:id="rId6"/>
    <p:sldId id="261" r:id="rId7"/>
    <p:sldId id="262" r:id="rId8"/>
    <p:sldId id="263" r:id="rId9"/>
    <p:sldId id="264" r:id="rId10"/>
    <p:sldId id="326" r:id="rId11"/>
    <p:sldId id="265" r:id="rId12"/>
    <p:sldId id="327" r:id="rId13"/>
    <p:sldId id="328" r:id="rId14"/>
    <p:sldId id="266" r:id="rId15"/>
    <p:sldId id="329" r:id="rId16"/>
    <p:sldId id="330" r:id="rId17"/>
    <p:sldId id="268" r:id="rId18"/>
    <p:sldId id="267" r:id="rId19"/>
    <p:sldId id="269" r:id="rId20"/>
    <p:sldId id="270" r:id="rId21"/>
    <p:sldId id="333" r:id="rId22"/>
    <p:sldId id="334" r:id="rId23"/>
    <p:sldId id="335" r:id="rId24"/>
    <p:sldId id="336" r:id="rId25"/>
    <p:sldId id="337" r:id="rId26"/>
    <p:sldId id="338" r:id="rId27"/>
    <p:sldId id="339" r:id="rId28"/>
    <p:sldId id="341" r:id="rId29"/>
    <p:sldId id="271" r:id="rId30"/>
    <p:sldId id="272" r:id="rId31"/>
    <p:sldId id="273" r:id="rId32"/>
    <p:sldId id="274" r:id="rId33"/>
    <p:sldId id="275" r:id="rId34"/>
    <p:sldId id="276" r:id="rId35"/>
    <p:sldId id="277" r:id="rId36"/>
    <p:sldId id="278" r:id="rId37"/>
    <p:sldId id="279" r:id="rId38"/>
    <p:sldId id="280" r:id="rId39"/>
    <p:sldId id="281" r:id="rId40"/>
    <p:sldId id="344" r:id="rId41"/>
    <p:sldId id="282" r:id="rId42"/>
    <p:sldId id="283" r:id="rId43"/>
    <p:sldId id="284" r:id="rId44"/>
    <p:sldId id="285" r:id="rId45"/>
    <p:sldId id="293" r:id="rId46"/>
    <p:sldId id="286" r:id="rId47"/>
    <p:sldId id="287" r:id="rId48"/>
    <p:sldId id="288" r:id="rId49"/>
    <p:sldId id="289" r:id="rId50"/>
    <p:sldId id="290" r:id="rId51"/>
    <p:sldId id="291" r:id="rId52"/>
    <p:sldId id="292" r:id="rId53"/>
    <p:sldId id="294" r:id="rId54"/>
    <p:sldId id="295" r:id="rId55"/>
    <p:sldId id="296" r:id="rId56"/>
    <p:sldId id="297" r:id="rId57"/>
    <p:sldId id="298" r:id="rId58"/>
    <p:sldId id="299" r:id="rId59"/>
    <p:sldId id="342" r:id="rId60"/>
    <p:sldId id="343" r:id="rId61"/>
    <p:sldId id="345" r:id="rId62"/>
    <p:sldId id="346" r:id="rId63"/>
    <p:sldId id="347" r:id="rId64"/>
    <p:sldId id="300" r:id="rId65"/>
    <p:sldId id="301" r:id="rId66"/>
    <p:sldId id="350" r:id="rId67"/>
    <p:sldId id="317" r:id="rId68"/>
    <p:sldId id="349" r:id="rId69"/>
    <p:sldId id="348" r:id="rId70"/>
    <p:sldId id="302" r:id="rId71"/>
    <p:sldId id="303" r:id="rId72"/>
    <p:sldId id="304" r:id="rId73"/>
    <p:sldId id="305" r:id="rId74"/>
    <p:sldId id="306" r:id="rId75"/>
    <p:sldId id="307" r:id="rId76"/>
    <p:sldId id="308" r:id="rId77"/>
    <p:sldId id="309" r:id="rId78"/>
    <p:sldId id="310" r:id="rId79"/>
    <p:sldId id="311" r:id="rId80"/>
    <p:sldId id="312" r:id="rId81"/>
    <p:sldId id="313" r:id="rId82"/>
    <p:sldId id="314" r:id="rId83"/>
    <p:sldId id="315" r:id="rId84"/>
    <p:sldId id="316" r:id="rId85"/>
    <p:sldId id="318" r:id="rId86"/>
    <p:sldId id="351" r:id="rId87"/>
    <p:sldId id="353" r:id="rId88"/>
    <p:sldId id="352" r:id="rId89"/>
    <p:sldId id="354" r:id="rId9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10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CC49CD7A-3DF4-431A-AA60-90BE11DB4FF9}" type="datetimeFigureOut">
              <a:rPr lang="en-GB" smtClean="0"/>
              <a:t>17/03/2020</a:t>
            </a:fld>
            <a:endParaRPr lang="en-GB"/>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E8693534-7156-4FAC-9E46-18E8D109DC00}" type="slidenum">
              <a:rPr lang="en-GB" smtClean="0"/>
              <a:t>‹#›</a:t>
            </a:fld>
            <a:endParaRPr lang="en-GB"/>
          </a:p>
        </p:txBody>
      </p:sp>
    </p:spTree>
    <p:extLst>
      <p:ext uri="{BB962C8B-B14F-4D97-AF65-F5344CB8AC3E}">
        <p14:creationId xmlns:p14="http://schemas.microsoft.com/office/powerpoint/2010/main" val="1673934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F703AC7-67D5-434C-9EDC-1D9F1C5900E9}" type="datetimeFigureOut">
              <a:rPr lang="en-GB" smtClean="0"/>
              <a:t>17/03/2020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25FE56A-126B-4BFB-9CCC-CBAD18C8BBFF}" type="slidenum">
              <a:rPr lang="en-GB" smtClean="0"/>
              <a:t>‹#›</a:t>
            </a:fld>
            <a:endParaRPr lang="en-GB"/>
          </a:p>
        </p:txBody>
      </p:sp>
    </p:spTree>
    <p:extLst>
      <p:ext uri="{BB962C8B-B14F-4D97-AF65-F5344CB8AC3E}">
        <p14:creationId xmlns:p14="http://schemas.microsoft.com/office/powerpoint/2010/main" val="270178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7FE15B-3C82-4225-B6CB-3A705E74A37A}" type="slidenum">
              <a:rPr lang="en-US" altLang="en-US"/>
              <a:pPr/>
              <a:t>22</a:t>
            </a:fld>
            <a:endParaRPr lang="en-US" alt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8685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2D5E0-B268-46AE-8EC4-7DB8F6F0EC55}" type="slidenum">
              <a:rPr lang="en-US" altLang="en-US"/>
              <a:pPr/>
              <a:t>23</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99369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D0238B-F113-4B57-95C1-0A8B3F4DF5C0}" type="slidenum">
              <a:rPr lang="en-US" altLang="en-US"/>
              <a:pPr/>
              <a:t>24</a:t>
            </a:fld>
            <a:endParaRPr lang="en-US" alt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6448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1367F-EA88-4190-93DA-19D14F6BFADC}" type="slidenum">
              <a:rPr lang="en-US" altLang="en-US"/>
              <a:pPr/>
              <a:t>25</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5005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6FC9C3-F235-4E62-81F8-5D8536E57887}" type="slidenum">
              <a:rPr lang="en-US" altLang="en-US"/>
              <a:pPr/>
              <a:t>27</a:t>
            </a:fld>
            <a:endParaRPr lang="en-US" alt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227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70736-AE31-4A2F-A392-E9194956ED1B}" type="slidenum">
              <a:rPr lang="en-US" altLang="en-US"/>
              <a:pPr/>
              <a:t>28</a:t>
            </a:fld>
            <a:endParaRPr lang="en-US" alt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92383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B18A4B5-4AD2-485D-8A13-A5C417A2C85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180906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18A4B5-4AD2-485D-8A13-A5C417A2C85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73988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18A4B5-4AD2-485D-8A13-A5C417A2C85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3206235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B18A4B5-4AD2-485D-8A13-A5C417A2C85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219155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18A4B5-4AD2-485D-8A13-A5C417A2C853}" type="datetimeFigureOut">
              <a:rPr lang="en-GB" smtClean="0"/>
              <a:t>17/03/2020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1471344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B18A4B5-4AD2-485D-8A13-A5C417A2C853}"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3541867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B18A4B5-4AD2-485D-8A13-A5C417A2C853}" type="datetimeFigureOut">
              <a:rPr lang="en-GB" smtClean="0"/>
              <a:t>17/03/2020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307066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B18A4B5-4AD2-485D-8A13-A5C417A2C853}" type="datetimeFigureOut">
              <a:rPr lang="en-GB" smtClean="0"/>
              <a:t>17/03/2020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129951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8A4B5-4AD2-485D-8A13-A5C417A2C853}"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425449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18A4B5-4AD2-485D-8A13-A5C417A2C853}"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159032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18A4B5-4AD2-485D-8A13-A5C417A2C853}" type="datetimeFigureOut">
              <a:rPr lang="en-GB" smtClean="0"/>
              <a:t>17/03/2020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721034-D955-42C0-94FF-894300858D5E}" type="slidenum">
              <a:rPr lang="en-GB" smtClean="0"/>
              <a:t>‹#›</a:t>
            </a:fld>
            <a:endParaRPr lang="en-GB"/>
          </a:p>
        </p:txBody>
      </p:sp>
    </p:spTree>
    <p:extLst>
      <p:ext uri="{BB962C8B-B14F-4D97-AF65-F5344CB8AC3E}">
        <p14:creationId xmlns:p14="http://schemas.microsoft.com/office/powerpoint/2010/main" val="427263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8A4B5-4AD2-485D-8A13-A5C417A2C853}" type="datetimeFigureOut">
              <a:rPr lang="en-GB" smtClean="0"/>
              <a:t>17/03/2020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21034-D955-42C0-94FF-894300858D5E}" type="slidenum">
              <a:rPr lang="en-GB" smtClean="0"/>
              <a:t>‹#›</a:t>
            </a:fld>
            <a:endParaRPr lang="en-GB"/>
          </a:p>
        </p:txBody>
      </p:sp>
    </p:spTree>
    <p:extLst>
      <p:ext uri="{BB962C8B-B14F-4D97-AF65-F5344CB8AC3E}">
        <p14:creationId xmlns:p14="http://schemas.microsoft.com/office/powerpoint/2010/main" val="956964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46WX59wDB4E" TargetMode="Externa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0.jpe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hyperlink" Target="http://upload.wikimedia.org/wikipedia/commons/6/6f/Flag_of_the_Democratic_Republic_of_the_Congo.svg" TargetMode="External"/><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0.jpeg"/><Relationship Id="rId7" Type="http://schemas.openxmlformats.org/officeDocument/2006/relationships/image" Target="../media/image39.jpe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hyperlink" Target="http://upload.wikimedia.org/wikipedia/commons/6/6f/Flag_of_the_Democratic_Republic_of_the_Congo.svg" TargetMode="External"/><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7.jpeg"/><Relationship Id="rId7" Type="http://schemas.openxmlformats.org/officeDocument/2006/relationships/image" Target="../media/image4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36.png"/><Relationship Id="rId5" Type="http://schemas.openxmlformats.org/officeDocument/2006/relationships/image" Target="../media/image38.jpeg"/><Relationship Id="rId10" Type="http://schemas.openxmlformats.org/officeDocument/2006/relationships/hyperlink" Target="http://upload.wikimedia.org/wikipedia/commons/6/6f/Flag_of_the_Democratic_Republic_of_the_Congo.svg" TargetMode="External"/><Relationship Id="rId4" Type="http://schemas.openxmlformats.org/officeDocument/2006/relationships/image" Target="../media/image37.jpeg"/><Relationship Id="rId9"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0.jpe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gi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gi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g"/><Relationship Id="rId1" Type="http://schemas.openxmlformats.org/officeDocument/2006/relationships/slideLayout" Target="../slideLayouts/slideLayout2.xml"/><Relationship Id="rId5" Type="http://schemas.openxmlformats.org/officeDocument/2006/relationships/image" Target="../media/image65.jp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mgeuqnoLWAhUBbRQKHbn0AMgQjRwIBw&amp;url=https%3A%2F%2Fwww.pinterest.co.uk%2Fexplore%2Fphilippe-starck%2F&amp;psig=AFQjCNHxfvzJq5m5M2hvXQRRpHFG3FYndQ&amp;ust=1504295162640266" TargetMode="External"/><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g"/><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5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0.jpg"/><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5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100.jp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hyperlink" Target="https://www.google.co.uk/url?sa=i&amp;rct=j&amp;q=&amp;esrc=s&amp;source=images&amp;cd=&amp;cad=rja&amp;uact=8&amp;ved=0ahUKEwjmgeuqnoLWAhUBbRQKHbn0AMgQjRwIBw&amp;url=https%3A%2F%2Fwww.pinterest.co.uk%2Fexplore%2Fphilippe-starck%2F&amp;psig=AFQjCNHxfvzJq5m5M2hvXQRRpHFG3FYndQ&amp;ust=1504295162640266" TargetMode="Externa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6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g"/><Relationship Id="rId7" Type="http://schemas.openxmlformats.org/officeDocument/2006/relationships/image" Target="../media/image113.png"/><Relationship Id="rId2" Type="http://schemas.openxmlformats.org/officeDocument/2006/relationships/image" Target="../media/image108.jpg"/><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eg"/><Relationship Id="rId9" Type="http://schemas.openxmlformats.org/officeDocument/2006/relationships/image" Target="../media/image11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p9hn6IqVTMw" TargetMode="External"/><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hyperlink" Target="https://www.youtube.com/watch?v=yajwmhe96pg" TargetMode="External"/><Relationship Id="rId5" Type="http://schemas.openxmlformats.org/officeDocument/2006/relationships/image" Target="../media/image124.jpg"/><Relationship Id="rId4" Type="http://schemas.openxmlformats.org/officeDocument/2006/relationships/image" Target="../media/image123.png"/></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hyperlink" Target="https://www.youtube.com/watch?v=gChp0Cy33eY"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hyperlink" Target="https://www.youtube.com/watch?v=8he8afjQyd8" TargetMode="External"/><Relationship Id="rId5" Type="http://schemas.openxmlformats.org/officeDocument/2006/relationships/image" Target="../media/image126.jpe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8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06.jpg"/><Relationship Id="rId1" Type="http://schemas.openxmlformats.org/officeDocument/2006/relationships/slideLayout" Target="../slideLayouts/slideLayout1.xml"/><Relationship Id="rId4" Type="http://schemas.openxmlformats.org/officeDocument/2006/relationships/image" Target="../media/image128.jpg"/></Relationships>
</file>

<file path=ppt/slides/_rels/slide8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06.jpg"/><Relationship Id="rId1" Type="http://schemas.openxmlformats.org/officeDocument/2006/relationships/slideLayout" Target="../slideLayouts/slideLayout2.xml"/><Relationship Id="rId4" Type="http://schemas.openxmlformats.org/officeDocument/2006/relationships/image" Target="../media/image12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6" name="TextBox 5"/>
          <p:cNvSpPr txBox="1"/>
          <p:nvPr/>
        </p:nvSpPr>
        <p:spPr>
          <a:xfrm>
            <a:off x="-2217550" y="219098"/>
            <a:ext cx="9196252" cy="584775"/>
          </a:xfrm>
          <a:prstGeom prst="rect">
            <a:avLst/>
          </a:prstGeom>
          <a:noFill/>
        </p:spPr>
        <p:txBody>
          <a:bodyPr wrap="square" rtlCol="0">
            <a:spAutoFit/>
          </a:bodyPr>
          <a:lstStyle/>
          <a:p>
            <a:pPr algn="ctr"/>
            <a:r>
              <a:rPr lang="en-GB" sz="3200" dirty="0" smtClean="0"/>
              <a:t>Investigation Techniques</a:t>
            </a:r>
            <a:endParaRPr lang="en-GB" sz="3200" dirty="0"/>
          </a:p>
        </p:txBody>
      </p:sp>
      <p:sp>
        <p:nvSpPr>
          <p:cNvPr id="7" name="TextBox 6"/>
          <p:cNvSpPr txBox="1"/>
          <p:nvPr/>
        </p:nvSpPr>
        <p:spPr>
          <a:xfrm>
            <a:off x="322730" y="968188"/>
            <a:ext cx="11416553" cy="584775"/>
          </a:xfrm>
          <a:prstGeom prst="rect">
            <a:avLst/>
          </a:prstGeom>
          <a:noFill/>
        </p:spPr>
        <p:txBody>
          <a:bodyPr wrap="square" rtlCol="0">
            <a:spAutoFit/>
          </a:bodyPr>
          <a:lstStyle/>
          <a:p>
            <a:r>
              <a:rPr lang="en-GB" sz="3200" b="1" dirty="0" smtClean="0">
                <a:solidFill>
                  <a:srgbClr val="7030A0"/>
                </a:solidFill>
              </a:rPr>
              <a:t>Primary Research				Secondary Research</a:t>
            </a:r>
            <a:endParaRPr lang="en-GB" sz="3200" b="1" dirty="0">
              <a:solidFill>
                <a:srgbClr val="7030A0"/>
              </a:solidFill>
            </a:endParaRPr>
          </a:p>
        </p:txBody>
      </p:sp>
      <p:sp>
        <p:nvSpPr>
          <p:cNvPr id="8" name="TextBox 7"/>
          <p:cNvSpPr txBox="1"/>
          <p:nvPr/>
        </p:nvSpPr>
        <p:spPr>
          <a:xfrm>
            <a:off x="2468880" y="2070097"/>
            <a:ext cx="2729753" cy="369332"/>
          </a:xfrm>
          <a:prstGeom prst="rect">
            <a:avLst/>
          </a:prstGeom>
          <a:noFill/>
        </p:spPr>
        <p:txBody>
          <a:bodyPr wrap="square" rtlCol="0">
            <a:spAutoFit/>
          </a:bodyPr>
          <a:lstStyle/>
          <a:p>
            <a:r>
              <a:rPr lang="en-GB" dirty="0" smtClean="0"/>
              <a:t>Interviews</a:t>
            </a:r>
            <a:endParaRPr lang="en-GB" dirty="0"/>
          </a:p>
        </p:txBody>
      </p:sp>
      <p:sp>
        <p:nvSpPr>
          <p:cNvPr id="9" name="TextBox 8"/>
          <p:cNvSpPr txBox="1"/>
          <p:nvPr/>
        </p:nvSpPr>
        <p:spPr>
          <a:xfrm>
            <a:off x="765586" y="2956563"/>
            <a:ext cx="2729753" cy="369332"/>
          </a:xfrm>
          <a:prstGeom prst="rect">
            <a:avLst/>
          </a:prstGeom>
          <a:noFill/>
        </p:spPr>
        <p:txBody>
          <a:bodyPr wrap="square" rtlCol="0">
            <a:spAutoFit/>
          </a:bodyPr>
          <a:lstStyle/>
          <a:p>
            <a:r>
              <a:rPr lang="en-GB" dirty="0" smtClean="0"/>
              <a:t>Case studies</a:t>
            </a:r>
            <a:endParaRPr lang="en-GB" dirty="0"/>
          </a:p>
        </p:txBody>
      </p:sp>
      <p:sp>
        <p:nvSpPr>
          <p:cNvPr id="10" name="TextBox 9"/>
          <p:cNvSpPr txBox="1"/>
          <p:nvPr/>
        </p:nvSpPr>
        <p:spPr>
          <a:xfrm>
            <a:off x="7879464" y="1885431"/>
            <a:ext cx="2729753" cy="369332"/>
          </a:xfrm>
          <a:prstGeom prst="rect">
            <a:avLst/>
          </a:prstGeom>
          <a:noFill/>
        </p:spPr>
        <p:txBody>
          <a:bodyPr wrap="square" rtlCol="0">
            <a:spAutoFit/>
          </a:bodyPr>
          <a:lstStyle/>
          <a:p>
            <a:r>
              <a:rPr lang="en-GB" dirty="0" smtClean="0"/>
              <a:t>Observations of users</a:t>
            </a:r>
            <a:endParaRPr lang="en-GB" dirty="0"/>
          </a:p>
        </p:txBody>
      </p:sp>
      <p:sp>
        <p:nvSpPr>
          <p:cNvPr id="11" name="TextBox 10"/>
          <p:cNvSpPr txBox="1"/>
          <p:nvPr/>
        </p:nvSpPr>
        <p:spPr>
          <a:xfrm>
            <a:off x="5848574" y="3325895"/>
            <a:ext cx="2729753" cy="369332"/>
          </a:xfrm>
          <a:prstGeom prst="rect">
            <a:avLst/>
          </a:prstGeom>
          <a:noFill/>
        </p:spPr>
        <p:txBody>
          <a:bodyPr wrap="square" rtlCol="0">
            <a:spAutoFit/>
          </a:bodyPr>
          <a:lstStyle/>
          <a:p>
            <a:r>
              <a:rPr lang="en-GB" dirty="0" smtClean="0"/>
              <a:t>Observations of materials</a:t>
            </a:r>
            <a:endParaRPr lang="en-GB" dirty="0"/>
          </a:p>
        </p:txBody>
      </p:sp>
      <p:sp>
        <p:nvSpPr>
          <p:cNvPr id="12" name="TextBox 11"/>
          <p:cNvSpPr txBox="1"/>
          <p:nvPr/>
        </p:nvSpPr>
        <p:spPr>
          <a:xfrm>
            <a:off x="3118821" y="4027695"/>
            <a:ext cx="2729753" cy="369332"/>
          </a:xfrm>
          <a:prstGeom prst="rect">
            <a:avLst/>
          </a:prstGeom>
          <a:noFill/>
        </p:spPr>
        <p:txBody>
          <a:bodyPr wrap="square" rtlCol="0">
            <a:spAutoFit/>
          </a:bodyPr>
          <a:lstStyle/>
          <a:p>
            <a:r>
              <a:rPr lang="en-GB" dirty="0" smtClean="0"/>
              <a:t>Taking measurements</a:t>
            </a:r>
            <a:endParaRPr lang="en-GB" dirty="0"/>
          </a:p>
        </p:txBody>
      </p:sp>
      <p:sp>
        <p:nvSpPr>
          <p:cNvPr id="13" name="TextBox 12"/>
          <p:cNvSpPr txBox="1"/>
          <p:nvPr/>
        </p:nvSpPr>
        <p:spPr>
          <a:xfrm>
            <a:off x="1015700" y="5258703"/>
            <a:ext cx="2729753" cy="369332"/>
          </a:xfrm>
          <a:prstGeom prst="rect">
            <a:avLst/>
          </a:prstGeom>
          <a:noFill/>
        </p:spPr>
        <p:txBody>
          <a:bodyPr wrap="square" rtlCol="0">
            <a:spAutoFit/>
          </a:bodyPr>
          <a:lstStyle/>
          <a:p>
            <a:r>
              <a:rPr lang="en-GB" dirty="0" smtClean="0"/>
              <a:t>Physical material testing</a:t>
            </a:r>
            <a:endParaRPr lang="en-GB" dirty="0"/>
          </a:p>
        </p:txBody>
      </p:sp>
      <p:sp>
        <p:nvSpPr>
          <p:cNvPr id="14" name="TextBox 13"/>
          <p:cNvSpPr txBox="1"/>
          <p:nvPr/>
        </p:nvSpPr>
        <p:spPr>
          <a:xfrm>
            <a:off x="7879464" y="5611522"/>
            <a:ext cx="2729753" cy="369332"/>
          </a:xfrm>
          <a:prstGeom prst="rect">
            <a:avLst/>
          </a:prstGeom>
          <a:noFill/>
        </p:spPr>
        <p:txBody>
          <a:bodyPr wrap="square" rtlCol="0">
            <a:spAutoFit/>
          </a:bodyPr>
          <a:lstStyle/>
          <a:p>
            <a:r>
              <a:rPr lang="en-GB" dirty="0" smtClean="0"/>
              <a:t>Questionnaires</a:t>
            </a:r>
            <a:endParaRPr lang="en-GB" dirty="0"/>
          </a:p>
        </p:txBody>
      </p:sp>
      <p:sp>
        <p:nvSpPr>
          <p:cNvPr id="15" name="TextBox 14"/>
          <p:cNvSpPr txBox="1"/>
          <p:nvPr/>
        </p:nvSpPr>
        <p:spPr>
          <a:xfrm>
            <a:off x="5337585" y="4937989"/>
            <a:ext cx="2729753" cy="369332"/>
          </a:xfrm>
          <a:prstGeom prst="rect">
            <a:avLst/>
          </a:prstGeom>
          <a:noFill/>
        </p:spPr>
        <p:txBody>
          <a:bodyPr wrap="square" rtlCol="0">
            <a:spAutoFit/>
          </a:bodyPr>
          <a:lstStyle/>
          <a:p>
            <a:r>
              <a:rPr lang="en-GB" dirty="0" smtClean="0"/>
              <a:t>Focus groups</a:t>
            </a:r>
            <a:endParaRPr lang="en-GB" dirty="0"/>
          </a:p>
        </p:txBody>
      </p:sp>
      <p:sp>
        <p:nvSpPr>
          <p:cNvPr id="16" name="TextBox 15"/>
          <p:cNvSpPr txBox="1"/>
          <p:nvPr/>
        </p:nvSpPr>
        <p:spPr>
          <a:xfrm>
            <a:off x="3218777" y="2975260"/>
            <a:ext cx="2729753" cy="369332"/>
          </a:xfrm>
          <a:prstGeom prst="rect">
            <a:avLst/>
          </a:prstGeom>
          <a:noFill/>
        </p:spPr>
        <p:txBody>
          <a:bodyPr wrap="square" rtlCol="0">
            <a:spAutoFit/>
          </a:bodyPr>
          <a:lstStyle/>
          <a:p>
            <a:r>
              <a:rPr lang="en-GB" dirty="0" smtClean="0"/>
              <a:t>Product analysis</a:t>
            </a:r>
            <a:endParaRPr lang="en-GB" dirty="0"/>
          </a:p>
        </p:txBody>
      </p:sp>
      <p:sp>
        <p:nvSpPr>
          <p:cNvPr id="17" name="TextBox 16"/>
          <p:cNvSpPr txBox="1"/>
          <p:nvPr/>
        </p:nvSpPr>
        <p:spPr>
          <a:xfrm>
            <a:off x="4880386" y="1549002"/>
            <a:ext cx="2729753" cy="369332"/>
          </a:xfrm>
          <a:prstGeom prst="rect">
            <a:avLst/>
          </a:prstGeom>
          <a:noFill/>
        </p:spPr>
        <p:txBody>
          <a:bodyPr wrap="square" rtlCol="0">
            <a:spAutoFit/>
          </a:bodyPr>
          <a:lstStyle/>
          <a:p>
            <a:r>
              <a:rPr lang="en-GB" dirty="0" smtClean="0"/>
              <a:t>Books</a:t>
            </a:r>
            <a:endParaRPr lang="en-GB" dirty="0"/>
          </a:p>
        </p:txBody>
      </p:sp>
      <p:sp>
        <p:nvSpPr>
          <p:cNvPr id="18" name="TextBox 17"/>
          <p:cNvSpPr txBox="1"/>
          <p:nvPr/>
        </p:nvSpPr>
        <p:spPr>
          <a:xfrm>
            <a:off x="9324126" y="2558964"/>
            <a:ext cx="2729753" cy="369332"/>
          </a:xfrm>
          <a:prstGeom prst="rect">
            <a:avLst/>
          </a:prstGeom>
          <a:noFill/>
        </p:spPr>
        <p:txBody>
          <a:bodyPr wrap="square" rtlCol="0">
            <a:spAutoFit/>
          </a:bodyPr>
          <a:lstStyle/>
          <a:p>
            <a:r>
              <a:rPr lang="en-GB" dirty="0" smtClean="0"/>
              <a:t>Articles</a:t>
            </a:r>
            <a:endParaRPr lang="en-GB" dirty="0"/>
          </a:p>
        </p:txBody>
      </p:sp>
      <p:sp>
        <p:nvSpPr>
          <p:cNvPr id="19" name="TextBox 18"/>
          <p:cNvSpPr txBox="1"/>
          <p:nvPr/>
        </p:nvSpPr>
        <p:spPr>
          <a:xfrm>
            <a:off x="5424094" y="2326444"/>
            <a:ext cx="2729753" cy="369332"/>
          </a:xfrm>
          <a:prstGeom prst="rect">
            <a:avLst/>
          </a:prstGeom>
          <a:noFill/>
        </p:spPr>
        <p:txBody>
          <a:bodyPr wrap="square" rtlCol="0">
            <a:spAutoFit/>
          </a:bodyPr>
          <a:lstStyle/>
          <a:p>
            <a:r>
              <a:rPr lang="en-GB" dirty="0" smtClean="0"/>
              <a:t>Magazines</a:t>
            </a:r>
            <a:endParaRPr lang="en-GB" dirty="0"/>
          </a:p>
        </p:txBody>
      </p:sp>
      <p:sp>
        <p:nvSpPr>
          <p:cNvPr id="20" name="TextBox 19"/>
          <p:cNvSpPr txBox="1"/>
          <p:nvPr/>
        </p:nvSpPr>
        <p:spPr>
          <a:xfrm>
            <a:off x="268045" y="1570371"/>
            <a:ext cx="2729753" cy="369332"/>
          </a:xfrm>
          <a:prstGeom prst="rect">
            <a:avLst/>
          </a:prstGeom>
          <a:noFill/>
        </p:spPr>
        <p:txBody>
          <a:bodyPr wrap="square" rtlCol="0">
            <a:spAutoFit/>
          </a:bodyPr>
          <a:lstStyle/>
          <a:p>
            <a:r>
              <a:rPr lang="en-GB" dirty="0" smtClean="0"/>
              <a:t>Internet</a:t>
            </a:r>
            <a:endParaRPr lang="en-GB" dirty="0"/>
          </a:p>
        </p:txBody>
      </p:sp>
      <p:sp>
        <p:nvSpPr>
          <p:cNvPr id="21" name="TextBox 20"/>
          <p:cNvSpPr txBox="1"/>
          <p:nvPr/>
        </p:nvSpPr>
        <p:spPr>
          <a:xfrm>
            <a:off x="383882" y="4273867"/>
            <a:ext cx="2729753" cy="369332"/>
          </a:xfrm>
          <a:prstGeom prst="rect">
            <a:avLst/>
          </a:prstGeom>
          <a:noFill/>
        </p:spPr>
        <p:txBody>
          <a:bodyPr wrap="square" rtlCol="0">
            <a:spAutoFit/>
          </a:bodyPr>
          <a:lstStyle/>
          <a:p>
            <a:r>
              <a:rPr lang="en-GB" dirty="0" smtClean="0"/>
              <a:t>Official data</a:t>
            </a:r>
            <a:endParaRPr lang="en-GB" dirty="0"/>
          </a:p>
        </p:txBody>
      </p:sp>
      <p:sp>
        <p:nvSpPr>
          <p:cNvPr id="22" name="TextBox 21"/>
          <p:cNvSpPr txBox="1"/>
          <p:nvPr/>
        </p:nvSpPr>
        <p:spPr>
          <a:xfrm>
            <a:off x="6702461" y="4247023"/>
            <a:ext cx="2729753" cy="369332"/>
          </a:xfrm>
          <a:prstGeom prst="rect">
            <a:avLst/>
          </a:prstGeom>
          <a:noFill/>
        </p:spPr>
        <p:txBody>
          <a:bodyPr wrap="square" rtlCol="0">
            <a:spAutoFit/>
          </a:bodyPr>
          <a:lstStyle/>
          <a:p>
            <a:r>
              <a:rPr lang="en-GB" dirty="0" smtClean="0"/>
              <a:t>Government statistics</a:t>
            </a:r>
            <a:endParaRPr lang="en-GB" dirty="0"/>
          </a:p>
        </p:txBody>
      </p:sp>
      <p:sp>
        <p:nvSpPr>
          <p:cNvPr id="23" name="TextBox 22"/>
          <p:cNvSpPr txBox="1"/>
          <p:nvPr/>
        </p:nvSpPr>
        <p:spPr>
          <a:xfrm>
            <a:off x="9680986" y="3478517"/>
            <a:ext cx="2729753" cy="369332"/>
          </a:xfrm>
          <a:prstGeom prst="rect">
            <a:avLst/>
          </a:prstGeom>
          <a:noFill/>
        </p:spPr>
        <p:txBody>
          <a:bodyPr wrap="square" rtlCol="0">
            <a:spAutoFit/>
          </a:bodyPr>
          <a:lstStyle/>
          <a:p>
            <a:r>
              <a:rPr lang="en-GB" dirty="0" smtClean="0"/>
              <a:t>Company information</a:t>
            </a:r>
            <a:endParaRPr lang="en-GB" dirty="0"/>
          </a:p>
        </p:txBody>
      </p:sp>
      <p:sp>
        <p:nvSpPr>
          <p:cNvPr id="24" name="TextBox 23"/>
          <p:cNvSpPr txBox="1"/>
          <p:nvPr/>
        </p:nvSpPr>
        <p:spPr>
          <a:xfrm>
            <a:off x="3769818" y="5796188"/>
            <a:ext cx="2729753" cy="369332"/>
          </a:xfrm>
          <a:prstGeom prst="rect">
            <a:avLst/>
          </a:prstGeom>
          <a:noFill/>
        </p:spPr>
        <p:txBody>
          <a:bodyPr wrap="square" rtlCol="0">
            <a:spAutoFit/>
          </a:bodyPr>
          <a:lstStyle/>
          <a:p>
            <a:r>
              <a:rPr lang="en-GB" dirty="0" smtClean="0"/>
              <a:t>Newspapers</a:t>
            </a:r>
            <a:endParaRPr lang="en-GB" dirty="0"/>
          </a:p>
        </p:txBody>
      </p:sp>
      <p:sp>
        <p:nvSpPr>
          <p:cNvPr id="25" name="TextBox 24"/>
          <p:cNvSpPr txBox="1"/>
          <p:nvPr/>
        </p:nvSpPr>
        <p:spPr>
          <a:xfrm>
            <a:off x="466580" y="6126258"/>
            <a:ext cx="2729753" cy="369332"/>
          </a:xfrm>
          <a:prstGeom prst="rect">
            <a:avLst/>
          </a:prstGeom>
          <a:noFill/>
        </p:spPr>
        <p:txBody>
          <a:bodyPr wrap="square" rtlCol="0">
            <a:spAutoFit/>
          </a:bodyPr>
          <a:lstStyle/>
          <a:p>
            <a:r>
              <a:rPr lang="en-GB" dirty="0" smtClean="0"/>
              <a:t>Radio</a:t>
            </a:r>
            <a:endParaRPr lang="en-GB" dirty="0"/>
          </a:p>
        </p:txBody>
      </p:sp>
      <p:sp>
        <p:nvSpPr>
          <p:cNvPr id="26" name="TextBox 25"/>
          <p:cNvSpPr txBox="1"/>
          <p:nvPr/>
        </p:nvSpPr>
        <p:spPr>
          <a:xfrm>
            <a:off x="6296681" y="6312084"/>
            <a:ext cx="2729753" cy="369332"/>
          </a:xfrm>
          <a:prstGeom prst="rect">
            <a:avLst/>
          </a:prstGeom>
          <a:noFill/>
        </p:spPr>
        <p:txBody>
          <a:bodyPr wrap="square" rtlCol="0">
            <a:spAutoFit/>
          </a:bodyPr>
          <a:lstStyle/>
          <a:p>
            <a:r>
              <a:rPr lang="en-GB" dirty="0" smtClean="0"/>
              <a:t>TV</a:t>
            </a:r>
            <a:endParaRPr lang="en-GB" dirty="0"/>
          </a:p>
        </p:txBody>
      </p:sp>
      <p:sp>
        <p:nvSpPr>
          <p:cNvPr id="27" name="TextBox 26"/>
          <p:cNvSpPr txBox="1"/>
          <p:nvPr/>
        </p:nvSpPr>
        <p:spPr>
          <a:xfrm>
            <a:off x="2484727" y="6329835"/>
            <a:ext cx="2729753" cy="369332"/>
          </a:xfrm>
          <a:prstGeom prst="rect">
            <a:avLst/>
          </a:prstGeom>
          <a:noFill/>
        </p:spPr>
        <p:txBody>
          <a:bodyPr wrap="square" rtlCol="0">
            <a:spAutoFit/>
          </a:bodyPr>
          <a:lstStyle/>
          <a:p>
            <a:r>
              <a:rPr lang="en-GB" dirty="0" smtClean="0"/>
              <a:t>The work of others</a:t>
            </a:r>
            <a:endParaRPr lang="en-GB" dirty="0"/>
          </a:p>
        </p:txBody>
      </p:sp>
      <p:sp>
        <p:nvSpPr>
          <p:cNvPr id="28" name="TextBox 27"/>
          <p:cNvSpPr txBox="1"/>
          <p:nvPr/>
        </p:nvSpPr>
        <p:spPr>
          <a:xfrm>
            <a:off x="4583653" y="54988"/>
            <a:ext cx="7263206" cy="923330"/>
          </a:xfrm>
          <a:prstGeom prst="rect">
            <a:avLst/>
          </a:prstGeom>
          <a:noFill/>
        </p:spPr>
        <p:txBody>
          <a:bodyPr wrap="square" rtlCol="0">
            <a:spAutoFit/>
          </a:bodyPr>
          <a:lstStyle/>
          <a:p>
            <a:r>
              <a:rPr lang="en-GB" dirty="0" smtClean="0"/>
              <a:t>Why do we carry out research?</a:t>
            </a:r>
          </a:p>
          <a:p>
            <a:r>
              <a:rPr lang="en-GB" dirty="0" smtClean="0"/>
              <a:t>What is primary data? What is secondary data?</a:t>
            </a:r>
          </a:p>
          <a:p>
            <a:r>
              <a:rPr lang="en-GB" dirty="0" smtClean="0"/>
              <a:t>Where should research feature in the design and production of a product?</a:t>
            </a:r>
            <a:endParaRPr lang="en-GB" dirty="0"/>
          </a:p>
        </p:txBody>
      </p:sp>
    </p:spTree>
    <p:extLst>
      <p:ext uri="{BB962C8B-B14F-4D97-AF65-F5344CB8AC3E}">
        <p14:creationId xmlns:p14="http://schemas.microsoft.com/office/powerpoint/2010/main" val="34380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0"/>
            <a:ext cx="11416553" cy="584775"/>
          </a:xfrm>
          <a:prstGeom prst="rect">
            <a:avLst/>
          </a:prstGeom>
          <a:noFill/>
        </p:spPr>
        <p:txBody>
          <a:bodyPr wrap="square" rtlCol="0">
            <a:spAutoFit/>
          </a:bodyPr>
          <a:lstStyle/>
          <a:p>
            <a:r>
              <a:rPr lang="en-GB" sz="3200" b="1" dirty="0" smtClean="0">
                <a:solidFill>
                  <a:srgbClr val="7030A0"/>
                </a:solidFill>
              </a:rPr>
              <a:t>Ergonomics</a:t>
            </a:r>
            <a:endParaRPr lang="en-GB" sz="3200" b="1" dirty="0">
              <a:solidFill>
                <a:srgbClr val="7030A0"/>
              </a:solidFill>
            </a:endParaRPr>
          </a:p>
        </p:txBody>
      </p:sp>
      <p:sp>
        <p:nvSpPr>
          <p:cNvPr id="4" name="TextBox 3"/>
          <p:cNvSpPr txBox="1"/>
          <p:nvPr/>
        </p:nvSpPr>
        <p:spPr>
          <a:xfrm>
            <a:off x="389183" y="584775"/>
            <a:ext cx="10757037" cy="6093976"/>
          </a:xfrm>
          <a:prstGeom prst="rect">
            <a:avLst/>
          </a:prstGeom>
          <a:noFill/>
        </p:spPr>
        <p:txBody>
          <a:bodyPr wrap="square" rtlCol="0">
            <a:spAutoFit/>
          </a:bodyPr>
          <a:lstStyle/>
          <a:p>
            <a:r>
              <a:rPr lang="en-GB" sz="3200" b="1" dirty="0" smtClean="0"/>
              <a:t>Task:</a:t>
            </a:r>
          </a:p>
          <a:p>
            <a:r>
              <a:rPr lang="en-GB" sz="2000" dirty="0" smtClean="0"/>
              <a:t>1. You will be given a real product on your table. Collect the correct product image and stick it onto your worksheet in the image box.</a:t>
            </a:r>
          </a:p>
          <a:p>
            <a:endParaRPr lang="en-GB" sz="2000" dirty="0"/>
          </a:p>
          <a:p>
            <a:r>
              <a:rPr lang="en-GB" sz="2000" dirty="0" smtClean="0">
                <a:solidFill>
                  <a:srgbClr val="0070C0"/>
                </a:solidFill>
              </a:rPr>
              <a:t>2. Spend some time with your group assessing the product. Look at and make notes on:</a:t>
            </a:r>
          </a:p>
          <a:p>
            <a:pPr marL="285750" indent="-285750">
              <a:buFont typeface="Arial" panose="020B0604020202020204" pitchFamily="34" charset="0"/>
              <a:buChar char="•"/>
            </a:pPr>
            <a:r>
              <a:rPr lang="en-GB" sz="2000" dirty="0" smtClean="0">
                <a:solidFill>
                  <a:srgbClr val="0070C0"/>
                </a:solidFill>
              </a:rPr>
              <a:t>Textures</a:t>
            </a:r>
          </a:p>
          <a:p>
            <a:pPr marL="285750" indent="-285750">
              <a:buFont typeface="Arial" panose="020B0604020202020204" pitchFamily="34" charset="0"/>
              <a:buChar char="•"/>
            </a:pPr>
            <a:r>
              <a:rPr lang="en-GB" sz="2000" dirty="0" smtClean="0">
                <a:solidFill>
                  <a:srgbClr val="0070C0"/>
                </a:solidFill>
              </a:rPr>
              <a:t>Material choices</a:t>
            </a:r>
          </a:p>
          <a:p>
            <a:pPr marL="285750" indent="-285750">
              <a:buFont typeface="Arial" panose="020B0604020202020204" pitchFamily="34" charset="0"/>
              <a:buChar char="•"/>
            </a:pPr>
            <a:r>
              <a:rPr lang="en-GB" sz="2000" dirty="0" smtClean="0">
                <a:solidFill>
                  <a:srgbClr val="0070C0"/>
                </a:solidFill>
              </a:rPr>
              <a:t>Form</a:t>
            </a:r>
          </a:p>
          <a:p>
            <a:pPr marL="285750" indent="-285750">
              <a:buFont typeface="Arial" panose="020B0604020202020204" pitchFamily="34" charset="0"/>
              <a:buChar char="•"/>
            </a:pPr>
            <a:r>
              <a:rPr lang="en-GB" sz="2000" dirty="0" smtClean="0">
                <a:solidFill>
                  <a:srgbClr val="0070C0"/>
                </a:solidFill>
              </a:rPr>
              <a:t>Colour</a:t>
            </a:r>
          </a:p>
          <a:p>
            <a:pPr marL="285750" indent="-285750">
              <a:buFont typeface="Arial" panose="020B0604020202020204" pitchFamily="34" charset="0"/>
              <a:buChar char="•"/>
            </a:pPr>
            <a:r>
              <a:rPr lang="en-GB" sz="2000" dirty="0" smtClean="0">
                <a:solidFill>
                  <a:srgbClr val="0070C0"/>
                </a:solidFill>
              </a:rPr>
              <a:t>Dimensions</a:t>
            </a:r>
          </a:p>
          <a:p>
            <a:pPr marL="285750" indent="-285750">
              <a:buFont typeface="Arial" panose="020B0604020202020204" pitchFamily="34" charset="0"/>
              <a:buChar char="•"/>
            </a:pPr>
            <a:r>
              <a:rPr lang="en-GB" sz="2000" dirty="0" smtClean="0">
                <a:solidFill>
                  <a:srgbClr val="0070C0"/>
                </a:solidFill>
              </a:rPr>
              <a:t>Weight</a:t>
            </a:r>
          </a:p>
          <a:p>
            <a:pPr marL="285750" indent="-285750">
              <a:buFont typeface="Arial" panose="020B0604020202020204" pitchFamily="34" charset="0"/>
              <a:buChar char="•"/>
            </a:pPr>
            <a:r>
              <a:rPr lang="en-GB" sz="2000" dirty="0" smtClean="0">
                <a:solidFill>
                  <a:srgbClr val="0070C0"/>
                </a:solidFill>
              </a:rPr>
              <a:t>Ease of understanding</a:t>
            </a:r>
          </a:p>
          <a:p>
            <a:pPr marL="285750" indent="-285750">
              <a:buFont typeface="Arial" panose="020B0604020202020204" pitchFamily="34" charset="0"/>
              <a:buChar char="•"/>
            </a:pPr>
            <a:r>
              <a:rPr lang="en-GB" sz="2000" dirty="0" smtClean="0">
                <a:solidFill>
                  <a:srgbClr val="0070C0"/>
                </a:solidFill>
              </a:rPr>
              <a:t>Functionality</a:t>
            </a:r>
          </a:p>
          <a:p>
            <a:pPr marL="285750" indent="-285750">
              <a:buFont typeface="Arial" panose="020B0604020202020204" pitchFamily="34" charset="0"/>
              <a:buChar char="•"/>
            </a:pPr>
            <a:r>
              <a:rPr lang="en-GB" sz="2000" dirty="0" smtClean="0">
                <a:solidFill>
                  <a:srgbClr val="0070C0"/>
                </a:solidFill>
              </a:rPr>
              <a:t>Short, medium and long term effects of use</a:t>
            </a:r>
          </a:p>
          <a:p>
            <a:endParaRPr lang="en-GB" sz="2000" dirty="0"/>
          </a:p>
          <a:p>
            <a:r>
              <a:rPr lang="en-GB" sz="2000" dirty="0" smtClean="0">
                <a:solidFill>
                  <a:srgbClr val="FF0000"/>
                </a:solidFill>
              </a:rPr>
              <a:t>3. Identify where you think anthropometric data has been used to design the product</a:t>
            </a:r>
          </a:p>
          <a:p>
            <a:endParaRPr lang="en-GB" sz="2000" dirty="0">
              <a:solidFill>
                <a:schemeClr val="accent6">
                  <a:lumMod val="50000"/>
                </a:schemeClr>
              </a:solidFill>
            </a:endParaRPr>
          </a:p>
          <a:p>
            <a:r>
              <a:rPr lang="en-GB" sz="2000" dirty="0" smtClean="0">
                <a:solidFill>
                  <a:srgbClr val="7030A0"/>
                </a:solidFill>
              </a:rPr>
              <a:t>4. Use notes </a:t>
            </a:r>
            <a:r>
              <a:rPr lang="en-GB" sz="2000" u="sng" dirty="0" smtClean="0">
                <a:solidFill>
                  <a:srgbClr val="7030A0"/>
                </a:solidFill>
              </a:rPr>
              <a:t>and sketches</a:t>
            </a:r>
            <a:r>
              <a:rPr lang="en-GB" sz="2000" dirty="0" smtClean="0">
                <a:solidFill>
                  <a:srgbClr val="7030A0"/>
                </a:solidFill>
              </a:rPr>
              <a:t> to make improvements to the products ergonomics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2125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444374" y="843915"/>
            <a:ext cx="11416553" cy="584775"/>
          </a:xfrm>
          <a:prstGeom prst="rect">
            <a:avLst/>
          </a:prstGeom>
          <a:noFill/>
        </p:spPr>
        <p:txBody>
          <a:bodyPr wrap="square" rtlCol="0">
            <a:spAutoFit/>
          </a:bodyPr>
          <a:lstStyle/>
          <a:p>
            <a:r>
              <a:rPr lang="en-GB" sz="3200" b="1" dirty="0" smtClean="0">
                <a:solidFill>
                  <a:srgbClr val="7030A0"/>
                </a:solidFill>
              </a:rPr>
              <a:t>Design Brief</a:t>
            </a:r>
            <a:endParaRPr lang="en-GB" sz="3200" b="1" dirty="0">
              <a:solidFill>
                <a:srgbClr val="7030A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42" y="3646713"/>
            <a:ext cx="2780213" cy="27802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155" y="209006"/>
            <a:ext cx="2430517" cy="323958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6631" y="0"/>
            <a:ext cx="4038358" cy="403835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9692" y="2718531"/>
            <a:ext cx="2696939" cy="4016094"/>
          </a:xfrm>
          <a:prstGeom prst="rect">
            <a:avLst/>
          </a:prstGeom>
        </p:spPr>
      </p:pic>
      <p:sp>
        <p:nvSpPr>
          <p:cNvPr id="10" name="TextBox 9"/>
          <p:cNvSpPr txBox="1"/>
          <p:nvPr/>
        </p:nvSpPr>
        <p:spPr>
          <a:xfrm>
            <a:off x="5830776" y="371161"/>
            <a:ext cx="2494769" cy="1815882"/>
          </a:xfrm>
          <a:prstGeom prst="rect">
            <a:avLst/>
          </a:prstGeom>
          <a:noFill/>
        </p:spPr>
        <p:txBody>
          <a:bodyPr wrap="square" rtlCol="0">
            <a:spAutoFit/>
          </a:bodyPr>
          <a:lstStyle/>
          <a:p>
            <a:pPr algn="ctr"/>
            <a:r>
              <a:rPr lang="en-GB" sz="2800" dirty="0" smtClean="0"/>
              <a:t>What would the design brief be for these products?</a:t>
            </a:r>
            <a:endParaRPr lang="en-GB" sz="2800" dirty="0"/>
          </a:p>
        </p:txBody>
      </p:sp>
      <p:sp>
        <p:nvSpPr>
          <p:cNvPr id="11" name="TextBox 10"/>
          <p:cNvSpPr txBox="1"/>
          <p:nvPr/>
        </p:nvSpPr>
        <p:spPr>
          <a:xfrm>
            <a:off x="321942" y="1527749"/>
            <a:ext cx="2481706" cy="1384995"/>
          </a:xfrm>
          <a:prstGeom prst="rect">
            <a:avLst/>
          </a:prstGeom>
          <a:noFill/>
        </p:spPr>
        <p:txBody>
          <a:bodyPr wrap="square" rtlCol="0">
            <a:spAutoFit/>
          </a:bodyPr>
          <a:lstStyle/>
          <a:p>
            <a:pPr algn="ctr"/>
            <a:r>
              <a:rPr lang="en-GB" sz="2800" dirty="0" smtClean="0"/>
              <a:t>What should a design brief include / do?</a:t>
            </a:r>
            <a:endParaRPr lang="en-GB" sz="2800" dirty="0"/>
          </a:p>
        </p:txBody>
      </p:sp>
      <p:sp>
        <p:nvSpPr>
          <p:cNvPr id="13" name="TextBox 12"/>
          <p:cNvSpPr txBox="1"/>
          <p:nvPr/>
        </p:nvSpPr>
        <p:spPr>
          <a:xfrm>
            <a:off x="3002518" y="3738570"/>
            <a:ext cx="2619558" cy="3108543"/>
          </a:xfrm>
          <a:prstGeom prst="rect">
            <a:avLst/>
          </a:prstGeom>
          <a:noFill/>
        </p:spPr>
        <p:txBody>
          <a:bodyPr wrap="square" rtlCol="0">
            <a:spAutoFit/>
          </a:bodyPr>
          <a:lstStyle/>
          <a:p>
            <a:pPr marL="285750" indent="-285750" algn="ctr">
              <a:buFont typeface="Arial" panose="020B0604020202020204" pitchFamily="34" charset="0"/>
              <a:buChar char="•"/>
            </a:pPr>
            <a:r>
              <a:rPr lang="en-GB" sz="1400" dirty="0" smtClean="0"/>
              <a:t>Set out the context for why the product is needed</a:t>
            </a:r>
          </a:p>
          <a:p>
            <a:pPr marL="285750" indent="-285750" algn="ctr">
              <a:buFont typeface="Arial" panose="020B0604020202020204" pitchFamily="34" charset="0"/>
              <a:buChar char="•"/>
            </a:pPr>
            <a:r>
              <a:rPr lang="en-GB" sz="1400" dirty="0" smtClean="0"/>
              <a:t>Relevant to previous research</a:t>
            </a:r>
          </a:p>
          <a:p>
            <a:pPr marL="285750" indent="-285750" algn="ctr">
              <a:buFont typeface="Arial" panose="020B0604020202020204" pitchFamily="34" charset="0"/>
              <a:buChar char="•"/>
            </a:pPr>
            <a:r>
              <a:rPr lang="en-GB" sz="1400" dirty="0" smtClean="0"/>
              <a:t>Needs / wants of the user for the product</a:t>
            </a:r>
          </a:p>
          <a:p>
            <a:pPr marL="285750" indent="-285750" algn="ctr">
              <a:buFont typeface="Arial" panose="020B0604020202020204" pitchFamily="34" charset="0"/>
              <a:buChar char="•"/>
            </a:pPr>
            <a:r>
              <a:rPr lang="en-GB" sz="1400" dirty="0" smtClean="0"/>
              <a:t>Realistic constraints for time scale, budget and dimensions</a:t>
            </a:r>
          </a:p>
          <a:p>
            <a:pPr marL="285750" indent="-285750" algn="ctr">
              <a:buFont typeface="Arial" panose="020B0604020202020204" pitchFamily="34" charset="0"/>
              <a:buChar char="•"/>
            </a:pPr>
            <a:r>
              <a:rPr lang="en-GB" sz="1400" dirty="0" smtClean="0"/>
              <a:t>Identify a target group or client and their needs</a:t>
            </a:r>
          </a:p>
          <a:p>
            <a:pPr marL="285750" indent="-285750" algn="ctr">
              <a:buFont typeface="Arial" panose="020B0604020202020204" pitchFamily="34" charset="0"/>
              <a:buChar char="•"/>
            </a:pPr>
            <a:r>
              <a:rPr lang="en-GB" sz="1400" dirty="0" smtClean="0"/>
              <a:t>ACCESSFMM can be covered</a:t>
            </a:r>
          </a:p>
          <a:p>
            <a:pPr marL="285750" indent="-285750" algn="ctr">
              <a:buFont typeface="Arial" panose="020B0604020202020204" pitchFamily="34" charset="0"/>
              <a:buChar char="•"/>
            </a:pPr>
            <a:r>
              <a:rPr lang="en-GB" sz="1400" dirty="0" smtClean="0"/>
              <a:t>WWWWH can help to guide it</a:t>
            </a:r>
          </a:p>
          <a:p>
            <a:pPr marL="285750" indent="-285750" algn="ctr">
              <a:buFont typeface="Arial" panose="020B0604020202020204" pitchFamily="34" charset="0"/>
              <a:buChar char="•"/>
            </a:pPr>
            <a:endParaRPr lang="en-GB" sz="1400" dirty="0" smtClean="0"/>
          </a:p>
          <a:p>
            <a:pPr marL="285750" indent="-285750" algn="ctr">
              <a:buFont typeface="Arial" panose="020B0604020202020204" pitchFamily="34" charset="0"/>
              <a:buChar char="•"/>
            </a:pPr>
            <a:endParaRPr lang="en-GB" sz="1400" dirty="0"/>
          </a:p>
        </p:txBody>
      </p:sp>
    </p:spTree>
    <p:extLst>
      <p:ext uri="{BB962C8B-B14F-4D97-AF65-F5344CB8AC3E}">
        <p14:creationId xmlns:p14="http://schemas.microsoft.com/office/powerpoint/2010/main" val="10289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122499" y="81186"/>
            <a:ext cx="11416553" cy="584775"/>
          </a:xfrm>
          <a:prstGeom prst="rect">
            <a:avLst/>
          </a:prstGeom>
          <a:noFill/>
        </p:spPr>
        <p:txBody>
          <a:bodyPr wrap="square" rtlCol="0">
            <a:spAutoFit/>
          </a:bodyPr>
          <a:lstStyle/>
          <a:p>
            <a:r>
              <a:rPr lang="en-GB" sz="3200" b="1" dirty="0" smtClean="0">
                <a:solidFill>
                  <a:srgbClr val="7030A0"/>
                </a:solidFill>
              </a:rPr>
              <a:t>Design Brief</a:t>
            </a:r>
            <a:endParaRPr lang="en-GB" sz="3200" b="1" dirty="0">
              <a:solidFill>
                <a:srgbClr val="7030A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42" y="3595871"/>
            <a:ext cx="2032164" cy="20321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142" y="714990"/>
            <a:ext cx="2034675" cy="27119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2631" y="523131"/>
            <a:ext cx="2498990" cy="24989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5336" y="3218391"/>
            <a:ext cx="1618155" cy="2409644"/>
          </a:xfrm>
          <a:prstGeom prst="rect">
            <a:avLst/>
          </a:prstGeom>
        </p:spPr>
      </p:pic>
      <p:sp>
        <p:nvSpPr>
          <p:cNvPr id="10" name="TextBox 9"/>
          <p:cNvSpPr txBox="1"/>
          <p:nvPr/>
        </p:nvSpPr>
        <p:spPr>
          <a:xfrm>
            <a:off x="-124172" y="5677064"/>
            <a:ext cx="4538518" cy="954107"/>
          </a:xfrm>
          <a:prstGeom prst="rect">
            <a:avLst/>
          </a:prstGeom>
          <a:noFill/>
        </p:spPr>
        <p:txBody>
          <a:bodyPr wrap="square" rtlCol="0">
            <a:spAutoFit/>
          </a:bodyPr>
          <a:lstStyle/>
          <a:p>
            <a:pPr algn="ctr"/>
            <a:r>
              <a:rPr lang="en-GB" sz="2800" dirty="0" smtClean="0"/>
              <a:t>What would the design brief be for these products?</a:t>
            </a:r>
            <a:endParaRPr lang="en-GB" sz="2800" dirty="0"/>
          </a:p>
        </p:txBody>
      </p:sp>
      <p:sp>
        <p:nvSpPr>
          <p:cNvPr id="4" name="TextBox 3"/>
          <p:cNvSpPr txBox="1"/>
          <p:nvPr/>
        </p:nvSpPr>
        <p:spPr>
          <a:xfrm>
            <a:off x="4414346" y="373573"/>
            <a:ext cx="3602347" cy="6186309"/>
          </a:xfrm>
          <a:prstGeom prst="rect">
            <a:avLst/>
          </a:prstGeom>
          <a:noFill/>
        </p:spPr>
        <p:txBody>
          <a:bodyPr wrap="square" rtlCol="0">
            <a:spAutoFit/>
          </a:bodyPr>
          <a:lstStyle/>
          <a:p>
            <a:r>
              <a:rPr lang="en-GB" b="1" dirty="0" smtClean="0"/>
              <a:t>Who: </a:t>
            </a:r>
            <a:r>
              <a:rPr lang="en-GB" dirty="0" smtClean="0"/>
              <a:t>who is going to buy the product? Who is the products intended user?</a:t>
            </a:r>
          </a:p>
          <a:p>
            <a:r>
              <a:rPr lang="en-GB" b="1" dirty="0" smtClean="0"/>
              <a:t>What: </a:t>
            </a:r>
            <a:r>
              <a:rPr lang="en-GB" dirty="0" smtClean="0"/>
              <a:t>What is the products function? Is one function more important than another? What is the life span of the product?</a:t>
            </a:r>
          </a:p>
          <a:p>
            <a:r>
              <a:rPr lang="en-GB" dirty="0" smtClean="0"/>
              <a:t>What is the context for the products need?</a:t>
            </a:r>
          </a:p>
          <a:p>
            <a:r>
              <a:rPr lang="en-GB" b="1" dirty="0" smtClean="0"/>
              <a:t>When: </a:t>
            </a:r>
            <a:r>
              <a:rPr lang="en-GB" dirty="0" smtClean="0"/>
              <a:t>When will the product be purchases? When will the product be used? </a:t>
            </a:r>
          </a:p>
          <a:p>
            <a:r>
              <a:rPr lang="en-GB" b="1" dirty="0" smtClean="0"/>
              <a:t>Where: </a:t>
            </a:r>
            <a:r>
              <a:rPr lang="en-GB" dirty="0" smtClean="0"/>
              <a:t>Where will the product be used? Where will it be stored?</a:t>
            </a:r>
          </a:p>
          <a:p>
            <a:r>
              <a:rPr lang="en-GB" b="1" dirty="0" smtClean="0"/>
              <a:t>Why: </a:t>
            </a:r>
            <a:r>
              <a:rPr lang="en-GB" dirty="0" smtClean="0"/>
              <a:t>Why will the customer buy this product? Why do they need it? Why will they choose this product over its competitors?</a:t>
            </a:r>
          </a:p>
          <a:p>
            <a:r>
              <a:rPr lang="en-GB" b="1" dirty="0" smtClean="0"/>
              <a:t>How: </a:t>
            </a:r>
            <a:r>
              <a:rPr lang="en-GB" dirty="0" smtClean="0"/>
              <a:t>How often will the product be used? How much would it cost? How long will the product take to manufacture? How big is it?</a:t>
            </a:r>
            <a:endParaRPr lang="en-GB" dirty="0"/>
          </a:p>
        </p:txBody>
      </p:sp>
      <p:sp>
        <p:nvSpPr>
          <p:cNvPr id="12" name="TextBox 11"/>
          <p:cNvSpPr txBox="1"/>
          <p:nvPr/>
        </p:nvSpPr>
        <p:spPr>
          <a:xfrm>
            <a:off x="8023715" y="384539"/>
            <a:ext cx="4020207" cy="3600986"/>
          </a:xfrm>
          <a:prstGeom prst="rect">
            <a:avLst/>
          </a:prstGeom>
          <a:noFill/>
        </p:spPr>
        <p:txBody>
          <a:bodyPr wrap="square" rtlCol="0">
            <a:spAutoFit/>
          </a:bodyPr>
          <a:lstStyle/>
          <a:p>
            <a:r>
              <a:rPr lang="en-GB" b="1" dirty="0" smtClean="0"/>
              <a:t>Remember:</a:t>
            </a:r>
          </a:p>
          <a:p>
            <a:pPr marL="285750" indent="-285750">
              <a:buFont typeface="Arial" panose="020B0604020202020204" pitchFamily="34" charset="0"/>
              <a:buChar char="•"/>
            </a:pPr>
            <a:r>
              <a:rPr lang="en-GB" dirty="0" smtClean="0"/>
              <a:t>Explain the context</a:t>
            </a:r>
          </a:p>
          <a:p>
            <a:pPr marL="285750" indent="-285750">
              <a:buFont typeface="Arial" panose="020B0604020202020204" pitchFamily="34" charset="0"/>
              <a:buChar char="•"/>
            </a:pPr>
            <a:r>
              <a:rPr lang="en-GB" dirty="0" smtClean="0"/>
              <a:t>Link to research (in this case make it up..)</a:t>
            </a:r>
          </a:p>
          <a:p>
            <a:pPr marL="285750" indent="-285750">
              <a:buFont typeface="Arial" panose="020B0604020202020204" pitchFamily="34" charset="0"/>
              <a:buChar char="•"/>
            </a:pPr>
            <a:r>
              <a:rPr lang="en-GB" dirty="0" smtClean="0"/>
              <a:t>Use ACCESSFMM to help cover all areas</a:t>
            </a:r>
          </a:p>
          <a:p>
            <a:pPr marL="285750" indent="-285750">
              <a:buFont typeface="Arial" panose="020B0604020202020204" pitchFamily="34" charset="0"/>
              <a:buChar char="•"/>
            </a:pPr>
            <a:r>
              <a:rPr lang="en-GB" sz="2800" dirty="0" smtClean="0">
                <a:solidFill>
                  <a:srgbClr val="FF0000"/>
                </a:solidFill>
              </a:rPr>
              <a:t>Always link each constraint back to the client and their needs!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2638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122499" y="81186"/>
            <a:ext cx="11416553" cy="584775"/>
          </a:xfrm>
          <a:prstGeom prst="rect">
            <a:avLst/>
          </a:prstGeom>
          <a:noFill/>
        </p:spPr>
        <p:txBody>
          <a:bodyPr wrap="square" rtlCol="0">
            <a:spAutoFit/>
          </a:bodyPr>
          <a:lstStyle/>
          <a:p>
            <a:r>
              <a:rPr lang="en-GB" sz="3200" b="1" dirty="0" smtClean="0">
                <a:solidFill>
                  <a:srgbClr val="7030A0"/>
                </a:solidFill>
              </a:rPr>
              <a:t>Design Brief</a:t>
            </a:r>
            <a:endParaRPr lang="en-GB" sz="3200" b="1" dirty="0">
              <a:solidFill>
                <a:srgbClr val="7030A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142" y="3595871"/>
            <a:ext cx="2032164" cy="20321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142" y="714990"/>
            <a:ext cx="2034675" cy="271198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2631" y="523131"/>
            <a:ext cx="2498990" cy="24989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5336" y="3218391"/>
            <a:ext cx="1618155" cy="2409644"/>
          </a:xfrm>
          <a:prstGeom prst="rect">
            <a:avLst/>
          </a:prstGeom>
        </p:spPr>
      </p:pic>
      <p:sp>
        <p:nvSpPr>
          <p:cNvPr id="10" name="TextBox 9"/>
          <p:cNvSpPr txBox="1"/>
          <p:nvPr/>
        </p:nvSpPr>
        <p:spPr>
          <a:xfrm>
            <a:off x="-262814" y="5945078"/>
            <a:ext cx="4538518" cy="523220"/>
          </a:xfrm>
          <a:prstGeom prst="rect">
            <a:avLst/>
          </a:prstGeom>
          <a:noFill/>
        </p:spPr>
        <p:txBody>
          <a:bodyPr wrap="square" rtlCol="0">
            <a:spAutoFit/>
          </a:bodyPr>
          <a:lstStyle/>
          <a:p>
            <a:pPr algn="ctr"/>
            <a:r>
              <a:rPr lang="en-GB" sz="2800" dirty="0" smtClean="0"/>
              <a:t>Peer Assessment:</a:t>
            </a:r>
            <a:endParaRPr lang="en-GB" sz="2800" dirty="0"/>
          </a:p>
        </p:txBody>
      </p:sp>
      <p:sp>
        <p:nvSpPr>
          <p:cNvPr id="3" name="TextBox 2"/>
          <p:cNvSpPr txBox="1"/>
          <p:nvPr/>
        </p:nvSpPr>
        <p:spPr>
          <a:xfrm>
            <a:off x="4698435" y="1721130"/>
            <a:ext cx="7337469" cy="2677656"/>
          </a:xfrm>
          <a:prstGeom prst="rect">
            <a:avLst/>
          </a:prstGeom>
          <a:noFill/>
        </p:spPr>
        <p:txBody>
          <a:bodyPr wrap="square" rtlCol="0">
            <a:spAutoFit/>
          </a:bodyPr>
          <a:lstStyle/>
          <a:p>
            <a:r>
              <a:rPr lang="en-GB" sz="2400" b="1" dirty="0" smtClean="0"/>
              <a:t>Has your peer…</a:t>
            </a:r>
          </a:p>
          <a:p>
            <a:pPr marL="285750" indent="-285750">
              <a:buFont typeface="Arial" panose="020B0604020202020204" pitchFamily="34" charset="0"/>
              <a:buChar char="•"/>
            </a:pPr>
            <a:r>
              <a:rPr lang="en-GB" sz="2400" dirty="0" smtClean="0"/>
              <a:t>Explained the context for why the product is needed?</a:t>
            </a:r>
          </a:p>
          <a:p>
            <a:pPr marL="285750" indent="-285750">
              <a:buFont typeface="Arial" panose="020B0604020202020204" pitchFamily="34" charset="0"/>
              <a:buChar char="•"/>
            </a:pPr>
            <a:r>
              <a:rPr lang="en-GB" sz="2400" dirty="0" smtClean="0">
                <a:solidFill>
                  <a:srgbClr val="0070C0"/>
                </a:solidFill>
              </a:rPr>
              <a:t>Used WWWWWH and ACCESSFMM to write a thorough brief?</a:t>
            </a:r>
          </a:p>
          <a:p>
            <a:pPr marL="285750" indent="-285750">
              <a:buFont typeface="Arial" panose="020B0604020202020204" pitchFamily="34" charset="0"/>
              <a:buChar char="•"/>
            </a:pPr>
            <a:r>
              <a:rPr lang="en-GB" sz="2400" dirty="0" smtClean="0"/>
              <a:t>Made strong links back to the clients needs or aspirations for each constraint?</a:t>
            </a:r>
          </a:p>
          <a:p>
            <a:pPr marL="285750" indent="-285750">
              <a:buFont typeface="Arial" panose="020B0604020202020204" pitchFamily="34" charset="0"/>
              <a:buChar char="•"/>
            </a:pPr>
            <a:r>
              <a:rPr lang="en-GB" sz="2400" dirty="0" smtClean="0">
                <a:solidFill>
                  <a:srgbClr val="0070C0"/>
                </a:solidFill>
              </a:rPr>
              <a:t>Is the brief justified?</a:t>
            </a:r>
            <a:endParaRPr lang="en-GB" sz="2400" dirty="0">
              <a:solidFill>
                <a:srgbClr val="0070C0"/>
              </a:solidFill>
            </a:endParaRPr>
          </a:p>
        </p:txBody>
      </p:sp>
      <p:sp>
        <p:nvSpPr>
          <p:cNvPr id="11" name="TextBox 10"/>
          <p:cNvSpPr txBox="1"/>
          <p:nvPr/>
        </p:nvSpPr>
        <p:spPr>
          <a:xfrm>
            <a:off x="3508056" y="5745023"/>
            <a:ext cx="4193628" cy="923330"/>
          </a:xfrm>
          <a:prstGeom prst="rect">
            <a:avLst/>
          </a:prstGeom>
          <a:noFill/>
        </p:spPr>
        <p:txBody>
          <a:bodyPr wrap="square" rtlCol="0">
            <a:spAutoFit/>
          </a:bodyPr>
          <a:lstStyle/>
          <a:p>
            <a:r>
              <a:rPr lang="en-GB" dirty="0" smtClean="0"/>
              <a:t>Give detailed feedback using WWW and EBI, you must have at least 2 good point and one very specific way to improve.</a:t>
            </a:r>
            <a:endParaRPr lang="en-GB" dirty="0"/>
          </a:p>
        </p:txBody>
      </p:sp>
    </p:spTree>
    <p:extLst>
      <p:ext uri="{BB962C8B-B14F-4D97-AF65-F5344CB8AC3E}">
        <p14:creationId xmlns:p14="http://schemas.microsoft.com/office/powerpoint/2010/main" val="18575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Manufacturing Specification</a:t>
            </a:r>
            <a:endParaRPr lang="en-GB" sz="3200" b="1" dirty="0">
              <a:solidFill>
                <a:srgbClr val="7030A0"/>
              </a:solidFill>
            </a:endParaRPr>
          </a:p>
        </p:txBody>
      </p:sp>
      <p:sp>
        <p:nvSpPr>
          <p:cNvPr id="3" name="TextBox 2"/>
          <p:cNvSpPr txBox="1"/>
          <p:nvPr/>
        </p:nvSpPr>
        <p:spPr>
          <a:xfrm>
            <a:off x="548640" y="952062"/>
            <a:ext cx="8477794" cy="2862322"/>
          </a:xfrm>
          <a:prstGeom prst="rect">
            <a:avLst/>
          </a:prstGeom>
          <a:noFill/>
        </p:spPr>
        <p:txBody>
          <a:bodyPr wrap="square" rtlCol="0">
            <a:spAutoFit/>
          </a:bodyPr>
          <a:lstStyle/>
          <a:p>
            <a:r>
              <a:rPr lang="en-GB" dirty="0" smtClean="0"/>
              <a:t>A clear set of rules and constraints which have been devised from research and testing. They should be well justified and measureable.</a:t>
            </a:r>
          </a:p>
          <a:p>
            <a:endParaRPr lang="en-GB" dirty="0" smtClean="0"/>
          </a:p>
          <a:p>
            <a:r>
              <a:rPr lang="en-GB" dirty="0" smtClean="0">
                <a:solidFill>
                  <a:srgbClr val="7030A0"/>
                </a:solidFill>
              </a:rPr>
              <a:t>e.g. The nursey chair needs to be able to hold the weight of a 4-5 year old child. </a:t>
            </a:r>
            <a:r>
              <a:rPr lang="en-GB" dirty="0">
                <a:solidFill>
                  <a:srgbClr val="7030A0"/>
                </a:solidFill>
              </a:rPr>
              <a:t>A minimum set of dimensions are … and a maximum set are </a:t>
            </a:r>
            <a:r>
              <a:rPr lang="en-GB" dirty="0" smtClean="0">
                <a:solidFill>
                  <a:srgbClr val="7030A0"/>
                </a:solidFill>
              </a:rPr>
              <a:t>… The weight must take into account seating position and additional forces from a child's movement as seen in the focus group testing. The texture must provide grip to the human body and flooring. The shape of the chair must provided stability and the materials used should be light weight so a child of age 5 can lift it with ease. In testing plastics such as ABS and HDPE were most appropriate.</a:t>
            </a:r>
            <a:endParaRPr lang="en-GB" dirty="0">
              <a:solidFill>
                <a:srgbClr val="7030A0"/>
              </a:solidFill>
            </a:endParaRPr>
          </a:p>
        </p:txBody>
      </p:sp>
      <p:sp>
        <p:nvSpPr>
          <p:cNvPr id="4" name="TextBox 3"/>
          <p:cNvSpPr txBox="1"/>
          <p:nvPr/>
        </p:nvSpPr>
        <p:spPr>
          <a:xfrm>
            <a:off x="548640" y="3814384"/>
            <a:ext cx="8216537" cy="2862322"/>
          </a:xfrm>
          <a:prstGeom prst="rect">
            <a:avLst/>
          </a:prstGeom>
          <a:noFill/>
        </p:spPr>
        <p:txBody>
          <a:bodyPr wrap="square" rtlCol="0">
            <a:spAutoFit/>
          </a:bodyPr>
          <a:lstStyle/>
          <a:p>
            <a:r>
              <a:rPr lang="en-GB" dirty="0" smtClean="0"/>
              <a:t>A manufacture specification is different from an initial specification. It needs to include technical information such as dimensions, specific material and component choses and qualities, costings, plan for manufacture and constructions details. These can be shown in a number of ways:</a:t>
            </a:r>
          </a:p>
          <a:p>
            <a:pPr marL="285750" indent="-285750">
              <a:buFont typeface="Arial" panose="020B0604020202020204" pitchFamily="34" charset="0"/>
              <a:buChar char="•"/>
            </a:pPr>
            <a:r>
              <a:rPr lang="en-GB" dirty="0" smtClean="0"/>
              <a:t>CAD / hand drawing with scales and dimensions</a:t>
            </a:r>
          </a:p>
          <a:p>
            <a:pPr marL="285750" indent="-285750">
              <a:buFont typeface="Arial" panose="020B0604020202020204" pitchFamily="34" charset="0"/>
              <a:buChar char="•"/>
            </a:pPr>
            <a:r>
              <a:rPr lang="en-GB" dirty="0" smtClean="0"/>
              <a:t>Annotated designs which show non visible details</a:t>
            </a:r>
          </a:p>
          <a:p>
            <a:pPr marL="285750" indent="-285750">
              <a:buFont typeface="Arial" panose="020B0604020202020204" pitchFamily="34" charset="0"/>
              <a:buChar char="•"/>
            </a:pPr>
            <a:r>
              <a:rPr lang="en-GB" dirty="0" smtClean="0"/>
              <a:t>Exploded drawings</a:t>
            </a:r>
          </a:p>
          <a:p>
            <a:pPr marL="285750" indent="-285750">
              <a:buFont typeface="Arial" panose="020B0604020202020204" pitchFamily="34" charset="0"/>
              <a:buChar char="•"/>
            </a:pPr>
            <a:r>
              <a:rPr lang="en-GB" dirty="0" smtClean="0"/>
              <a:t>Description of materials, components, finishes to be used</a:t>
            </a:r>
          </a:p>
          <a:p>
            <a:pPr marL="285750" indent="-285750">
              <a:buFont typeface="Arial" panose="020B0604020202020204" pitchFamily="34" charset="0"/>
              <a:buChar char="•"/>
            </a:pPr>
            <a:r>
              <a:rPr lang="en-GB" dirty="0" smtClean="0"/>
              <a:t>Construction diagrams to show how assembly takes place</a:t>
            </a:r>
          </a:p>
          <a:p>
            <a:pPr marL="285750" indent="-285750">
              <a:buFont typeface="Arial" panose="020B0604020202020204" pitchFamily="34" charset="0"/>
              <a:buChar char="•"/>
            </a:pPr>
            <a:r>
              <a:rPr lang="en-GB" dirty="0" smtClean="0"/>
              <a:t>Information about acceptable tolerances.</a:t>
            </a:r>
            <a:endParaRPr lang="en-GB" dirty="0"/>
          </a:p>
        </p:txBody>
      </p:sp>
      <p:sp>
        <p:nvSpPr>
          <p:cNvPr id="11" name="TextBox 10"/>
          <p:cNvSpPr txBox="1"/>
          <p:nvPr/>
        </p:nvSpPr>
        <p:spPr>
          <a:xfrm>
            <a:off x="9418320" y="1472541"/>
            <a:ext cx="2573383" cy="2246769"/>
          </a:xfrm>
          <a:prstGeom prst="rect">
            <a:avLst/>
          </a:prstGeom>
          <a:noFill/>
        </p:spPr>
        <p:txBody>
          <a:bodyPr wrap="square" rtlCol="0">
            <a:spAutoFit/>
          </a:bodyPr>
          <a:lstStyle/>
          <a:p>
            <a:r>
              <a:rPr lang="en-GB" sz="1400" dirty="0" smtClean="0">
                <a:solidFill>
                  <a:srgbClr val="FF0000"/>
                </a:solidFill>
              </a:rPr>
              <a:t>Modifications:</a:t>
            </a:r>
          </a:p>
          <a:p>
            <a:r>
              <a:rPr lang="en-GB" sz="1400" dirty="0" smtClean="0">
                <a:solidFill>
                  <a:srgbClr val="FF0000"/>
                </a:solidFill>
              </a:rPr>
              <a:t>These can be made during manufacture and changes from the clients needs can be made, but they must be fully justified e.g. change in material availability, components which are below specification, changes in dimensions to improve functionality, change in budget.</a:t>
            </a:r>
            <a:endParaRPr lang="en-GB" sz="1400" dirty="0">
              <a:solidFill>
                <a:srgbClr val="FF0000"/>
              </a:solidFill>
            </a:endParaRPr>
          </a:p>
        </p:txBody>
      </p:sp>
    </p:spTree>
    <p:extLst>
      <p:ext uri="{BB962C8B-B14F-4D97-AF65-F5344CB8AC3E}">
        <p14:creationId xmlns:p14="http://schemas.microsoft.com/office/powerpoint/2010/main" val="32141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Manufacturing Specification</a:t>
            </a:r>
            <a:endParaRPr lang="en-GB" sz="3200" b="1" dirty="0">
              <a:solidFill>
                <a:srgbClr val="7030A0"/>
              </a:solidFill>
            </a:endParaRPr>
          </a:p>
        </p:txBody>
      </p:sp>
      <p:sp>
        <p:nvSpPr>
          <p:cNvPr id="3" name="TextBox 2"/>
          <p:cNvSpPr txBox="1"/>
          <p:nvPr/>
        </p:nvSpPr>
        <p:spPr>
          <a:xfrm>
            <a:off x="548640" y="846285"/>
            <a:ext cx="11090218" cy="2308324"/>
          </a:xfrm>
          <a:prstGeom prst="rect">
            <a:avLst/>
          </a:prstGeom>
          <a:noFill/>
        </p:spPr>
        <p:txBody>
          <a:bodyPr wrap="square" rtlCol="0">
            <a:spAutoFit/>
          </a:bodyPr>
          <a:lstStyle/>
          <a:p>
            <a:r>
              <a:rPr lang="en-GB" dirty="0" smtClean="0"/>
              <a:t>A clear set of rules and constraints which have been devised from research and testing. They should be well justified and measureable.</a:t>
            </a:r>
          </a:p>
          <a:p>
            <a:endParaRPr lang="en-GB" dirty="0" smtClean="0"/>
          </a:p>
          <a:p>
            <a:r>
              <a:rPr lang="en-GB" dirty="0" smtClean="0">
                <a:solidFill>
                  <a:srgbClr val="7030A0"/>
                </a:solidFill>
              </a:rPr>
              <a:t>e.g. The nursey chair needs to be able to hold the weight of a 4-5 year old child. </a:t>
            </a:r>
            <a:r>
              <a:rPr lang="en-GB" dirty="0">
                <a:solidFill>
                  <a:srgbClr val="7030A0"/>
                </a:solidFill>
              </a:rPr>
              <a:t>A minimum set of dimensions are … and a maximum set are </a:t>
            </a:r>
            <a:r>
              <a:rPr lang="en-GB" dirty="0" smtClean="0">
                <a:solidFill>
                  <a:srgbClr val="7030A0"/>
                </a:solidFill>
              </a:rPr>
              <a:t>… The weight must take into account seating position and additional forces from a child's movement as seen in the focus group testing. The texture must provide grip to the human body and flooring. The shape of the chair must provided stability and the materials used should be light weight so a child of age 5 can lift it with ease. In testing plastics such as ABS and HDPE were most appropriate.</a:t>
            </a:r>
            <a:endParaRPr lang="en-GB" dirty="0">
              <a:solidFill>
                <a:srgbClr val="7030A0"/>
              </a:solidFill>
            </a:endParaRPr>
          </a:p>
        </p:txBody>
      </p:sp>
      <p:sp>
        <p:nvSpPr>
          <p:cNvPr id="2" name="TextBox 1"/>
          <p:cNvSpPr txBox="1"/>
          <p:nvPr/>
        </p:nvSpPr>
        <p:spPr>
          <a:xfrm>
            <a:off x="548640" y="3238541"/>
            <a:ext cx="5316132" cy="646331"/>
          </a:xfrm>
          <a:prstGeom prst="rect">
            <a:avLst/>
          </a:prstGeom>
          <a:noFill/>
        </p:spPr>
        <p:txBody>
          <a:bodyPr wrap="square" rtlCol="0">
            <a:spAutoFit/>
          </a:bodyPr>
          <a:lstStyle/>
          <a:p>
            <a:r>
              <a:rPr lang="en-GB" dirty="0" smtClean="0"/>
              <a:t>Presentation:</a:t>
            </a:r>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215522169"/>
              </p:ext>
            </p:extLst>
          </p:nvPr>
        </p:nvGraphicFramePr>
        <p:xfrm>
          <a:off x="898434" y="3631323"/>
          <a:ext cx="8128000" cy="3596640"/>
        </p:xfrm>
        <a:graphic>
          <a:graphicData uri="http://schemas.openxmlformats.org/drawingml/2006/table">
            <a:tbl>
              <a:tblPr firstRow="1" bandRow="1">
                <a:tableStyleId>{5C22544A-7EE6-4342-B048-85BDC9FD1C3A}</a:tableStyleId>
              </a:tblPr>
              <a:tblGrid>
                <a:gridCol w="1138270">
                  <a:extLst>
                    <a:ext uri="{9D8B030D-6E8A-4147-A177-3AD203B41FA5}">
                      <a16:colId xmlns:a16="http://schemas.microsoft.com/office/drawing/2014/main" val="2211726342"/>
                    </a:ext>
                  </a:extLst>
                </a:gridCol>
                <a:gridCol w="2002221">
                  <a:extLst>
                    <a:ext uri="{9D8B030D-6E8A-4147-A177-3AD203B41FA5}">
                      <a16:colId xmlns:a16="http://schemas.microsoft.com/office/drawing/2014/main" val="2567299190"/>
                    </a:ext>
                  </a:extLst>
                </a:gridCol>
                <a:gridCol w="2569779">
                  <a:extLst>
                    <a:ext uri="{9D8B030D-6E8A-4147-A177-3AD203B41FA5}">
                      <a16:colId xmlns:a16="http://schemas.microsoft.com/office/drawing/2014/main" val="3897481178"/>
                    </a:ext>
                  </a:extLst>
                </a:gridCol>
                <a:gridCol w="2417730">
                  <a:extLst>
                    <a:ext uri="{9D8B030D-6E8A-4147-A177-3AD203B41FA5}">
                      <a16:colId xmlns:a16="http://schemas.microsoft.com/office/drawing/2014/main" val="546555892"/>
                    </a:ext>
                  </a:extLst>
                </a:gridCol>
              </a:tblGrid>
              <a:tr h="370840">
                <a:tc>
                  <a:txBody>
                    <a:bodyPr/>
                    <a:lstStyle/>
                    <a:p>
                      <a:pPr algn="ctr"/>
                      <a:r>
                        <a:rPr lang="en-GB" dirty="0" smtClean="0">
                          <a:solidFill>
                            <a:schemeClr val="tx1"/>
                          </a:solidFill>
                          <a:latin typeface="Berlin Sans FB Demi" panose="020E0802020502020306" pitchFamily="34" charset="0"/>
                        </a:rPr>
                        <a:t>Category</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latin typeface="Berlin Sans FB Demi" panose="020E0802020502020306" pitchFamily="34" charset="0"/>
                        </a:rPr>
                        <a:t>Specification Point</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latin typeface="Berlin Sans FB Demi" panose="020E0802020502020306" pitchFamily="34" charset="0"/>
                        </a:rPr>
                        <a:t>Justification</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latin typeface="Berlin Sans FB Demi" panose="020E0802020502020306" pitchFamily="34" charset="0"/>
                        </a:rPr>
                        <a:t>Link to research</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204994"/>
                  </a:ext>
                </a:extLst>
              </a:tr>
              <a:tr h="370840">
                <a:tc>
                  <a:txBody>
                    <a:bodyPr/>
                    <a:lstStyle/>
                    <a:p>
                      <a:pPr algn="ctr"/>
                      <a:r>
                        <a:rPr lang="en-GB" dirty="0" smtClean="0">
                          <a:solidFill>
                            <a:schemeClr val="tx1"/>
                          </a:solidFill>
                        </a:rPr>
                        <a:t>Size</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rPr>
                        <a:t>The chair must be no bigger than</a:t>
                      </a:r>
                      <a:r>
                        <a:rPr lang="en-GB" baseline="0" dirty="0" smtClean="0">
                          <a:solidFill>
                            <a:schemeClr val="tx1"/>
                          </a:solidFill>
                        </a:rPr>
                        <a:t> … and no smaller than …</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solidFill>
                            <a:schemeClr val="tx1"/>
                          </a:solidFill>
                        </a:rPr>
                        <a:t>These dimensions will allow a child from the age of 3-7 sit comfortably on the chair without risk of falling. I have widened the age</a:t>
                      </a:r>
                      <a:r>
                        <a:rPr lang="en-GB" sz="1600" baseline="0" dirty="0" smtClean="0">
                          <a:solidFill>
                            <a:schemeClr val="tx1"/>
                          </a:solidFill>
                        </a:rPr>
                        <a:t> sizing to 3-7 to allow for smaller and taller children in the population</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smtClean="0">
                          <a:solidFill>
                            <a:schemeClr val="tx1"/>
                          </a:solidFill>
                        </a:rPr>
                        <a:t>When researching anthropometric data for children aged between 3-7 the</a:t>
                      </a:r>
                      <a:r>
                        <a:rPr lang="en-GB" sz="1600" baseline="0" dirty="0" smtClean="0">
                          <a:solidFill>
                            <a:schemeClr val="tx1"/>
                          </a:solidFill>
                        </a:rPr>
                        <a:t> average measurements were within these dimensions.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3187096"/>
                  </a:ext>
                </a:extLst>
              </a:tr>
              <a:tr h="370840">
                <a:tc>
                  <a:txBody>
                    <a:bodyPr/>
                    <a:lstStyle/>
                    <a:p>
                      <a:pPr algn="ctr"/>
                      <a:r>
                        <a:rPr lang="en-GB" dirty="0" smtClean="0">
                          <a:solidFill>
                            <a:schemeClr val="tx1"/>
                          </a:solidFill>
                        </a:rPr>
                        <a:t>Safety</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rPr>
                        <a:t>The chair must be able to hold a </a:t>
                      </a:r>
                      <a:r>
                        <a:rPr lang="en-GB" dirty="0" err="1" smtClean="0">
                          <a:solidFill>
                            <a:schemeClr val="tx1"/>
                          </a:solidFill>
                        </a:rPr>
                        <a:t>childs</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rPr>
                        <a:t>The chair needs to safety support the weight of a  child</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rPr>
                        <a:t>When completing my research I looked at the </a:t>
                      </a:r>
                      <a:r>
                        <a:rPr lang="en-GB" dirty="0" err="1" smtClean="0">
                          <a:solidFill>
                            <a:schemeClr val="tx1"/>
                          </a:solidFill>
                        </a:rPr>
                        <a:t>avergage</a:t>
                      </a:r>
                      <a:r>
                        <a:rPr lang="en-GB" dirty="0" smtClean="0">
                          <a:solidFill>
                            <a:schemeClr val="tx1"/>
                          </a:solidFill>
                        </a:rPr>
                        <a:t> </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757691"/>
                  </a:ext>
                </a:extLst>
              </a:tr>
            </a:tbl>
          </a:graphicData>
        </a:graphic>
      </p:graphicFrame>
    </p:spTree>
    <p:extLst>
      <p:ext uri="{BB962C8B-B14F-4D97-AF65-F5344CB8AC3E}">
        <p14:creationId xmlns:p14="http://schemas.microsoft.com/office/powerpoint/2010/main" val="39223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Manufacturing Specification</a:t>
            </a:r>
            <a:endParaRPr lang="en-GB" sz="3200" b="1" dirty="0">
              <a:solidFill>
                <a:srgbClr val="7030A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20315397"/>
              </p:ext>
            </p:extLst>
          </p:nvPr>
        </p:nvGraphicFramePr>
        <p:xfrm>
          <a:off x="5691151" y="793780"/>
          <a:ext cx="5947707" cy="5430212"/>
        </p:xfrm>
        <a:graphic>
          <a:graphicData uri="http://schemas.openxmlformats.org/drawingml/2006/table">
            <a:tbl>
              <a:tblPr firstRow="1" bandRow="1">
                <a:tableStyleId>{5C22544A-7EE6-4342-B048-85BDC9FD1C3A}</a:tableStyleId>
              </a:tblPr>
              <a:tblGrid>
                <a:gridCol w="832935">
                  <a:extLst>
                    <a:ext uri="{9D8B030D-6E8A-4147-A177-3AD203B41FA5}">
                      <a16:colId xmlns:a16="http://schemas.microsoft.com/office/drawing/2014/main" val="2211726342"/>
                    </a:ext>
                  </a:extLst>
                </a:gridCol>
                <a:gridCol w="1465136">
                  <a:extLst>
                    <a:ext uri="{9D8B030D-6E8A-4147-A177-3AD203B41FA5}">
                      <a16:colId xmlns:a16="http://schemas.microsoft.com/office/drawing/2014/main" val="2567299190"/>
                    </a:ext>
                  </a:extLst>
                </a:gridCol>
                <a:gridCol w="1880449">
                  <a:extLst>
                    <a:ext uri="{9D8B030D-6E8A-4147-A177-3AD203B41FA5}">
                      <a16:colId xmlns:a16="http://schemas.microsoft.com/office/drawing/2014/main" val="3897481178"/>
                    </a:ext>
                  </a:extLst>
                </a:gridCol>
                <a:gridCol w="1769187">
                  <a:extLst>
                    <a:ext uri="{9D8B030D-6E8A-4147-A177-3AD203B41FA5}">
                      <a16:colId xmlns:a16="http://schemas.microsoft.com/office/drawing/2014/main" val="546555892"/>
                    </a:ext>
                  </a:extLst>
                </a:gridCol>
              </a:tblGrid>
              <a:tr h="873827">
                <a:tc>
                  <a:txBody>
                    <a:bodyPr/>
                    <a:lstStyle/>
                    <a:p>
                      <a:pPr algn="ctr"/>
                      <a:r>
                        <a:rPr lang="en-GB" sz="1200" dirty="0" smtClean="0">
                          <a:solidFill>
                            <a:schemeClr val="tx1"/>
                          </a:solidFill>
                          <a:latin typeface="Berlin Sans FB Demi" panose="020E0802020502020306" pitchFamily="34" charset="0"/>
                        </a:rPr>
                        <a:t>Category</a:t>
                      </a:r>
                      <a:endParaRPr lang="en-GB" sz="1200"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latin typeface="Berlin Sans FB Demi" panose="020E0802020502020306" pitchFamily="34" charset="0"/>
                        </a:rPr>
                        <a:t>Specification Point</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latin typeface="Berlin Sans FB Demi" panose="020E0802020502020306" pitchFamily="34" charset="0"/>
                        </a:rPr>
                        <a:t>Justification</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smtClean="0">
                          <a:solidFill>
                            <a:schemeClr val="tx1"/>
                          </a:solidFill>
                          <a:latin typeface="Berlin Sans FB Demi" panose="020E0802020502020306" pitchFamily="34" charset="0"/>
                        </a:rPr>
                        <a:t>Link to research</a:t>
                      </a:r>
                      <a:endParaRPr lang="en-GB" dirty="0">
                        <a:solidFill>
                          <a:schemeClr val="tx1"/>
                        </a:solidFill>
                        <a:latin typeface="Berlin Sans FB Demi" panose="020E0802020502020306"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204994"/>
                  </a:ext>
                </a:extLst>
              </a:tr>
              <a:tr h="506265">
                <a:tc>
                  <a:txBody>
                    <a:bodyPr/>
                    <a:lstStyle/>
                    <a:p>
                      <a:pPr algn="ctr"/>
                      <a:r>
                        <a:rPr lang="en-GB" dirty="0" smtClean="0">
                          <a:solidFill>
                            <a:schemeClr val="tx1"/>
                          </a:solidFill>
                        </a:rPr>
                        <a:t>A</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3187096"/>
                  </a:ext>
                </a:extLst>
              </a:tr>
              <a:tr h="506265">
                <a:tc>
                  <a:txBody>
                    <a:bodyPr/>
                    <a:lstStyle/>
                    <a:p>
                      <a:pPr algn="ctr"/>
                      <a:r>
                        <a:rPr lang="en-GB" dirty="0" smtClean="0">
                          <a:solidFill>
                            <a:schemeClr val="tx1"/>
                          </a:solidFill>
                        </a:rPr>
                        <a:t>C</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757691"/>
                  </a:ext>
                </a:extLst>
              </a:tr>
              <a:tr h="506265">
                <a:tc>
                  <a:txBody>
                    <a:bodyPr/>
                    <a:lstStyle/>
                    <a:p>
                      <a:pPr algn="ctr"/>
                      <a:r>
                        <a:rPr lang="en-GB" dirty="0" smtClean="0">
                          <a:solidFill>
                            <a:schemeClr val="tx1"/>
                          </a:solidFill>
                        </a:rPr>
                        <a:t>C</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4564107"/>
                  </a:ext>
                </a:extLst>
              </a:tr>
              <a:tr h="506265">
                <a:tc>
                  <a:txBody>
                    <a:bodyPr/>
                    <a:lstStyle/>
                    <a:p>
                      <a:pPr algn="ctr"/>
                      <a:r>
                        <a:rPr lang="en-GB" dirty="0" smtClean="0">
                          <a:solidFill>
                            <a:schemeClr val="tx1"/>
                          </a:solidFill>
                        </a:rPr>
                        <a:t>E</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7930744"/>
                  </a:ext>
                </a:extLst>
              </a:tr>
              <a:tr h="506265">
                <a:tc>
                  <a:txBody>
                    <a:bodyPr/>
                    <a:lstStyle/>
                    <a:p>
                      <a:pPr algn="ctr"/>
                      <a:r>
                        <a:rPr lang="en-GB" dirty="0" smtClean="0">
                          <a:solidFill>
                            <a:schemeClr val="tx1"/>
                          </a:solidFill>
                        </a:rPr>
                        <a:t>S</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1683552"/>
                  </a:ext>
                </a:extLst>
              </a:tr>
              <a:tr h="506265">
                <a:tc>
                  <a:txBody>
                    <a:bodyPr/>
                    <a:lstStyle/>
                    <a:p>
                      <a:pPr algn="ctr"/>
                      <a:r>
                        <a:rPr lang="en-GB" dirty="0" smtClean="0">
                          <a:solidFill>
                            <a:schemeClr val="tx1"/>
                          </a:solidFill>
                        </a:rPr>
                        <a:t>S</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8361213"/>
                  </a:ext>
                </a:extLst>
              </a:tr>
              <a:tr h="506265">
                <a:tc>
                  <a:txBody>
                    <a:bodyPr/>
                    <a:lstStyle/>
                    <a:p>
                      <a:pPr algn="ctr"/>
                      <a:r>
                        <a:rPr lang="en-GB" dirty="0" smtClean="0">
                          <a:solidFill>
                            <a:schemeClr val="tx1"/>
                          </a:solidFill>
                        </a:rPr>
                        <a:t>F</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5395094"/>
                  </a:ext>
                </a:extLst>
              </a:tr>
              <a:tr h="506265">
                <a:tc>
                  <a:txBody>
                    <a:bodyPr/>
                    <a:lstStyle/>
                    <a:p>
                      <a:pPr algn="ctr"/>
                      <a:r>
                        <a:rPr lang="en-GB" dirty="0" smtClean="0">
                          <a:solidFill>
                            <a:schemeClr val="tx1"/>
                          </a:solidFill>
                        </a:rPr>
                        <a:t>M</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1661077"/>
                  </a:ext>
                </a:extLst>
              </a:tr>
              <a:tr h="506265">
                <a:tc>
                  <a:txBody>
                    <a:bodyPr/>
                    <a:lstStyle/>
                    <a:p>
                      <a:pPr algn="ctr"/>
                      <a:r>
                        <a:rPr lang="en-GB" dirty="0" smtClean="0">
                          <a:solidFill>
                            <a:schemeClr val="tx1"/>
                          </a:solidFill>
                        </a:rPr>
                        <a:t>M</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2107157"/>
                  </a:ext>
                </a:extLst>
              </a:tr>
            </a:tbl>
          </a:graphicData>
        </a:graphic>
      </p:graphicFrame>
      <p:pic>
        <p:nvPicPr>
          <p:cNvPr id="1026" name="Picture 2" descr="Image result for fold out festival ch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49" y="1223620"/>
            <a:ext cx="4962905" cy="34109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6841" y="4750872"/>
            <a:ext cx="5102713" cy="1754326"/>
          </a:xfrm>
          <a:prstGeom prst="rect">
            <a:avLst/>
          </a:prstGeom>
          <a:noFill/>
        </p:spPr>
        <p:txBody>
          <a:bodyPr wrap="square" rtlCol="0">
            <a:spAutoFit/>
          </a:bodyPr>
          <a:lstStyle/>
          <a:p>
            <a:r>
              <a:rPr lang="en-GB" dirty="0" smtClean="0"/>
              <a:t>Write a specification for this fold up chair. You will need to use your own knowledge to judge size, materials </a:t>
            </a:r>
            <a:r>
              <a:rPr lang="en-GB" dirty="0" err="1" smtClean="0"/>
              <a:t>etc</a:t>
            </a:r>
            <a:r>
              <a:rPr lang="en-GB" dirty="0" smtClean="0"/>
              <a:t>, use your own understanding the justify the choices made and consider what research would have taken place before the product would have been made…</a:t>
            </a:r>
            <a:endParaRPr lang="en-GB" dirty="0"/>
          </a:p>
        </p:txBody>
      </p:sp>
    </p:spTree>
    <p:extLst>
      <p:ext uri="{BB962C8B-B14F-4D97-AF65-F5344CB8AC3E}">
        <p14:creationId xmlns:p14="http://schemas.microsoft.com/office/powerpoint/2010/main" val="332331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Environmental, social and economic challenges</a:t>
            </a:r>
            <a:endParaRPr lang="en-GB" sz="3200" b="1" dirty="0">
              <a:solidFill>
                <a:srgbClr val="7030A0"/>
              </a:solidFill>
            </a:endParaRPr>
          </a:p>
        </p:txBody>
      </p:sp>
      <p:sp>
        <p:nvSpPr>
          <p:cNvPr id="6" name="TextBox 5"/>
          <p:cNvSpPr txBox="1"/>
          <p:nvPr/>
        </p:nvSpPr>
        <p:spPr>
          <a:xfrm>
            <a:off x="862149" y="1136417"/>
            <a:ext cx="8268789" cy="11726287"/>
          </a:xfrm>
          <a:prstGeom prst="rect">
            <a:avLst/>
          </a:prstGeom>
          <a:noFill/>
        </p:spPr>
        <p:txBody>
          <a:bodyPr wrap="square" rtlCol="0">
            <a:spAutoFit/>
          </a:bodyPr>
          <a:lstStyle/>
          <a:p>
            <a:r>
              <a:rPr lang="en-GB" sz="2400" dirty="0" smtClean="0">
                <a:solidFill>
                  <a:srgbClr val="7030A0"/>
                </a:solidFill>
              </a:rPr>
              <a:t>Designers responsibilities:</a:t>
            </a:r>
          </a:p>
          <a:p>
            <a:pPr marL="285750" indent="-285750">
              <a:buFont typeface="Arial" panose="020B0604020202020204" pitchFamily="34" charset="0"/>
              <a:buChar char="•"/>
            </a:pPr>
            <a:r>
              <a:rPr lang="en-GB" sz="2400" b="1" dirty="0" smtClean="0"/>
              <a:t>Impact of their product on society </a:t>
            </a:r>
            <a:r>
              <a:rPr lang="en-GB" sz="2400" dirty="0" smtClean="0"/>
              <a:t>e.g. does it promote communication and interaction, is the production ethical and does it have a positive impact (think fair trade)?</a:t>
            </a:r>
          </a:p>
          <a:p>
            <a:endParaRPr lang="en-GB" sz="2400" dirty="0" smtClean="0"/>
          </a:p>
          <a:p>
            <a:pPr marL="285750" indent="-285750">
              <a:buFont typeface="Arial" panose="020B0604020202020204" pitchFamily="34" charset="0"/>
              <a:buChar char="•"/>
            </a:pPr>
            <a:r>
              <a:rPr lang="en-GB" sz="2400" b="1" dirty="0" smtClean="0"/>
              <a:t>Impact on global warming </a:t>
            </a:r>
            <a:r>
              <a:rPr lang="en-GB" sz="2400" dirty="0" smtClean="0"/>
              <a:t>e.g. can this product actually reduce the pollution or waste in the world? Can it be carbon neutral? </a:t>
            </a:r>
          </a:p>
          <a:p>
            <a:endParaRPr lang="en-GB" sz="2400" dirty="0" smtClean="0"/>
          </a:p>
          <a:p>
            <a:pPr marL="285750" indent="-285750">
              <a:buFont typeface="Arial" panose="020B0604020202020204" pitchFamily="34" charset="0"/>
              <a:buChar char="•"/>
            </a:pPr>
            <a:r>
              <a:rPr lang="en-GB" sz="2400" b="1" dirty="0" smtClean="0"/>
              <a:t>Impact on the economy </a:t>
            </a:r>
            <a:r>
              <a:rPr lang="en-GB" sz="2400" dirty="0" smtClean="0"/>
              <a:t>e.g. </a:t>
            </a:r>
            <a:r>
              <a:rPr lang="en-GB" sz="2400" dirty="0"/>
              <a:t>does it provide </a:t>
            </a:r>
            <a:r>
              <a:rPr lang="en-GB" sz="2400" dirty="0" smtClean="0"/>
              <a:t>jobs, does the product promote economic growth, is the product fair trade, is the product a luxury or an affordable product for all?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a:t>
            </a:r>
          </a:p>
          <a:p>
            <a:endParaRPr lang="en-GB" dirty="0"/>
          </a:p>
        </p:txBody>
      </p:sp>
    </p:spTree>
    <p:extLst>
      <p:ext uri="{BB962C8B-B14F-4D97-AF65-F5344CB8AC3E}">
        <p14:creationId xmlns:p14="http://schemas.microsoft.com/office/powerpoint/2010/main" val="13863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Environmental, social and economic challenges</a:t>
            </a:r>
            <a:endParaRPr lang="en-GB" sz="3200" b="1" dirty="0">
              <a:solidFill>
                <a:srgbClr val="7030A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44" y="1202327"/>
            <a:ext cx="7686675" cy="4610100"/>
          </a:xfrm>
          <a:prstGeom prst="rect">
            <a:avLst/>
          </a:prstGeom>
        </p:spPr>
      </p:pic>
      <p:sp>
        <p:nvSpPr>
          <p:cNvPr id="6" name="TextBox 5"/>
          <p:cNvSpPr txBox="1"/>
          <p:nvPr/>
        </p:nvSpPr>
        <p:spPr>
          <a:xfrm>
            <a:off x="8830492" y="1476052"/>
            <a:ext cx="3108960" cy="2031325"/>
          </a:xfrm>
          <a:prstGeom prst="rect">
            <a:avLst/>
          </a:prstGeom>
          <a:noFill/>
        </p:spPr>
        <p:txBody>
          <a:bodyPr wrap="square" rtlCol="0">
            <a:spAutoFit/>
          </a:bodyPr>
          <a:lstStyle/>
          <a:p>
            <a:r>
              <a:rPr lang="en-GB" dirty="0" smtClean="0"/>
              <a:t>Designers and manufacturers are now presented with the need to address ESE challenges. Some companies are using these challenges as a way to engineer new and improved products.</a:t>
            </a:r>
            <a:endParaRPr lang="en-GB" dirty="0"/>
          </a:p>
        </p:txBody>
      </p:sp>
      <p:sp>
        <p:nvSpPr>
          <p:cNvPr id="3" name="Rectangle 2"/>
          <p:cNvSpPr/>
          <p:nvPr/>
        </p:nvSpPr>
        <p:spPr>
          <a:xfrm>
            <a:off x="1520293" y="6220973"/>
            <a:ext cx="5168338" cy="369332"/>
          </a:xfrm>
          <a:prstGeom prst="rect">
            <a:avLst/>
          </a:prstGeom>
        </p:spPr>
        <p:txBody>
          <a:bodyPr wrap="none">
            <a:spAutoFit/>
          </a:bodyPr>
          <a:lstStyle/>
          <a:p>
            <a:r>
              <a:rPr lang="en-GB" dirty="0">
                <a:hlinkClick r:id="rId5"/>
              </a:rPr>
              <a:t>https://</a:t>
            </a:r>
            <a:r>
              <a:rPr lang="en-GB" dirty="0" smtClean="0">
                <a:hlinkClick r:id="rId5"/>
              </a:rPr>
              <a:t>www.youtube.com/watch?v=46WX59wDB4E</a:t>
            </a:r>
            <a:r>
              <a:rPr lang="en-GB" dirty="0" smtClean="0"/>
              <a:t> </a:t>
            </a:r>
            <a:endParaRPr lang="en-GB" dirty="0"/>
          </a:p>
        </p:txBody>
      </p:sp>
    </p:spTree>
    <p:extLst>
      <p:ext uri="{BB962C8B-B14F-4D97-AF65-F5344CB8AC3E}">
        <p14:creationId xmlns:p14="http://schemas.microsoft.com/office/powerpoint/2010/main" val="340319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Environmental, social and economic challenges</a:t>
            </a:r>
            <a:endParaRPr lang="en-GB" sz="3200" b="1" dirty="0">
              <a:solidFill>
                <a:srgbClr val="7030A0"/>
              </a:solidFill>
            </a:endParaRPr>
          </a:p>
        </p:txBody>
      </p:sp>
      <p:sp>
        <p:nvSpPr>
          <p:cNvPr id="6" name="TextBox 5"/>
          <p:cNvSpPr txBox="1"/>
          <p:nvPr/>
        </p:nvSpPr>
        <p:spPr>
          <a:xfrm>
            <a:off x="8830492" y="1476052"/>
            <a:ext cx="3108960" cy="2031325"/>
          </a:xfrm>
          <a:prstGeom prst="rect">
            <a:avLst/>
          </a:prstGeom>
          <a:noFill/>
        </p:spPr>
        <p:txBody>
          <a:bodyPr wrap="square" rtlCol="0">
            <a:spAutoFit/>
          </a:bodyPr>
          <a:lstStyle/>
          <a:p>
            <a:r>
              <a:rPr lang="en-GB" dirty="0" smtClean="0"/>
              <a:t>Designers and manufacturers are now presented with the need to address ESC challenges. Some companies are using these challenges as a way to engineer new and improved products.</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05" y="1476052"/>
            <a:ext cx="8479480" cy="4239740"/>
          </a:xfrm>
          <a:prstGeom prst="rect">
            <a:avLst/>
          </a:prstGeom>
        </p:spPr>
      </p:pic>
    </p:spTree>
    <p:extLst>
      <p:ext uri="{BB962C8B-B14F-4D97-AF65-F5344CB8AC3E}">
        <p14:creationId xmlns:p14="http://schemas.microsoft.com/office/powerpoint/2010/main" val="267549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17550" y="219098"/>
            <a:ext cx="9196252" cy="584775"/>
          </a:xfrm>
          <a:prstGeom prst="rect">
            <a:avLst/>
          </a:prstGeom>
          <a:noFill/>
        </p:spPr>
        <p:txBody>
          <a:bodyPr wrap="square" rtlCol="0">
            <a:spAutoFit/>
          </a:bodyPr>
          <a:lstStyle/>
          <a:p>
            <a:pPr algn="ctr"/>
            <a:r>
              <a:rPr lang="en-GB" sz="3200" dirty="0" smtClean="0"/>
              <a:t>Investigation Techniques</a:t>
            </a:r>
            <a:endParaRPr lang="en-GB" sz="3200" dirty="0"/>
          </a:p>
        </p:txBody>
      </p:sp>
      <p:sp>
        <p:nvSpPr>
          <p:cNvPr id="7" name="TextBox 6"/>
          <p:cNvSpPr txBox="1"/>
          <p:nvPr/>
        </p:nvSpPr>
        <p:spPr>
          <a:xfrm>
            <a:off x="941295" y="1237129"/>
            <a:ext cx="11416553" cy="584775"/>
          </a:xfrm>
          <a:prstGeom prst="rect">
            <a:avLst/>
          </a:prstGeom>
          <a:noFill/>
        </p:spPr>
        <p:txBody>
          <a:bodyPr wrap="square" rtlCol="0">
            <a:spAutoFit/>
          </a:bodyPr>
          <a:lstStyle/>
          <a:p>
            <a:r>
              <a:rPr lang="en-GB" sz="3200" b="1" dirty="0" smtClean="0">
                <a:solidFill>
                  <a:srgbClr val="7030A0"/>
                </a:solidFill>
              </a:rPr>
              <a:t>Primary Research				Secondary Research</a:t>
            </a:r>
            <a:endParaRPr lang="en-GB" sz="3200" b="1" dirty="0">
              <a:solidFill>
                <a:srgbClr val="7030A0"/>
              </a:solidFill>
            </a:endParaRPr>
          </a:p>
        </p:txBody>
      </p:sp>
      <p:sp>
        <p:nvSpPr>
          <p:cNvPr id="8" name="TextBox 7"/>
          <p:cNvSpPr txBox="1"/>
          <p:nvPr/>
        </p:nvSpPr>
        <p:spPr>
          <a:xfrm>
            <a:off x="1778307" y="2228994"/>
            <a:ext cx="2729753" cy="369332"/>
          </a:xfrm>
          <a:prstGeom prst="rect">
            <a:avLst/>
          </a:prstGeom>
          <a:noFill/>
        </p:spPr>
        <p:txBody>
          <a:bodyPr wrap="square" rtlCol="0">
            <a:spAutoFit/>
          </a:bodyPr>
          <a:lstStyle/>
          <a:p>
            <a:r>
              <a:rPr lang="en-GB" dirty="0" smtClean="0"/>
              <a:t>Interviews</a:t>
            </a:r>
            <a:endParaRPr lang="en-GB" dirty="0"/>
          </a:p>
        </p:txBody>
      </p:sp>
      <p:sp>
        <p:nvSpPr>
          <p:cNvPr id="9" name="TextBox 8"/>
          <p:cNvSpPr txBox="1"/>
          <p:nvPr/>
        </p:nvSpPr>
        <p:spPr>
          <a:xfrm>
            <a:off x="1658630" y="2647294"/>
            <a:ext cx="2729753" cy="369332"/>
          </a:xfrm>
          <a:prstGeom prst="rect">
            <a:avLst/>
          </a:prstGeom>
          <a:noFill/>
        </p:spPr>
        <p:txBody>
          <a:bodyPr wrap="square" rtlCol="0">
            <a:spAutoFit/>
          </a:bodyPr>
          <a:lstStyle/>
          <a:p>
            <a:r>
              <a:rPr lang="en-GB" dirty="0" smtClean="0"/>
              <a:t>Case studies</a:t>
            </a:r>
            <a:endParaRPr lang="en-GB" dirty="0"/>
          </a:p>
        </p:txBody>
      </p:sp>
      <p:sp>
        <p:nvSpPr>
          <p:cNvPr id="10" name="TextBox 9"/>
          <p:cNvSpPr txBox="1"/>
          <p:nvPr/>
        </p:nvSpPr>
        <p:spPr>
          <a:xfrm>
            <a:off x="1364428" y="1806672"/>
            <a:ext cx="2729753" cy="369332"/>
          </a:xfrm>
          <a:prstGeom prst="rect">
            <a:avLst/>
          </a:prstGeom>
          <a:noFill/>
        </p:spPr>
        <p:txBody>
          <a:bodyPr wrap="square" rtlCol="0">
            <a:spAutoFit/>
          </a:bodyPr>
          <a:lstStyle/>
          <a:p>
            <a:r>
              <a:rPr lang="en-GB" dirty="0" smtClean="0"/>
              <a:t>Observations of users</a:t>
            </a:r>
            <a:endParaRPr lang="en-GB" dirty="0"/>
          </a:p>
        </p:txBody>
      </p:sp>
      <p:sp>
        <p:nvSpPr>
          <p:cNvPr id="11" name="TextBox 10"/>
          <p:cNvSpPr txBox="1"/>
          <p:nvPr/>
        </p:nvSpPr>
        <p:spPr>
          <a:xfrm>
            <a:off x="1140309" y="3001752"/>
            <a:ext cx="2729753" cy="369332"/>
          </a:xfrm>
          <a:prstGeom prst="rect">
            <a:avLst/>
          </a:prstGeom>
          <a:noFill/>
        </p:spPr>
        <p:txBody>
          <a:bodyPr wrap="square" rtlCol="0">
            <a:spAutoFit/>
          </a:bodyPr>
          <a:lstStyle/>
          <a:p>
            <a:r>
              <a:rPr lang="en-GB" dirty="0" smtClean="0"/>
              <a:t>Observations of materials</a:t>
            </a:r>
            <a:endParaRPr lang="en-GB" dirty="0"/>
          </a:p>
        </p:txBody>
      </p:sp>
      <p:sp>
        <p:nvSpPr>
          <p:cNvPr id="12" name="TextBox 11"/>
          <p:cNvSpPr txBox="1"/>
          <p:nvPr/>
        </p:nvSpPr>
        <p:spPr>
          <a:xfrm>
            <a:off x="1364428" y="3898049"/>
            <a:ext cx="2729753" cy="369332"/>
          </a:xfrm>
          <a:prstGeom prst="rect">
            <a:avLst/>
          </a:prstGeom>
          <a:noFill/>
        </p:spPr>
        <p:txBody>
          <a:bodyPr wrap="square" rtlCol="0">
            <a:spAutoFit/>
          </a:bodyPr>
          <a:lstStyle/>
          <a:p>
            <a:r>
              <a:rPr lang="en-GB" dirty="0" smtClean="0"/>
              <a:t>Taking measurements</a:t>
            </a:r>
            <a:endParaRPr lang="en-GB" dirty="0"/>
          </a:p>
        </p:txBody>
      </p:sp>
      <p:sp>
        <p:nvSpPr>
          <p:cNvPr id="13" name="TextBox 12"/>
          <p:cNvSpPr txBox="1"/>
          <p:nvPr/>
        </p:nvSpPr>
        <p:spPr>
          <a:xfrm>
            <a:off x="1320420" y="4732576"/>
            <a:ext cx="2729753" cy="369332"/>
          </a:xfrm>
          <a:prstGeom prst="rect">
            <a:avLst/>
          </a:prstGeom>
          <a:noFill/>
        </p:spPr>
        <p:txBody>
          <a:bodyPr wrap="square" rtlCol="0">
            <a:spAutoFit/>
          </a:bodyPr>
          <a:lstStyle/>
          <a:p>
            <a:r>
              <a:rPr lang="en-GB" dirty="0" smtClean="0"/>
              <a:t>Physical material testing</a:t>
            </a:r>
            <a:endParaRPr lang="en-GB" dirty="0"/>
          </a:p>
        </p:txBody>
      </p:sp>
      <p:sp>
        <p:nvSpPr>
          <p:cNvPr id="14" name="TextBox 13"/>
          <p:cNvSpPr txBox="1"/>
          <p:nvPr/>
        </p:nvSpPr>
        <p:spPr>
          <a:xfrm>
            <a:off x="1658630" y="5125982"/>
            <a:ext cx="2729753" cy="369332"/>
          </a:xfrm>
          <a:prstGeom prst="rect">
            <a:avLst/>
          </a:prstGeom>
          <a:noFill/>
        </p:spPr>
        <p:txBody>
          <a:bodyPr wrap="square" rtlCol="0">
            <a:spAutoFit/>
          </a:bodyPr>
          <a:lstStyle/>
          <a:p>
            <a:r>
              <a:rPr lang="en-GB" dirty="0" smtClean="0"/>
              <a:t>Questionnaires</a:t>
            </a:r>
            <a:endParaRPr lang="en-GB" dirty="0"/>
          </a:p>
        </p:txBody>
      </p:sp>
      <p:sp>
        <p:nvSpPr>
          <p:cNvPr id="15" name="TextBox 14"/>
          <p:cNvSpPr txBox="1"/>
          <p:nvPr/>
        </p:nvSpPr>
        <p:spPr>
          <a:xfrm>
            <a:off x="1738415" y="4356812"/>
            <a:ext cx="2729753" cy="369332"/>
          </a:xfrm>
          <a:prstGeom prst="rect">
            <a:avLst/>
          </a:prstGeom>
          <a:noFill/>
        </p:spPr>
        <p:txBody>
          <a:bodyPr wrap="square" rtlCol="0">
            <a:spAutoFit/>
          </a:bodyPr>
          <a:lstStyle/>
          <a:p>
            <a:r>
              <a:rPr lang="en-GB" dirty="0" smtClean="0"/>
              <a:t>Focus groups</a:t>
            </a:r>
            <a:endParaRPr lang="en-GB" dirty="0"/>
          </a:p>
        </p:txBody>
      </p:sp>
      <p:sp>
        <p:nvSpPr>
          <p:cNvPr id="16" name="TextBox 15"/>
          <p:cNvSpPr txBox="1"/>
          <p:nvPr/>
        </p:nvSpPr>
        <p:spPr>
          <a:xfrm>
            <a:off x="1537895" y="3417665"/>
            <a:ext cx="2729753" cy="369332"/>
          </a:xfrm>
          <a:prstGeom prst="rect">
            <a:avLst/>
          </a:prstGeom>
          <a:noFill/>
        </p:spPr>
        <p:txBody>
          <a:bodyPr wrap="square" rtlCol="0">
            <a:spAutoFit/>
          </a:bodyPr>
          <a:lstStyle/>
          <a:p>
            <a:r>
              <a:rPr lang="en-GB" dirty="0" smtClean="0"/>
              <a:t>Product analysis</a:t>
            </a:r>
            <a:endParaRPr lang="en-GB" dirty="0"/>
          </a:p>
        </p:txBody>
      </p:sp>
      <p:sp>
        <p:nvSpPr>
          <p:cNvPr id="17" name="TextBox 16"/>
          <p:cNvSpPr txBox="1"/>
          <p:nvPr/>
        </p:nvSpPr>
        <p:spPr>
          <a:xfrm>
            <a:off x="9096936" y="3394357"/>
            <a:ext cx="2729753" cy="369332"/>
          </a:xfrm>
          <a:prstGeom prst="rect">
            <a:avLst/>
          </a:prstGeom>
          <a:noFill/>
        </p:spPr>
        <p:txBody>
          <a:bodyPr wrap="square" rtlCol="0">
            <a:spAutoFit/>
          </a:bodyPr>
          <a:lstStyle/>
          <a:p>
            <a:r>
              <a:rPr lang="en-GB" dirty="0" smtClean="0"/>
              <a:t>Books</a:t>
            </a:r>
            <a:endParaRPr lang="en-GB" dirty="0"/>
          </a:p>
        </p:txBody>
      </p:sp>
      <p:sp>
        <p:nvSpPr>
          <p:cNvPr id="18" name="TextBox 17"/>
          <p:cNvSpPr txBox="1"/>
          <p:nvPr/>
        </p:nvSpPr>
        <p:spPr>
          <a:xfrm>
            <a:off x="9055186" y="3013545"/>
            <a:ext cx="2729753" cy="369332"/>
          </a:xfrm>
          <a:prstGeom prst="rect">
            <a:avLst/>
          </a:prstGeom>
          <a:noFill/>
        </p:spPr>
        <p:txBody>
          <a:bodyPr wrap="square" rtlCol="0">
            <a:spAutoFit/>
          </a:bodyPr>
          <a:lstStyle/>
          <a:p>
            <a:r>
              <a:rPr lang="en-GB" dirty="0" smtClean="0"/>
              <a:t>Articles</a:t>
            </a:r>
            <a:endParaRPr lang="en-GB" dirty="0"/>
          </a:p>
        </p:txBody>
      </p:sp>
      <p:sp>
        <p:nvSpPr>
          <p:cNvPr id="19" name="TextBox 18"/>
          <p:cNvSpPr txBox="1"/>
          <p:nvPr/>
        </p:nvSpPr>
        <p:spPr>
          <a:xfrm>
            <a:off x="8906883" y="2619799"/>
            <a:ext cx="2729753" cy="369332"/>
          </a:xfrm>
          <a:prstGeom prst="rect">
            <a:avLst/>
          </a:prstGeom>
          <a:noFill/>
        </p:spPr>
        <p:txBody>
          <a:bodyPr wrap="square" rtlCol="0">
            <a:spAutoFit/>
          </a:bodyPr>
          <a:lstStyle/>
          <a:p>
            <a:r>
              <a:rPr lang="en-GB" dirty="0" smtClean="0"/>
              <a:t>Magazines</a:t>
            </a:r>
            <a:endParaRPr lang="en-GB" dirty="0"/>
          </a:p>
        </p:txBody>
      </p:sp>
      <p:sp>
        <p:nvSpPr>
          <p:cNvPr id="20" name="TextBox 19"/>
          <p:cNvSpPr txBox="1"/>
          <p:nvPr/>
        </p:nvSpPr>
        <p:spPr>
          <a:xfrm>
            <a:off x="8955292" y="1839312"/>
            <a:ext cx="2729753" cy="369332"/>
          </a:xfrm>
          <a:prstGeom prst="rect">
            <a:avLst/>
          </a:prstGeom>
          <a:noFill/>
        </p:spPr>
        <p:txBody>
          <a:bodyPr wrap="square" rtlCol="0">
            <a:spAutoFit/>
          </a:bodyPr>
          <a:lstStyle/>
          <a:p>
            <a:r>
              <a:rPr lang="en-GB" dirty="0" smtClean="0"/>
              <a:t>Internet</a:t>
            </a:r>
            <a:endParaRPr lang="en-GB" dirty="0"/>
          </a:p>
        </p:txBody>
      </p:sp>
      <p:sp>
        <p:nvSpPr>
          <p:cNvPr id="21" name="TextBox 20"/>
          <p:cNvSpPr txBox="1"/>
          <p:nvPr/>
        </p:nvSpPr>
        <p:spPr>
          <a:xfrm>
            <a:off x="8789222" y="2226053"/>
            <a:ext cx="2729753" cy="369332"/>
          </a:xfrm>
          <a:prstGeom prst="rect">
            <a:avLst/>
          </a:prstGeom>
          <a:noFill/>
        </p:spPr>
        <p:txBody>
          <a:bodyPr wrap="square" rtlCol="0">
            <a:spAutoFit/>
          </a:bodyPr>
          <a:lstStyle/>
          <a:p>
            <a:r>
              <a:rPr lang="en-GB" dirty="0" smtClean="0"/>
              <a:t>Official data</a:t>
            </a:r>
            <a:endParaRPr lang="en-GB" dirty="0"/>
          </a:p>
        </p:txBody>
      </p:sp>
      <p:sp>
        <p:nvSpPr>
          <p:cNvPr id="22" name="TextBox 21"/>
          <p:cNvSpPr txBox="1"/>
          <p:nvPr/>
        </p:nvSpPr>
        <p:spPr>
          <a:xfrm>
            <a:off x="8498028" y="4140683"/>
            <a:ext cx="2729753" cy="369332"/>
          </a:xfrm>
          <a:prstGeom prst="rect">
            <a:avLst/>
          </a:prstGeom>
          <a:noFill/>
        </p:spPr>
        <p:txBody>
          <a:bodyPr wrap="square" rtlCol="0">
            <a:spAutoFit/>
          </a:bodyPr>
          <a:lstStyle/>
          <a:p>
            <a:r>
              <a:rPr lang="en-GB" dirty="0" smtClean="0"/>
              <a:t>Government statistics</a:t>
            </a:r>
            <a:endParaRPr lang="en-GB" dirty="0"/>
          </a:p>
        </p:txBody>
      </p:sp>
      <p:sp>
        <p:nvSpPr>
          <p:cNvPr id="23" name="TextBox 22"/>
          <p:cNvSpPr txBox="1"/>
          <p:nvPr/>
        </p:nvSpPr>
        <p:spPr>
          <a:xfrm>
            <a:off x="8498029" y="3746937"/>
            <a:ext cx="2729753" cy="369332"/>
          </a:xfrm>
          <a:prstGeom prst="rect">
            <a:avLst/>
          </a:prstGeom>
          <a:noFill/>
        </p:spPr>
        <p:txBody>
          <a:bodyPr wrap="square" rtlCol="0">
            <a:spAutoFit/>
          </a:bodyPr>
          <a:lstStyle/>
          <a:p>
            <a:r>
              <a:rPr lang="en-GB" dirty="0" smtClean="0"/>
              <a:t>Company information</a:t>
            </a:r>
            <a:endParaRPr lang="en-GB" dirty="0"/>
          </a:p>
        </p:txBody>
      </p:sp>
      <p:sp>
        <p:nvSpPr>
          <p:cNvPr id="24" name="TextBox 23"/>
          <p:cNvSpPr txBox="1"/>
          <p:nvPr/>
        </p:nvSpPr>
        <p:spPr>
          <a:xfrm>
            <a:off x="8954987" y="4585998"/>
            <a:ext cx="2729753" cy="369332"/>
          </a:xfrm>
          <a:prstGeom prst="rect">
            <a:avLst/>
          </a:prstGeom>
          <a:noFill/>
        </p:spPr>
        <p:txBody>
          <a:bodyPr wrap="square" rtlCol="0">
            <a:spAutoFit/>
          </a:bodyPr>
          <a:lstStyle/>
          <a:p>
            <a:r>
              <a:rPr lang="en-GB" dirty="0" smtClean="0"/>
              <a:t>Newspapers</a:t>
            </a:r>
            <a:endParaRPr lang="en-GB" dirty="0"/>
          </a:p>
        </p:txBody>
      </p:sp>
      <p:sp>
        <p:nvSpPr>
          <p:cNvPr id="25" name="TextBox 24"/>
          <p:cNvSpPr txBox="1"/>
          <p:nvPr/>
        </p:nvSpPr>
        <p:spPr>
          <a:xfrm>
            <a:off x="9234063" y="5817947"/>
            <a:ext cx="2729753" cy="369332"/>
          </a:xfrm>
          <a:prstGeom prst="rect">
            <a:avLst/>
          </a:prstGeom>
          <a:noFill/>
        </p:spPr>
        <p:txBody>
          <a:bodyPr wrap="square" rtlCol="0">
            <a:spAutoFit/>
          </a:bodyPr>
          <a:lstStyle/>
          <a:p>
            <a:r>
              <a:rPr lang="en-GB" dirty="0" smtClean="0"/>
              <a:t>Radio</a:t>
            </a:r>
            <a:endParaRPr lang="en-GB" dirty="0"/>
          </a:p>
        </p:txBody>
      </p:sp>
      <p:sp>
        <p:nvSpPr>
          <p:cNvPr id="26" name="TextBox 25"/>
          <p:cNvSpPr txBox="1"/>
          <p:nvPr/>
        </p:nvSpPr>
        <p:spPr>
          <a:xfrm>
            <a:off x="9362611" y="5424630"/>
            <a:ext cx="2729753" cy="369332"/>
          </a:xfrm>
          <a:prstGeom prst="rect">
            <a:avLst/>
          </a:prstGeom>
          <a:noFill/>
        </p:spPr>
        <p:txBody>
          <a:bodyPr wrap="square" rtlCol="0">
            <a:spAutoFit/>
          </a:bodyPr>
          <a:lstStyle/>
          <a:p>
            <a:r>
              <a:rPr lang="en-GB" dirty="0" smtClean="0"/>
              <a:t>TV</a:t>
            </a:r>
            <a:endParaRPr lang="en-GB" dirty="0"/>
          </a:p>
        </p:txBody>
      </p:sp>
      <p:sp>
        <p:nvSpPr>
          <p:cNvPr id="27" name="TextBox 26"/>
          <p:cNvSpPr txBox="1"/>
          <p:nvPr/>
        </p:nvSpPr>
        <p:spPr>
          <a:xfrm>
            <a:off x="8618332" y="4979315"/>
            <a:ext cx="2729753" cy="369332"/>
          </a:xfrm>
          <a:prstGeom prst="rect">
            <a:avLst/>
          </a:prstGeom>
          <a:noFill/>
        </p:spPr>
        <p:txBody>
          <a:bodyPr wrap="square" rtlCol="0">
            <a:spAutoFit/>
          </a:bodyPr>
          <a:lstStyle/>
          <a:p>
            <a:r>
              <a:rPr lang="en-GB" dirty="0" smtClean="0"/>
              <a:t>The work of others</a:t>
            </a:r>
            <a:endParaRPr lang="en-GB" dirty="0"/>
          </a:p>
        </p:txBody>
      </p:sp>
      <p:sp>
        <p:nvSpPr>
          <p:cNvPr id="29" name="TextBox 28"/>
          <p:cNvSpPr txBox="1"/>
          <p:nvPr/>
        </p:nvSpPr>
        <p:spPr>
          <a:xfrm>
            <a:off x="4583653" y="54988"/>
            <a:ext cx="7263206" cy="923330"/>
          </a:xfrm>
          <a:prstGeom prst="rect">
            <a:avLst/>
          </a:prstGeom>
          <a:noFill/>
        </p:spPr>
        <p:txBody>
          <a:bodyPr wrap="square" rtlCol="0">
            <a:spAutoFit/>
          </a:bodyPr>
          <a:lstStyle/>
          <a:p>
            <a:r>
              <a:rPr lang="en-GB" dirty="0" smtClean="0"/>
              <a:t>Why do we carry out research?</a:t>
            </a:r>
          </a:p>
          <a:p>
            <a:r>
              <a:rPr lang="en-GB" dirty="0" smtClean="0"/>
              <a:t>What is primary data? What is secondary data?</a:t>
            </a:r>
          </a:p>
          <a:p>
            <a:r>
              <a:rPr lang="en-GB" dirty="0" smtClean="0"/>
              <a:t>Where should research feature in the design and production of a product?</a:t>
            </a:r>
            <a:endParaRPr lang="en-GB" dirty="0"/>
          </a:p>
        </p:txBody>
      </p:sp>
    </p:spTree>
    <p:extLst>
      <p:ext uri="{BB962C8B-B14F-4D97-AF65-F5344CB8AC3E}">
        <p14:creationId xmlns:p14="http://schemas.microsoft.com/office/powerpoint/2010/main" val="322677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8" grpId="0"/>
      <p:bldP spid="19" grpId="0"/>
      <p:bldP spid="21" grpId="0"/>
      <p:bldP spid="22" grpId="0"/>
      <p:bldP spid="23"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Environmental, social and economic challenges</a:t>
            </a:r>
            <a:endParaRPr lang="en-GB" sz="3200" b="1" dirty="0">
              <a:solidFill>
                <a:srgbClr val="7030A0"/>
              </a:solidFill>
            </a:endParaRPr>
          </a:p>
        </p:txBody>
      </p:sp>
      <p:sp>
        <p:nvSpPr>
          <p:cNvPr id="6" name="TextBox 5"/>
          <p:cNvSpPr txBox="1"/>
          <p:nvPr/>
        </p:nvSpPr>
        <p:spPr>
          <a:xfrm>
            <a:off x="8830492" y="1476052"/>
            <a:ext cx="3108960" cy="2031325"/>
          </a:xfrm>
          <a:prstGeom prst="rect">
            <a:avLst/>
          </a:prstGeom>
          <a:noFill/>
        </p:spPr>
        <p:txBody>
          <a:bodyPr wrap="square" rtlCol="0">
            <a:spAutoFit/>
          </a:bodyPr>
          <a:lstStyle/>
          <a:p>
            <a:r>
              <a:rPr lang="en-GB" dirty="0" smtClean="0"/>
              <a:t>Designers and manufacturers are now presented with the need to address ESC challenges. Some companies are using these challenges as a way to engineer new and improved products.</a:t>
            </a:r>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59" y="848651"/>
            <a:ext cx="4947048" cy="371028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783" y="3507377"/>
            <a:ext cx="4072709" cy="3054532"/>
          </a:xfrm>
          <a:prstGeom prst="rect">
            <a:avLst/>
          </a:prstGeom>
        </p:spPr>
      </p:pic>
      <p:sp>
        <p:nvSpPr>
          <p:cNvPr id="7" name="TextBox 6"/>
          <p:cNvSpPr txBox="1"/>
          <p:nvPr/>
        </p:nvSpPr>
        <p:spPr>
          <a:xfrm>
            <a:off x="263616" y="4665311"/>
            <a:ext cx="4428309" cy="369332"/>
          </a:xfrm>
          <a:prstGeom prst="rect">
            <a:avLst/>
          </a:prstGeom>
          <a:noFill/>
        </p:spPr>
        <p:txBody>
          <a:bodyPr wrap="square" rtlCol="0">
            <a:spAutoFit/>
          </a:bodyPr>
          <a:lstStyle/>
          <a:p>
            <a:r>
              <a:rPr lang="en-GB" dirty="0" smtClean="0">
                <a:solidFill>
                  <a:srgbClr val="7030A0"/>
                </a:solidFill>
              </a:rPr>
              <a:t>COHDA chair </a:t>
            </a:r>
            <a:r>
              <a:rPr lang="en-GB" dirty="0" smtClean="0"/>
              <a:t>– 100% recycled extruded HDPE</a:t>
            </a:r>
            <a:endParaRPr lang="en-GB" dirty="0"/>
          </a:p>
        </p:txBody>
      </p:sp>
    </p:spTree>
    <p:extLst>
      <p:ext uri="{BB962C8B-B14F-4D97-AF65-F5344CB8AC3E}">
        <p14:creationId xmlns:p14="http://schemas.microsoft.com/office/powerpoint/2010/main" val="235416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world-globe"/>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52295" t="7866" r="8586" b="56924"/>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Africa%20Satellite%20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7214" y="2805114"/>
            <a:ext cx="4103687" cy="405288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g_29472_mobile_phones_top5_428x32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5776" y="4508501"/>
            <a:ext cx="21240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 Box 4"/>
          <p:cNvSpPr txBox="1">
            <a:spLocks noChangeArrowheads="1"/>
          </p:cNvSpPr>
          <p:nvPr/>
        </p:nvSpPr>
        <p:spPr bwMode="auto">
          <a:xfrm>
            <a:off x="1524000" y="1125539"/>
            <a:ext cx="9144000" cy="1920875"/>
          </a:xfrm>
          <a:prstGeom prst="rect">
            <a:avLst/>
          </a:prstGeom>
          <a:solidFill>
            <a:schemeClr val="bg1">
              <a:alpha val="63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4000" b="1"/>
              <a:t>What does your mobile phone have to do with the lives of people and animals in Africa?</a:t>
            </a:r>
            <a:endParaRPr lang="en-US" altLang="en-US" sz="4000" b="1"/>
          </a:p>
        </p:txBody>
      </p:sp>
      <p:sp>
        <p:nvSpPr>
          <p:cNvPr id="6" name="TextBox 5"/>
          <p:cNvSpPr txBox="1"/>
          <p:nvPr/>
        </p:nvSpPr>
        <p:spPr>
          <a:xfrm>
            <a:off x="222305" y="209006"/>
            <a:ext cx="11416553" cy="584775"/>
          </a:xfrm>
          <a:prstGeom prst="rect">
            <a:avLst/>
          </a:prstGeom>
          <a:noFill/>
        </p:spPr>
        <p:txBody>
          <a:bodyPr wrap="square" rtlCol="0">
            <a:spAutoFit/>
          </a:bodyPr>
          <a:lstStyle/>
          <a:p>
            <a:r>
              <a:rPr lang="en-GB" sz="3200" b="1" dirty="0" smtClean="0">
                <a:solidFill>
                  <a:srgbClr val="7030A0"/>
                </a:solidFill>
              </a:rPr>
              <a:t>Environmental, social and economic challenges</a:t>
            </a:r>
            <a:endParaRPr lang="en-GB" sz="3200" b="1" dirty="0">
              <a:solidFill>
                <a:srgbClr val="7030A0"/>
              </a:solidFill>
            </a:endParaRPr>
          </a:p>
        </p:txBody>
      </p:sp>
    </p:spTree>
    <p:extLst>
      <p:ext uri="{BB962C8B-B14F-4D97-AF65-F5344CB8AC3E}">
        <p14:creationId xmlns:p14="http://schemas.microsoft.com/office/powerpoint/2010/main" val="7097624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560"/>
                                        </p:tgtEl>
                                        <p:attrNameLst>
                                          <p:attrName>style.visibility</p:attrName>
                                        </p:attrNameLst>
                                      </p:cBhvr>
                                      <p:to>
                                        <p:strVal val="visible"/>
                                      </p:to>
                                    </p:set>
                                    <p:anim calcmode="lin" valueType="num">
                                      <p:cBhvr additive="base">
                                        <p:cTn id="11" dur="500" fill="hold"/>
                                        <p:tgtEl>
                                          <p:spTgt spid="23560"/>
                                        </p:tgtEl>
                                        <p:attrNameLst>
                                          <p:attrName>ppt_x</p:attrName>
                                        </p:attrNameLst>
                                      </p:cBhvr>
                                      <p:tavLst>
                                        <p:tav tm="0">
                                          <p:val>
                                            <p:strVal val="1+#ppt_w/2"/>
                                          </p:val>
                                        </p:tav>
                                        <p:tav tm="100000">
                                          <p:val>
                                            <p:strVal val="#ppt_x"/>
                                          </p:val>
                                        </p:tav>
                                      </p:tavLst>
                                    </p:anim>
                                    <p:anim calcmode="lin" valueType="num">
                                      <p:cBhvr additive="base">
                                        <p:cTn id="12" dur="500" fill="hold"/>
                                        <p:tgtEl>
                                          <p:spTgt spid="2356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additive="base">
                                        <p:cTn id="15" dur="500" fill="hold"/>
                                        <p:tgtEl>
                                          <p:spTgt spid="23558"/>
                                        </p:tgtEl>
                                        <p:attrNameLst>
                                          <p:attrName>ppt_x</p:attrName>
                                        </p:attrNameLst>
                                      </p:cBhvr>
                                      <p:tavLst>
                                        <p:tav tm="0">
                                          <p:val>
                                            <p:strVal val="0-#ppt_w/2"/>
                                          </p:val>
                                        </p:tav>
                                        <p:tav tm="100000">
                                          <p:val>
                                            <p:strVal val="#ppt_x"/>
                                          </p:val>
                                        </p:tav>
                                      </p:tavLst>
                                    </p:anim>
                                    <p:anim calcmode="lin" valueType="num">
                                      <p:cBhvr additive="base">
                                        <p:cTn id="16" dur="500" fill="hold"/>
                                        <p:tgtEl>
                                          <p:spTgt spid="23558"/>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7" name="Picture 39" descr="world-globe"/>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52295" t="7866" r="8586" b="56924"/>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5723_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493"/>
          <a:stretch>
            <a:fillRect/>
          </a:stretch>
        </p:blipFill>
        <p:spPr bwMode="auto">
          <a:xfrm>
            <a:off x="1524000" y="836613"/>
            <a:ext cx="46037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3287714" y="333375"/>
            <a:ext cx="5761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3200">
                <a:latin typeface="Arial Black" panose="020B0A04020102020204" pitchFamily="34" charset="0"/>
              </a:rPr>
              <a:t>Columbite-Tantalite (CT)</a:t>
            </a:r>
            <a:endParaRPr lang="en-US" altLang="en-US" sz="3200">
              <a:latin typeface="Arial Black" panose="020B0A04020102020204" pitchFamily="34" charset="0"/>
            </a:endParaRPr>
          </a:p>
        </p:txBody>
      </p:sp>
      <p:sp>
        <p:nvSpPr>
          <p:cNvPr id="2056" name="Text Box 8"/>
          <p:cNvSpPr txBox="1">
            <a:spLocks noChangeArrowheads="1"/>
          </p:cNvSpPr>
          <p:nvPr/>
        </p:nvSpPr>
        <p:spPr bwMode="auto">
          <a:xfrm>
            <a:off x="5664200" y="1557338"/>
            <a:ext cx="46799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Tx/>
              <a:buChar char="•"/>
            </a:pPr>
            <a:r>
              <a:rPr lang="en-GB" altLang="en-US" b="1">
                <a:latin typeface="Arial Black" panose="020B0A04020102020204" pitchFamily="34" charset="0"/>
              </a:rPr>
              <a:t>Columbite-Tantalite (CT)</a:t>
            </a:r>
            <a:r>
              <a:rPr lang="en-GB" altLang="en-US" sz="2000" b="1">
                <a:latin typeface="Arial Black" panose="020B0A04020102020204" pitchFamily="34" charset="0"/>
              </a:rPr>
              <a:t>, </a:t>
            </a:r>
            <a:r>
              <a:rPr lang="en-GB" altLang="en-US" b="1">
                <a:latin typeface="Arial Black" panose="020B0A04020102020204" pitchFamily="34" charset="0"/>
              </a:rPr>
              <a:t>is an important ore that contains the elements niobium and tantalum.</a:t>
            </a:r>
            <a:endParaRPr lang="en-US" altLang="en-US" b="1">
              <a:latin typeface="Arial Black" panose="020B0A04020102020204" pitchFamily="34" charset="0"/>
            </a:endParaRPr>
          </a:p>
        </p:txBody>
      </p:sp>
      <p:pic>
        <p:nvPicPr>
          <p:cNvPr id="2082" name="Picture 34" descr="sony_tz11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4221164"/>
            <a:ext cx="1379538" cy="974725"/>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free-iphon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40424"/>
          <a:stretch>
            <a:fillRect/>
          </a:stretch>
        </p:blipFill>
        <p:spPr bwMode="auto">
          <a:xfrm>
            <a:off x="6527800" y="4437064"/>
            <a:ext cx="75565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phon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5500" y="5084763"/>
            <a:ext cx="2014538" cy="1346200"/>
          </a:xfrm>
          <a:prstGeom prst="rect">
            <a:avLst/>
          </a:prstGeom>
          <a:noFill/>
          <a:extLst>
            <a:ext uri="{909E8E84-426E-40DD-AFC4-6F175D3DCCD1}">
              <a14:hiddenFill xmlns:a14="http://schemas.microsoft.com/office/drawing/2010/main">
                <a:solidFill>
                  <a:srgbClr val="FFFFFF"/>
                </a:solidFill>
              </a14:hiddenFill>
            </a:ext>
          </a:extLst>
        </p:spPr>
      </p:pic>
      <p:sp>
        <p:nvSpPr>
          <p:cNvPr id="2086" name="Text Box 38"/>
          <p:cNvSpPr txBox="1">
            <a:spLocks noChangeArrowheads="1"/>
          </p:cNvSpPr>
          <p:nvPr/>
        </p:nvSpPr>
        <p:spPr bwMode="auto">
          <a:xfrm>
            <a:off x="5591175" y="2781301"/>
            <a:ext cx="48974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Tx/>
              <a:buChar char="•"/>
            </a:pPr>
            <a:r>
              <a:rPr lang="en-US" altLang="en-US" b="1"/>
              <a:t>CT a </a:t>
            </a:r>
            <a:r>
              <a:rPr lang="en-US" altLang="en-US" b="1" u="sng"/>
              <a:t>vital element</a:t>
            </a:r>
            <a:r>
              <a:rPr lang="en-US" altLang="en-US" b="1"/>
              <a:t> in creating components that store energy and are used in almost all of our small electronic devices,     </a:t>
            </a:r>
            <a:r>
              <a:rPr lang="en-US" altLang="en-US" b="1" u="sng"/>
              <a:t>especially our mobile phones.</a:t>
            </a:r>
          </a:p>
        </p:txBody>
      </p:sp>
    </p:spTree>
    <p:extLst>
      <p:ext uri="{BB962C8B-B14F-4D97-AF65-F5344CB8AC3E}">
        <p14:creationId xmlns:p14="http://schemas.microsoft.com/office/powerpoint/2010/main" val="9813606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0-#ppt_w/2"/>
                                          </p:val>
                                        </p:tav>
                                        <p:tav tm="100000">
                                          <p:val>
                                            <p:strVal val="#ppt_x"/>
                                          </p:val>
                                        </p:tav>
                                      </p:tavLst>
                                    </p:anim>
                                    <p:anim calcmode="lin" valueType="num">
                                      <p:cBhvr additive="base">
                                        <p:cTn id="8"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0-#ppt_w/2"/>
                                          </p:val>
                                        </p:tav>
                                        <p:tav tm="100000">
                                          <p:val>
                                            <p:strVal val="#ppt_x"/>
                                          </p:val>
                                        </p:tav>
                                      </p:tavLst>
                                    </p:anim>
                                    <p:anim calcmode="lin" valueType="num">
                                      <p:cBhvr additive="base">
                                        <p:cTn id="14" dur="500" fill="hold"/>
                                        <p:tgtEl>
                                          <p:spTgt spid="20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86"/>
                                        </p:tgtEl>
                                        <p:attrNameLst>
                                          <p:attrName>style.visibility</p:attrName>
                                        </p:attrNameLst>
                                      </p:cBhvr>
                                      <p:to>
                                        <p:strVal val="visible"/>
                                      </p:to>
                                    </p:set>
                                    <p:anim calcmode="lin" valueType="num">
                                      <p:cBhvr additive="base">
                                        <p:cTn id="19" dur="500" fill="hold"/>
                                        <p:tgtEl>
                                          <p:spTgt spid="2086"/>
                                        </p:tgtEl>
                                        <p:attrNameLst>
                                          <p:attrName>ppt_x</p:attrName>
                                        </p:attrNameLst>
                                      </p:cBhvr>
                                      <p:tavLst>
                                        <p:tav tm="0">
                                          <p:val>
                                            <p:strVal val="0-#ppt_w/2"/>
                                          </p:val>
                                        </p:tav>
                                        <p:tav tm="100000">
                                          <p:val>
                                            <p:strVal val="#ppt_x"/>
                                          </p:val>
                                        </p:tav>
                                      </p:tavLst>
                                    </p:anim>
                                    <p:anim calcmode="lin" valueType="num">
                                      <p:cBhvr additive="base">
                                        <p:cTn id="20" dur="500" fill="hold"/>
                                        <p:tgtEl>
                                          <p:spTgt spid="208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2" fill="hold" nodeType="afterEffect">
                                  <p:stCondLst>
                                    <p:cond delay="0"/>
                                  </p:stCondLst>
                                  <p:childTnLst>
                                    <p:set>
                                      <p:cBhvr>
                                        <p:cTn id="23" dur="1" fill="hold">
                                          <p:stCondLst>
                                            <p:cond delay="0"/>
                                          </p:stCondLst>
                                        </p:cTn>
                                        <p:tgtEl>
                                          <p:spTgt spid="2082"/>
                                        </p:tgtEl>
                                        <p:attrNameLst>
                                          <p:attrName>style.visibility</p:attrName>
                                        </p:attrNameLst>
                                      </p:cBhvr>
                                      <p:to>
                                        <p:strVal val="visible"/>
                                      </p:to>
                                    </p:set>
                                    <p:anim calcmode="lin" valueType="num">
                                      <p:cBhvr additive="base">
                                        <p:cTn id="24" dur="500" fill="hold"/>
                                        <p:tgtEl>
                                          <p:spTgt spid="2082"/>
                                        </p:tgtEl>
                                        <p:attrNameLst>
                                          <p:attrName>ppt_x</p:attrName>
                                        </p:attrNameLst>
                                      </p:cBhvr>
                                      <p:tavLst>
                                        <p:tav tm="0">
                                          <p:val>
                                            <p:strVal val="1+#ppt_w/2"/>
                                          </p:val>
                                        </p:tav>
                                        <p:tav tm="100000">
                                          <p:val>
                                            <p:strVal val="#ppt_x"/>
                                          </p:val>
                                        </p:tav>
                                      </p:tavLst>
                                    </p:anim>
                                    <p:anim calcmode="lin" valueType="num">
                                      <p:cBhvr additive="base">
                                        <p:cTn id="25" dur="500" fill="hold"/>
                                        <p:tgtEl>
                                          <p:spTgt spid="208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083"/>
                                        </p:tgtEl>
                                        <p:attrNameLst>
                                          <p:attrName>style.visibility</p:attrName>
                                        </p:attrNameLst>
                                      </p:cBhvr>
                                      <p:to>
                                        <p:strVal val="visible"/>
                                      </p:to>
                                    </p:set>
                                    <p:anim calcmode="lin" valueType="num">
                                      <p:cBhvr additive="base">
                                        <p:cTn id="28" dur="500" fill="hold"/>
                                        <p:tgtEl>
                                          <p:spTgt spid="2083"/>
                                        </p:tgtEl>
                                        <p:attrNameLst>
                                          <p:attrName>ppt_x</p:attrName>
                                        </p:attrNameLst>
                                      </p:cBhvr>
                                      <p:tavLst>
                                        <p:tav tm="0">
                                          <p:val>
                                            <p:strVal val="1+#ppt_w/2"/>
                                          </p:val>
                                        </p:tav>
                                        <p:tav tm="100000">
                                          <p:val>
                                            <p:strVal val="#ppt_x"/>
                                          </p:val>
                                        </p:tav>
                                      </p:tavLst>
                                    </p:anim>
                                    <p:anim calcmode="lin" valueType="num">
                                      <p:cBhvr additive="base">
                                        <p:cTn id="29" dur="500" fill="hold"/>
                                        <p:tgtEl>
                                          <p:spTgt spid="208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2084"/>
                                        </p:tgtEl>
                                        <p:attrNameLst>
                                          <p:attrName>style.visibility</p:attrName>
                                        </p:attrNameLst>
                                      </p:cBhvr>
                                      <p:to>
                                        <p:strVal val="visible"/>
                                      </p:to>
                                    </p:set>
                                    <p:anim calcmode="lin" valueType="num">
                                      <p:cBhvr additive="base">
                                        <p:cTn id="32" dur="500" fill="hold"/>
                                        <p:tgtEl>
                                          <p:spTgt spid="2084"/>
                                        </p:tgtEl>
                                        <p:attrNameLst>
                                          <p:attrName>ppt_x</p:attrName>
                                        </p:attrNameLst>
                                      </p:cBhvr>
                                      <p:tavLst>
                                        <p:tav tm="0">
                                          <p:val>
                                            <p:strVal val="1+#ppt_w/2"/>
                                          </p:val>
                                        </p:tav>
                                        <p:tav tm="100000">
                                          <p:val>
                                            <p:strVal val="#ppt_x"/>
                                          </p:val>
                                        </p:tav>
                                      </p:tavLst>
                                    </p:anim>
                                    <p:anim calcmode="lin" valueType="num">
                                      <p:cBhvr additive="base">
                                        <p:cTn id="33" dur="500" fill="hold"/>
                                        <p:tgtEl>
                                          <p:spTgt spid="20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6" grpId="0"/>
      <p:bldP spid="20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6" name="Picture 24" descr="world-globe"/>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52295" t="7866" r="8586" b="56924"/>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orld-globe"/>
          <p:cNvPicPr>
            <a:picLocks noChangeAspect="1" noChangeArrowheads="1"/>
          </p:cNvPicPr>
          <p:nvPr/>
        </p:nvPicPr>
        <p:blipFill>
          <a:blip r:embed="rId3">
            <a:extLst>
              <a:ext uri="{28A0092B-C50C-407E-A947-70E740481C1C}">
                <a14:useLocalDpi xmlns:a14="http://schemas.microsoft.com/office/drawing/2010/main" val="0"/>
              </a:ext>
            </a:extLst>
          </a:blip>
          <a:srcRect l="52295" t="7866" r="8586" b="56924"/>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7" name="Line 5"/>
          <p:cNvSpPr>
            <a:spLocks noChangeShapeType="1"/>
          </p:cNvSpPr>
          <p:nvPr/>
        </p:nvSpPr>
        <p:spPr bwMode="auto">
          <a:xfrm flipV="1">
            <a:off x="4656138" y="4006851"/>
            <a:ext cx="0" cy="360363"/>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98" name="AutoShape 6"/>
          <p:cNvSpPr>
            <a:spLocks noChangeArrowheads="1"/>
          </p:cNvSpPr>
          <p:nvPr/>
        </p:nvSpPr>
        <p:spPr bwMode="auto">
          <a:xfrm>
            <a:off x="4440238" y="4438650"/>
            <a:ext cx="576262"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England</a:t>
            </a:r>
            <a:endParaRPr lang="en-US" altLang="en-US" sz="1000" b="1"/>
          </a:p>
        </p:txBody>
      </p:sp>
      <p:pic>
        <p:nvPicPr>
          <p:cNvPr id="8199" name="Picture 7" descr="Union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138" y="4005263"/>
            <a:ext cx="431800" cy="214312"/>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European%20Fla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738" y="4868863"/>
            <a:ext cx="360362" cy="241300"/>
          </a:xfrm>
          <a:prstGeom prst="rect">
            <a:avLst/>
          </a:prstGeom>
          <a:noFill/>
          <a:extLst>
            <a:ext uri="{909E8E84-426E-40DD-AFC4-6F175D3DCCD1}">
              <a14:hiddenFill xmlns:a14="http://schemas.microsoft.com/office/drawing/2010/main">
                <a:solidFill>
                  <a:srgbClr val="FFFFFF"/>
                </a:solidFill>
              </a14:hiddenFill>
            </a:ext>
          </a:extLst>
        </p:spPr>
      </p:pic>
      <p:sp>
        <p:nvSpPr>
          <p:cNvPr id="8202" name="Line 10"/>
          <p:cNvSpPr>
            <a:spLocks noChangeShapeType="1"/>
          </p:cNvSpPr>
          <p:nvPr/>
        </p:nvSpPr>
        <p:spPr bwMode="auto">
          <a:xfrm flipV="1">
            <a:off x="5519738" y="4868863"/>
            <a:ext cx="0"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03" name="AutoShape 11"/>
          <p:cNvSpPr>
            <a:spLocks noChangeArrowheads="1"/>
          </p:cNvSpPr>
          <p:nvPr/>
        </p:nvSpPr>
        <p:spPr bwMode="auto">
          <a:xfrm>
            <a:off x="5303838" y="5300663"/>
            <a:ext cx="576262"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Europe</a:t>
            </a:r>
            <a:endParaRPr lang="en-US" altLang="en-US" sz="1000" b="1"/>
          </a:p>
        </p:txBody>
      </p:sp>
      <p:pic>
        <p:nvPicPr>
          <p:cNvPr id="8204" name="Picture 12" descr="phone_building_Nok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839" y="1557338"/>
            <a:ext cx="1349375" cy="1873250"/>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phone_building_Sony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8526" y="2276475"/>
            <a:ext cx="1330325" cy="195580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phone_building_ora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8300" y="3716338"/>
            <a:ext cx="763588" cy="792162"/>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phone_building_vod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9513" y="5734050"/>
            <a:ext cx="12573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209" name="Picture 17" descr="phone_building_vod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4005263"/>
            <a:ext cx="12573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phone_building_o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0238" y="3429000"/>
            <a:ext cx="469900" cy="1163638"/>
          </a:xfrm>
          <a:prstGeom prst="rect">
            <a:avLst/>
          </a:prstGeom>
          <a:noFill/>
          <a:extLst>
            <a:ext uri="{909E8E84-426E-40DD-AFC4-6F175D3DCCD1}">
              <a14:hiddenFill xmlns:a14="http://schemas.microsoft.com/office/drawing/2010/main">
                <a:solidFill>
                  <a:srgbClr val="FFFFFF"/>
                </a:solidFill>
              </a14:hiddenFill>
            </a:ext>
          </a:extLst>
        </p:spPr>
      </p:pic>
      <p:pic>
        <p:nvPicPr>
          <p:cNvPr id="8211" name="Picture 19" descr="phone_building_app1"/>
          <p:cNvPicPr>
            <a:picLocks noChangeAspect="1" noChangeArrowheads="1"/>
          </p:cNvPicPr>
          <p:nvPr/>
        </p:nvPicPr>
        <p:blipFill>
          <a:blip r:embed="rId11" cstate="print">
            <a:extLst>
              <a:ext uri="{28A0092B-C50C-407E-A947-70E740481C1C}">
                <a14:useLocalDpi xmlns:a14="http://schemas.microsoft.com/office/drawing/2010/main" val="0"/>
              </a:ext>
            </a:extLst>
          </a:blip>
          <a:srcRect l="2763" t="1633" r="2763" b="1601"/>
          <a:stretch>
            <a:fillRect/>
          </a:stretch>
        </p:blipFill>
        <p:spPr bwMode="auto">
          <a:xfrm>
            <a:off x="4872038" y="3933825"/>
            <a:ext cx="1243012" cy="1728788"/>
          </a:xfrm>
          <a:prstGeom prst="rect">
            <a:avLst/>
          </a:prstGeom>
          <a:noFill/>
          <a:extLst>
            <a:ext uri="{909E8E84-426E-40DD-AFC4-6F175D3DCCD1}">
              <a14:hiddenFill xmlns:a14="http://schemas.microsoft.com/office/drawing/2010/main">
                <a:solidFill>
                  <a:srgbClr val="FFFFFF"/>
                </a:solidFill>
              </a14:hiddenFill>
            </a:ext>
          </a:extLst>
        </p:spPr>
      </p:pic>
      <p:pic>
        <p:nvPicPr>
          <p:cNvPr id="8213" name="Picture 21" descr="phone_building_T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0826" y="3429001"/>
            <a:ext cx="1679575" cy="2157413"/>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phone_building_vod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825" y="5084763"/>
            <a:ext cx="1257300" cy="952500"/>
          </a:xfrm>
          <a:prstGeom prst="rect">
            <a:avLst/>
          </a:prstGeom>
          <a:noFill/>
          <a:extLst>
            <a:ext uri="{909E8E84-426E-40DD-AFC4-6F175D3DCCD1}">
              <a14:hiddenFill xmlns:a14="http://schemas.microsoft.com/office/drawing/2010/main">
                <a:solidFill>
                  <a:srgbClr val="FFFFFF"/>
                </a:solidFill>
              </a14:hiddenFill>
            </a:ext>
          </a:extLst>
        </p:spPr>
      </p:pic>
      <p:sp>
        <p:nvSpPr>
          <p:cNvPr id="8214" name="AutoShape 22"/>
          <p:cNvSpPr>
            <a:spLocks noChangeArrowheads="1"/>
          </p:cNvSpPr>
          <p:nvPr/>
        </p:nvSpPr>
        <p:spPr bwMode="auto">
          <a:xfrm>
            <a:off x="1919288" y="188913"/>
            <a:ext cx="5257800" cy="792162"/>
          </a:xfrm>
          <a:prstGeom prst="roundRect">
            <a:avLst>
              <a:gd name="adj" fmla="val 1666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r>
              <a:rPr lang="en-GB" altLang="en-US" sz="1600" b="1"/>
              <a:t>In Europe almost 200 million mobile phones are sold each year.</a:t>
            </a:r>
            <a:endParaRPr lang="en-US" altLang="en-US" sz="1400" b="1"/>
          </a:p>
        </p:txBody>
      </p:sp>
      <p:sp>
        <p:nvSpPr>
          <p:cNvPr id="8215" name="AutoShape 23"/>
          <p:cNvSpPr>
            <a:spLocks noChangeArrowheads="1"/>
          </p:cNvSpPr>
          <p:nvPr/>
        </p:nvSpPr>
        <p:spPr bwMode="auto">
          <a:xfrm>
            <a:off x="5016500" y="908050"/>
            <a:ext cx="5257800" cy="649288"/>
          </a:xfrm>
          <a:prstGeom prst="roundRect">
            <a:avLst>
              <a:gd name="adj" fmla="val 1666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r>
              <a:rPr lang="en-GB" altLang="en-US" sz="1600" b="1"/>
              <a:t>Worldwide, there are over 2 billion mobile phones connected.</a:t>
            </a:r>
            <a:endParaRPr lang="en-US" altLang="en-US" sz="1400" b="1"/>
          </a:p>
        </p:txBody>
      </p:sp>
    </p:spTree>
    <p:extLst>
      <p:ext uri="{BB962C8B-B14F-4D97-AF65-F5344CB8AC3E}">
        <p14:creationId xmlns:p14="http://schemas.microsoft.com/office/powerpoint/2010/main" val="25454504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20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wipe(down)">
                                      <p:cBhvr>
                                        <p:cTn id="12" dur="500"/>
                                        <p:tgtEl>
                                          <p:spTgt spid="819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199"/>
                                        </p:tgtEl>
                                        <p:attrNameLst>
                                          <p:attrName>style.visibility</p:attrName>
                                        </p:attrNameLst>
                                      </p:cBhvr>
                                      <p:to>
                                        <p:strVal val="visible"/>
                                      </p:to>
                                    </p:set>
                                    <p:animEffect transition="in" filter="wipe(left)">
                                      <p:cBhvr>
                                        <p:cTn id="16" dur="500"/>
                                        <p:tgtEl>
                                          <p:spTgt spid="8199"/>
                                        </p:tgtEl>
                                      </p:cBhvr>
                                    </p:animEffect>
                                  </p:childTnLst>
                                </p:cTn>
                              </p:par>
                            </p:childTnLst>
                          </p:cTn>
                        </p:par>
                        <p:par>
                          <p:cTn id="17" fill="hold" nodeType="afterGroup">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8198"/>
                                        </p:tgtEl>
                                        <p:attrNameLst>
                                          <p:attrName>style.visibility</p:attrName>
                                        </p:attrNameLst>
                                      </p:cBhvr>
                                      <p:to>
                                        <p:strVal val="visible"/>
                                      </p:to>
                                    </p:set>
                                    <p:anim calcmode="lin" valueType="num">
                                      <p:cBhvr>
                                        <p:cTn id="20" dur="500" fill="hold"/>
                                        <p:tgtEl>
                                          <p:spTgt spid="8198"/>
                                        </p:tgtEl>
                                        <p:attrNameLst>
                                          <p:attrName>ppt_w</p:attrName>
                                        </p:attrNameLst>
                                      </p:cBhvr>
                                      <p:tavLst>
                                        <p:tav tm="0">
                                          <p:val>
                                            <p:fltVal val="0"/>
                                          </p:val>
                                        </p:tav>
                                        <p:tav tm="100000">
                                          <p:val>
                                            <p:strVal val="#ppt_w"/>
                                          </p:val>
                                        </p:tav>
                                      </p:tavLst>
                                    </p:anim>
                                    <p:anim calcmode="lin" valueType="num">
                                      <p:cBhvr>
                                        <p:cTn id="21" dur="500" fill="hold"/>
                                        <p:tgtEl>
                                          <p:spTgt spid="8198"/>
                                        </p:tgtEl>
                                        <p:attrNameLst>
                                          <p:attrName>ppt_h</p:attrName>
                                        </p:attrNameLst>
                                      </p:cBhvr>
                                      <p:tavLst>
                                        <p:tav tm="0">
                                          <p:val>
                                            <p:fltVal val="0"/>
                                          </p:val>
                                        </p:tav>
                                        <p:tav tm="100000">
                                          <p:val>
                                            <p:strVal val="#ppt_h"/>
                                          </p:val>
                                        </p:tav>
                                      </p:tavLst>
                                    </p:anim>
                                    <p:animEffect transition="in" filter="fade">
                                      <p:cBhvr>
                                        <p:cTn id="22" dur="500"/>
                                        <p:tgtEl>
                                          <p:spTgt spid="8198"/>
                                        </p:tgtEl>
                                      </p:cBhvr>
                                    </p:animEffect>
                                  </p:childTnLst>
                                </p:cTn>
                              </p:par>
                            </p:childTnLst>
                          </p:cTn>
                        </p:par>
                        <p:par>
                          <p:cTn id="23" fill="hold" nodeType="afterGroup">
                            <p:stCondLst>
                              <p:cond delay="1500"/>
                            </p:stCondLst>
                            <p:childTnLst>
                              <p:par>
                                <p:cTn id="24" presetID="22" presetClass="entr" presetSubtype="4" fill="hold" nodeType="after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wipe(down)">
                                      <p:cBhvr>
                                        <p:cTn id="26" dur="500"/>
                                        <p:tgtEl>
                                          <p:spTgt spid="8202"/>
                                        </p:tgtEl>
                                      </p:cBhvr>
                                    </p:animEffect>
                                  </p:childTnLst>
                                </p:cTn>
                              </p:par>
                            </p:childTnLst>
                          </p:cTn>
                        </p:par>
                        <p:par>
                          <p:cTn id="27" fill="hold" nodeType="afterGroup">
                            <p:stCondLst>
                              <p:cond delay="2000"/>
                            </p:stCondLst>
                            <p:childTnLst>
                              <p:par>
                                <p:cTn id="28" presetID="53" presetClass="entr" presetSubtype="0" fill="hold" grpId="0" nodeType="afterEffect">
                                  <p:stCondLst>
                                    <p:cond delay="0"/>
                                  </p:stCondLst>
                                  <p:childTnLst>
                                    <p:set>
                                      <p:cBhvr>
                                        <p:cTn id="29" dur="1" fill="hold">
                                          <p:stCondLst>
                                            <p:cond delay="0"/>
                                          </p:stCondLst>
                                        </p:cTn>
                                        <p:tgtEl>
                                          <p:spTgt spid="8203"/>
                                        </p:tgtEl>
                                        <p:attrNameLst>
                                          <p:attrName>style.visibility</p:attrName>
                                        </p:attrNameLst>
                                      </p:cBhvr>
                                      <p:to>
                                        <p:strVal val="visible"/>
                                      </p:to>
                                    </p:set>
                                    <p:anim calcmode="lin" valueType="num">
                                      <p:cBhvr>
                                        <p:cTn id="30" dur="500" fill="hold"/>
                                        <p:tgtEl>
                                          <p:spTgt spid="8203"/>
                                        </p:tgtEl>
                                        <p:attrNameLst>
                                          <p:attrName>ppt_w</p:attrName>
                                        </p:attrNameLst>
                                      </p:cBhvr>
                                      <p:tavLst>
                                        <p:tav tm="0">
                                          <p:val>
                                            <p:fltVal val="0"/>
                                          </p:val>
                                        </p:tav>
                                        <p:tav tm="100000">
                                          <p:val>
                                            <p:strVal val="#ppt_w"/>
                                          </p:val>
                                        </p:tav>
                                      </p:tavLst>
                                    </p:anim>
                                    <p:anim calcmode="lin" valueType="num">
                                      <p:cBhvr>
                                        <p:cTn id="31" dur="500" fill="hold"/>
                                        <p:tgtEl>
                                          <p:spTgt spid="8203"/>
                                        </p:tgtEl>
                                        <p:attrNameLst>
                                          <p:attrName>ppt_h</p:attrName>
                                        </p:attrNameLst>
                                      </p:cBhvr>
                                      <p:tavLst>
                                        <p:tav tm="0">
                                          <p:val>
                                            <p:fltVal val="0"/>
                                          </p:val>
                                        </p:tav>
                                        <p:tav tm="100000">
                                          <p:val>
                                            <p:strVal val="#ppt_h"/>
                                          </p:val>
                                        </p:tav>
                                      </p:tavLst>
                                    </p:anim>
                                    <p:animEffect transition="in" filter="fade">
                                      <p:cBhvr>
                                        <p:cTn id="32" dur="500"/>
                                        <p:tgtEl>
                                          <p:spTgt spid="8203"/>
                                        </p:tgtEl>
                                      </p:cBhvr>
                                    </p:animEffect>
                                  </p:childTnLst>
                                </p:cTn>
                              </p:par>
                            </p:childTnLst>
                          </p:cTn>
                        </p:par>
                        <p:par>
                          <p:cTn id="33" fill="hold" nodeType="afterGroup">
                            <p:stCondLst>
                              <p:cond delay="2500"/>
                            </p:stCondLst>
                            <p:childTnLst>
                              <p:par>
                                <p:cTn id="34" presetID="22" presetClass="entr" presetSubtype="8" fill="hold" nodeType="afterEffect">
                                  <p:stCondLst>
                                    <p:cond delay="0"/>
                                  </p:stCondLst>
                                  <p:childTnLst>
                                    <p:set>
                                      <p:cBhvr>
                                        <p:cTn id="35" dur="1" fill="hold">
                                          <p:stCondLst>
                                            <p:cond delay="0"/>
                                          </p:stCondLst>
                                        </p:cTn>
                                        <p:tgtEl>
                                          <p:spTgt spid="8201"/>
                                        </p:tgtEl>
                                        <p:attrNameLst>
                                          <p:attrName>style.visibility</p:attrName>
                                        </p:attrNameLst>
                                      </p:cBhvr>
                                      <p:to>
                                        <p:strVal val="visible"/>
                                      </p:to>
                                    </p:set>
                                    <p:animEffect transition="in" filter="wipe(left)">
                                      <p:cBhvr>
                                        <p:cTn id="36" dur="500"/>
                                        <p:tgtEl>
                                          <p:spTgt spid="820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8214"/>
                                        </p:tgtEl>
                                        <p:attrNameLst>
                                          <p:attrName>style.visibility</p:attrName>
                                        </p:attrNameLst>
                                      </p:cBhvr>
                                      <p:to>
                                        <p:strVal val="visible"/>
                                      </p:to>
                                    </p:set>
                                    <p:anim calcmode="lin" valueType="num">
                                      <p:cBhvr>
                                        <p:cTn id="41" dur="500" fill="hold"/>
                                        <p:tgtEl>
                                          <p:spTgt spid="8214"/>
                                        </p:tgtEl>
                                        <p:attrNameLst>
                                          <p:attrName>ppt_w</p:attrName>
                                        </p:attrNameLst>
                                      </p:cBhvr>
                                      <p:tavLst>
                                        <p:tav tm="0">
                                          <p:val>
                                            <p:fltVal val="0"/>
                                          </p:val>
                                        </p:tav>
                                        <p:tav tm="100000">
                                          <p:val>
                                            <p:strVal val="#ppt_w"/>
                                          </p:val>
                                        </p:tav>
                                      </p:tavLst>
                                    </p:anim>
                                    <p:anim calcmode="lin" valueType="num">
                                      <p:cBhvr>
                                        <p:cTn id="42" dur="500" fill="hold"/>
                                        <p:tgtEl>
                                          <p:spTgt spid="8214"/>
                                        </p:tgtEl>
                                        <p:attrNameLst>
                                          <p:attrName>ppt_h</p:attrName>
                                        </p:attrNameLst>
                                      </p:cBhvr>
                                      <p:tavLst>
                                        <p:tav tm="0">
                                          <p:val>
                                            <p:fltVal val="0"/>
                                          </p:val>
                                        </p:tav>
                                        <p:tav tm="100000">
                                          <p:val>
                                            <p:strVal val="#ppt_h"/>
                                          </p:val>
                                        </p:tav>
                                      </p:tavLst>
                                    </p:anim>
                                    <p:animEffect transition="in" filter="fade">
                                      <p:cBhvr>
                                        <p:cTn id="43" dur="500"/>
                                        <p:tgtEl>
                                          <p:spTgt spid="821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xit" presetSubtype="1" fill="hold" nodeType="clickEffect">
                                  <p:stCondLst>
                                    <p:cond delay="0"/>
                                  </p:stCondLst>
                                  <p:childTnLst>
                                    <p:animEffect transition="out" filter="wipe(up)">
                                      <p:cBhvr>
                                        <p:cTn id="47" dur="500"/>
                                        <p:tgtEl>
                                          <p:spTgt spid="8197"/>
                                        </p:tgtEl>
                                      </p:cBhvr>
                                    </p:animEffect>
                                    <p:set>
                                      <p:cBhvr>
                                        <p:cTn id="48" dur="1" fill="hold">
                                          <p:stCondLst>
                                            <p:cond delay="499"/>
                                          </p:stCondLst>
                                        </p:cTn>
                                        <p:tgtEl>
                                          <p:spTgt spid="8197"/>
                                        </p:tgtEl>
                                        <p:attrNameLst>
                                          <p:attrName>style.visibility</p:attrName>
                                        </p:attrNameLst>
                                      </p:cBhvr>
                                      <p:to>
                                        <p:strVal val="hidden"/>
                                      </p:to>
                                    </p:set>
                                  </p:childTnLst>
                                </p:cTn>
                              </p:par>
                              <p:par>
                                <p:cTn id="49" presetID="22" presetClass="exit" presetSubtype="1" fill="hold" grpId="1" nodeType="withEffect">
                                  <p:stCondLst>
                                    <p:cond delay="0"/>
                                  </p:stCondLst>
                                  <p:childTnLst>
                                    <p:animEffect transition="out" filter="wipe(up)">
                                      <p:cBhvr>
                                        <p:cTn id="50" dur="500"/>
                                        <p:tgtEl>
                                          <p:spTgt spid="8198"/>
                                        </p:tgtEl>
                                      </p:cBhvr>
                                    </p:animEffect>
                                    <p:set>
                                      <p:cBhvr>
                                        <p:cTn id="51" dur="1" fill="hold">
                                          <p:stCondLst>
                                            <p:cond delay="499"/>
                                          </p:stCondLst>
                                        </p:cTn>
                                        <p:tgtEl>
                                          <p:spTgt spid="8198"/>
                                        </p:tgtEl>
                                        <p:attrNameLst>
                                          <p:attrName>style.visibility</p:attrName>
                                        </p:attrNameLst>
                                      </p:cBhvr>
                                      <p:to>
                                        <p:strVal val="hidden"/>
                                      </p:to>
                                    </p:set>
                                  </p:childTnLst>
                                </p:cTn>
                              </p:par>
                              <p:par>
                                <p:cTn id="52" presetID="22" presetClass="exit" presetSubtype="1" fill="hold" nodeType="withEffect">
                                  <p:stCondLst>
                                    <p:cond delay="0"/>
                                  </p:stCondLst>
                                  <p:childTnLst>
                                    <p:animEffect transition="out" filter="wipe(up)">
                                      <p:cBhvr>
                                        <p:cTn id="53" dur="500"/>
                                        <p:tgtEl>
                                          <p:spTgt spid="8199"/>
                                        </p:tgtEl>
                                      </p:cBhvr>
                                    </p:animEffect>
                                    <p:set>
                                      <p:cBhvr>
                                        <p:cTn id="54" dur="1" fill="hold">
                                          <p:stCondLst>
                                            <p:cond delay="499"/>
                                          </p:stCondLst>
                                        </p:cTn>
                                        <p:tgtEl>
                                          <p:spTgt spid="8199"/>
                                        </p:tgtEl>
                                        <p:attrNameLst>
                                          <p:attrName>style.visibility</p:attrName>
                                        </p:attrNameLst>
                                      </p:cBhvr>
                                      <p:to>
                                        <p:strVal val="hidden"/>
                                      </p:to>
                                    </p:set>
                                  </p:childTnLst>
                                </p:cTn>
                              </p:par>
                              <p:par>
                                <p:cTn id="55" presetID="22" presetClass="exit" presetSubtype="1" fill="hold" nodeType="withEffect">
                                  <p:stCondLst>
                                    <p:cond delay="0"/>
                                  </p:stCondLst>
                                  <p:childTnLst>
                                    <p:animEffect transition="out" filter="wipe(up)">
                                      <p:cBhvr>
                                        <p:cTn id="56" dur="500"/>
                                        <p:tgtEl>
                                          <p:spTgt spid="8201"/>
                                        </p:tgtEl>
                                      </p:cBhvr>
                                    </p:animEffect>
                                    <p:set>
                                      <p:cBhvr>
                                        <p:cTn id="57" dur="1" fill="hold">
                                          <p:stCondLst>
                                            <p:cond delay="499"/>
                                          </p:stCondLst>
                                        </p:cTn>
                                        <p:tgtEl>
                                          <p:spTgt spid="8201"/>
                                        </p:tgtEl>
                                        <p:attrNameLst>
                                          <p:attrName>style.visibility</p:attrName>
                                        </p:attrNameLst>
                                      </p:cBhvr>
                                      <p:to>
                                        <p:strVal val="hidden"/>
                                      </p:to>
                                    </p:set>
                                  </p:childTnLst>
                                </p:cTn>
                              </p:par>
                              <p:par>
                                <p:cTn id="58" presetID="22" presetClass="exit" presetSubtype="1" fill="hold" nodeType="withEffect">
                                  <p:stCondLst>
                                    <p:cond delay="0"/>
                                  </p:stCondLst>
                                  <p:childTnLst>
                                    <p:animEffect transition="out" filter="wipe(up)">
                                      <p:cBhvr>
                                        <p:cTn id="59" dur="500"/>
                                        <p:tgtEl>
                                          <p:spTgt spid="8202"/>
                                        </p:tgtEl>
                                      </p:cBhvr>
                                    </p:animEffect>
                                    <p:set>
                                      <p:cBhvr>
                                        <p:cTn id="60" dur="1" fill="hold">
                                          <p:stCondLst>
                                            <p:cond delay="499"/>
                                          </p:stCondLst>
                                        </p:cTn>
                                        <p:tgtEl>
                                          <p:spTgt spid="8202"/>
                                        </p:tgtEl>
                                        <p:attrNameLst>
                                          <p:attrName>style.visibility</p:attrName>
                                        </p:attrNameLst>
                                      </p:cBhvr>
                                      <p:to>
                                        <p:strVal val="hidden"/>
                                      </p:to>
                                    </p:set>
                                  </p:childTnLst>
                                </p:cTn>
                              </p:par>
                              <p:par>
                                <p:cTn id="61" presetID="22" presetClass="exit" presetSubtype="1" fill="hold" grpId="1" nodeType="withEffect">
                                  <p:stCondLst>
                                    <p:cond delay="0"/>
                                  </p:stCondLst>
                                  <p:childTnLst>
                                    <p:animEffect transition="out" filter="wipe(up)">
                                      <p:cBhvr>
                                        <p:cTn id="62" dur="500"/>
                                        <p:tgtEl>
                                          <p:spTgt spid="8203"/>
                                        </p:tgtEl>
                                      </p:cBhvr>
                                    </p:animEffect>
                                    <p:set>
                                      <p:cBhvr>
                                        <p:cTn id="63" dur="1" fill="hold">
                                          <p:stCondLst>
                                            <p:cond delay="499"/>
                                          </p:stCondLst>
                                        </p:cTn>
                                        <p:tgtEl>
                                          <p:spTgt spid="8203"/>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4" fill="hold" nodeType="afterEffect">
                                  <p:stCondLst>
                                    <p:cond delay="0"/>
                                  </p:stCondLst>
                                  <p:childTnLst>
                                    <p:set>
                                      <p:cBhvr>
                                        <p:cTn id="66" dur="1" fill="hold">
                                          <p:stCondLst>
                                            <p:cond delay="0"/>
                                          </p:stCondLst>
                                        </p:cTn>
                                        <p:tgtEl>
                                          <p:spTgt spid="8204"/>
                                        </p:tgtEl>
                                        <p:attrNameLst>
                                          <p:attrName>style.visibility</p:attrName>
                                        </p:attrNameLst>
                                      </p:cBhvr>
                                      <p:to>
                                        <p:strVal val="visible"/>
                                      </p:to>
                                    </p:set>
                                    <p:animEffect transition="in" filter="wipe(down)">
                                      <p:cBhvr>
                                        <p:cTn id="67" dur="3000"/>
                                        <p:tgtEl>
                                          <p:spTgt spid="8204"/>
                                        </p:tgtEl>
                                      </p:cBhvr>
                                    </p:animEffect>
                                  </p:childTnLst>
                                </p:cTn>
                              </p:par>
                              <p:par>
                                <p:cTn id="68" presetID="22" presetClass="entr" presetSubtype="4" fill="hold" nodeType="withEffect">
                                  <p:stCondLst>
                                    <p:cond delay="0"/>
                                  </p:stCondLst>
                                  <p:childTnLst>
                                    <p:set>
                                      <p:cBhvr>
                                        <p:cTn id="69" dur="1" fill="hold">
                                          <p:stCondLst>
                                            <p:cond delay="0"/>
                                          </p:stCondLst>
                                        </p:cTn>
                                        <p:tgtEl>
                                          <p:spTgt spid="8208"/>
                                        </p:tgtEl>
                                        <p:attrNameLst>
                                          <p:attrName>style.visibility</p:attrName>
                                        </p:attrNameLst>
                                      </p:cBhvr>
                                      <p:to>
                                        <p:strVal val="visible"/>
                                      </p:to>
                                    </p:set>
                                    <p:animEffect transition="in" filter="wipe(down)">
                                      <p:cBhvr>
                                        <p:cTn id="70" dur="3000"/>
                                        <p:tgtEl>
                                          <p:spTgt spid="8208"/>
                                        </p:tgtEl>
                                      </p:cBhvr>
                                    </p:animEffect>
                                  </p:childTnLst>
                                </p:cTn>
                              </p:par>
                              <p:par>
                                <p:cTn id="71" presetID="22" presetClass="entr" presetSubtype="4" fill="hold" nodeType="withEffect">
                                  <p:stCondLst>
                                    <p:cond delay="0"/>
                                  </p:stCondLst>
                                  <p:childTnLst>
                                    <p:set>
                                      <p:cBhvr>
                                        <p:cTn id="72" dur="1" fill="hold">
                                          <p:stCondLst>
                                            <p:cond delay="0"/>
                                          </p:stCondLst>
                                        </p:cTn>
                                        <p:tgtEl>
                                          <p:spTgt spid="8210"/>
                                        </p:tgtEl>
                                        <p:attrNameLst>
                                          <p:attrName>style.visibility</p:attrName>
                                        </p:attrNameLst>
                                      </p:cBhvr>
                                      <p:to>
                                        <p:strVal val="visible"/>
                                      </p:to>
                                    </p:set>
                                    <p:animEffect transition="in" filter="wipe(down)">
                                      <p:cBhvr>
                                        <p:cTn id="73" dur="3000"/>
                                        <p:tgtEl>
                                          <p:spTgt spid="8210"/>
                                        </p:tgtEl>
                                      </p:cBhvr>
                                    </p:animEffect>
                                  </p:childTnLst>
                                </p:cTn>
                              </p:par>
                              <p:par>
                                <p:cTn id="74" presetID="22" presetClass="entr" presetSubtype="4" fill="hold" nodeType="withEffect">
                                  <p:stCondLst>
                                    <p:cond delay="0"/>
                                  </p:stCondLst>
                                  <p:childTnLst>
                                    <p:set>
                                      <p:cBhvr>
                                        <p:cTn id="75" dur="1" fill="hold">
                                          <p:stCondLst>
                                            <p:cond delay="0"/>
                                          </p:stCondLst>
                                        </p:cTn>
                                        <p:tgtEl>
                                          <p:spTgt spid="8213"/>
                                        </p:tgtEl>
                                        <p:attrNameLst>
                                          <p:attrName>style.visibility</p:attrName>
                                        </p:attrNameLst>
                                      </p:cBhvr>
                                      <p:to>
                                        <p:strVal val="visible"/>
                                      </p:to>
                                    </p:set>
                                    <p:animEffect transition="in" filter="wipe(down)">
                                      <p:cBhvr>
                                        <p:cTn id="76" dur="3000"/>
                                        <p:tgtEl>
                                          <p:spTgt spid="821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8215"/>
                                        </p:tgtEl>
                                        <p:attrNameLst>
                                          <p:attrName>style.visibility</p:attrName>
                                        </p:attrNameLst>
                                      </p:cBhvr>
                                      <p:to>
                                        <p:strVal val="visible"/>
                                      </p:to>
                                    </p:set>
                                    <p:anim calcmode="lin" valueType="num">
                                      <p:cBhvr>
                                        <p:cTn id="81" dur="500" fill="hold"/>
                                        <p:tgtEl>
                                          <p:spTgt spid="8215"/>
                                        </p:tgtEl>
                                        <p:attrNameLst>
                                          <p:attrName>ppt_w</p:attrName>
                                        </p:attrNameLst>
                                      </p:cBhvr>
                                      <p:tavLst>
                                        <p:tav tm="0">
                                          <p:val>
                                            <p:fltVal val="0"/>
                                          </p:val>
                                        </p:tav>
                                        <p:tav tm="100000">
                                          <p:val>
                                            <p:strVal val="#ppt_w"/>
                                          </p:val>
                                        </p:tav>
                                      </p:tavLst>
                                    </p:anim>
                                    <p:anim calcmode="lin" valueType="num">
                                      <p:cBhvr>
                                        <p:cTn id="82" dur="500" fill="hold"/>
                                        <p:tgtEl>
                                          <p:spTgt spid="8215"/>
                                        </p:tgtEl>
                                        <p:attrNameLst>
                                          <p:attrName>ppt_h</p:attrName>
                                        </p:attrNameLst>
                                      </p:cBhvr>
                                      <p:tavLst>
                                        <p:tav tm="0">
                                          <p:val>
                                            <p:fltVal val="0"/>
                                          </p:val>
                                        </p:tav>
                                        <p:tav tm="100000">
                                          <p:val>
                                            <p:strVal val="#ppt_h"/>
                                          </p:val>
                                        </p:tav>
                                      </p:tavLst>
                                    </p:anim>
                                    <p:animEffect transition="in" filter="fade">
                                      <p:cBhvr>
                                        <p:cTn id="83" dur="500"/>
                                        <p:tgtEl>
                                          <p:spTgt spid="8215"/>
                                        </p:tgtEl>
                                      </p:cBhvr>
                                    </p:animEffect>
                                  </p:childTnLst>
                                </p:cTn>
                              </p:par>
                            </p:childTnLst>
                          </p:cTn>
                        </p:par>
                        <p:par>
                          <p:cTn id="84" fill="hold" nodeType="after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8211"/>
                                        </p:tgtEl>
                                        <p:attrNameLst>
                                          <p:attrName>style.visibility</p:attrName>
                                        </p:attrNameLst>
                                      </p:cBhvr>
                                      <p:to>
                                        <p:strVal val="visible"/>
                                      </p:to>
                                    </p:set>
                                    <p:animEffect transition="in" filter="wipe(down)">
                                      <p:cBhvr>
                                        <p:cTn id="87" dur="3000"/>
                                        <p:tgtEl>
                                          <p:spTgt spid="8211"/>
                                        </p:tgtEl>
                                      </p:cBhvr>
                                    </p:animEffect>
                                  </p:childTnLst>
                                </p:cTn>
                              </p:par>
                              <p:par>
                                <p:cTn id="88" presetID="22" presetClass="entr" presetSubtype="4" fill="hold" nodeType="withEffect">
                                  <p:stCondLst>
                                    <p:cond delay="0"/>
                                  </p:stCondLst>
                                  <p:childTnLst>
                                    <p:set>
                                      <p:cBhvr>
                                        <p:cTn id="89" dur="1" fill="hold">
                                          <p:stCondLst>
                                            <p:cond delay="0"/>
                                          </p:stCondLst>
                                        </p:cTn>
                                        <p:tgtEl>
                                          <p:spTgt spid="8212"/>
                                        </p:tgtEl>
                                        <p:attrNameLst>
                                          <p:attrName>style.visibility</p:attrName>
                                        </p:attrNameLst>
                                      </p:cBhvr>
                                      <p:to>
                                        <p:strVal val="visible"/>
                                      </p:to>
                                    </p:set>
                                    <p:animEffect transition="in" filter="wipe(down)">
                                      <p:cBhvr>
                                        <p:cTn id="90" dur="3000"/>
                                        <p:tgtEl>
                                          <p:spTgt spid="8212"/>
                                        </p:tgtEl>
                                      </p:cBhvr>
                                    </p:animEffect>
                                  </p:childTnLst>
                                </p:cTn>
                              </p:par>
                              <p:par>
                                <p:cTn id="91" presetID="22" presetClass="entr" presetSubtype="4" fill="hold" nodeType="withEffect">
                                  <p:stCondLst>
                                    <p:cond delay="0"/>
                                  </p:stCondLst>
                                  <p:childTnLst>
                                    <p:set>
                                      <p:cBhvr>
                                        <p:cTn id="92" dur="1" fill="hold">
                                          <p:stCondLst>
                                            <p:cond delay="0"/>
                                          </p:stCondLst>
                                        </p:cTn>
                                        <p:tgtEl>
                                          <p:spTgt spid="8206"/>
                                        </p:tgtEl>
                                        <p:attrNameLst>
                                          <p:attrName>style.visibility</p:attrName>
                                        </p:attrNameLst>
                                      </p:cBhvr>
                                      <p:to>
                                        <p:strVal val="visible"/>
                                      </p:to>
                                    </p:set>
                                    <p:animEffect transition="in" filter="wipe(down)">
                                      <p:cBhvr>
                                        <p:cTn id="93" dur="3000"/>
                                        <p:tgtEl>
                                          <p:spTgt spid="8206"/>
                                        </p:tgtEl>
                                      </p:cBhvr>
                                    </p:animEffect>
                                  </p:childTnLst>
                                </p:cTn>
                              </p:par>
                              <p:par>
                                <p:cTn id="94" presetID="22" presetClass="entr" presetSubtype="4" fill="hold" nodeType="withEffect">
                                  <p:stCondLst>
                                    <p:cond delay="0"/>
                                  </p:stCondLst>
                                  <p:childTnLst>
                                    <p:set>
                                      <p:cBhvr>
                                        <p:cTn id="95" dur="1" fill="hold">
                                          <p:stCondLst>
                                            <p:cond delay="0"/>
                                          </p:stCondLst>
                                        </p:cTn>
                                        <p:tgtEl>
                                          <p:spTgt spid="8205"/>
                                        </p:tgtEl>
                                        <p:attrNameLst>
                                          <p:attrName>style.visibility</p:attrName>
                                        </p:attrNameLst>
                                      </p:cBhvr>
                                      <p:to>
                                        <p:strVal val="visible"/>
                                      </p:to>
                                    </p:set>
                                    <p:animEffect transition="in" filter="wipe(down)">
                                      <p:cBhvr>
                                        <p:cTn id="96" dur="3000"/>
                                        <p:tgtEl>
                                          <p:spTgt spid="8205"/>
                                        </p:tgtEl>
                                      </p:cBhvr>
                                    </p:animEffect>
                                  </p:childTnLst>
                                </p:cTn>
                              </p:par>
                              <p:par>
                                <p:cTn id="97" presetID="22" presetClass="entr" presetSubtype="4" fill="hold" nodeType="withEffect">
                                  <p:stCondLst>
                                    <p:cond delay="0"/>
                                  </p:stCondLst>
                                  <p:childTnLst>
                                    <p:set>
                                      <p:cBhvr>
                                        <p:cTn id="98" dur="1" fill="hold">
                                          <p:stCondLst>
                                            <p:cond delay="0"/>
                                          </p:stCondLst>
                                        </p:cTn>
                                        <p:tgtEl>
                                          <p:spTgt spid="8209"/>
                                        </p:tgtEl>
                                        <p:attrNameLst>
                                          <p:attrName>style.visibility</p:attrName>
                                        </p:attrNameLst>
                                      </p:cBhvr>
                                      <p:to>
                                        <p:strVal val="visible"/>
                                      </p:to>
                                    </p:set>
                                    <p:animEffect transition="in" filter="wipe(down)">
                                      <p:cBhvr>
                                        <p:cTn id="99" dur="2000"/>
                                        <p:tgtEl>
                                          <p:spTgt spid="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8198" grpId="1" animBg="1"/>
      <p:bldP spid="8203" grpId="0" animBg="1"/>
      <p:bldP spid="8203" grpId="1" animBg="1"/>
      <p:bldP spid="8214" grpId="0" animBg="1"/>
      <p:bldP spid="82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world-globe"/>
          <p:cNvPicPr>
            <a:picLocks noChangeAspect="1" noChangeArrowheads="1"/>
          </p:cNvPicPr>
          <p:nvPr/>
        </p:nvPicPr>
        <p:blipFill>
          <a:blip r:embed="rId3">
            <a:extLst>
              <a:ext uri="{28A0092B-C50C-407E-A947-70E740481C1C}">
                <a14:useLocalDpi xmlns:a14="http://schemas.microsoft.com/office/drawing/2010/main" val="0"/>
              </a:ext>
            </a:extLst>
          </a:blip>
          <a:srcRect l="42929" r="8586" b="13858"/>
          <a:stretch>
            <a:fillRect/>
          </a:stretch>
        </p:blipFill>
        <p:spPr bwMode="auto">
          <a:xfrm>
            <a:off x="-665163" y="-1531938"/>
            <a:ext cx="11333163" cy="16778288"/>
          </a:xfrm>
          <a:prstGeom prst="rect">
            <a:avLst/>
          </a:prstGeom>
          <a:noFill/>
          <a:extLst>
            <a:ext uri="{909E8E84-426E-40DD-AFC4-6F175D3DCCD1}">
              <a14:hiddenFill xmlns:a14="http://schemas.microsoft.com/office/drawing/2010/main">
                <a:solidFill>
                  <a:srgbClr val="FFFFFF"/>
                </a:solidFill>
              </a14:hiddenFill>
            </a:ext>
          </a:extLst>
        </p:spPr>
      </p:pic>
      <p:sp>
        <p:nvSpPr>
          <p:cNvPr id="4107" name="Line 11"/>
          <p:cNvSpPr>
            <a:spLocks noChangeShapeType="1"/>
          </p:cNvSpPr>
          <p:nvPr/>
        </p:nvSpPr>
        <p:spPr bwMode="auto">
          <a:xfrm flipV="1">
            <a:off x="6527800" y="11133138"/>
            <a:ext cx="0"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08" name="AutoShape 12"/>
          <p:cNvSpPr>
            <a:spLocks noChangeArrowheads="1"/>
          </p:cNvSpPr>
          <p:nvPr/>
        </p:nvSpPr>
        <p:spPr bwMode="auto">
          <a:xfrm>
            <a:off x="6311901" y="11566525"/>
            <a:ext cx="504825"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DRC</a:t>
            </a:r>
            <a:endParaRPr lang="en-US" altLang="en-US" sz="1000" b="1"/>
          </a:p>
        </p:txBody>
      </p:sp>
      <p:pic>
        <p:nvPicPr>
          <p:cNvPr id="4119" name="Picture 23" descr="phone_building_No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39" y="1557338"/>
            <a:ext cx="1349375" cy="187325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phone_building_Sony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6" y="2276475"/>
            <a:ext cx="1330325" cy="195580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phone_building_ora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8300" y="3716338"/>
            <a:ext cx="763588" cy="792162"/>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phone_building_voda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513" y="5734050"/>
            <a:ext cx="12573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phone_building_voda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005263"/>
            <a:ext cx="12573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phone_building_o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0238" y="3429000"/>
            <a:ext cx="469900" cy="1163638"/>
          </a:xfrm>
          <a:prstGeom prst="rect">
            <a:avLst/>
          </a:prstGeom>
          <a:noFill/>
          <a:extLst>
            <a:ext uri="{909E8E84-426E-40DD-AFC4-6F175D3DCCD1}">
              <a14:hiddenFill xmlns:a14="http://schemas.microsoft.com/office/drawing/2010/main">
                <a:solidFill>
                  <a:srgbClr val="FFFFFF"/>
                </a:solidFill>
              </a14:hiddenFill>
            </a:ext>
          </a:extLst>
        </p:spPr>
      </p:pic>
      <p:pic>
        <p:nvPicPr>
          <p:cNvPr id="4125" name="Picture 29" descr="phone_building_app1"/>
          <p:cNvPicPr>
            <a:picLocks noChangeAspect="1" noChangeArrowheads="1"/>
          </p:cNvPicPr>
          <p:nvPr/>
        </p:nvPicPr>
        <p:blipFill>
          <a:blip r:embed="rId9" cstate="print">
            <a:extLst>
              <a:ext uri="{28A0092B-C50C-407E-A947-70E740481C1C}">
                <a14:useLocalDpi xmlns:a14="http://schemas.microsoft.com/office/drawing/2010/main" val="0"/>
              </a:ext>
            </a:extLst>
          </a:blip>
          <a:srcRect l="2763" t="1633" r="2763" b="1601"/>
          <a:stretch>
            <a:fillRect/>
          </a:stretch>
        </p:blipFill>
        <p:spPr bwMode="auto">
          <a:xfrm>
            <a:off x="4872038" y="3933825"/>
            <a:ext cx="1243012" cy="1728788"/>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phone_building_T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0826" y="3429001"/>
            <a:ext cx="1679575" cy="2157413"/>
          </a:xfrm>
          <a:prstGeom prst="rect">
            <a:avLst/>
          </a:prstGeom>
          <a:noFill/>
          <a:extLst>
            <a:ext uri="{909E8E84-426E-40DD-AFC4-6F175D3DCCD1}">
              <a14:hiddenFill xmlns:a14="http://schemas.microsoft.com/office/drawing/2010/main">
                <a:solidFill>
                  <a:srgbClr val="FFFFFF"/>
                </a:solidFill>
              </a14:hiddenFill>
            </a:ext>
          </a:extLst>
        </p:spPr>
      </p:pic>
      <p:pic>
        <p:nvPicPr>
          <p:cNvPr id="4127" name="Picture 31" descr="phone_building_voda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5084763"/>
            <a:ext cx="1257300" cy="952500"/>
          </a:xfrm>
          <a:prstGeom prst="rect">
            <a:avLst/>
          </a:prstGeom>
          <a:noFill/>
          <a:extLst>
            <a:ext uri="{909E8E84-426E-40DD-AFC4-6F175D3DCCD1}">
              <a14:hiddenFill xmlns:a14="http://schemas.microsoft.com/office/drawing/2010/main">
                <a:solidFill>
                  <a:srgbClr val="FFFFFF"/>
                </a:solidFill>
              </a14:hiddenFill>
            </a:ext>
          </a:extLst>
        </p:spPr>
      </p:pic>
      <p:sp>
        <p:nvSpPr>
          <p:cNvPr id="4110" name="AutoShape 14"/>
          <p:cNvSpPr>
            <a:spLocks noChangeArrowheads="1"/>
          </p:cNvSpPr>
          <p:nvPr/>
        </p:nvSpPr>
        <p:spPr bwMode="auto">
          <a:xfrm>
            <a:off x="5159375" y="260350"/>
            <a:ext cx="5257800" cy="1728788"/>
          </a:xfrm>
          <a:prstGeom prst="roundRect">
            <a:avLst>
              <a:gd name="adj" fmla="val 1666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r>
              <a:rPr lang="en-GB" altLang="en-US" sz="1600" b="1"/>
              <a:t>The CT needed to make our phones is found in </a:t>
            </a:r>
            <a:r>
              <a:rPr lang="en-GB" altLang="en-US" sz="1600" b="1" u="sng"/>
              <a:t>large quantities</a:t>
            </a:r>
            <a:r>
              <a:rPr lang="en-GB" altLang="en-US" sz="1600" b="1"/>
              <a:t> in the African country of </a:t>
            </a:r>
          </a:p>
          <a:p>
            <a:pPr algn="ctr"/>
            <a:r>
              <a:rPr lang="en-GB" altLang="en-US" sz="1600" b="1">
                <a:solidFill>
                  <a:srgbClr val="990000"/>
                </a:solidFill>
              </a:rPr>
              <a:t>Democratic Republic of Congo</a:t>
            </a:r>
            <a:r>
              <a:rPr lang="en-GB" altLang="en-US" sz="1600" b="1"/>
              <a:t>.</a:t>
            </a:r>
          </a:p>
          <a:p>
            <a:pPr algn="ctr"/>
            <a:endParaRPr lang="en-GB" altLang="en-US" sz="1600" b="1"/>
          </a:p>
          <a:p>
            <a:pPr algn="ctr"/>
            <a:r>
              <a:rPr lang="en-GB" altLang="en-US" sz="1400" b="1"/>
              <a:t>(DOC is about 3400 miles across the planet from London, England).</a:t>
            </a:r>
            <a:endParaRPr lang="en-US" altLang="en-US" sz="1400" b="1"/>
          </a:p>
        </p:txBody>
      </p:sp>
      <p:pic>
        <p:nvPicPr>
          <p:cNvPr id="4128" name="Picture 32" descr="File:Flag of the Democratic Republic of the Congo.sv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7801" y="11133138"/>
            <a:ext cx="360363" cy="26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14070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10"/>
                                        </p:tgtEl>
                                        <p:attrNameLst>
                                          <p:attrName>style.visibility</p:attrName>
                                        </p:attrNameLst>
                                      </p:cBhvr>
                                      <p:to>
                                        <p:strVal val="visible"/>
                                      </p:to>
                                    </p:set>
                                    <p:anim calcmode="lin" valueType="num">
                                      <p:cBhvr>
                                        <p:cTn id="7" dur="500" fill="hold"/>
                                        <p:tgtEl>
                                          <p:spTgt spid="4110"/>
                                        </p:tgtEl>
                                        <p:attrNameLst>
                                          <p:attrName>ppt_w</p:attrName>
                                        </p:attrNameLst>
                                      </p:cBhvr>
                                      <p:tavLst>
                                        <p:tav tm="0">
                                          <p:val>
                                            <p:fltVal val="0"/>
                                          </p:val>
                                        </p:tav>
                                        <p:tav tm="100000">
                                          <p:val>
                                            <p:strVal val="#ppt_w"/>
                                          </p:val>
                                        </p:tav>
                                      </p:tavLst>
                                    </p:anim>
                                    <p:anim calcmode="lin" valueType="num">
                                      <p:cBhvr>
                                        <p:cTn id="8" dur="500" fill="hold"/>
                                        <p:tgtEl>
                                          <p:spTgt spid="4110"/>
                                        </p:tgtEl>
                                        <p:attrNameLst>
                                          <p:attrName>ppt_h</p:attrName>
                                        </p:attrNameLst>
                                      </p:cBhvr>
                                      <p:tavLst>
                                        <p:tav tm="0">
                                          <p:val>
                                            <p:fltVal val="0"/>
                                          </p:val>
                                        </p:tav>
                                        <p:tav tm="100000">
                                          <p:val>
                                            <p:strVal val="#ppt_h"/>
                                          </p:val>
                                        </p:tav>
                                      </p:tavLst>
                                    </p:anim>
                                    <p:animEffect transition="in" filter="fade">
                                      <p:cBhvr>
                                        <p:cTn id="9" dur="500"/>
                                        <p:tgtEl>
                                          <p:spTgt spid="4110"/>
                                        </p:tgtEl>
                                      </p:cBhvr>
                                    </p:animEffect>
                                  </p:childTnLst>
                                </p:cTn>
                              </p:par>
                              <p:par>
                                <p:cTn id="10" presetID="0" presetClass="path" presetSubtype="0" accel="50000" decel="50000" fill="hold" nodeType="withEffect">
                                  <p:stCondLst>
                                    <p:cond delay="0"/>
                                  </p:stCondLst>
                                  <p:childTnLst>
                                    <p:animMotion origin="layout" path="M 0 0 L 0 -1.01852 " pathEditMode="relative" ptsTypes="AA">
                                      <p:cBhvr>
                                        <p:cTn id="11" dur="2000" fill="hold"/>
                                        <p:tgtEl>
                                          <p:spTgt spid="4107"/>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 0 L 0 -1.01852 " pathEditMode="relative" ptsTypes="AA">
                                      <p:cBhvr>
                                        <p:cTn id="13" dur="2000" fill="hold"/>
                                        <p:tgtEl>
                                          <p:spTgt spid="4108"/>
                                        </p:tgtEl>
                                        <p:attrNameLst>
                                          <p:attrName>ppt_x</p:attrName>
                                          <p:attrName>ppt_y</p:attrName>
                                        </p:attrNameLst>
                                      </p:cBhvr>
                                    </p:animMotion>
                                  </p:childTnLst>
                                </p:cTn>
                              </p:par>
                              <p:par>
                                <p:cTn id="14" presetID="0" presetClass="path" presetSubtype="0" accel="50000" decel="50000" fill="hold" nodeType="withEffect">
                                  <p:stCondLst>
                                    <p:cond delay="0"/>
                                  </p:stCondLst>
                                  <p:childTnLst>
                                    <p:animMotion origin="layout" path="M 0 0 L 0 -1.01852 " pathEditMode="relative" ptsTypes="AA">
                                      <p:cBhvr>
                                        <p:cTn id="15" dur="2000" fill="hold"/>
                                        <p:tgtEl>
                                          <p:spTgt spid="4119"/>
                                        </p:tgtEl>
                                        <p:attrNameLst>
                                          <p:attrName>ppt_x</p:attrName>
                                          <p:attrName>ppt_y</p:attrName>
                                        </p:attrNameLst>
                                      </p:cBhvr>
                                    </p:animMotion>
                                  </p:childTnLst>
                                </p:cTn>
                              </p:par>
                              <p:par>
                                <p:cTn id="16" presetID="0" presetClass="path" presetSubtype="0" accel="50000" decel="50000" fill="hold" nodeType="withEffect">
                                  <p:stCondLst>
                                    <p:cond delay="0"/>
                                  </p:stCondLst>
                                  <p:childTnLst>
                                    <p:animMotion origin="layout" path="M 0 0 L 0 -1.01852 " pathEditMode="relative" ptsTypes="AA">
                                      <p:cBhvr>
                                        <p:cTn id="17" dur="2000" fill="hold"/>
                                        <p:tgtEl>
                                          <p:spTgt spid="4120"/>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L 0 -1.01852 " pathEditMode="relative" ptsTypes="AA">
                                      <p:cBhvr>
                                        <p:cTn id="19" dur="2000" fill="hold"/>
                                        <p:tgtEl>
                                          <p:spTgt spid="4121"/>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0 0 L 0 -1.01852 " pathEditMode="relative" ptsTypes="AA">
                                      <p:cBhvr>
                                        <p:cTn id="21" dur="2000" fill="hold"/>
                                        <p:tgtEl>
                                          <p:spTgt spid="4122"/>
                                        </p:tgtEl>
                                        <p:attrNameLst>
                                          <p:attrName>ppt_x</p:attrName>
                                          <p:attrName>ppt_y</p:attrName>
                                        </p:attrNameLst>
                                      </p:cBhvr>
                                    </p:animMotion>
                                  </p:childTnLst>
                                </p:cTn>
                              </p:par>
                              <p:par>
                                <p:cTn id="22" presetID="0" presetClass="path" presetSubtype="0" accel="50000" decel="50000" fill="hold" nodeType="withEffect">
                                  <p:stCondLst>
                                    <p:cond delay="0"/>
                                  </p:stCondLst>
                                  <p:childTnLst>
                                    <p:animMotion origin="layout" path="M 0 0 L 0 -1.01852 " pathEditMode="relative" ptsTypes="AA">
                                      <p:cBhvr>
                                        <p:cTn id="23" dur="2000" fill="hold"/>
                                        <p:tgtEl>
                                          <p:spTgt spid="4123"/>
                                        </p:tgtEl>
                                        <p:attrNameLst>
                                          <p:attrName>ppt_x</p:attrName>
                                          <p:attrName>ppt_y</p:attrName>
                                        </p:attrNameLst>
                                      </p:cBhvr>
                                    </p:animMotion>
                                  </p:childTnLst>
                                </p:cTn>
                              </p:par>
                              <p:par>
                                <p:cTn id="24" presetID="0" presetClass="path" presetSubtype="0" accel="50000" decel="50000" fill="hold" nodeType="withEffect">
                                  <p:stCondLst>
                                    <p:cond delay="0"/>
                                  </p:stCondLst>
                                  <p:childTnLst>
                                    <p:animMotion origin="layout" path="M 0 0 L 0 -1.01852 " pathEditMode="relative" ptsTypes="AA">
                                      <p:cBhvr>
                                        <p:cTn id="25" dur="2000" fill="hold"/>
                                        <p:tgtEl>
                                          <p:spTgt spid="4124"/>
                                        </p:tgtEl>
                                        <p:attrNameLst>
                                          <p:attrName>ppt_x</p:attrName>
                                          <p:attrName>ppt_y</p:attrName>
                                        </p:attrNameLst>
                                      </p:cBhvr>
                                    </p:animMotion>
                                  </p:childTnLst>
                                </p:cTn>
                              </p:par>
                              <p:par>
                                <p:cTn id="26" presetID="0" presetClass="path" presetSubtype="0" accel="50000" decel="50000" fill="hold" nodeType="withEffect">
                                  <p:stCondLst>
                                    <p:cond delay="0"/>
                                  </p:stCondLst>
                                  <p:childTnLst>
                                    <p:animMotion origin="layout" path="M 0 0 L 0 -1.01852 " pathEditMode="relative" ptsTypes="AA">
                                      <p:cBhvr>
                                        <p:cTn id="27" dur="2000" fill="hold"/>
                                        <p:tgtEl>
                                          <p:spTgt spid="4125"/>
                                        </p:tgtEl>
                                        <p:attrNameLst>
                                          <p:attrName>ppt_x</p:attrName>
                                          <p:attrName>ppt_y</p:attrName>
                                        </p:attrNameLst>
                                      </p:cBhvr>
                                    </p:animMotion>
                                  </p:childTnLst>
                                </p:cTn>
                              </p:par>
                              <p:par>
                                <p:cTn id="28" presetID="0" presetClass="path" presetSubtype="0" accel="50000" decel="50000" fill="hold" nodeType="withEffect">
                                  <p:stCondLst>
                                    <p:cond delay="0"/>
                                  </p:stCondLst>
                                  <p:childTnLst>
                                    <p:animMotion origin="layout" path="M 0 0 L 0 -1.01852 " pathEditMode="relative" ptsTypes="AA">
                                      <p:cBhvr>
                                        <p:cTn id="29" dur="2000" fill="hold"/>
                                        <p:tgtEl>
                                          <p:spTgt spid="4126"/>
                                        </p:tgtEl>
                                        <p:attrNameLst>
                                          <p:attrName>ppt_x</p:attrName>
                                          <p:attrName>ppt_y</p:attrName>
                                        </p:attrNameLst>
                                      </p:cBhvr>
                                    </p:animMotion>
                                  </p:childTnLst>
                                </p:cTn>
                              </p:par>
                              <p:par>
                                <p:cTn id="30" presetID="0" presetClass="path" presetSubtype="0" accel="50000" decel="50000" fill="hold" nodeType="withEffect">
                                  <p:stCondLst>
                                    <p:cond delay="0"/>
                                  </p:stCondLst>
                                  <p:childTnLst>
                                    <p:animMotion origin="layout" path="M 0 0 L 0 -1.01852 " pathEditMode="relative" ptsTypes="AA">
                                      <p:cBhvr>
                                        <p:cTn id="31" dur="2000" fill="hold"/>
                                        <p:tgtEl>
                                          <p:spTgt spid="4127"/>
                                        </p:tgtEl>
                                        <p:attrNameLst>
                                          <p:attrName>ppt_x</p:attrName>
                                          <p:attrName>ppt_y</p:attrName>
                                        </p:attrNameLst>
                                      </p:cBhvr>
                                    </p:animMotion>
                                  </p:childTnLst>
                                </p:cTn>
                              </p:par>
                              <p:par>
                                <p:cTn id="32" presetID="0" presetClass="path" presetSubtype="0" accel="50000" decel="50000" fill="hold" nodeType="withEffect">
                                  <p:stCondLst>
                                    <p:cond delay="0"/>
                                  </p:stCondLst>
                                  <p:childTnLst>
                                    <p:animMotion origin="layout" path="M 0 0 L 0 -1.01852 " pathEditMode="relative" ptsTypes="AA">
                                      <p:cBhvr>
                                        <p:cTn id="33" dur="2000" fill="hold"/>
                                        <p:tgtEl>
                                          <p:spTgt spid="4101"/>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2.77778E-7 -0.00926 L -2.77778E-7 -1.01713 " pathEditMode="relative" rAng="0" ptsTypes="AA">
                                      <p:cBhvr>
                                        <p:cTn id="35" dur="2000" fill="hold"/>
                                        <p:tgtEl>
                                          <p:spTgt spid="4128"/>
                                        </p:tgtEl>
                                        <p:attrNameLst>
                                          <p:attrName>ppt_x</p:attrName>
                                          <p:attrName>ppt_y</p:attrName>
                                        </p:attrNameLst>
                                      </p:cBhvr>
                                      <p:rCtr x="0" y="-5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P spid="41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orld-globe"/>
          <p:cNvPicPr>
            <a:picLocks noChangeAspect="1" noChangeArrowheads="1"/>
          </p:cNvPicPr>
          <p:nvPr/>
        </p:nvPicPr>
        <p:blipFill>
          <a:blip r:embed="rId3">
            <a:extLst>
              <a:ext uri="{28A0092B-C50C-407E-A947-70E740481C1C}">
                <a14:useLocalDpi xmlns:a14="http://schemas.microsoft.com/office/drawing/2010/main" val="0"/>
              </a:ext>
            </a:extLst>
          </a:blip>
          <a:srcRect l="52295" r="8586" b="16075"/>
          <a:stretch>
            <a:fillRect/>
          </a:stretch>
        </p:blipFill>
        <p:spPr bwMode="auto">
          <a:xfrm>
            <a:off x="1524000" y="-8524875"/>
            <a:ext cx="9144000" cy="16346488"/>
          </a:xfrm>
          <a:prstGeom prst="rect">
            <a:avLst/>
          </a:prstGeom>
          <a:noFill/>
          <a:extLst>
            <a:ext uri="{909E8E84-426E-40DD-AFC4-6F175D3DCCD1}">
              <a14:hiddenFill xmlns:a14="http://schemas.microsoft.com/office/drawing/2010/main">
                <a:solidFill>
                  <a:srgbClr val="FFFFFF"/>
                </a:solidFill>
              </a14:hiddenFill>
            </a:ext>
          </a:extLst>
        </p:spPr>
      </p:pic>
      <p:sp>
        <p:nvSpPr>
          <p:cNvPr id="7171" name="Line 3"/>
          <p:cNvSpPr>
            <a:spLocks noChangeShapeType="1"/>
          </p:cNvSpPr>
          <p:nvPr/>
        </p:nvSpPr>
        <p:spPr bwMode="auto">
          <a:xfrm flipV="1">
            <a:off x="4656138" y="-2841625"/>
            <a:ext cx="0"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2" name="AutoShape 4"/>
          <p:cNvSpPr>
            <a:spLocks noChangeArrowheads="1"/>
          </p:cNvSpPr>
          <p:nvPr/>
        </p:nvSpPr>
        <p:spPr bwMode="auto">
          <a:xfrm>
            <a:off x="4440238" y="-2409825"/>
            <a:ext cx="576262"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England</a:t>
            </a:r>
            <a:endParaRPr lang="en-US" altLang="en-US" sz="1000" b="1"/>
          </a:p>
        </p:txBody>
      </p:sp>
      <p:pic>
        <p:nvPicPr>
          <p:cNvPr id="7173" name="Picture 5" descr="UnionJ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6138" y="-2843213"/>
            <a:ext cx="431800" cy="214313"/>
          </a:xfrm>
          <a:prstGeom prst="rect">
            <a:avLst/>
          </a:prstGeom>
          <a:noFill/>
          <a:extLst>
            <a:ext uri="{909E8E84-426E-40DD-AFC4-6F175D3DCCD1}">
              <a14:hiddenFill xmlns:a14="http://schemas.microsoft.com/office/drawing/2010/main">
                <a:solidFill>
                  <a:srgbClr val="FFFFFF"/>
                </a:solidFill>
              </a14:hiddenFill>
            </a:ext>
          </a:extLst>
        </p:spPr>
      </p:pic>
      <p:sp>
        <p:nvSpPr>
          <p:cNvPr id="7175" name="Line 7"/>
          <p:cNvSpPr>
            <a:spLocks noChangeShapeType="1"/>
          </p:cNvSpPr>
          <p:nvPr/>
        </p:nvSpPr>
        <p:spPr bwMode="auto">
          <a:xfrm flipV="1">
            <a:off x="6527800" y="4148138"/>
            <a:ext cx="0"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6" name="AutoShape 8"/>
          <p:cNvSpPr>
            <a:spLocks noChangeArrowheads="1"/>
          </p:cNvSpPr>
          <p:nvPr/>
        </p:nvSpPr>
        <p:spPr bwMode="auto">
          <a:xfrm>
            <a:off x="6311901" y="4581525"/>
            <a:ext cx="504825"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DRC</a:t>
            </a:r>
            <a:endParaRPr lang="en-US" altLang="en-US" sz="1000" b="1"/>
          </a:p>
        </p:txBody>
      </p:sp>
      <p:sp>
        <p:nvSpPr>
          <p:cNvPr id="7183" name="AutoShape 15" descr="congo001"/>
          <p:cNvSpPr>
            <a:spLocks noChangeArrowheads="1"/>
          </p:cNvSpPr>
          <p:nvPr/>
        </p:nvSpPr>
        <p:spPr bwMode="auto">
          <a:xfrm>
            <a:off x="8040689" y="908051"/>
            <a:ext cx="2376487" cy="1655763"/>
          </a:xfrm>
          <a:prstGeom prst="roundRect">
            <a:avLst>
              <a:gd name="adj" fmla="val 16667"/>
            </a:avLst>
          </a:prstGeom>
          <a:blipFill dpi="0" rotWithShape="1">
            <a:blip r:embed="rId5"/>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7182" name="AutoShape 14" descr="congo002"/>
          <p:cNvSpPr>
            <a:spLocks noChangeArrowheads="1"/>
          </p:cNvSpPr>
          <p:nvPr/>
        </p:nvSpPr>
        <p:spPr bwMode="auto">
          <a:xfrm>
            <a:off x="1919288" y="260350"/>
            <a:ext cx="1943100" cy="1466850"/>
          </a:xfrm>
          <a:prstGeom prst="roundRect">
            <a:avLst>
              <a:gd name="adj" fmla="val 16667"/>
            </a:avLst>
          </a:prstGeom>
          <a:blipFill dpi="0" rotWithShape="1">
            <a:blip r:embed="rId6"/>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7180" name="AutoShape 12"/>
          <p:cNvSpPr>
            <a:spLocks noChangeArrowheads="1"/>
          </p:cNvSpPr>
          <p:nvPr/>
        </p:nvSpPr>
        <p:spPr bwMode="auto">
          <a:xfrm>
            <a:off x="3719513" y="979489"/>
            <a:ext cx="5040312" cy="9366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b="1"/>
              <a:t>Fighting is fuelled by the country's vast CT wealth, and groups fight to control the CT supplies. </a:t>
            </a:r>
          </a:p>
        </p:txBody>
      </p:sp>
      <p:sp>
        <p:nvSpPr>
          <p:cNvPr id="7177" name="AutoShape 9"/>
          <p:cNvSpPr>
            <a:spLocks noChangeArrowheads="1"/>
          </p:cNvSpPr>
          <p:nvPr/>
        </p:nvSpPr>
        <p:spPr bwMode="auto">
          <a:xfrm>
            <a:off x="3719514" y="188913"/>
            <a:ext cx="5329237" cy="647700"/>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DRC is striving to recover from civil war; </a:t>
            </a:r>
            <a:r>
              <a:rPr lang="en-US" altLang="en-US" sz="1600" b="1"/>
              <a:t>millions have died</a:t>
            </a:r>
            <a:r>
              <a:rPr lang="en-US" altLang="en-US" sz="1600"/>
              <a:t>, mostly through starvation and disease.</a:t>
            </a:r>
          </a:p>
        </p:txBody>
      </p:sp>
      <p:sp>
        <p:nvSpPr>
          <p:cNvPr id="7185" name="AutoShape 17" descr="congo_mine_005"/>
          <p:cNvSpPr>
            <a:spLocks noChangeArrowheads="1"/>
          </p:cNvSpPr>
          <p:nvPr/>
        </p:nvSpPr>
        <p:spPr bwMode="auto">
          <a:xfrm>
            <a:off x="1919289" y="1844676"/>
            <a:ext cx="2376487" cy="1655763"/>
          </a:xfrm>
          <a:prstGeom prst="roundRect">
            <a:avLst>
              <a:gd name="adj" fmla="val 16667"/>
            </a:avLst>
          </a:prstGeom>
          <a:blipFill dpi="0" rotWithShape="1">
            <a:blip r:embed="rId7"/>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7184" name="AutoShape 16"/>
          <p:cNvSpPr>
            <a:spLocks noChangeArrowheads="1"/>
          </p:cNvSpPr>
          <p:nvPr/>
        </p:nvSpPr>
        <p:spPr bwMode="auto">
          <a:xfrm>
            <a:off x="3792538" y="2060576"/>
            <a:ext cx="5040312" cy="792163"/>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Land is cleared to make the mining of </a:t>
            </a:r>
            <a:r>
              <a:rPr lang="en-US" altLang="en-US" sz="1600" b="1"/>
              <a:t>CT</a:t>
            </a:r>
            <a:r>
              <a:rPr lang="en-US" altLang="en-US" sz="1600"/>
              <a:t> easier and DRC’s natural habitat is destroyed.</a:t>
            </a:r>
          </a:p>
        </p:txBody>
      </p:sp>
      <p:sp>
        <p:nvSpPr>
          <p:cNvPr id="7190" name="AutoShape 22" descr="congo004"/>
          <p:cNvSpPr>
            <a:spLocks noChangeArrowheads="1"/>
          </p:cNvSpPr>
          <p:nvPr/>
        </p:nvSpPr>
        <p:spPr bwMode="auto">
          <a:xfrm>
            <a:off x="1847851" y="3644901"/>
            <a:ext cx="2303463" cy="1800225"/>
          </a:xfrm>
          <a:prstGeom prst="roundRect">
            <a:avLst>
              <a:gd name="adj" fmla="val 16667"/>
            </a:avLst>
          </a:prstGeom>
          <a:blipFill dpi="0" rotWithShape="1">
            <a:blip r:embed="rId8"/>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7207" name="AutoShape 39" descr="congo_007"/>
          <p:cNvSpPr>
            <a:spLocks noChangeArrowheads="1"/>
          </p:cNvSpPr>
          <p:nvPr/>
        </p:nvSpPr>
        <p:spPr bwMode="auto">
          <a:xfrm>
            <a:off x="7319963" y="4948239"/>
            <a:ext cx="2305050" cy="1576387"/>
          </a:xfrm>
          <a:prstGeom prst="roundRect">
            <a:avLst>
              <a:gd name="adj" fmla="val 16667"/>
            </a:avLst>
          </a:prstGeom>
          <a:blipFill dpi="0" rotWithShape="1">
            <a:blip r:embed="rId9"/>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7206" name="AutoShape 38"/>
          <p:cNvSpPr>
            <a:spLocks noChangeArrowheads="1"/>
          </p:cNvSpPr>
          <p:nvPr/>
        </p:nvSpPr>
        <p:spPr bwMode="auto">
          <a:xfrm>
            <a:off x="3935413" y="4868864"/>
            <a:ext cx="3600450" cy="7207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Money made from </a:t>
            </a:r>
            <a:r>
              <a:rPr lang="en-US" altLang="en-US" sz="1600" b="1"/>
              <a:t>CT</a:t>
            </a:r>
            <a:r>
              <a:rPr lang="en-US" altLang="en-US" sz="1600"/>
              <a:t> is used to finance Militia.</a:t>
            </a:r>
          </a:p>
        </p:txBody>
      </p:sp>
      <p:sp>
        <p:nvSpPr>
          <p:cNvPr id="7208" name="AutoShape 40"/>
          <p:cNvSpPr>
            <a:spLocks noChangeArrowheads="1"/>
          </p:cNvSpPr>
          <p:nvPr/>
        </p:nvSpPr>
        <p:spPr bwMode="auto">
          <a:xfrm>
            <a:off x="2351088" y="5734051"/>
            <a:ext cx="4608512" cy="9366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GB" altLang="en-US" sz="1600" b="1"/>
              <a:t>Opportunities to make money decreases any chance of peace and increases conflict.</a:t>
            </a:r>
            <a:endParaRPr lang="en-US" altLang="en-US" sz="1600" b="1"/>
          </a:p>
        </p:txBody>
      </p:sp>
      <p:sp>
        <p:nvSpPr>
          <p:cNvPr id="7192" name="AutoShape 24" descr="congo_006"/>
          <p:cNvSpPr>
            <a:spLocks noChangeArrowheads="1"/>
          </p:cNvSpPr>
          <p:nvPr/>
        </p:nvSpPr>
        <p:spPr bwMode="auto">
          <a:xfrm>
            <a:off x="8183563" y="3213100"/>
            <a:ext cx="2305050" cy="1576388"/>
          </a:xfrm>
          <a:prstGeom prst="roundRect">
            <a:avLst>
              <a:gd name="adj" fmla="val 16667"/>
            </a:avLst>
          </a:prstGeom>
          <a:blipFill dpi="0" rotWithShape="1">
            <a:blip r:embed="rId10"/>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7189" name="AutoShape 21"/>
          <p:cNvSpPr>
            <a:spLocks noChangeArrowheads="1"/>
          </p:cNvSpPr>
          <p:nvPr/>
        </p:nvSpPr>
        <p:spPr bwMode="auto">
          <a:xfrm>
            <a:off x="3216275" y="2997200"/>
            <a:ext cx="5545138" cy="863600"/>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Because of the mining farmers can no longer grow food and are forced to look for other food supplies and jobs.</a:t>
            </a:r>
          </a:p>
        </p:txBody>
      </p:sp>
      <p:pic>
        <p:nvPicPr>
          <p:cNvPr id="7211" name="Picture 43" descr="File:Flag of the Democratic Republic of the Congo.sv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27801" y="4149726"/>
            <a:ext cx="360363" cy="269875"/>
          </a:xfrm>
          <a:prstGeom prst="rect">
            <a:avLst/>
          </a:prstGeom>
          <a:noFill/>
          <a:extLst>
            <a:ext uri="{909E8E84-426E-40DD-AFC4-6F175D3DCCD1}">
              <a14:hiddenFill xmlns:a14="http://schemas.microsoft.com/office/drawing/2010/main">
                <a:solidFill>
                  <a:srgbClr val="FFFFFF"/>
                </a:solidFill>
              </a14:hiddenFill>
            </a:ext>
          </a:extLst>
        </p:spPr>
      </p:pic>
      <p:sp>
        <p:nvSpPr>
          <p:cNvPr id="7191" name="AutoShape 23"/>
          <p:cNvSpPr>
            <a:spLocks noChangeArrowheads="1"/>
          </p:cNvSpPr>
          <p:nvPr/>
        </p:nvSpPr>
        <p:spPr bwMode="auto">
          <a:xfrm>
            <a:off x="4008438" y="4005264"/>
            <a:ext cx="4464050" cy="7207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Gorillas are either killed for meat or leave because their habitat has disappeared.</a:t>
            </a:r>
          </a:p>
        </p:txBody>
      </p:sp>
    </p:spTree>
    <p:extLst>
      <p:ext uri="{BB962C8B-B14F-4D97-AF65-F5344CB8AC3E}">
        <p14:creationId xmlns:p14="http://schemas.microsoft.com/office/powerpoint/2010/main" val="734740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7"/>
                                        </p:tgtEl>
                                        <p:attrNameLst>
                                          <p:attrName>style.visibility</p:attrName>
                                        </p:attrNameLst>
                                      </p:cBhvr>
                                      <p:to>
                                        <p:strVal val="visible"/>
                                      </p:to>
                                    </p:set>
                                    <p:anim calcmode="lin" valueType="num">
                                      <p:cBhvr>
                                        <p:cTn id="7" dur="500" fill="hold"/>
                                        <p:tgtEl>
                                          <p:spTgt spid="7177"/>
                                        </p:tgtEl>
                                        <p:attrNameLst>
                                          <p:attrName>ppt_w</p:attrName>
                                        </p:attrNameLst>
                                      </p:cBhvr>
                                      <p:tavLst>
                                        <p:tav tm="0">
                                          <p:val>
                                            <p:fltVal val="0"/>
                                          </p:val>
                                        </p:tav>
                                        <p:tav tm="100000">
                                          <p:val>
                                            <p:strVal val="#ppt_w"/>
                                          </p:val>
                                        </p:tav>
                                      </p:tavLst>
                                    </p:anim>
                                    <p:anim calcmode="lin" valueType="num">
                                      <p:cBhvr>
                                        <p:cTn id="8" dur="500" fill="hold"/>
                                        <p:tgtEl>
                                          <p:spTgt spid="7177"/>
                                        </p:tgtEl>
                                        <p:attrNameLst>
                                          <p:attrName>ppt_h</p:attrName>
                                        </p:attrNameLst>
                                      </p:cBhvr>
                                      <p:tavLst>
                                        <p:tav tm="0">
                                          <p:val>
                                            <p:fltVal val="0"/>
                                          </p:val>
                                        </p:tav>
                                        <p:tav tm="100000">
                                          <p:val>
                                            <p:strVal val="#ppt_h"/>
                                          </p:val>
                                        </p:tav>
                                      </p:tavLst>
                                    </p:anim>
                                    <p:animEffect transition="in" filter="fade">
                                      <p:cBhvr>
                                        <p:cTn id="9" dur="500"/>
                                        <p:tgtEl>
                                          <p:spTgt spid="7177"/>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182"/>
                                        </p:tgtEl>
                                        <p:attrNameLst>
                                          <p:attrName>style.visibility</p:attrName>
                                        </p:attrNameLst>
                                      </p:cBhvr>
                                      <p:to>
                                        <p:strVal val="visible"/>
                                      </p:to>
                                    </p:set>
                                    <p:anim calcmode="lin" valueType="num">
                                      <p:cBhvr>
                                        <p:cTn id="13" dur="500" fill="hold"/>
                                        <p:tgtEl>
                                          <p:spTgt spid="7182"/>
                                        </p:tgtEl>
                                        <p:attrNameLst>
                                          <p:attrName>ppt_w</p:attrName>
                                        </p:attrNameLst>
                                      </p:cBhvr>
                                      <p:tavLst>
                                        <p:tav tm="0">
                                          <p:val>
                                            <p:fltVal val="0"/>
                                          </p:val>
                                        </p:tav>
                                        <p:tav tm="100000">
                                          <p:val>
                                            <p:strVal val="#ppt_w"/>
                                          </p:val>
                                        </p:tav>
                                      </p:tavLst>
                                    </p:anim>
                                    <p:anim calcmode="lin" valueType="num">
                                      <p:cBhvr>
                                        <p:cTn id="14" dur="500" fill="hold"/>
                                        <p:tgtEl>
                                          <p:spTgt spid="7182"/>
                                        </p:tgtEl>
                                        <p:attrNameLst>
                                          <p:attrName>ppt_h</p:attrName>
                                        </p:attrNameLst>
                                      </p:cBhvr>
                                      <p:tavLst>
                                        <p:tav tm="0">
                                          <p:val>
                                            <p:fltVal val="0"/>
                                          </p:val>
                                        </p:tav>
                                        <p:tav tm="100000">
                                          <p:val>
                                            <p:strVal val="#ppt_h"/>
                                          </p:val>
                                        </p:tav>
                                      </p:tavLst>
                                    </p:anim>
                                    <p:animEffect transition="in" filter="fade">
                                      <p:cBhvr>
                                        <p:cTn id="15" dur="500"/>
                                        <p:tgtEl>
                                          <p:spTgt spid="718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7180"/>
                                        </p:tgtEl>
                                        <p:attrNameLst>
                                          <p:attrName>style.visibility</p:attrName>
                                        </p:attrNameLst>
                                      </p:cBhvr>
                                      <p:to>
                                        <p:strVal val="visible"/>
                                      </p:to>
                                    </p:set>
                                    <p:anim calcmode="lin" valueType="num">
                                      <p:cBhvr>
                                        <p:cTn id="20" dur="500" fill="hold"/>
                                        <p:tgtEl>
                                          <p:spTgt spid="7180"/>
                                        </p:tgtEl>
                                        <p:attrNameLst>
                                          <p:attrName>ppt_w</p:attrName>
                                        </p:attrNameLst>
                                      </p:cBhvr>
                                      <p:tavLst>
                                        <p:tav tm="0">
                                          <p:val>
                                            <p:fltVal val="0"/>
                                          </p:val>
                                        </p:tav>
                                        <p:tav tm="100000">
                                          <p:val>
                                            <p:strVal val="#ppt_w"/>
                                          </p:val>
                                        </p:tav>
                                      </p:tavLst>
                                    </p:anim>
                                    <p:anim calcmode="lin" valueType="num">
                                      <p:cBhvr>
                                        <p:cTn id="21" dur="500" fill="hold"/>
                                        <p:tgtEl>
                                          <p:spTgt spid="7180"/>
                                        </p:tgtEl>
                                        <p:attrNameLst>
                                          <p:attrName>ppt_h</p:attrName>
                                        </p:attrNameLst>
                                      </p:cBhvr>
                                      <p:tavLst>
                                        <p:tav tm="0">
                                          <p:val>
                                            <p:fltVal val="0"/>
                                          </p:val>
                                        </p:tav>
                                        <p:tav tm="100000">
                                          <p:val>
                                            <p:strVal val="#ppt_h"/>
                                          </p:val>
                                        </p:tav>
                                      </p:tavLst>
                                    </p:anim>
                                    <p:animEffect transition="in" filter="fade">
                                      <p:cBhvr>
                                        <p:cTn id="22" dur="500"/>
                                        <p:tgtEl>
                                          <p:spTgt spid="7180"/>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7183"/>
                                        </p:tgtEl>
                                        <p:attrNameLst>
                                          <p:attrName>style.visibility</p:attrName>
                                        </p:attrNameLst>
                                      </p:cBhvr>
                                      <p:to>
                                        <p:strVal val="visible"/>
                                      </p:to>
                                    </p:set>
                                    <p:anim calcmode="lin" valueType="num">
                                      <p:cBhvr>
                                        <p:cTn id="26" dur="500" fill="hold"/>
                                        <p:tgtEl>
                                          <p:spTgt spid="7183"/>
                                        </p:tgtEl>
                                        <p:attrNameLst>
                                          <p:attrName>ppt_w</p:attrName>
                                        </p:attrNameLst>
                                      </p:cBhvr>
                                      <p:tavLst>
                                        <p:tav tm="0">
                                          <p:val>
                                            <p:fltVal val="0"/>
                                          </p:val>
                                        </p:tav>
                                        <p:tav tm="100000">
                                          <p:val>
                                            <p:strVal val="#ppt_w"/>
                                          </p:val>
                                        </p:tav>
                                      </p:tavLst>
                                    </p:anim>
                                    <p:anim calcmode="lin" valueType="num">
                                      <p:cBhvr>
                                        <p:cTn id="27" dur="500" fill="hold"/>
                                        <p:tgtEl>
                                          <p:spTgt spid="7183"/>
                                        </p:tgtEl>
                                        <p:attrNameLst>
                                          <p:attrName>ppt_h</p:attrName>
                                        </p:attrNameLst>
                                      </p:cBhvr>
                                      <p:tavLst>
                                        <p:tav tm="0">
                                          <p:val>
                                            <p:fltVal val="0"/>
                                          </p:val>
                                        </p:tav>
                                        <p:tav tm="100000">
                                          <p:val>
                                            <p:strVal val="#ppt_h"/>
                                          </p:val>
                                        </p:tav>
                                      </p:tavLst>
                                    </p:anim>
                                    <p:animEffect transition="in" filter="fade">
                                      <p:cBhvr>
                                        <p:cTn id="28" dur="500"/>
                                        <p:tgtEl>
                                          <p:spTgt spid="718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7184"/>
                                        </p:tgtEl>
                                        <p:attrNameLst>
                                          <p:attrName>style.visibility</p:attrName>
                                        </p:attrNameLst>
                                      </p:cBhvr>
                                      <p:to>
                                        <p:strVal val="visible"/>
                                      </p:to>
                                    </p:set>
                                    <p:anim calcmode="lin" valueType="num">
                                      <p:cBhvr>
                                        <p:cTn id="33" dur="500" fill="hold"/>
                                        <p:tgtEl>
                                          <p:spTgt spid="7184"/>
                                        </p:tgtEl>
                                        <p:attrNameLst>
                                          <p:attrName>ppt_w</p:attrName>
                                        </p:attrNameLst>
                                      </p:cBhvr>
                                      <p:tavLst>
                                        <p:tav tm="0">
                                          <p:val>
                                            <p:fltVal val="0"/>
                                          </p:val>
                                        </p:tav>
                                        <p:tav tm="100000">
                                          <p:val>
                                            <p:strVal val="#ppt_w"/>
                                          </p:val>
                                        </p:tav>
                                      </p:tavLst>
                                    </p:anim>
                                    <p:anim calcmode="lin" valueType="num">
                                      <p:cBhvr>
                                        <p:cTn id="34" dur="500" fill="hold"/>
                                        <p:tgtEl>
                                          <p:spTgt spid="7184"/>
                                        </p:tgtEl>
                                        <p:attrNameLst>
                                          <p:attrName>ppt_h</p:attrName>
                                        </p:attrNameLst>
                                      </p:cBhvr>
                                      <p:tavLst>
                                        <p:tav tm="0">
                                          <p:val>
                                            <p:fltVal val="0"/>
                                          </p:val>
                                        </p:tav>
                                        <p:tav tm="100000">
                                          <p:val>
                                            <p:strVal val="#ppt_h"/>
                                          </p:val>
                                        </p:tav>
                                      </p:tavLst>
                                    </p:anim>
                                    <p:animEffect transition="in" filter="fade">
                                      <p:cBhvr>
                                        <p:cTn id="35" dur="500"/>
                                        <p:tgtEl>
                                          <p:spTgt spid="7184"/>
                                        </p:tgtEl>
                                      </p:cBhvr>
                                    </p:animEffect>
                                  </p:childTnLst>
                                </p:cTn>
                              </p:par>
                            </p:childTnLst>
                          </p:cTn>
                        </p:par>
                        <p:par>
                          <p:cTn id="36" fill="hold" nodeType="afterGroup">
                            <p:stCondLst>
                              <p:cond delay="500"/>
                            </p:stCondLst>
                            <p:childTnLst>
                              <p:par>
                                <p:cTn id="37" presetID="53" presetClass="entr" presetSubtype="0" fill="hold" grpId="0" nodeType="afterEffect">
                                  <p:stCondLst>
                                    <p:cond delay="0"/>
                                  </p:stCondLst>
                                  <p:childTnLst>
                                    <p:set>
                                      <p:cBhvr>
                                        <p:cTn id="38" dur="1" fill="hold">
                                          <p:stCondLst>
                                            <p:cond delay="0"/>
                                          </p:stCondLst>
                                        </p:cTn>
                                        <p:tgtEl>
                                          <p:spTgt spid="7185"/>
                                        </p:tgtEl>
                                        <p:attrNameLst>
                                          <p:attrName>style.visibility</p:attrName>
                                        </p:attrNameLst>
                                      </p:cBhvr>
                                      <p:to>
                                        <p:strVal val="visible"/>
                                      </p:to>
                                    </p:set>
                                    <p:anim calcmode="lin" valueType="num">
                                      <p:cBhvr>
                                        <p:cTn id="39" dur="500" fill="hold"/>
                                        <p:tgtEl>
                                          <p:spTgt spid="7185"/>
                                        </p:tgtEl>
                                        <p:attrNameLst>
                                          <p:attrName>ppt_w</p:attrName>
                                        </p:attrNameLst>
                                      </p:cBhvr>
                                      <p:tavLst>
                                        <p:tav tm="0">
                                          <p:val>
                                            <p:fltVal val="0"/>
                                          </p:val>
                                        </p:tav>
                                        <p:tav tm="100000">
                                          <p:val>
                                            <p:strVal val="#ppt_w"/>
                                          </p:val>
                                        </p:tav>
                                      </p:tavLst>
                                    </p:anim>
                                    <p:anim calcmode="lin" valueType="num">
                                      <p:cBhvr>
                                        <p:cTn id="40" dur="500" fill="hold"/>
                                        <p:tgtEl>
                                          <p:spTgt spid="7185"/>
                                        </p:tgtEl>
                                        <p:attrNameLst>
                                          <p:attrName>ppt_h</p:attrName>
                                        </p:attrNameLst>
                                      </p:cBhvr>
                                      <p:tavLst>
                                        <p:tav tm="0">
                                          <p:val>
                                            <p:fltVal val="0"/>
                                          </p:val>
                                        </p:tav>
                                        <p:tav tm="100000">
                                          <p:val>
                                            <p:strVal val="#ppt_h"/>
                                          </p:val>
                                        </p:tav>
                                      </p:tavLst>
                                    </p:anim>
                                    <p:animEffect transition="in" filter="fade">
                                      <p:cBhvr>
                                        <p:cTn id="41" dur="500"/>
                                        <p:tgtEl>
                                          <p:spTgt spid="718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7189"/>
                                        </p:tgtEl>
                                        <p:attrNameLst>
                                          <p:attrName>style.visibility</p:attrName>
                                        </p:attrNameLst>
                                      </p:cBhvr>
                                      <p:to>
                                        <p:strVal val="visible"/>
                                      </p:to>
                                    </p:set>
                                    <p:anim calcmode="lin" valueType="num">
                                      <p:cBhvr>
                                        <p:cTn id="46" dur="500" fill="hold"/>
                                        <p:tgtEl>
                                          <p:spTgt spid="7189"/>
                                        </p:tgtEl>
                                        <p:attrNameLst>
                                          <p:attrName>ppt_w</p:attrName>
                                        </p:attrNameLst>
                                      </p:cBhvr>
                                      <p:tavLst>
                                        <p:tav tm="0">
                                          <p:val>
                                            <p:fltVal val="0"/>
                                          </p:val>
                                        </p:tav>
                                        <p:tav tm="100000">
                                          <p:val>
                                            <p:strVal val="#ppt_w"/>
                                          </p:val>
                                        </p:tav>
                                      </p:tavLst>
                                    </p:anim>
                                    <p:anim calcmode="lin" valueType="num">
                                      <p:cBhvr>
                                        <p:cTn id="47" dur="500" fill="hold"/>
                                        <p:tgtEl>
                                          <p:spTgt spid="7189"/>
                                        </p:tgtEl>
                                        <p:attrNameLst>
                                          <p:attrName>ppt_h</p:attrName>
                                        </p:attrNameLst>
                                      </p:cBhvr>
                                      <p:tavLst>
                                        <p:tav tm="0">
                                          <p:val>
                                            <p:fltVal val="0"/>
                                          </p:val>
                                        </p:tav>
                                        <p:tav tm="100000">
                                          <p:val>
                                            <p:strVal val="#ppt_h"/>
                                          </p:val>
                                        </p:tav>
                                      </p:tavLst>
                                    </p:anim>
                                    <p:animEffect transition="in" filter="fade">
                                      <p:cBhvr>
                                        <p:cTn id="48" dur="500"/>
                                        <p:tgtEl>
                                          <p:spTgt spid="7189"/>
                                        </p:tgtEl>
                                      </p:cBhvr>
                                    </p:animEffect>
                                  </p:childTnLst>
                                </p:cTn>
                              </p:par>
                            </p:childTnLst>
                          </p:cTn>
                        </p:par>
                        <p:par>
                          <p:cTn id="49" fill="hold" nodeType="afterGroup">
                            <p:stCondLst>
                              <p:cond delay="500"/>
                            </p:stCondLst>
                            <p:childTnLst>
                              <p:par>
                                <p:cTn id="50" presetID="53" presetClass="entr" presetSubtype="0" fill="hold" grpId="0" nodeType="afterEffect">
                                  <p:stCondLst>
                                    <p:cond delay="0"/>
                                  </p:stCondLst>
                                  <p:childTnLst>
                                    <p:set>
                                      <p:cBhvr>
                                        <p:cTn id="51" dur="1" fill="hold">
                                          <p:stCondLst>
                                            <p:cond delay="0"/>
                                          </p:stCondLst>
                                        </p:cTn>
                                        <p:tgtEl>
                                          <p:spTgt spid="7190"/>
                                        </p:tgtEl>
                                        <p:attrNameLst>
                                          <p:attrName>style.visibility</p:attrName>
                                        </p:attrNameLst>
                                      </p:cBhvr>
                                      <p:to>
                                        <p:strVal val="visible"/>
                                      </p:to>
                                    </p:set>
                                    <p:anim calcmode="lin" valueType="num">
                                      <p:cBhvr>
                                        <p:cTn id="52" dur="500" fill="hold"/>
                                        <p:tgtEl>
                                          <p:spTgt spid="7190"/>
                                        </p:tgtEl>
                                        <p:attrNameLst>
                                          <p:attrName>ppt_w</p:attrName>
                                        </p:attrNameLst>
                                      </p:cBhvr>
                                      <p:tavLst>
                                        <p:tav tm="0">
                                          <p:val>
                                            <p:fltVal val="0"/>
                                          </p:val>
                                        </p:tav>
                                        <p:tav tm="100000">
                                          <p:val>
                                            <p:strVal val="#ppt_w"/>
                                          </p:val>
                                        </p:tav>
                                      </p:tavLst>
                                    </p:anim>
                                    <p:anim calcmode="lin" valueType="num">
                                      <p:cBhvr>
                                        <p:cTn id="53" dur="500" fill="hold"/>
                                        <p:tgtEl>
                                          <p:spTgt spid="7190"/>
                                        </p:tgtEl>
                                        <p:attrNameLst>
                                          <p:attrName>ppt_h</p:attrName>
                                        </p:attrNameLst>
                                      </p:cBhvr>
                                      <p:tavLst>
                                        <p:tav tm="0">
                                          <p:val>
                                            <p:fltVal val="0"/>
                                          </p:val>
                                        </p:tav>
                                        <p:tav tm="100000">
                                          <p:val>
                                            <p:strVal val="#ppt_h"/>
                                          </p:val>
                                        </p:tav>
                                      </p:tavLst>
                                    </p:anim>
                                    <p:animEffect transition="in" filter="fade">
                                      <p:cBhvr>
                                        <p:cTn id="54" dur="500"/>
                                        <p:tgtEl>
                                          <p:spTgt spid="719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7191"/>
                                        </p:tgtEl>
                                        <p:attrNameLst>
                                          <p:attrName>style.visibility</p:attrName>
                                        </p:attrNameLst>
                                      </p:cBhvr>
                                      <p:to>
                                        <p:strVal val="visible"/>
                                      </p:to>
                                    </p:set>
                                    <p:anim calcmode="lin" valueType="num">
                                      <p:cBhvr>
                                        <p:cTn id="59" dur="500" fill="hold"/>
                                        <p:tgtEl>
                                          <p:spTgt spid="7191"/>
                                        </p:tgtEl>
                                        <p:attrNameLst>
                                          <p:attrName>ppt_w</p:attrName>
                                        </p:attrNameLst>
                                      </p:cBhvr>
                                      <p:tavLst>
                                        <p:tav tm="0">
                                          <p:val>
                                            <p:fltVal val="0"/>
                                          </p:val>
                                        </p:tav>
                                        <p:tav tm="100000">
                                          <p:val>
                                            <p:strVal val="#ppt_w"/>
                                          </p:val>
                                        </p:tav>
                                      </p:tavLst>
                                    </p:anim>
                                    <p:anim calcmode="lin" valueType="num">
                                      <p:cBhvr>
                                        <p:cTn id="60" dur="500" fill="hold"/>
                                        <p:tgtEl>
                                          <p:spTgt spid="7191"/>
                                        </p:tgtEl>
                                        <p:attrNameLst>
                                          <p:attrName>ppt_h</p:attrName>
                                        </p:attrNameLst>
                                      </p:cBhvr>
                                      <p:tavLst>
                                        <p:tav tm="0">
                                          <p:val>
                                            <p:fltVal val="0"/>
                                          </p:val>
                                        </p:tav>
                                        <p:tav tm="100000">
                                          <p:val>
                                            <p:strVal val="#ppt_h"/>
                                          </p:val>
                                        </p:tav>
                                      </p:tavLst>
                                    </p:anim>
                                    <p:animEffect transition="in" filter="fade">
                                      <p:cBhvr>
                                        <p:cTn id="61" dur="500"/>
                                        <p:tgtEl>
                                          <p:spTgt spid="7191"/>
                                        </p:tgtEl>
                                      </p:cBhvr>
                                    </p:animEffect>
                                  </p:childTnLst>
                                </p:cTn>
                              </p:par>
                            </p:childTnLst>
                          </p:cTn>
                        </p:par>
                        <p:par>
                          <p:cTn id="62" fill="hold" nodeType="afterGroup">
                            <p:stCondLst>
                              <p:cond delay="500"/>
                            </p:stCondLst>
                            <p:childTnLst>
                              <p:par>
                                <p:cTn id="63" presetID="53" presetClass="entr" presetSubtype="0" fill="hold" grpId="0" nodeType="afterEffect">
                                  <p:stCondLst>
                                    <p:cond delay="0"/>
                                  </p:stCondLst>
                                  <p:childTnLst>
                                    <p:set>
                                      <p:cBhvr>
                                        <p:cTn id="64" dur="1" fill="hold">
                                          <p:stCondLst>
                                            <p:cond delay="0"/>
                                          </p:stCondLst>
                                        </p:cTn>
                                        <p:tgtEl>
                                          <p:spTgt spid="7192"/>
                                        </p:tgtEl>
                                        <p:attrNameLst>
                                          <p:attrName>style.visibility</p:attrName>
                                        </p:attrNameLst>
                                      </p:cBhvr>
                                      <p:to>
                                        <p:strVal val="visible"/>
                                      </p:to>
                                    </p:set>
                                    <p:anim calcmode="lin" valueType="num">
                                      <p:cBhvr>
                                        <p:cTn id="65" dur="500" fill="hold"/>
                                        <p:tgtEl>
                                          <p:spTgt spid="7192"/>
                                        </p:tgtEl>
                                        <p:attrNameLst>
                                          <p:attrName>ppt_w</p:attrName>
                                        </p:attrNameLst>
                                      </p:cBhvr>
                                      <p:tavLst>
                                        <p:tav tm="0">
                                          <p:val>
                                            <p:fltVal val="0"/>
                                          </p:val>
                                        </p:tav>
                                        <p:tav tm="100000">
                                          <p:val>
                                            <p:strVal val="#ppt_w"/>
                                          </p:val>
                                        </p:tav>
                                      </p:tavLst>
                                    </p:anim>
                                    <p:anim calcmode="lin" valueType="num">
                                      <p:cBhvr>
                                        <p:cTn id="66" dur="500" fill="hold"/>
                                        <p:tgtEl>
                                          <p:spTgt spid="7192"/>
                                        </p:tgtEl>
                                        <p:attrNameLst>
                                          <p:attrName>ppt_h</p:attrName>
                                        </p:attrNameLst>
                                      </p:cBhvr>
                                      <p:tavLst>
                                        <p:tav tm="0">
                                          <p:val>
                                            <p:fltVal val="0"/>
                                          </p:val>
                                        </p:tav>
                                        <p:tav tm="100000">
                                          <p:val>
                                            <p:strVal val="#ppt_h"/>
                                          </p:val>
                                        </p:tav>
                                      </p:tavLst>
                                    </p:anim>
                                    <p:animEffect transition="in" filter="fade">
                                      <p:cBhvr>
                                        <p:cTn id="67" dur="500"/>
                                        <p:tgtEl>
                                          <p:spTgt spid="719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7206"/>
                                        </p:tgtEl>
                                        <p:attrNameLst>
                                          <p:attrName>style.visibility</p:attrName>
                                        </p:attrNameLst>
                                      </p:cBhvr>
                                      <p:to>
                                        <p:strVal val="visible"/>
                                      </p:to>
                                    </p:set>
                                    <p:anim calcmode="lin" valueType="num">
                                      <p:cBhvr>
                                        <p:cTn id="72" dur="500" fill="hold"/>
                                        <p:tgtEl>
                                          <p:spTgt spid="7206"/>
                                        </p:tgtEl>
                                        <p:attrNameLst>
                                          <p:attrName>ppt_w</p:attrName>
                                        </p:attrNameLst>
                                      </p:cBhvr>
                                      <p:tavLst>
                                        <p:tav tm="0">
                                          <p:val>
                                            <p:fltVal val="0"/>
                                          </p:val>
                                        </p:tav>
                                        <p:tav tm="100000">
                                          <p:val>
                                            <p:strVal val="#ppt_w"/>
                                          </p:val>
                                        </p:tav>
                                      </p:tavLst>
                                    </p:anim>
                                    <p:anim calcmode="lin" valueType="num">
                                      <p:cBhvr>
                                        <p:cTn id="73" dur="500" fill="hold"/>
                                        <p:tgtEl>
                                          <p:spTgt spid="7206"/>
                                        </p:tgtEl>
                                        <p:attrNameLst>
                                          <p:attrName>ppt_h</p:attrName>
                                        </p:attrNameLst>
                                      </p:cBhvr>
                                      <p:tavLst>
                                        <p:tav tm="0">
                                          <p:val>
                                            <p:fltVal val="0"/>
                                          </p:val>
                                        </p:tav>
                                        <p:tav tm="100000">
                                          <p:val>
                                            <p:strVal val="#ppt_h"/>
                                          </p:val>
                                        </p:tav>
                                      </p:tavLst>
                                    </p:anim>
                                    <p:animEffect transition="in" filter="fade">
                                      <p:cBhvr>
                                        <p:cTn id="74" dur="500"/>
                                        <p:tgtEl>
                                          <p:spTgt spid="7206"/>
                                        </p:tgtEl>
                                      </p:cBhvr>
                                    </p:animEffect>
                                  </p:childTnLst>
                                </p:cTn>
                              </p:par>
                            </p:childTnLst>
                          </p:cTn>
                        </p:par>
                        <p:par>
                          <p:cTn id="75" fill="hold" nodeType="afterGroup">
                            <p:stCondLst>
                              <p:cond delay="500"/>
                            </p:stCondLst>
                            <p:childTnLst>
                              <p:par>
                                <p:cTn id="76" presetID="53" presetClass="entr" presetSubtype="0" fill="hold" grpId="0" nodeType="afterEffect">
                                  <p:stCondLst>
                                    <p:cond delay="0"/>
                                  </p:stCondLst>
                                  <p:childTnLst>
                                    <p:set>
                                      <p:cBhvr>
                                        <p:cTn id="77" dur="1" fill="hold">
                                          <p:stCondLst>
                                            <p:cond delay="0"/>
                                          </p:stCondLst>
                                        </p:cTn>
                                        <p:tgtEl>
                                          <p:spTgt spid="7207"/>
                                        </p:tgtEl>
                                        <p:attrNameLst>
                                          <p:attrName>style.visibility</p:attrName>
                                        </p:attrNameLst>
                                      </p:cBhvr>
                                      <p:to>
                                        <p:strVal val="visible"/>
                                      </p:to>
                                    </p:set>
                                    <p:anim calcmode="lin" valueType="num">
                                      <p:cBhvr>
                                        <p:cTn id="78" dur="500" fill="hold"/>
                                        <p:tgtEl>
                                          <p:spTgt spid="7207"/>
                                        </p:tgtEl>
                                        <p:attrNameLst>
                                          <p:attrName>ppt_w</p:attrName>
                                        </p:attrNameLst>
                                      </p:cBhvr>
                                      <p:tavLst>
                                        <p:tav tm="0">
                                          <p:val>
                                            <p:fltVal val="0"/>
                                          </p:val>
                                        </p:tav>
                                        <p:tav tm="100000">
                                          <p:val>
                                            <p:strVal val="#ppt_w"/>
                                          </p:val>
                                        </p:tav>
                                      </p:tavLst>
                                    </p:anim>
                                    <p:anim calcmode="lin" valueType="num">
                                      <p:cBhvr>
                                        <p:cTn id="79" dur="500" fill="hold"/>
                                        <p:tgtEl>
                                          <p:spTgt spid="7207"/>
                                        </p:tgtEl>
                                        <p:attrNameLst>
                                          <p:attrName>ppt_h</p:attrName>
                                        </p:attrNameLst>
                                      </p:cBhvr>
                                      <p:tavLst>
                                        <p:tav tm="0">
                                          <p:val>
                                            <p:fltVal val="0"/>
                                          </p:val>
                                        </p:tav>
                                        <p:tav tm="100000">
                                          <p:val>
                                            <p:strVal val="#ppt_h"/>
                                          </p:val>
                                        </p:tav>
                                      </p:tavLst>
                                    </p:anim>
                                    <p:animEffect transition="in" filter="fade">
                                      <p:cBhvr>
                                        <p:cTn id="80" dur="500"/>
                                        <p:tgtEl>
                                          <p:spTgt spid="720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grpId="0" nodeType="clickEffect">
                                  <p:stCondLst>
                                    <p:cond delay="0"/>
                                  </p:stCondLst>
                                  <p:childTnLst>
                                    <p:set>
                                      <p:cBhvr>
                                        <p:cTn id="84" dur="1" fill="hold">
                                          <p:stCondLst>
                                            <p:cond delay="0"/>
                                          </p:stCondLst>
                                        </p:cTn>
                                        <p:tgtEl>
                                          <p:spTgt spid="7208"/>
                                        </p:tgtEl>
                                        <p:attrNameLst>
                                          <p:attrName>style.visibility</p:attrName>
                                        </p:attrNameLst>
                                      </p:cBhvr>
                                      <p:to>
                                        <p:strVal val="visible"/>
                                      </p:to>
                                    </p:set>
                                    <p:anim calcmode="lin" valueType="num">
                                      <p:cBhvr>
                                        <p:cTn id="85" dur="500" fill="hold"/>
                                        <p:tgtEl>
                                          <p:spTgt spid="7208"/>
                                        </p:tgtEl>
                                        <p:attrNameLst>
                                          <p:attrName>ppt_w</p:attrName>
                                        </p:attrNameLst>
                                      </p:cBhvr>
                                      <p:tavLst>
                                        <p:tav tm="0">
                                          <p:val>
                                            <p:fltVal val="0"/>
                                          </p:val>
                                        </p:tav>
                                        <p:tav tm="100000">
                                          <p:val>
                                            <p:strVal val="#ppt_w"/>
                                          </p:val>
                                        </p:tav>
                                      </p:tavLst>
                                    </p:anim>
                                    <p:anim calcmode="lin" valueType="num">
                                      <p:cBhvr>
                                        <p:cTn id="86" dur="500" fill="hold"/>
                                        <p:tgtEl>
                                          <p:spTgt spid="7208"/>
                                        </p:tgtEl>
                                        <p:attrNameLst>
                                          <p:attrName>ppt_h</p:attrName>
                                        </p:attrNameLst>
                                      </p:cBhvr>
                                      <p:tavLst>
                                        <p:tav tm="0">
                                          <p:val>
                                            <p:fltVal val="0"/>
                                          </p:val>
                                        </p:tav>
                                        <p:tav tm="100000">
                                          <p:val>
                                            <p:strVal val="#ppt_h"/>
                                          </p:val>
                                        </p:tav>
                                      </p:tavLst>
                                    </p:anim>
                                    <p:animEffect transition="in" filter="fade">
                                      <p:cBhvr>
                                        <p:cTn id="87" dur="500"/>
                                        <p:tgtEl>
                                          <p:spTgt spid="7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2" grpId="0" animBg="1"/>
      <p:bldP spid="7180" grpId="0" animBg="1"/>
      <p:bldP spid="7177" grpId="0" animBg="1"/>
      <p:bldP spid="7185" grpId="0" animBg="1"/>
      <p:bldP spid="7184" grpId="0" animBg="1"/>
      <p:bldP spid="7190" grpId="0" animBg="1"/>
      <p:bldP spid="7207" grpId="0" animBg="1"/>
      <p:bldP spid="7206" grpId="0" animBg="1"/>
      <p:bldP spid="7208" grpId="0" animBg="1"/>
      <p:bldP spid="7192" grpId="0" animBg="1"/>
      <p:bldP spid="7189" grpId="0" animBg="1"/>
      <p:bldP spid="71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world-globe"/>
          <p:cNvPicPr>
            <a:picLocks noChangeAspect="1" noChangeArrowheads="1"/>
          </p:cNvPicPr>
          <p:nvPr/>
        </p:nvPicPr>
        <p:blipFill>
          <a:blip r:embed="rId2">
            <a:extLst>
              <a:ext uri="{28A0092B-C50C-407E-A947-70E740481C1C}">
                <a14:useLocalDpi xmlns:a14="http://schemas.microsoft.com/office/drawing/2010/main" val="0"/>
              </a:ext>
            </a:extLst>
          </a:blip>
          <a:srcRect l="52295" r="8586" b="16075"/>
          <a:stretch>
            <a:fillRect/>
          </a:stretch>
        </p:blipFill>
        <p:spPr bwMode="auto">
          <a:xfrm>
            <a:off x="1524000" y="-8524875"/>
            <a:ext cx="9144000" cy="16346488"/>
          </a:xfrm>
          <a:prstGeom prst="rect">
            <a:avLst/>
          </a:prstGeom>
          <a:noFill/>
          <a:extLst>
            <a:ext uri="{909E8E84-426E-40DD-AFC4-6F175D3DCCD1}">
              <a14:hiddenFill xmlns:a14="http://schemas.microsoft.com/office/drawing/2010/main">
                <a:solidFill>
                  <a:srgbClr val="FFFFFF"/>
                </a:solidFill>
              </a14:hiddenFill>
            </a:ext>
          </a:extLst>
        </p:spPr>
      </p:pic>
      <p:sp>
        <p:nvSpPr>
          <p:cNvPr id="21510" name="Line 6"/>
          <p:cNvSpPr>
            <a:spLocks noChangeShapeType="1"/>
          </p:cNvSpPr>
          <p:nvPr/>
        </p:nvSpPr>
        <p:spPr bwMode="auto">
          <a:xfrm flipV="1">
            <a:off x="4656138" y="-2841625"/>
            <a:ext cx="0"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1" name="AutoShape 7"/>
          <p:cNvSpPr>
            <a:spLocks noChangeArrowheads="1"/>
          </p:cNvSpPr>
          <p:nvPr/>
        </p:nvSpPr>
        <p:spPr bwMode="auto">
          <a:xfrm>
            <a:off x="4440238" y="-2409825"/>
            <a:ext cx="576262"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England</a:t>
            </a:r>
            <a:endParaRPr lang="en-US" altLang="en-US" sz="1000" b="1"/>
          </a:p>
        </p:txBody>
      </p:sp>
      <p:pic>
        <p:nvPicPr>
          <p:cNvPr id="21512" name="Picture 8" descr="UnionJ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138" y="-2843213"/>
            <a:ext cx="431800" cy="214313"/>
          </a:xfrm>
          <a:prstGeom prst="rect">
            <a:avLst/>
          </a:prstGeom>
          <a:noFill/>
          <a:extLst>
            <a:ext uri="{909E8E84-426E-40DD-AFC4-6F175D3DCCD1}">
              <a14:hiddenFill xmlns:a14="http://schemas.microsoft.com/office/drawing/2010/main">
                <a:solidFill>
                  <a:srgbClr val="FFFFFF"/>
                </a:solidFill>
              </a14:hiddenFill>
            </a:ext>
          </a:extLst>
        </p:spPr>
      </p:pic>
      <p:sp>
        <p:nvSpPr>
          <p:cNvPr id="21513" name="Line 9"/>
          <p:cNvSpPr>
            <a:spLocks noChangeShapeType="1"/>
          </p:cNvSpPr>
          <p:nvPr/>
        </p:nvSpPr>
        <p:spPr bwMode="auto">
          <a:xfrm flipV="1">
            <a:off x="6527800" y="4148138"/>
            <a:ext cx="0"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14" name="AutoShape 10"/>
          <p:cNvSpPr>
            <a:spLocks noChangeArrowheads="1"/>
          </p:cNvSpPr>
          <p:nvPr/>
        </p:nvSpPr>
        <p:spPr bwMode="auto">
          <a:xfrm>
            <a:off x="6311901" y="4581525"/>
            <a:ext cx="504825" cy="215900"/>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DRC</a:t>
            </a:r>
            <a:endParaRPr lang="en-US" altLang="en-US" sz="1000" b="1"/>
          </a:p>
        </p:txBody>
      </p:sp>
      <p:sp>
        <p:nvSpPr>
          <p:cNvPr id="21515" name="AutoShape 11" descr="congo001"/>
          <p:cNvSpPr>
            <a:spLocks noChangeArrowheads="1"/>
          </p:cNvSpPr>
          <p:nvPr/>
        </p:nvSpPr>
        <p:spPr bwMode="auto">
          <a:xfrm>
            <a:off x="8040689" y="908051"/>
            <a:ext cx="2376487" cy="1655763"/>
          </a:xfrm>
          <a:prstGeom prst="roundRect">
            <a:avLst>
              <a:gd name="adj" fmla="val 16667"/>
            </a:avLst>
          </a:prstGeom>
          <a:blipFill dpi="0" rotWithShape="1">
            <a:blip r:embed="rId4"/>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21516" name="AutoShape 12" descr="congo002"/>
          <p:cNvSpPr>
            <a:spLocks noChangeArrowheads="1"/>
          </p:cNvSpPr>
          <p:nvPr/>
        </p:nvSpPr>
        <p:spPr bwMode="auto">
          <a:xfrm>
            <a:off x="1919288" y="260350"/>
            <a:ext cx="1943100" cy="1466850"/>
          </a:xfrm>
          <a:prstGeom prst="roundRect">
            <a:avLst>
              <a:gd name="adj" fmla="val 16667"/>
            </a:avLst>
          </a:prstGeom>
          <a:blipFill dpi="0" rotWithShape="1">
            <a:blip r:embed="rId5"/>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21517" name="AutoShape 13"/>
          <p:cNvSpPr>
            <a:spLocks noChangeArrowheads="1"/>
          </p:cNvSpPr>
          <p:nvPr/>
        </p:nvSpPr>
        <p:spPr bwMode="auto">
          <a:xfrm>
            <a:off x="3719513" y="979489"/>
            <a:ext cx="5040312" cy="9366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b="1"/>
              <a:t>Fighting is fuelled by the country's vast CT wealth, and groups fight to control the CT supplies. </a:t>
            </a:r>
          </a:p>
        </p:txBody>
      </p:sp>
      <p:sp>
        <p:nvSpPr>
          <p:cNvPr id="21518" name="AutoShape 14"/>
          <p:cNvSpPr>
            <a:spLocks noChangeArrowheads="1"/>
          </p:cNvSpPr>
          <p:nvPr/>
        </p:nvSpPr>
        <p:spPr bwMode="auto">
          <a:xfrm>
            <a:off x="3719514" y="188913"/>
            <a:ext cx="5329237" cy="647700"/>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DRC is striving to recover from civil war; </a:t>
            </a:r>
            <a:r>
              <a:rPr lang="en-US" altLang="en-US" sz="1600" b="1"/>
              <a:t>millions have died</a:t>
            </a:r>
            <a:r>
              <a:rPr lang="en-US" altLang="en-US" sz="1600"/>
              <a:t>, mostly through starvation and disease.</a:t>
            </a:r>
          </a:p>
        </p:txBody>
      </p:sp>
      <p:sp>
        <p:nvSpPr>
          <p:cNvPr id="21519" name="AutoShape 15" descr="congo_mine_005"/>
          <p:cNvSpPr>
            <a:spLocks noChangeArrowheads="1"/>
          </p:cNvSpPr>
          <p:nvPr/>
        </p:nvSpPr>
        <p:spPr bwMode="auto">
          <a:xfrm>
            <a:off x="1919289" y="1844676"/>
            <a:ext cx="2376487" cy="1655763"/>
          </a:xfrm>
          <a:prstGeom prst="roundRect">
            <a:avLst>
              <a:gd name="adj" fmla="val 16667"/>
            </a:avLst>
          </a:prstGeom>
          <a:blipFill dpi="0" rotWithShape="1">
            <a:blip r:embed="rId6"/>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21520" name="AutoShape 16"/>
          <p:cNvSpPr>
            <a:spLocks noChangeArrowheads="1"/>
          </p:cNvSpPr>
          <p:nvPr/>
        </p:nvSpPr>
        <p:spPr bwMode="auto">
          <a:xfrm>
            <a:off x="3792538" y="2060576"/>
            <a:ext cx="5040312" cy="792163"/>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Land is cleared to make the mining of </a:t>
            </a:r>
            <a:r>
              <a:rPr lang="en-US" altLang="en-US" sz="1600" b="1"/>
              <a:t>CT</a:t>
            </a:r>
            <a:r>
              <a:rPr lang="en-US" altLang="en-US" sz="1600"/>
              <a:t> easier and DRC’s natural habitat is destroyed.</a:t>
            </a:r>
          </a:p>
        </p:txBody>
      </p:sp>
      <p:sp>
        <p:nvSpPr>
          <p:cNvPr id="21521" name="AutoShape 17" descr="congo004"/>
          <p:cNvSpPr>
            <a:spLocks noChangeArrowheads="1"/>
          </p:cNvSpPr>
          <p:nvPr/>
        </p:nvSpPr>
        <p:spPr bwMode="auto">
          <a:xfrm>
            <a:off x="1847851" y="3644901"/>
            <a:ext cx="2303463" cy="1800225"/>
          </a:xfrm>
          <a:prstGeom prst="roundRect">
            <a:avLst>
              <a:gd name="adj" fmla="val 16667"/>
            </a:avLst>
          </a:prstGeom>
          <a:blipFill dpi="0" rotWithShape="1">
            <a:blip r:embed="rId7"/>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21522" name="AutoShape 18" descr="congo_007"/>
          <p:cNvSpPr>
            <a:spLocks noChangeArrowheads="1"/>
          </p:cNvSpPr>
          <p:nvPr/>
        </p:nvSpPr>
        <p:spPr bwMode="auto">
          <a:xfrm>
            <a:off x="7319963" y="4948239"/>
            <a:ext cx="2305050" cy="1576387"/>
          </a:xfrm>
          <a:prstGeom prst="roundRect">
            <a:avLst>
              <a:gd name="adj" fmla="val 16667"/>
            </a:avLst>
          </a:prstGeom>
          <a:blipFill dpi="0" rotWithShape="1">
            <a:blip r:embed="rId8"/>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21523" name="AutoShape 19"/>
          <p:cNvSpPr>
            <a:spLocks noChangeArrowheads="1"/>
          </p:cNvSpPr>
          <p:nvPr/>
        </p:nvSpPr>
        <p:spPr bwMode="auto">
          <a:xfrm>
            <a:off x="3935413" y="4868864"/>
            <a:ext cx="3600450" cy="7207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Money made from </a:t>
            </a:r>
            <a:r>
              <a:rPr lang="en-US" altLang="en-US" sz="1600" b="1"/>
              <a:t>CT</a:t>
            </a:r>
            <a:r>
              <a:rPr lang="en-US" altLang="en-US" sz="1600"/>
              <a:t> is used to finance Militia.</a:t>
            </a:r>
          </a:p>
        </p:txBody>
      </p:sp>
      <p:sp>
        <p:nvSpPr>
          <p:cNvPr id="21524" name="AutoShape 20"/>
          <p:cNvSpPr>
            <a:spLocks noChangeArrowheads="1"/>
          </p:cNvSpPr>
          <p:nvPr/>
        </p:nvSpPr>
        <p:spPr bwMode="auto">
          <a:xfrm>
            <a:off x="2351088" y="5734051"/>
            <a:ext cx="4608512" cy="9366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GB" altLang="en-US" sz="1600" b="1"/>
              <a:t>Opportunities to make money decreases any chance of peace and increases conflict.</a:t>
            </a:r>
            <a:endParaRPr lang="en-US" altLang="en-US" sz="1600" b="1"/>
          </a:p>
        </p:txBody>
      </p:sp>
      <p:sp>
        <p:nvSpPr>
          <p:cNvPr id="21525" name="AutoShape 21" descr="congo_006"/>
          <p:cNvSpPr>
            <a:spLocks noChangeArrowheads="1"/>
          </p:cNvSpPr>
          <p:nvPr/>
        </p:nvSpPr>
        <p:spPr bwMode="auto">
          <a:xfrm>
            <a:off x="8183563" y="3213100"/>
            <a:ext cx="2305050" cy="1576388"/>
          </a:xfrm>
          <a:prstGeom prst="roundRect">
            <a:avLst>
              <a:gd name="adj" fmla="val 16667"/>
            </a:avLst>
          </a:prstGeom>
          <a:blipFill dpi="0" rotWithShape="1">
            <a:blip r:embed="rId9"/>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21526" name="AutoShape 22"/>
          <p:cNvSpPr>
            <a:spLocks noChangeArrowheads="1"/>
          </p:cNvSpPr>
          <p:nvPr/>
        </p:nvSpPr>
        <p:spPr bwMode="auto">
          <a:xfrm>
            <a:off x="3216275" y="2997200"/>
            <a:ext cx="5545138" cy="863600"/>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Because of the mining farmers can no longer grow food and are forced to look for other food supplies and jobs.</a:t>
            </a:r>
          </a:p>
        </p:txBody>
      </p:sp>
      <p:pic>
        <p:nvPicPr>
          <p:cNvPr id="21527" name="Picture 23" descr="File:Flag of the Democratic Republic of the Congo.sv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27801" y="4149726"/>
            <a:ext cx="360363" cy="269875"/>
          </a:xfrm>
          <a:prstGeom prst="rect">
            <a:avLst/>
          </a:prstGeom>
          <a:noFill/>
          <a:extLst>
            <a:ext uri="{909E8E84-426E-40DD-AFC4-6F175D3DCCD1}">
              <a14:hiddenFill xmlns:a14="http://schemas.microsoft.com/office/drawing/2010/main">
                <a:solidFill>
                  <a:srgbClr val="FFFFFF"/>
                </a:solidFill>
              </a14:hiddenFill>
            </a:ext>
          </a:extLst>
        </p:spPr>
      </p:pic>
      <p:sp>
        <p:nvSpPr>
          <p:cNvPr id="21528" name="AutoShape 24"/>
          <p:cNvSpPr>
            <a:spLocks noChangeArrowheads="1"/>
          </p:cNvSpPr>
          <p:nvPr/>
        </p:nvSpPr>
        <p:spPr bwMode="auto">
          <a:xfrm>
            <a:off x="4008438" y="4005264"/>
            <a:ext cx="4464050" cy="720725"/>
          </a:xfrm>
          <a:prstGeom prst="roundRect">
            <a:avLst>
              <a:gd name="adj" fmla="val 16667"/>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r>
              <a:rPr lang="en-US" altLang="en-US" sz="1600"/>
              <a:t>Gorillas are either killed for meat or leave because their habitat has disappeared.</a:t>
            </a:r>
          </a:p>
        </p:txBody>
      </p:sp>
      <p:sp>
        <p:nvSpPr>
          <p:cNvPr id="21529" name="WordArt 25"/>
          <p:cNvSpPr>
            <a:spLocks noChangeArrowheads="1" noChangeShapeType="1" noTextEdit="1"/>
          </p:cNvSpPr>
          <p:nvPr/>
        </p:nvSpPr>
        <p:spPr bwMode="auto">
          <a:xfrm>
            <a:off x="7391400" y="549275"/>
            <a:ext cx="2825750" cy="431800"/>
          </a:xfrm>
          <a:prstGeom prst="rect">
            <a:avLst/>
          </a:prstGeom>
        </p:spPr>
        <p:txBody>
          <a:bodyPr wrap="none" fromWordArt="1">
            <a:prstTxWarp prst="textPlain">
              <a:avLst>
                <a:gd name="adj" fmla="val 50000"/>
              </a:avLst>
            </a:prstTxWarp>
          </a:bodyPr>
          <a:lstStyle/>
          <a:p>
            <a:pPr algn="ctr"/>
            <a:r>
              <a:rPr lang="en-GB" sz="3600" b="1" kern="10">
                <a:ln w="28575">
                  <a:solidFill>
                    <a:schemeClr val="tx1"/>
                  </a:solidFill>
                  <a:round/>
                  <a:headEnd/>
                  <a:tailEnd/>
                </a:ln>
                <a:solidFill>
                  <a:srgbClr val="800000"/>
                </a:solidFill>
                <a:effectLst>
                  <a:outerShdw dist="35921" dir="2700000" algn="ctr" rotWithShape="0">
                    <a:srgbClr val="868686"/>
                  </a:outerShdw>
                </a:effectLst>
                <a:latin typeface="Arial Narrow" panose="020B0606020202030204" pitchFamily="34" charset="0"/>
              </a:rPr>
              <a:t>Discuss...</a:t>
            </a:r>
          </a:p>
        </p:txBody>
      </p:sp>
      <p:sp>
        <p:nvSpPr>
          <p:cNvPr id="21530" name="AutoShape 26"/>
          <p:cNvSpPr>
            <a:spLocks noChangeArrowheads="1"/>
          </p:cNvSpPr>
          <p:nvPr/>
        </p:nvSpPr>
        <p:spPr bwMode="auto">
          <a:xfrm>
            <a:off x="7464425" y="1268414"/>
            <a:ext cx="2952750" cy="1222375"/>
          </a:xfrm>
          <a:prstGeom prst="roundRect">
            <a:avLst>
              <a:gd name="adj" fmla="val 2178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endParaRPr lang="en-US" altLang="en-US" sz="1400" b="1"/>
          </a:p>
        </p:txBody>
      </p:sp>
      <p:sp>
        <p:nvSpPr>
          <p:cNvPr id="21531" name="Text Box 27"/>
          <p:cNvSpPr txBox="1">
            <a:spLocks noChangeArrowheads="1"/>
          </p:cNvSpPr>
          <p:nvPr/>
        </p:nvSpPr>
        <p:spPr bwMode="auto">
          <a:xfrm>
            <a:off x="7537451" y="1482725"/>
            <a:ext cx="2735263"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Does CT Have a negative or positive impact on the lives of people.</a:t>
            </a:r>
          </a:p>
        </p:txBody>
      </p:sp>
      <p:sp>
        <p:nvSpPr>
          <p:cNvPr id="21532" name="AutoShape 28"/>
          <p:cNvSpPr>
            <a:spLocks noChangeArrowheads="1"/>
          </p:cNvSpPr>
          <p:nvPr/>
        </p:nvSpPr>
        <p:spPr bwMode="auto">
          <a:xfrm>
            <a:off x="7537450" y="2706688"/>
            <a:ext cx="2952750" cy="3168650"/>
          </a:xfrm>
          <a:prstGeom prst="roundRect">
            <a:avLst>
              <a:gd name="adj" fmla="val 9894"/>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endParaRPr lang="en-US" altLang="en-US" sz="1400" b="1"/>
          </a:p>
        </p:txBody>
      </p:sp>
      <p:sp>
        <p:nvSpPr>
          <p:cNvPr id="21533" name="Text Box 29"/>
          <p:cNvSpPr txBox="1">
            <a:spLocks noChangeArrowheads="1"/>
          </p:cNvSpPr>
          <p:nvPr/>
        </p:nvSpPr>
        <p:spPr bwMode="auto">
          <a:xfrm>
            <a:off x="7610476" y="2921001"/>
            <a:ext cx="2735263"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a:t>How big an impact do each of these areas have on people..</a:t>
            </a:r>
          </a:p>
          <a:p>
            <a:pPr algn="ctr">
              <a:spcBef>
                <a:spcPct val="50000"/>
              </a:spcBef>
              <a:buFontTx/>
              <a:buChar char="•"/>
            </a:pPr>
            <a:r>
              <a:rPr lang="en-GB" altLang="en-US" sz="1600" b="1">
                <a:solidFill>
                  <a:srgbClr val="990000"/>
                </a:solidFill>
              </a:rPr>
              <a:t>Completely Negative</a:t>
            </a:r>
          </a:p>
          <a:p>
            <a:pPr algn="ctr">
              <a:spcBef>
                <a:spcPct val="50000"/>
              </a:spcBef>
              <a:buFontTx/>
              <a:buChar char="•"/>
            </a:pPr>
            <a:r>
              <a:rPr lang="en-GB" altLang="en-US" sz="1600" b="1">
                <a:solidFill>
                  <a:srgbClr val="990000"/>
                </a:solidFill>
              </a:rPr>
              <a:t>Mostly Negative</a:t>
            </a:r>
          </a:p>
          <a:p>
            <a:pPr algn="ctr">
              <a:spcBef>
                <a:spcPct val="50000"/>
              </a:spcBef>
              <a:buFontTx/>
              <a:buChar char="•"/>
            </a:pPr>
            <a:r>
              <a:rPr lang="en-GB" altLang="en-US" sz="1600" b="1">
                <a:solidFill>
                  <a:srgbClr val="990000"/>
                </a:solidFill>
              </a:rPr>
              <a:t>Neutral</a:t>
            </a:r>
          </a:p>
          <a:p>
            <a:pPr algn="ctr">
              <a:spcBef>
                <a:spcPct val="50000"/>
              </a:spcBef>
              <a:buFontTx/>
              <a:buChar char="•"/>
            </a:pPr>
            <a:r>
              <a:rPr lang="en-GB" altLang="en-US" sz="1600" b="1">
                <a:solidFill>
                  <a:srgbClr val="990000"/>
                </a:solidFill>
              </a:rPr>
              <a:t>Mostly Positive</a:t>
            </a:r>
          </a:p>
          <a:p>
            <a:pPr algn="ctr">
              <a:spcBef>
                <a:spcPct val="50000"/>
              </a:spcBef>
              <a:buFontTx/>
              <a:buChar char="•"/>
            </a:pPr>
            <a:r>
              <a:rPr lang="en-GB" altLang="en-US" sz="1600" b="1">
                <a:solidFill>
                  <a:srgbClr val="990000"/>
                </a:solidFill>
              </a:rPr>
              <a:t>Completely Positive</a:t>
            </a:r>
          </a:p>
        </p:txBody>
      </p:sp>
    </p:spTree>
    <p:extLst>
      <p:ext uri="{BB962C8B-B14F-4D97-AF65-F5344CB8AC3E}">
        <p14:creationId xmlns:p14="http://schemas.microsoft.com/office/powerpoint/2010/main" val="3264811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1516"/>
                                        </p:tgtEl>
                                      </p:cBhvr>
                                    </p:animEffect>
                                    <p:set>
                                      <p:cBhvr>
                                        <p:cTn id="7" dur="1" fill="hold">
                                          <p:stCondLst>
                                            <p:cond delay="1999"/>
                                          </p:stCondLst>
                                        </p:cTn>
                                        <p:tgtEl>
                                          <p:spTgt spid="215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1519"/>
                                        </p:tgtEl>
                                      </p:cBhvr>
                                    </p:animEffect>
                                    <p:set>
                                      <p:cBhvr>
                                        <p:cTn id="10" dur="1" fill="hold">
                                          <p:stCondLst>
                                            <p:cond delay="1999"/>
                                          </p:stCondLst>
                                        </p:cTn>
                                        <p:tgtEl>
                                          <p:spTgt spid="215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1521"/>
                                        </p:tgtEl>
                                      </p:cBhvr>
                                    </p:animEffect>
                                    <p:set>
                                      <p:cBhvr>
                                        <p:cTn id="13" dur="1" fill="hold">
                                          <p:stCondLst>
                                            <p:cond delay="1999"/>
                                          </p:stCondLst>
                                        </p:cTn>
                                        <p:tgtEl>
                                          <p:spTgt spid="215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1515"/>
                                        </p:tgtEl>
                                      </p:cBhvr>
                                    </p:animEffect>
                                    <p:set>
                                      <p:cBhvr>
                                        <p:cTn id="16" dur="1" fill="hold">
                                          <p:stCondLst>
                                            <p:cond delay="1999"/>
                                          </p:stCondLst>
                                        </p:cTn>
                                        <p:tgtEl>
                                          <p:spTgt spid="2151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1525"/>
                                        </p:tgtEl>
                                      </p:cBhvr>
                                    </p:animEffect>
                                    <p:set>
                                      <p:cBhvr>
                                        <p:cTn id="19" dur="1" fill="hold">
                                          <p:stCondLst>
                                            <p:cond delay="1999"/>
                                          </p:stCondLst>
                                        </p:cTn>
                                        <p:tgtEl>
                                          <p:spTgt spid="2152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1522"/>
                                        </p:tgtEl>
                                      </p:cBhvr>
                                    </p:animEffect>
                                    <p:set>
                                      <p:cBhvr>
                                        <p:cTn id="22" dur="1" fill="hold">
                                          <p:stCondLst>
                                            <p:cond delay="1999"/>
                                          </p:stCondLst>
                                        </p:cTn>
                                        <p:tgtEl>
                                          <p:spTgt spid="2152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path" presetSubtype="0" accel="50000" decel="50000" fill="hold" grpId="0" nodeType="clickEffect">
                                  <p:stCondLst>
                                    <p:cond delay="0"/>
                                  </p:stCondLst>
                                  <p:childTnLst>
                                    <p:animMotion origin="layout" path="M -3.61111E-6 6.47549E-7 L -0.22048 6.47549E-7 " pathEditMode="relative" rAng="0" ptsTypes="AA">
                                      <p:cBhvr>
                                        <p:cTn id="26" dur="2000" fill="hold"/>
                                        <p:tgtEl>
                                          <p:spTgt spid="21518"/>
                                        </p:tgtEl>
                                        <p:attrNameLst>
                                          <p:attrName>ppt_x</p:attrName>
                                          <p:attrName>ppt_y</p:attrName>
                                        </p:attrNameLst>
                                      </p:cBhvr>
                                      <p:rCtr x="-11024" y="0"/>
                                    </p:animMotion>
                                  </p:childTnLst>
                                </p:cTn>
                              </p:par>
                              <p:par>
                                <p:cTn id="27" presetID="35" presetClass="path" presetSubtype="0" accel="50000" decel="50000" fill="hold" grpId="0" nodeType="withEffect">
                                  <p:stCondLst>
                                    <p:cond delay="0"/>
                                  </p:stCondLst>
                                  <p:childTnLst>
                                    <p:animMotion origin="layout" path="M 5E-6 4.18131E-6 L -0.22032 4.18131E-6 " pathEditMode="relative" rAng="0" ptsTypes="AA">
                                      <p:cBhvr>
                                        <p:cTn id="28" dur="2000" fill="hold"/>
                                        <p:tgtEl>
                                          <p:spTgt spid="21517"/>
                                        </p:tgtEl>
                                        <p:attrNameLst>
                                          <p:attrName>ppt_x</p:attrName>
                                          <p:attrName>ppt_y</p:attrName>
                                        </p:attrNameLst>
                                      </p:cBhvr>
                                      <p:rCtr x="-11024" y="0"/>
                                    </p:animMotion>
                                  </p:childTnLst>
                                </p:cTn>
                              </p:par>
                              <p:par>
                                <p:cTn id="29" presetID="35" presetClass="path" presetSubtype="0" accel="50000" decel="50000" fill="hold" grpId="0" nodeType="withEffect">
                                  <p:stCondLst>
                                    <p:cond delay="0"/>
                                  </p:stCondLst>
                                  <p:childTnLst>
                                    <p:animMotion origin="layout" path="M -0.00781 -5.82794E-7 L -0.2283 0.00463 " pathEditMode="relative" rAng="0" ptsTypes="AA">
                                      <p:cBhvr>
                                        <p:cTn id="30" dur="2000" fill="hold"/>
                                        <p:tgtEl>
                                          <p:spTgt spid="21520"/>
                                        </p:tgtEl>
                                        <p:attrNameLst>
                                          <p:attrName>ppt_x</p:attrName>
                                          <p:attrName>ppt_y</p:attrName>
                                        </p:attrNameLst>
                                      </p:cBhvr>
                                      <p:rCtr x="-11024" y="231"/>
                                    </p:animMotion>
                                  </p:childTnLst>
                                </p:cTn>
                              </p:par>
                              <p:par>
                                <p:cTn id="31" presetID="35" presetClass="path" presetSubtype="0" accel="50000" decel="50000" fill="hold" grpId="0" nodeType="withEffect">
                                  <p:stCondLst>
                                    <p:cond delay="0"/>
                                  </p:stCondLst>
                                  <p:childTnLst>
                                    <p:animMotion origin="layout" path="M -4.44444E-6 2.53469E-6 L -0.16927 2.53469E-6 " pathEditMode="relative" rAng="0" ptsTypes="AA">
                                      <p:cBhvr>
                                        <p:cTn id="32" dur="2000" fill="hold"/>
                                        <p:tgtEl>
                                          <p:spTgt spid="21526"/>
                                        </p:tgtEl>
                                        <p:attrNameLst>
                                          <p:attrName>ppt_x</p:attrName>
                                          <p:attrName>ppt_y</p:attrName>
                                        </p:attrNameLst>
                                      </p:cBhvr>
                                      <p:rCtr x="-8472" y="0"/>
                                    </p:animMotion>
                                  </p:childTnLst>
                                </p:cTn>
                              </p:par>
                              <p:par>
                                <p:cTn id="33" presetID="35" presetClass="path" presetSubtype="0" accel="50000" decel="50000" fill="hold" grpId="0" nodeType="withEffect">
                                  <p:stCondLst>
                                    <p:cond delay="0"/>
                                  </p:stCondLst>
                                  <p:childTnLst>
                                    <p:animMotion origin="layout" path="M 1.38889E-6 4.80111E-6 L -0.25208 4.80111E-6 " pathEditMode="relative" rAng="0" ptsTypes="AA">
                                      <p:cBhvr>
                                        <p:cTn id="34" dur="2000" fill="hold"/>
                                        <p:tgtEl>
                                          <p:spTgt spid="21528"/>
                                        </p:tgtEl>
                                        <p:attrNameLst>
                                          <p:attrName>ppt_x</p:attrName>
                                          <p:attrName>ppt_y</p:attrName>
                                        </p:attrNameLst>
                                      </p:cBhvr>
                                      <p:rCtr x="-12604" y="0"/>
                                    </p:animMotion>
                                  </p:childTnLst>
                                </p:cTn>
                              </p:par>
                              <p:par>
                                <p:cTn id="35" presetID="35" presetClass="path" presetSubtype="0" accel="50000" decel="50000" fill="hold" grpId="0" nodeType="withEffect">
                                  <p:stCondLst>
                                    <p:cond delay="0"/>
                                  </p:stCondLst>
                                  <p:childTnLst>
                                    <p:animMotion origin="layout" path="M -2.77778E-7 -4.6346E-6 L -0.23628 -4.6346E-6 " pathEditMode="relative" rAng="0" ptsTypes="AA">
                                      <p:cBhvr>
                                        <p:cTn id="36" dur="2000" fill="hold"/>
                                        <p:tgtEl>
                                          <p:spTgt spid="21523"/>
                                        </p:tgtEl>
                                        <p:attrNameLst>
                                          <p:attrName>ppt_x</p:attrName>
                                          <p:attrName>ppt_y</p:attrName>
                                        </p:attrNameLst>
                                      </p:cBhvr>
                                      <p:rCtr x="-11823" y="0"/>
                                    </p:animMotion>
                                  </p:childTnLst>
                                </p:cTn>
                              </p:par>
                              <p:par>
                                <p:cTn id="37" presetID="35" presetClass="path" presetSubtype="0" accel="50000" decel="50000" fill="hold" grpId="0" nodeType="withEffect">
                                  <p:stCondLst>
                                    <p:cond delay="0"/>
                                  </p:stCondLst>
                                  <p:childTnLst>
                                    <p:animMotion origin="layout" path="M -1.11111E-6 -1.51711E-6 L -0.07066 0.00162 " pathEditMode="relative" rAng="0" ptsTypes="AA">
                                      <p:cBhvr>
                                        <p:cTn id="38" dur="2000" fill="hold"/>
                                        <p:tgtEl>
                                          <p:spTgt spid="21524"/>
                                        </p:tgtEl>
                                        <p:attrNameLst>
                                          <p:attrName>ppt_x</p:attrName>
                                          <p:attrName>ppt_y</p:attrName>
                                        </p:attrNameLst>
                                      </p:cBhvr>
                                      <p:rCtr x="-3542" y="69"/>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nodeType="clickEffect">
                                  <p:stCondLst>
                                    <p:cond delay="0"/>
                                  </p:stCondLst>
                                  <p:childTnLst>
                                    <p:set>
                                      <p:cBhvr>
                                        <p:cTn id="42" dur="1" fill="hold">
                                          <p:stCondLst>
                                            <p:cond delay="0"/>
                                          </p:stCondLst>
                                        </p:cTn>
                                        <p:tgtEl>
                                          <p:spTgt spid="21529"/>
                                        </p:tgtEl>
                                        <p:attrNameLst>
                                          <p:attrName>style.visibility</p:attrName>
                                        </p:attrNameLst>
                                      </p:cBhvr>
                                      <p:to>
                                        <p:strVal val="visible"/>
                                      </p:to>
                                    </p:set>
                                    <p:anim calcmode="lin" valueType="num">
                                      <p:cBhvr>
                                        <p:cTn id="43" dur="500" fill="hold"/>
                                        <p:tgtEl>
                                          <p:spTgt spid="21529"/>
                                        </p:tgtEl>
                                        <p:attrNameLst>
                                          <p:attrName>ppt_w</p:attrName>
                                        </p:attrNameLst>
                                      </p:cBhvr>
                                      <p:tavLst>
                                        <p:tav tm="0">
                                          <p:val>
                                            <p:fltVal val="0"/>
                                          </p:val>
                                        </p:tav>
                                        <p:tav tm="100000">
                                          <p:val>
                                            <p:strVal val="#ppt_w"/>
                                          </p:val>
                                        </p:tav>
                                      </p:tavLst>
                                    </p:anim>
                                    <p:anim calcmode="lin" valueType="num">
                                      <p:cBhvr>
                                        <p:cTn id="44" dur="500" fill="hold"/>
                                        <p:tgtEl>
                                          <p:spTgt spid="21529"/>
                                        </p:tgtEl>
                                        <p:attrNameLst>
                                          <p:attrName>ppt_h</p:attrName>
                                        </p:attrNameLst>
                                      </p:cBhvr>
                                      <p:tavLst>
                                        <p:tav tm="0">
                                          <p:val>
                                            <p:fltVal val="0"/>
                                          </p:val>
                                        </p:tav>
                                        <p:tav tm="100000">
                                          <p:val>
                                            <p:strVal val="#ppt_h"/>
                                          </p:val>
                                        </p:tav>
                                      </p:tavLst>
                                    </p:anim>
                                    <p:animEffect transition="in" filter="fade">
                                      <p:cBhvr>
                                        <p:cTn id="45" dur="500"/>
                                        <p:tgtEl>
                                          <p:spTgt spid="215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21530"/>
                                        </p:tgtEl>
                                        <p:attrNameLst>
                                          <p:attrName>style.visibility</p:attrName>
                                        </p:attrNameLst>
                                      </p:cBhvr>
                                      <p:to>
                                        <p:strVal val="visible"/>
                                      </p:to>
                                    </p:set>
                                    <p:anim calcmode="lin" valueType="num">
                                      <p:cBhvr>
                                        <p:cTn id="50" dur="500" fill="hold"/>
                                        <p:tgtEl>
                                          <p:spTgt spid="21530"/>
                                        </p:tgtEl>
                                        <p:attrNameLst>
                                          <p:attrName>ppt_w</p:attrName>
                                        </p:attrNameLst>
                                      </p:cBhvr>
                                      <p:tavLst>
                                        <p:tav tm="0">
                                          <p:val>
                                            <p:fltVal val="0"/>
                                          </p:val>
                                        </p:tav>
                                        <p:tav tm="100000">
                                          <p:val>
                                            <p:strVal val="#ppt_w"/>
                                          </p:val>
                                        </p:tav>
                                      </p:tavLst>
                                    </p:anim>
                                    <p:anim calcmode="lin" valueType="num">
                                      <p:cBhvr>
                                        <p:cTn id="51" dur="500" fill="hold"/>
                                        <p:tgtEl>
                                          <p:spTgt spid="21530"/>
                                        </p:tgtEl>
                                        <p:attrNameLst>
                                          <p:attrName>ppt_h</p:attrName>
                                        </p:attrNameLst>
                                      </p:cBhvr>
                                      <p:tavLst>
                                        <p:tav tm="0">
                                          <p:val>
                                            <p:fltVal val="0"/>
                                          </p:val>
                                        </p:tav>
                                        <p:tav tm="100000">
                                          <p:val>
                                            <p:strVal val="#ppt_h"/>
                                          </p:val>
                                        </p:tav>
                                      </p:tavLst>
                                    </p:anim>
                                    <p:animEffect transition="in" filter="fade">
                                      <p:cBhvr>
                                        <p:cTn id="52" dur="500"/>
                                        <p:tgtEl>
                                          <p:spTgt spid="21530"/>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21531"/>
                                        </p:tgtEl>
                                        <p:attrNameLst>
                                          <p:attrName>style.visibility</p:attrName>
                                        </p:attrNameLst>
                                      </p:cBhvr>
                                      <p:to>
                                        <p:strVal val="visible"/>
                                      </p:to>
                                    </p:set>
                                    <p:anim calcmode="lin" valueType="num">
                                      <p:cBhvr>
                                        <p:cTn id="55" dur="500" fill="hold"/>
                                        <p:tgtEl>
                                          <p:spTgt spid="21531"/>
                                        </p:tgtEl>
                                        <p:attrNameLst>
                                          <p:attrName>ppt_w</p:attrName>
                                        </p:attrNameLst>
                                      </p:cBhvr>
                                      <p:tavLst>
                                        <p:tav tm="0">
                                          <p:val>
                                            <p:fltVal val="0"/>
                                          </p:val>
                                        </p:tav>
                                        <p:tav tm="100000">
                                          <p:val>
                                            <p:strVal val="#ppt_w"/>
                                          </p:val>
                                        </p:tav>
                                      </p:tavLst>
                                    </p:anim>
                                    <p:anim calcmode="lin" valueType="num">
                                      <p:cBhvr>
                                        <p:cTn id="56" dur="500" fill="hold"/>
                                        <p:tgtEl>
                                          <p:spTgt spid="21531"/>
                                        </p:tgtEl>
                                        <p:attrNameLst>
                                          <p:attrName>ppt_h</p:attrName>
                                        </p:attrNameLst>
                                      </p:cBhvr>
                                      <p:tavLst>
                                        <p:tav tm="0">
                                          <p:val>
                                            <p:fltVal val="0"/>
                                          </p:val>
                                        </p:tav>
                                        <p:tav tm="100000">
                                          <p:val>
                                            <p:strVal val="#ppt_h"/>
                                          </p:val>
                                        </p:tav>
                                      </p:tavLst>
                                    </p:anim>
                                    <p:animEffect transition="in" filter="fade">
                                      <p:cBhvr>
                                        <p:cTn id="57" dur="500"/>
                                        <p:tgtEl>
                                          <p:spTgt spid="215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1532"/>
                                        </p:tgtEl>
                                        <p:attrNameLst>
                                          <p:attrName>style.visibility</p:attrName>
                                        </p:attrNameLst>
                                      </p:cBhvr>
                                      <p:to>
                                        <p:strVal val="visible"/>
                                      </p:to>
                                    </p:set>
                                    <p:anim calcmode="lin" valueType="num">
                                      <p:cBhvr>
                                        <p:cTn id="62" dur="500" fill="hold"/>
                                        <p:tgtEl>
                                          <p:spTgt spid="21532"/>
                                        </p:tgtEl>
                                        <p:attrNameLst>
                                          <p:attrName>ppt_w</p:attrName>
                                        </p:attrNameLst>
                                      </p:cBhvr>
                                      <p:tavLst>
                                        <p:tav tm="0">
                                          <p:val>
                                            <p:fltVal val="0"/>
                                          </p:val>
                                        </p:tav>
                                        <p:tav tm="100000">
                                          <p:val>
                                            <p:strVal val="#ppt_w"/>
                                          </p:val>
                                        </p:tav>
                                      </p:tavLst>
                                    </p:anim>
                                    <p:anim calcmode="lin" valueType="num">
                                      <p:cBhvr>
                                        <p:cTn id="63" dur="500" fill="hold"/>
                                        <p:tgtEl>
                                          <p:spTgt spid="21532"/>
                                        </p:tgtEl>
                                        <p:attrNameLst>
                                          <p:attrName>ppt_h</p:attrName>
                                        </p:attrNameLst>
                                      </p:cBhvr>
                                      <p:tavLst>
                                        <p:tav tm="0">
                                          <p:val>
                                            <p:fltVal val="0"/>
                                          </p:val>
                                        </p:tav>
                                        <p:tav tm="100000">
                                          <p:val>
                                            <p:strVal val="#ppt_h"/>
                                          </p:val>
                                        </p:tav>
                                      </p:tavLst>
                                    </p:anim>
                                    <p:animEffect transition="in" filter="fade">
                                      <p:cBhvr>
                                        <p:cTn id="64" dur="500"/>
                                        <p:tgtEl>
                                          <p:spTgt spid="21532"/>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21533"/>
                                        </p:tgtEl>
                                        <p:attrNameLst>
                                          <p:attrName>style.visibility</p:attrName>
                                        </p:attrNameLst>
                                      </p:cBhvr>
                                      <p:to>
                                        <p:strVal val="visible"/>
                                      </p:to>
                                    </p:set>
                                    <p:anim calcmode="lin" valueType="num">
                                      <p:cBhvr>
                                        <p:cTn id="67" dur="500" fill="hold"/>
                                        <p:tgtEl>
                                          <p:spTgt spid="21533"/>
                                        </p:tgtEl>
                                        <p:attrNameLst>
                                          <p:attrName>ppt_w</p:attrName>
                                        </p:attrNameLst>
                                      </p:cBhvr>
                                      <p:tavLst>
                                        <p:tav tm="0">
                                          <p:val>
                                            <p:fltVal val="0"/>
                                          </p:val>
                                        </p:tav>
                                        <p:tav tm="100000">
                                          <p:val>
                                            <p:strVal val="#ppt_w"/>
                                          </p:val>
                                        </p:tav>
                                      </p:tavLst>
                                    </p:anim>
                                    <p:anim calcmode="lin" valueType="num">
                                      <p:cBhvr>
                                        <p:cTn id="68" dur="500" fill="hold"/>
                                        <p:tgtEl>
                                          <p:spTgt spid="21533"/>
                                        </p:tgtEl>
                                        <p:attrNameLst>
                                          <p:attrName>ppt_h</p:attrName>
                                        </p:attrNameLst>
                                      </p:cBhvr>
                                      <p:tavLst>
                                        <p:tav tm="0">
                                          <p:val>
                                            <p:fltVal val="0"/>
                                          </p:val>
                                        </p:tav>
                                        <p:tav tm="100000">
                                          <p:val>
                                            <p:strVal val="#ppt_h"/>
                                          </p:val>
                                        </p:tav>
                                      </p:tavLst>
                                    </p:anim>
                                    <p:animEffect transition="in" filter="fade">
                                      <p:cBhvr>
                                        <p:cTn id="69"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p:bldP spid="21516" grpId="0" animBg="1"/>
      <p:bldP spid="21517" grpId="0" animBg="1"/>
      <p:bldP spid="21518" grpId="0" animBg="1"/>
      <p:bldP spid="21519" grpId="0" animBg="1"/>
      <p:bldP spid="21520" grpId="0" animBg="1"/>
      <p:bldP spid="21521" grpId="0" animBg="1"/>
      <p:bldP spid="21522" grpId="0" animBg="1"/>
      <p:bldP spid="21523" grpId="0" animBg="1"/>
      <p:bldP spid="21524" grpId="0" animBg="1"/>
      <p:bldP spid="21525" grpId="0" animBg="1"/>
      <p:bldP spid="21526" grpId="0" animBg="1"/>
      <p:bldP spid="21528" grpId="0" animBg="1"/>
      <p:bldP spid="21530" grpId="0" animBg="1"/>
      <p:bldP spid="21531" grpId="0"/>
      <p:bldP spid="21532" grpId="0" animBg="1"/>
      <p:bldP spid="215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world-globe"/>
          <p:cNvPicPr>
            <a:picLocks noChangeAspect="1" noChangeArrowheads="1"/>
          </p:cNvPicPr>
          <p:nvPr/>
        </p:nvPicPr>
        <p:blipFill>
          <a:blip r:embed="rId3">
            <a:extLst>
              <a:ext uri="{28A0092B-C50C-407E-A947-70E740481C1C}">
                <a14:useLocalDpi xmlns:a14="http://schemas.microsoft.com/office/drawing/2010/main" val="0"/>
              </a:ext>
            </a:extLst>
          </a:blip>
          <a:srcRect l="52295" r="8586" b="16075"/>
          <a:stretch>
            <a:fillRect/>
          </a:stretch>
        </p:blipFill>
        <p:spPr bwMode="auto">
          <a:xfrm>
            <a:off x="1524000" y="-8524875"/>
            <a:ext cx="9144000" cy="16346488"/>
          </a:xfrm>
          <a:prstGeom prst="rect">
            <a:avLst/>
          </a:prstGeom>
          <a:noFill/>
          <a:extLst>
            <a:ext uri="{909E8E84-426E-40DD-AFC4-6F175D3DCCD1}">
              <a14:hiddenFill xmlns:a14="http://schemas.microsoft.com/office/drawing/2010/main">
                <a:solidFill>
                  <a:srgbClr val="FFFFFF"/>
                </a:solidFill>
              </a14:hiddenFill>
            </a:ext>
          </a:extLst>
        </p:spPr>
      </p:pic>
      <p:sp>
        <p:nvSpPr>
          <p:cNvPr id="9267" name="WordArt 51"/>
          <p:cNvSpPr>
            <a:spLocks noChangeArrowheads="1" noChangeShapeType="1" noTextEdit="1"/>
          </p:cNvSpPr>
          <p:nvPr/>
        </p:nvSpPr>
        <p:spPr bwMode="auto">
          <a:xfrm>
            <a:off x="4224339" y="3213100"/>
            <a:ext cx="3475037" cy="431800"/>
          </a:xfrm>
          <a:prstGeom prst="rect">
            <a:avLst/>
          </a:prstGeom>
        </p:spPr>
        <p:txBody>
          <a:bodyPr wrap="none" fromWordArt="1">
            <a:prstTxWarp prst="textPlain">
              <a:avLst>
                <a:gd name="adj" fmla="val 50000"/>
              </a:avLst>
            </a:prstTxWarp>
          </a:bodyPr>
          <a:lstStyle/>
          <a:p>
            <a:pPr algn="ctr"/>
            <a:r>
              <a:rPr lang="en-GB" sz="3600" b="1" kern="10">
                <a:ln w="28575">
                  <a:solidFill>
                    <a:schemeClr val="tx1"/>
                  </a:solidFill>
                  <a:round/>
                  <a:headEnd/>
                  <a:tailEnd/>
                </a:ln>
                <a:solidFill>
                  <a:srgbClr val="800000"/>
                </a:solidFill>
                <a:effectLst>
                  <a:outerShdw dist="35921" dir="2700000" algn="ctr" rotWithShape="0">
                    <a:srgbClr val="868686"/>
                  </a:outerShdw>
                </a:effectLst>
                <a:latin typeface="Arial Narrow" panose="020B0606020202030204" pitchFamily="34" charset="0"/>
              </a:rPr>
              <a:t>DOC Facts</a:t>
            </a:r>
          </a:p>
        </p:txBody>
      </p:sp>
      <p:grpSp>
        <p:nvGrpSpPr>
          <p:cNvPr id="9269" name="Group 53"/>
          <p:cNvGrpSpPr>
            <a:grpSpLocks/>
          </p:cNvGrpSpPr>
          <p:nvPr/>
        </p:nvGrpSpPr>
        <p:grpSpPr bwMode="auto">
          <a:xfrm>
            <a:off x="1703388" y="260350"/>
            <a:ext cx="6913562" cy="1512888"/>
            <a:chOff x="113" y="164"/>
            <a:chExt cx="4355" cy="953"/>
          </a:xfrm>
        </p:grpSpPr>
        <p:sp>
          <p:nvSpPr>
            <p:cNvPr id="9229" name="AutoShape 13"/>
            <p:cNvSpPr>
              <a:spLocks noChangeArrowheads="1"/>
            </p:cNvSpPr>
            <p:nvPr/>
          </p:nvSpPr>
          <p:spPr bwMode="auto">
            <a:xfrm>
              <a:off x="113" y="164"/>
              <a:ext cx="4355" cy="953"/>
            </a:xfrm>
            <a:prstGeom prst="roundRect">
              <a:avLst>
                <a:gd name="adj" fmla="val 9694"/>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pic>
          <p:nvPicPr>
            <p:cNvPr id="9228" name="Picture 12" descr="_42394626_kabilaafp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 y="254"/>
              <a:ext cx="1043" cy="752"/>
            </a:xfrm>
            <a:prstGeom prst="rect">
              <a:avLst/>
            </a:prstGeom>
            <a:noFill/>
            <a:extLst>
              <a:ext uri="{909E8E84-426E-40DD-AFC4-6F175D3DCCD1}">
                <a14:hiddenFill xmlns:a14="http://schemas.microsoft.com/office/drawing/2010/main">
                  <a:solidFill>
                    <a:srgbClr val="FFFFFF"/>
                  </a:solidFill>
                </a14:hiddenFill>
              </a:ext>
            </a:extLst>
          </p:spPr>
        </p:pic>
        <p:sp>
          <p:nvSpPr>
            <p:cNvPr id="9230" name="Text Box 14"/>
            <p:cNvSpPr txBox="1">
              <a:spLocks noChangeArrowheads="1"/>
            </p:cNvSpPr>
            <p:nvPr/>
          </p:nvSpPr>
          <p:spPr bwMode="auto">
            <a:xfrm>
              <a:off x="1292" y="255"/>
              <a:ext cx="14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DRC Government</a:t>
              </a:r>
              <a:endParaRPr lang="en-US" altLang="en-US" b="1"/>
            </a:p>
          </p:txBody>
        </p:sp>
        <p:sp>
          <p:nvSpPr>
            <p:cNvPr id="9232" name="Text Box 16"/>
            <p:cNvSpPr txBox="1">
              <a:spLocks noChangeArrowheads="1"/>
            </p:cNvSpPr>
            <p:nvPr/>
          </p:nvSpPr>
          <p:spPr bwMode="auto">
            <a:xfrm>
              <a:off x="1247" y="436"/>
              <a:ext cx="3175"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t>Joseph Kabila is the president.  He didn’t want the job, took the job because his father was killed.  The Government is weak and Joseph has had to ask warlords to help him.  The Government is isolated and has little power.</a:t>
              </a:r>
              <a:endParaRPr lang="en-US" altLang="en-US" sz="1400"/>
            </a:p>
          </p:txBody>
        </p:sp>
      </p:grpSp>
      <p:grpSp>
        <p:nvGrpSpPr>
          <p:cNvPr id="9270" name="Group 54"/>
          <p:cNvGrpSpPr>
            <a:grpSpLocks/>
          </p:cNvGrpSpPr>
          <p:nvPr/>
        </p:nvGrpSpPr>
        <p:grpSpPr bwMode="auto">
          <a:xfrm>
            <a:off x="4295776" y="1636714"/>
            <a:ext cx="6156325" cy="1431925"/>
            <a:chOff x="1995" y="1167"/>
            <a:chExt cx="3878" cy="902"/>
          </a:xfrm>
        </p:grpSpPr>
        <p:sp>
          <p:nvSpPr>
            <p:cNvPr id="9235" name="AutoShape 19"/>
            <p:cNvSpPr>
              <a:spLocks noChangeArrowheads="1"/>
            </p:cNvSpPr>
            <p:nvPr/>
          </p:nvSpPr>
          <p:spPr bwMode="auto">
            <a:xfrm>
              <a:off x="1995" y="1167"/>
              <a:ext cx="3765" cy="902"/>
            </a:xfrm>
            <a:prstGeom prst="roundRect">
              <a:avLst>
                <a:gd name="adj" fmla="val 9694"/>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9237" name="Text Box 21"/>
            <p:cNvSpPr txBox="1">
              <a:spLocks noChangeArrowheads="1"/>
            </p:cNvSpPr>
            <p:nvPr/>
          </p:nvSpPr>
          <p:spPr bwMode="auto">
            <a:xfrm>
              <a:off x="3424" y="1298"/>
              <a:ext cx="14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Militia</a:t>
              </a:r>
              <a:endParaRPr lang="en-US" altLang="en-US" b="1"/>
            </a:p>
          </p:txBody>
        </p:sp>
        <p:sp>
          <p:nvSpPr>
            <p:cNvPr id="9238" name="Text Box 22"/>
            <p:cNvSpPr txBox="1">
              <a:spLocks noChangeArrowheads="1"/>
            </p:cNvSpPr>
            <p:nvPr/>
          </p:nvSpPr>
          <p:spPr bwMode="auto">
            <a:xfrm>
              <a:off x="3379" y="1480"/>
              <a:ext cx="2494"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t>Groups of Militia from neighbouring countries control mining areas in DRC.  They are well paid and can control the government.</a:t>
              </a:r>
              <a:endParaRPr lang="en-US" altLang="en-US" sz="1400"/>
            </a:p>
          </p:txBody>
        </p:sp>
        <p:pic>
          <p:nvPicPr>
            <p:cNvPr id="9240" name="Picture 24" descr="13congo01-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1207"/>
              <a:ext cx="1270" cy="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59" name="Group 43"/>
          <p:cNvGrpSpPr>
            <a:grpSpLocks/>
          </p:cNvGrpSpPr>
          <p:nvPr/>
        </p:nvGrpSpPr>
        <p:grpSpPr bwMode="auto">
          <a:xfrm>
            <a:off x="1703389" y="3716338"/>
            <a:ext cx="5976937" cy="1727200"/>
            <a:chOff x="158" y="2205"/>
            <a:chExt cx="3765" cy="1088"/>
          </a:xfrm>
        </p:grpSpPr>
        <p:sp>
          <p:nvSpPr>
            <p:cNvPr id="9222" name="Line 6"/>
            <p:cNvSpPr>
              <a:spLocks noChangeShapeType="1"/>
            </p:cNvSpPr>
            <p:nvPr/>
          </p:nvSpPr>
          <p:spPr bwMode="auto">
            <a:xfrm flipV="1">
              <a:off x="3152" y="2613"/>
              <a:ext cx="0" cy="22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43" name="AutoShape 27"/>
            <p:cNvSpPr>
              <a:spLocks noChangeArrowheads="1"/>
            </p:cNvSpPr>
            <p:nvPr/>
          </p:nvSpPr>
          <p:spPr bwMode="auto">
            <a:xfrm>
              <a:off x="158" y="2205"/>
              <a:ext cx="3765" cy="1088"/>
            </a:xfrm>
            <a:prstGeom prst="roundRect">
              <a:avLst>
                <a:gd name="adj" fmla="val 9694"/>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9244" name="Text Box 28"/>
            <p:cNvSpPr txBox="1">
              <a:spLocks noChangeArrowheads="1"/>
            </p:cNvSpPr>
            <p:nvPr/>
          </p:nvSpPr>
          <p:spPr bwMode="auto">
            <a:xfrm>
              <a:off x="203" y="2296"/>
              <a:ext cx="14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Women</a:t>
              </a:r>
              <a:endParaRPr lang="en-US" altLang="en-US" b="1"/>
            </a:p>
          </p:txBody>
        </p:sp>
        <p:sp>
          <p:nvSpPr>
            <p:cNvPr id="9245" name="Text Box 29"/>
            <p:cNvSpPr txBox="1">
              <a:spLocks noChangeArrowheads="1"/>
            </p:cNvSpPr>
            <p:nvPr/>
          </p:nvSpPr>
          <p:spPr bwMode="auto">
            <a:xfrm>
              <a:off x="203" y="2518"/>
              <a:ext cx="2178" cy="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t>Woman in the north-east can find work in mines, some carrying heavy loads, others as prostitutes.  They are forced to leave their families and during the civil war many have been raped.</a:t>
              </a:r>
              <a:endParaRPr lang="en-US" altLang="en-US" sz="1400"/>
            </a:p>
          </p:txBody>
        </p:sp>
        <p:pic>
          <p:nvPicPr>
            <p:cNvPr id="9248" name="Picture 32" descr="Congolese-women-flee-violence-20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2296"/>
              <a:ext cx="1407" cy="9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68" name="Group 52"/>
          <p:cNvGrpSpPr>
            <a:grpSpLocks/>
          </p:cNvGrpSpPr>
          <p:nvPr/>
        </p:nvGrpSpPr>
        <p:grpSpPr bwMode="auto">
          <a:xfrm>
            <a:off x="4224339" y="5229226"/>
            <a:ext cx="5976937" cy="1484313"/>
            <a:chOff x="1701" y="3339"/>
            <a:chExt cx="3765" cy="935"/>
          </a:xfrm>
        </p:grpSpPr>
        <p:sp>
          <p:nvSpPr>
            <p:cNvPr id="9260" name="AutoShape 44"/>
            <p:cNvSpPr>
              <a:spLocks noChangeArrowheads="1"/>
            </p:cNvSpPr>
            <p:nvPr/>
          </p:nvSpPr>
          <p:spPr bwMode="auto">
            <a:xfrm>
              <a:off x="1701" y="3339"/>
              <a:ext cx="3765" cy="935"/>
            </a:xfrm>
            <a:prstGeom prst="roundRect">
              <a:avLst>
                <a:gd name="adj" fmla="val 9694"/>
              </a:avLst>
            </a:prstGeom>
            <a:solidFill>
              <a:schemeClr val="bg1"/>
            </a:solid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9261" name="Line 45"/>
            <p:cNvSpPr>
              <a:spLocks noChangeShapeType="1"/>
            </p:cNvSpPr>
            <p:nvPr/>
          </p:nvSpPr>
          <p:spPr bwMode="auto">
            <a:xfrm flipV="1">
              <a:off x="4695" y="3713"/>
              <a:ext cx="0" cy="227"/>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62" name="AutoShape 46"/>
            <p:cNvSpPr>
              <a:spLocks noChangeArrowheads="1"/>
            </p:cNvSpPr>
            <p:nvPr/>
          </p:nvSpPr>
          <p:spPr bwMode="auto">
            <a:xfrm>
              <a:off x="4559" y="3986"/>
              <a:ext cx="318" cy="136"/>
            </a:xfrm>
            <a:prstGeom prst="roundRect">
              <a:avLst>
                <a:gd name="adj" fmla="val 16667"/>
              </a:avLst>
            </a:prstGeom>
            <a:solidFill>
              <a:schemeClr val="bg1"/>
            </a:solidFill>
            <a:ln w="158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US" sz="1000" b="1"/>
                <a:t>DRC</a:t>
              </a:r>
              <a:endParaRPr lang="en-US" altLang="en-US" sz="1000" b="1"/>
            </a:p>
          </p:txBody>
        </p:sp>
        <p:sp>
          <p:nvSpPr>
            <p:cNvPr id="9263" name="Text Box 47"/>
            <p:cNvSpPr txBox="1">
              <a:spLocks noChangeArrowheads="1"/>
            </p:cNvSpPr>
            <p:nvPr/>
          </p:nvSpPr>
          <p:spPr bwMode="auto">
            <a:xfrm>
              <a:off x="1746" y="3380"/>
              <a:ext cx="14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t>Miners</a:t>
              </a:r>
              <a:endParaRPr lang="en-US" altLang="en-US" b="1"/>
            </a:p>
          </p:txBody>
        </p:sp>
        <p:sp>
          <p:nvSpPr>
            <p:cNvPr id="9264" name="Text Box 48"/>
            <p:cNvSpPr txBox="1">
              <a:spLocks noChangeArrowheads="1"/>
            </p:cNvSpPr>
            <p:nvPr/>
          </p:nvSpPr>
          <p:spPr bwMode="auto">
            <a:xfrm>
              <a:off x="1746" y="3652"/>
              <a:ext cx="2540"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400"/>
                <a:t>CT is dug by hand, this is a dirty and hard job.  Some miners earn a good wage, but often have their money stolen by militia. Some miners are children. Miners do what they need to survive.</a:t>
              </a:r>
              <a:endParaRPr lang="en-US" altLang="en-US" sz="1400"/>
            </a:p>
          </p:txBody>
        </p:sp>
        <p:pic>
          <p:nvPicPr>
            <p:cNvPr id="9265" name="Picture 49" descr="congo_mine_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5" y="3397"/>
              <a:ext cx="1194" cy="8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5076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67"/>
                                        </p:tgtEl>
                                        <p:attrNameLst>
                                          <p:attrName>style.visibility</p:attrName>
                                        </p:attrNameLst>
                                      </p:cBhvr>
                                      <p:to>
                                        <p:strVal val="visible"/>
                                      </p:to>
                                    </p:set>
                                    <p:anim calcmode="lin" valueType="num">
                                      <p:cBhvr>
                                        <p:cTn id="7" dur="3000" fill="hold"/>
                                        <p:tgtEl>
                                          <p:spTgt spid="9267"/>
                                        </p:tgtEl>
                                        <p:attrNameLst>
                                          <p:attrName>ppt_w</p:attrName>
                                        </p:attrNameLst>
                                      </p:cBhvr>
                                      <p:tavLst>
                                        <p:tav tm="0">
                                          <p:val>
                                            <p:fltVal val="0"/>
                                          </p:val>
                                        </p:tav>
                                        <p:tav tm="100000">
                                          <p:val>
                                            <p:strVal val="#ppt_w"/>
                                          </p:val>
                                        </p:tav>
                                      </p:tavLst>
                                    </p:anim>
                                    <p:anim calcmode="lin" valueType="num">
                                      <p:cBhvr>
                                        <p:cTn id="8" dur="3000" fill="hold"/>
                                        <p:tgtEl>
                                          <p:spTgt spid="9267"/>
                                        </p:tgtEl>
                                        <p:attrNameLst>
                                          <p:attrName>ppt_h</p:attrName>
                                        </p:attrNameLst>
                                      </p:cBhvr>
                                      <p:tavLst>
                                        <p:tav tm="0">
                                          <p:val>
                                            <p:fltVal val="0"/>
                                          </p:val>
                                        </p:tav>
                                        <p:tav tm="100000">
                                          <p:val>
                                            <p:strVal val="#ppt_h"/>
                                          </p:val>
                                        </p:tav>
                                      </p:tavLst>
                                    </p:anim>
                                    <p:animEffect transition="in" filter="fade">
                                      <p:cBhvr>
                                        <p:cTn id="9" dur="3000"/>
                                        <p:tgtEl>
                                          <p:spTgt spid="92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9269"/>
                                        </p:tgtEl>
                                        <p:attrNameLst>
                                          <p:attrName>style.visibility</p:attrName>
                                        </p:attrNameLst>
                                      </p:cBhvr>
                                      <p:to>
                                        <p:strVal val="visible"/>
                                      </p:to>
                                    </p:set>
                                    <p:anim calcmode="lin" valueType="num">
                                      <p:cBhvr>
                                        <p:cTn id="14" dur="500" fill="hold"/>
                                        <p:tgtEl>
                                          <p:spTgt spid="9269"/>
                                        </p:tgtEl>
                                        <p:attrNameLst>
                                          <p:attrName>ppt_w</p:attrName>
                                        </p:attrNameLst>
                                      </p:cBhvr>
                                      <p:tavLst>
                                        <p:tav tm="0">
                                          <p:val>
                                            <p:fltVal val="0"/>
                                          </p:val>
                                        </p:tav>
                                        <p:tav tm="100000">
                                          <p:val>
                                            <p:strVal val="#ppt_w"/>
                                          </p:val>
                                        </p:tav>
                                      </p:tavLst>
                                    </p:anim>
                                    <p:anim calcmode="lin" valueType="num">
                                      <p:cBhvr>
                                        <p:cTn id="15" dur="500" fill="hold"/>
                                        <p:tgtEl>
                                          <p:spTgt spid="9269"/>
                                        </p:tgtEl>
                                        <p:attrNameLst>
                                          <p:attrName>ppt_h</p:attrName>
                                        </p:attrNameLst>
                                      </p:cBhvr>
                                      <p:tavLst>
                                        <p:tav tm="0">
                                          <p:val>
                                            <p:fltVal val="0"/>
                                          </p:val>
                                        </p:tav>
                                        <p:tav tm="100000">
                                          <p:val>
                                            <p:strVal val="#ppt_h"/>
                                          </p:val>
                                        </p:tav>
                                      </p:tavLst>
                                    </p:anim>
                                    <p:animEffect transition="in" filter="fade">
                                      <p:cBhvr>
                                        <p:cTn id="16" dur="500"/>
                                        <p:tgtEl>
                                          <p:spTgt spid="92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9270"/>
                                        </p:tgtEl>
                                        <p:attrNameLst>
                                          <p:attrName>style.visibility</p:attrName>
                                        </p:attrNameLst>
                                      </p:cBhvr>
                                      <p:to>
                                        <p:strVal val="visible"/>
                                      </p:to>
                                    </p:set>
                                    <p:anim calcmode="lin" valueType="num">
                                      <p:cBhvr>
                                        <p:cTn id="21" dur="500" fill="hold"/>
                                        <p:tgtEl>
                                          <p:spTgt spid="9270"/>
                                        </p:tgtEl>
                                        <p:attrNameLst>
                                          <p:attrName>ppt_w</p:attrName>
                                        </p:attrNameLst>
                                      </p:cBhvr>
                                      <p:tavLst>
                                        <p:tav tm="0">
                                          <p:val>
                                            <p:fltVal val="0"/>
                                          </p:val>
                                        </p:tav>
                                        <p:tav tm="100000">
                                          <p:val>
                                            <p:strVal val="#ppt_w"/>
                                          </p:val>
                                        </p:tav>
                                      </p:tavLst>
                                    </p:anim>
                                    <p:anim calcmode="lin" valueType="num">
                                      <p:cBhvr>
                                        <p:cTn id="22" dur="500" fill="hold"/>
                                        <p:tgtEl>
                                          <p:spTgt spid="9270"/>
                                        </p:tgtEl>
                                        <p:attrNameLst>
                                          <p:attrName>ppt_h</p:attrName>
                                        </p:attrNameLst>
                                      </p:cBhvr>
                                      <p:tavLst>
                                        <p:tav tm="0">
                                          <p:val>
                                            <p:fltVal val="0"/>
                                          </p:val>
                                        </p:tav>
                                        <p:tav tm="100000">
                                          <p:val>
                                            <p:strVal val="#ppt_h"/>
                                          </p:val>
                                        </p:tav>
                                      </p:tavLst>
                                    </p:anim>
                                    <p:animEffect transition="in" filter="fade">
                                      <p:cBhvr>
                                        <p:cTn id="23" dur="500"/>
                                        <p:tgtEl>
                                          <p:spTgt spid="92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9259"/>
                                        </p:tgtEl>
                                        <p:attrNameLst>
                                          <p:attrName>style.visibility</p:attrName>
                                        </p:attrNameLst>
                                      </p:cBhvr>
                                      <p:to>
                                        <p:strVal val="visible"/>
                                      </p:to>
                                    </p:set>
                                    <p:anim calcmode="lin" valueType="num">
                                      <p:cBhvr>
                                        <p:cTn id="28" dur="500" fill="hold"/>
                                        <p:tgtEl>
                                          <p:spTgt spid="9259"/>
                                        </p:tgtEl>
                                        <p:attrNameLst>
                                          <p:attrName>ppt_w</p:attrName>
                                        </p:attrNameLst>
                                      </p:cBhvr>
                                      <p:tavLst>
                                        <p:tav tm="0">
                                          <p:val>
                                            <p:fltVal val="0"/>
                                          </p:val>
                                        </p:tav>
                                        <p:tav tm="100000">
                                          <p:val>
                                            <p:strVal val="#ppt_w"/>
                                          </p:val>
                                        </p:tav>
                                      </p:tavLst>
                                    </p:anim>
                                    <p:anim calcmode="lin" valueType="num">
                                      <p:cBhvr>
                                        <p:cTn id="29" dur="500" fill="hold"/>
                                        <p:tgtEl>
                                          <p:spTgt spid="9259"/>
                                        </p:tgtEl>
                                        <p:attrNameLst>
                                          <p:attrName>ppt_h</p:attrName>
                                        </p:attrNameLst>
                                      </p:cBhvr>
                                      <p:tavLst>
                                        <p:tav tm="0">
                                          <p:val>
                                            <p:fltVal val="0"/>
                                          </p:val>
                                        </p:tav>
                                        <p:tav tm="100000">
                                          <p:val>
                                            <p:strVal val="#ppt_h"/>
                                          </p:val>
                                        </p:tav>
                                      </p:tavLst>
                                    </p:anim>
                                    <p:animEffect transition="in" filter="fade">
                                      <p:cBhvr>
                                        <p:cTn id="30" dur="500"/>
                                        <p:tgtEl>
                                          <p:spTgt spid="925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9268"/>
                                        </p:tgtEl>
                                        <p:attrNameLst>
                                          <p:attrName>style.visibility</p:attrName>
                                        </p:attrNameLst>
                                      </p:cBhvr>
                                      <p:to>
                                        <p:strVal val="visible"/>
                                      </p:to>
                                    </p:set>
                                    <p:anim calcmode="lin" valueType="num">
                                      <p:cBhvr>
                                        <p:cTn id="35" dur="500" fill="hold"/>
                                        <p:tgtEl>
                                          <p:spTgt spid="9268"/>
                                        </p:tgtEl>
                                        <p:attrNameLst>
                                          <p:attrName>ppt_w</p:attrName>
                                        </p:attrNameLst>
                                      </p:cBhvr>
                                      <p:tavLst>
                                        <p:tav tm="0">
                                          <p:val>
                                            <p:fltVal val="0"/>
                                          </p:val>
                                        </p:tav>
                                        <p:tav tm="100000">
                                          <p:val>
                                            <p:strVal val="#ppt_w"/>
                                          </p:val>
                                        </p:tav>
                                      </p:tavLst>
                                    </p:anim>
                                    <p:anim calcmode="lin" valueType="num">
                                      <p:cBhvr>
                                        <p:cTn id="36" dur="500" fill="hold"/>
                                        <p:tgtEl>
                                          <p:spTgt spid="9268"/>
                                        </p:tgtEl>
                                        <p:attrNameLst>
                                          <p:attrName>ppt_h</p:attrName>
                                        </p:attrNameLst>
                                      </p:cBhvr>
                                      <p:tavLst>
                                        <p:tav tm="0">
                                          <p:val>
                                            <p:fltVal val="0"/>
                                          </p:val>
                                        </p:tav>
                                        <p:tav tm="100000">
                                          <p:val>
                                            <p:strVal val="#ppt_h"/>
                                          </p:val>
                                        </p:tav>
                                      </p:tavLst>
                                    </p:anim>
                                    <p:animEffect transition="in" filter="fade">
                                      <p:cBhvr>
                                        <p:cTn id="37" dur="500"/>
                                        <p:tgtEl>
                                          <p:spTgt spid="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world-globe"/>
          <p:cNvPicPr>
            <a:picLocks noChangeAspect="1" noChangeArrowheads="1"/>
          </p:cNvPicPr>
          <p:nvPr/>
        </p:nvPicPr>
        <p:blipFill>
          <a:blip r:embed="rId3">
            <a:extLst>
              <a:ext uri="{28A0092B-C50C-407E-A947-70E740481C1C}">
                <a14:useLocalDpi xmlns:a14="http://schemas.microsoft.com/office/drawing/2010/main" val="0"/>
              </a:ext>
            </a:extLst>
          </a:blip>
          <a:srcRect l="52295" t="27487" r="8586" b="16075"/>
          <a:stretch>
            <a:fillRect/>
          </a:stretch>
        </p:blipFill>
        <p:spPr bwMode="auto">
          <a:xfrm>
            <a:off x="1524001" y="0"/>
            <a:ext cx="5705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9" name="WordArt 5"/>
          <p:cNvSpPr>
            <a:spLocks noChangeArrowheads="1" noChangeShapeType="1" noTextEdit="1"/>
          </p:cNvSpPr>
          <p:nvPr/>
        </p:nvSpPr>
        <p:spPr bwMode="auto">
          <a:xfrm>
            <a:off x="7419976" y="404813"/>
            <a:ext cx="2825750" cy="431800"/>
          </a:xfrm>
          <a:prstGeom prst="rect">
            <a:avLst/>
          </a:prstGeom>
        </p:spPr>
        <p:txBody>
          <a:bodyPr wrap="none" fromWordArt="1">
            <a:prstTxWarp prst="textPlain">
              <a:avLst>
                <a:gd name="adj" fmla="val 50000"/>
              </a:avLst>
            </a:prstTxWarp>
          </a:bodyPr>
          <a:lstStyle/>
          <a:p>
            <a:pPr algn="ctr"/>
            <a:r>
              <a:rPr lang="en-GB" sz="3600" b="1" kern="10" dirty="0">
                <a:ln w="28575">
                  <a:solidFill>
                    <a:schemeClr val="tx1"/>
                  </a:solidFill>
                  <a:round/>
                  <a:headEnd/>
                  <a:tailEnd/>
                </a:ln>
                <a:solidFill>
                  <a:srgbClr val="800000"/>
                </a:solidFill>
                <a:effectLst>
                  <a:outerShdw dist="35921" dir="2700000" algn="ctr" rotWithShape="0">
                    <a:srgbClr val="868686"/>
                  </a:outerShdw>
                </a:effectLst>
                <a:latin typeface="Arial Narrow" panose="020B0606020202030204" pitchFamily="34" charset="0"/>
              </a:rPr>
              <a:t>Discuss...</a:t>
            </a:r>
          </a:p>
        </p:txBody>
      </p:sp>
      <p:sp>
        <p:nvSpPr>
          <p:cNvPr id="11270" name="AutoShape 6"/>
          <p:cNvSpPr>
            <a:spLocks noChangeArrowheads="1"/>
          </p:cNvSpPr>
          <p:nvPr/>
        </p:nvSpPr>
        <p:spPr bwMode="auto">
          <a:xfrm>
            <a:off x="1919288" y="1771650"/>
            <a:ext cx="2087562" cy="1512888"/>
          </a:xfrm>
          <a:prstGeom prst="roundRect">
            <a:avLst>
              <a:gd name="adj" fmla="val 1666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endParaRPr lang="en-US" altLang="en-US" sz="1400" b="1"/>
          </a:p>
        </p:txBody>
      </p:sp>
      <p:sp>
        <p:nvSpPr>
          <p:cNvPr id="11273" name="Text Box 9"/>
          <p:cNvSpPr txBox="1">
            <a:spLocks noChangeArrowheads="1"/>
          </p:cNvSpPr>
          <p:nvPr/>
        </p:nvSpPr>
        <p:spPr bwMode="auto">
          <a:xfrm>
            <a:off x="2063750" y="1916114"/>
            <a:ext cx="1798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b="1" dirty="0"/>
              <a:t>Has your views on mobile phones changed?</a:t>
            </a:r>
            <a:endParaRPr lang="en-US" altLang="en-US" b="1" dirty="0"/>
          </a:p>
        </p:txBody>
      </p:sp>
      <p:sp>
        <p:nvSpPr>
          <p:cNvPr id="11284" name="AutoShape 20" descr="texting"/>
          <p:cNvSpPr>
            <a:spLocks noChangeArrowheads="1"/>
          </p:cNvSpPr>
          <p:nvPr/>
        </p:nvSpPr>
        <p:spPr bwMode="auto">
          <a:xfrm>
            <a:off x="2782888" y="908051"/>
            <a:ext cx="1295400" cy="982663"/>
          </a:xfrm>
          <a:prstGeom prst="roundRect">
            <a:avLst>
              <a:gd name="adj" fmla="val 16667"/>
            </a:avLst>
          </a:prstGeom>
          <a:blipFill dpi="0" rotWithShape="1">
            <a:blip r:embed="rId4"/>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11285" name="AutoShape 21" descr="congo_mine_001"/>
          <p:cNvSpPr>
            <a:spLocks noChangeArrowheads="1"/>
          </p:cNvSpPr>
          <p:nvPr/>
        </p:nvSpPr>
        <p:spPr bwMode="auto">
          <a:xfrm>
            <a:off x="2135189" y="3141663"/>
            <a:ext cx="1584325" cy="982662"/>
          </a:xfrm>
          <a:prstGeom prst="roundRect">
            <a:avLst>
              <a:gd name="adj" fmla="val 16667"/>
            </a:avLst>
          </a:prstGeom>
          <a:blipFill dpi="0" rotWithShape="1">
            <a:blip r:embed="rId5"/>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11288" name="AutoShape 24" descr="phones"/>
          <p:cNvSpPr>
            <a:spLocks noChangeArrowheads="1"/>
          </p:cNvSpPr>
          <p:nvPr/>
        </p:nvSpPr>
        <p:spPr bwMode="auto">
          <a:xfrm>
            <a:off x="4224338" y="1412876"/>
            <a:ext cx="1295400" cy="982663"/>
          </a:xfrm>
          <a:prstGeom prst="roundRect">
            <a:avLst>
              <a:gd name="adj" fmla="val 16667"/>
            </a:avLst>
          </a:prstGeom>
          <a:blipFill dpi="0" rotWithShape="1">
            <a:blip r:embed="rId6"/>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11286" name="AutoShape 22"/>
          <p:cNvSpPr>
            <a:spLocks noChangeArrowheads="1"/>
          </p:cNvSpPr>
          <p:nvPr/>
        </p:nvSpPr>
        <p:spPr bwMode="auto">
          <a:xfrm>
            <a:off x="3863975" y="2349500"/>
            <a:ext cx="2592388" cy="1296988"/>
          </a:xfrm>
          <a:prstGeom prst="roundRect">
            <a:avLst>
              <a:gd name="adj" fmla="val 2178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endParaRPr lang="en-US" altLang="en-US" sz="1400" b="1"/>
          </a:p>
        </p:txBody>
      </p:sp>
      <p:sp>
        <p:nvSpPr>
          <p:cNvPr id="11287" name="Text Box 23"/>
          <p:cNvSpPr txBox="1">
            <a:spLocks noChangeArrowheads="1"/>
          </p:cNvSpPr>
          <p:nvPr/>
        </p:nvSpPr>
        <p:spPr bwMode="auto">
          <a:xfrm>
            <a:off x="4008438" y="2349500"/>
            <a:ext cx="23749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1600" b="1" dirty="0"/>
              <a:t>What can we all do to address these issues? </a:t>
            </a:r>
            <a:r>
              <a:rPr lang="en-GB" altLang="en-US" sz="1400" dirty="0"/>
              <a:t>Think recycling, reusing, reducing and refusing...</a:t>
            </a:r>
            <a:r>
              <a:rPr lang="en-GB" altLang="en-US" b="1" dirty="0"/>
              <a:t> </a:t>
            </a:r>
            <a:endParaRPr lang="en-US" altLang="en-US" b="1" dirty="0"/>
          </a:p>
        </p:txBody>
      </p:sp>
      <p:sp>
        <p:nvSpPr>
          <p:cNvPr id="11289" name="AutoShape 25" descr="congo_mine_002"/>
          <p:cNvSpPr>
            <a:spLocks noChangeArrowheads="1"/>
          </p:cNvSpPr>
          <p:nvPr/>
        </p:nvSpPr>
        <p:spPr bwMode="auto">
          <a:xfrm>
            <a:off x="4583114" y="3429001"/>
            <a:ext cx="1584325" cy="982663"/>
          </a:xfrm>
          <a:prstGeom prst="roundRect">
            <a:avLst>
              <a:gd name="adj" fmla="val 16667"/>
            </a:avLst>
          </a:prstGeom>
          <a:blipFill dpi="0" rotWithShape="1">
            <a:blip r:embed="rId7"/>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11292" name="AutoShape 28" descr="congo003"/>
          <p:cNvSpPr>
            <a:spLocks noChangeArrowheads="1"/>
          </p:cNvSpPr>
          <p:nvPr/>
        </p:nvSpPr>
        <p:spPr bwMode="auto">
          <a:xfrm>
            <a:off x="4872039" y="4941889"/>
            <a:ext cx="2160587" cy="1584325"/>
          </a:xfrm>
          <a:prstGeom prst="roundRect">
            <a:avLst>
              <a:gd name="adj" fmla="val 16667"/>
            </a:avLst>
          </a:prstGeom>
          <a:blipFill dpi="0" rotWithShape="1">
            <a:blip r:embed="rId8"/>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11293" name="AutoShape 29" descr="phone001"/>
          <p:cNvSpPr>
            <a:spLocks noChangeArrowheads="1"/>
          </p:cNvSpPr>
          <p:nvPr/>
        </p:nvSpPr>
        <p:spPr bwMode="auto">
          <a:xfrm>
            <a:off x="8832851" y="1773239"/>
            <a:ext cx="1584325" cy="1081087"/>
          </a:xfrm>
          <a:prstGeom prst="roundRect">
            <a:avLst>
              <a:gd name="adj" fmla="val 16667"/>
            </a:avLst>
          </a:prstGeom>
          <a:blipFill dpi="0" rotWithShape="1">
            <a:blip r:embed="rId9"/>
            <a:srcRect/>
            <a:stretch>
              <a:fillRect/>
            </a:stretch>
          </a:blipFill>
          <a:ln w="57150">
            <a:solidFill>
              <a:srgbClr val="800000"/>
            </a:solidFill>
            <a:round/>
            <a:headEnd/>
            <a:tailEnd/>
          </a:ln>
          <a:effectLst>
            <a:outerShdw dist="107763" dir="2700000" algn="ctr" rotWithShape="0">
              <a:schemeClr val="tx1">
                <a:alpha val="50000"/>
              </a:schemeClr>
            </a:outerShdw>
          </a:effectLst>
        </p:spPr>
        <p:txBody>
          <a:bodyPr anchor="ctr"/>
          <a:lstStyle/>
          <a:p>
            <a:pPr algn="ctr"/>
            <a:endParaRPr lang="en-US" altLang="en-US" sz="1600"/>
          </a:p>
        </p:txBody>
      </p:sp>
      <p:sp>
        <p:nvSpPr>
          <p:cNvPr id="11290" name="AutoShape 26"/>
          <p:cNvSpPr>
            <a:spLocks noChangeArrowheads="1"/>
          </p:cNvSpPr>
          <p:nvPr/>
        </p:nvSpPr>
        <p:spPr bwMode="auto">
          <a:xfrm>
            <a:off x="6383337" y="2781300"/>
            <a:ext cx="3564703" cy="2376488"/>
          </a:xfrm>
          <a:prstGeom prst="roundRect">
            <a:avLst>
              <a:gd name="adj" fmla="val 21787"/>
            </a:avLst>
          </a:prstGeom>
          <a:solidFill>
            <a:schemeClr val="bg1"/>
          </a:solidFill>
          <a:ln w="57150">
            <a:solidFill>
              <a:srgbClr val="008000"/>
            </a:solidFill>
            <a:round/>
            <a:headEnd/>
            <a:tailEnd/>
          </a:ln>
          <a:effectLst>
            <a:outerShdw dist="107763" dir="2700000" algn="ctr" rotWithShape="0">
              <a:schemeClr val="tx1">
                <a:alpha val="50000"/>
              </a:schemeClr>
            </a:outerShdw>
          </a:effectLst>
        </p:spPr>
        <p:txBody>
          <a:bodyPr anchor="ctr"/>
          <a:lstStyle/>
          <a:p>
            <a:pPr algn="ctr"/>
            <a:endParaRPr lang="en-US" altLang="en-US" sz="1400" b="1"/>
          </a:p>
        </p:txBody>
      </p:sp>
      <p:sp>
        <p:nvSpPr>
          <p:cNvPr id="11291" name="Text Box 27"/>
          <p:cNvSpPr txBox="1">
            <a:spLocks noChangeArrowheads="1"/>
          </p:cNvSpPr>
          <p:nvPr/>
        </p:nvSpPr>
        <p:spPr bwMode="auto">
          <a:xfrm>
            <a:off x="6456363" y="2852739"/>
            <a:ext cx="329247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GB" altLang="en-US" dirty="0"/>
              <a:t>Access to CT is causing conflict in DRC!</a:t>
            </a:r>
          </a:p>
          <a:p>
            <a:pPr algn="ctr">
              <a:spcBef>
                <a:spcPct val="50000"/>
              </a:spcBef>
            </a:pPr>
            <a:r>
              <a:rPr lang="en-GB" altLang="en-US" b="1" dirty="0"/>
              <a:t>What are the social, economic and environmental impacts?</a:t>
            </a:r>
          </a:p>
          <a:p>
            <a:pPr algn="ctr">
              <a:spcBef>
                <a:spcPct val="50000"/>
              </a:spcBef>
            </a:pPr>
            <a:r>
              <a:rPr lang="en-GB" altLang="en-US" b="1" dirty="0"/>
              <a:t> </a:t>
            </a:r>
            <a:r>
              <a:rPr lang="en-GB" altLang="en-US" sz="1600" dirty="0"/>
              <a:t>Should this influence the phone manufacture’s choice of material? </a:t>
            </a:r>
            <a:r>
              <a:rPr lang="en-GB" altLang="en-US" sz="2000" b="1" dirty="0"/>
              <a:t> </a:t>
            </a:r>
            <a:endParaRPr lang="en-US" altLang="en-US" sz="2000" b="1" dirty="0"/>
          </a:p>
        </p:txBody>
      </p:sp>
    </p:spTree>
    <p:extLst>
      <p:ext uri="{BB962C8B-B14F-4D97-AF65-F5344CB8AC3E}">
        <p14:creationId xmlns:p14="http://schemas.microsoft.com/office/powerpoint/2010/main" val="1107110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500" fill="hold"/>
                                        <p:tgtEl>
                                          <p:spTgt spid="11269"/>
                                        </p:tgtEl>
                                        <p:attrNameLst>
                                          <p:attrName>ppt_w</p:attrName>
                                        </p:attrNameLst>
                                      </p:cBhvr>
                                      <p:tavLst>
                                        <p:tav tm="0">
                                          <p:val>
                                            <p:fltVal val="0"/>
                                          </p:val>
                                        </p:tav>
                                        <p:tav tm="100000">
                                          <p:val>
                                            <p:strVal val="#ppt_w"/>
                                          </p:val>
                                        </p:tav>
                                      </p:tavLst>
                                    </p:anim>
                                    <p:anim calcmode="lin" valueType="num">
                                      <p:cBhvr>
                                        <p:cTn id="8" dur="500" fill="hold"/>
                                        <p:tgtEl>
                                          <p:spTgt spid="11269"/>
                                        </p:tgtEl>
                                        <p:attrNameLst>
                                          <p:attrName>ppt_h</p:attrName>
                                        </p:attrNameLst>
                                      </p:cBhvr>
                                      <p:tavLst>
                                        <p:tav tm="0">
                                          <p:val>
                                            <p:fltVal val="0"/>
                                          </p:val>
                                        </p:tav>
                                        <p:tav tm="100000">
                                          <p:val>
                                            <p:strVal val="#ppt_h"/>
                                          </p:val>
                                        </p:tav>
                                      </p:tavLst>
                                    </p:anim>
                                    <p:animEffect transition="in" filter="fade">
                                      <p:cBhvr>
                                        <p:cTn id="9" dur="500"/>
                                        <p:tgtEl>
                                          <p:spTgt spid="11269"/>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270"/>
                                        </p:tgtEl>
                                        <p:attrNameLst>
                                          <p:attrName>style.visibility</p:attrName>
                                        </p:attrNameLst>
                                      </p:cBhvr>
                                      <p:to>
                                        <p:strVal val="visible"/>
                                      </p:to>
                                    </p:set>
                                    <p:anim calcmode="lin" valueType="num">
                                      <p:cBhvr>
                                        <p:cTn id="13" dur="500" fill="hold"/>
                                        <p:tgtEl>
                                          <p:spTgt spid="11270"/>
                                        </p:tgtEl>
                                        <p:attrNameLst>
                                          <p:attrName>ppt_w</p:attrName>
                                        </p:attrNameLst>
                                      </p:cBhvr>
                                      <p:tavLst>
                                        <p:tav tm="0">
                                          <p:val>
                                            <p:fltVal val="0"/>
                                          </p:val>
                                        </p:tav>
                                        <p:tav tm="100000">
                                          <p:val>
                                            <p:strVal val="#ppt_w"/>
                                          </p:val>
                                        </p:tav>
                                      </p:tavLst>
                                    </p:anim>
                                    <p:anim calcmode="lin" valueType="num">
                                      <p:cBhvr>
                                        <p:cTn id="14" dur="500" fill="hold"/>
                                        <p:tgtEl>
                                          <p:spTgt spid="11270"/>
                                        </p:tgtEl>
                                        <p:attrNameLst>
                                          <p:attrName>ppt_h</p:attrName>
                                        </p:attrNameLst>
                                      </p:cBhvr>
                                      <p:tavLst>
                                        <p:tav tm="0">
                                          <p:val>
                                            <p:fltVal val="0"/>
                                          </p:val>
                                        </p:tav>
                                        <p:tav tm="100000">
                                          <p:val>
                                            <p:strVal val="#ppt_h"/>
                                          </p:val>
                                        </p:tav>
                                      </p:tavLst>
                                    </p:anim>
                                    <p:animEffect transition="in" filter="fade">
                                      <p:cBhvr>
                                        <p:cTn id="15" dur="500"/>
                                        <p:tgtEl>
                                          <p:spTgt spid="11270"/>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1273"/>
                                        </p:tgtEl>
                                        <p:attrNameLst>
                                          <p:attrName>style.visibility</p:attrName>
                                        </p:attrNameLst>
                                      </p:cBhvr>
                                      <p:to>
                                        <p:strVal val="visible"/>
                                      </p:to>
                                    </p:set>
                                    <p:anim calcmode="lin" valueType="num">
                                      <p:cBhvr>
                                        <p:cTn id="18" dur="500" fill="hold"/>
                                        <p:tgtEl>
                                          <p:spTgt spid="11273"/>
                                        </p:tgtEl>
                                        <p:attrNameLst>
                                          <p:attrName>ppt_w</p:attrName>
                                        </p:attrNameLst>
                                      </p:cBhvr>
                                      <p:tavLst>
                                        <p:tav tm="0">
                                          <p:val>
                                            <p:fltVal val="0"/>
                                          </p:val>
                                        </p:tav>
                                        <p:tav tm="100000">
                                          <p:val>
                                            <p:strVal val="#ppt_w"/>
                                          </p:val>
                                        </p:tav>
                                      </p:tavLst>
                                    </p:anim>
                                    <p:anim calcmode="lin" valueType="num">
                                      <p:cBhvr>
                                        <p:cTn id="19" dur="500" fill="hold"/>
                                        <p:tgtEl>
                                          <p:spTgt spid="11273"/>
                                        </p:tgtEl>
                                        <p:attrNameLst>
                                          <p:attrName>ppt_h</p:attrName>
                                        </p:attrNameLst>
                                      </p:cBhvr>
                                      <p:tavLst>
                                        <p:tav tm="0">
                                          <p:val>
                                            <p:fltVal val="0"/>
                                          </p:val>
                                        </p:tav>
                                        <p:tav tm="100000">
                                          <p:val>
                                            <p:strVal val="#ppt_h"/>
                                          </p:val>
                                        </p:tav>
                                      </p:tavLst>
                                    </p:anim>
                                    <p:animEffect transition="in" filter="fade">
                                      <p:cBhvr>
                                        <p:cTn id="20" dur="500"/>
                                        <p:tgtEl>
                                          <p:spTgt spid="11273"/>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11284"/>
                                        </p:tgtEl>
                                        <p:attrNameLst>
                                          <p:attrName>style.visibility</p:attrName>
                                        </p:attrNameLst>
                                      </p:cBhvr>
                                      <p:to>
                                        <p:strVal val="visible"/>
                                      </p:to>
                                    </p:set>
                                    <p:anim calcmode="lin" valueType="num">
                                      <p:cBhvr>
                                        <p:cTn id="24" dur="500" fill="hold"/>
                                        <p:tgtEl>
                                          <p:spTgt spid="11284"/>
                                        </p:tgtEl>
                                        <p:attrNameLst>
                                          <p:attrName>ppt_w</p:attrName>
                                        </p:attrNameLst>
                                      </p:cBhvr>
                                      <p:tavLst>
                                        <p:tav tm="0">
                                          <p:val>
                                            <p:fltVal val="0"/>
                                          </p:val>
                                        </p:tav>
                                        <p:tav tm="100000">
                                          <p:val>
                                            <p:strVal val="#ppt_w"/>
                                          </p:val>
                                        </p:tav>
                                      </p:tavLst>
                                    </p:anim>
                                    <p:anim calcmode="lin" valueType="num">
                                      <p:cBhvr>
                                        <p:cTn id="25" dur="500" fill="hold"/>
                                        <p:tgtEl>
                                          <p:spTgt spid="11284"/>
                                        </p:tgtEl>
                                        <p:attrNameLst>
                                          <p:attrName>ppt_h</p:attrName>
                                        </p:attrNameLst>
                                      </p:cBhvr>
                                      <p:tavLst>
                                        <p:tav tm="0">
                                          <p:val>
                                            <p:fltVal val="0"/>
                                          </p:val>
                                        </p:tav>
                                        <p:tav tm="100000">
                                          <p:val>
                                            <p:strVal val="#ppt_h"/>
                                          </p:val>
                                        </p:tav>
                                      </p:tavLst>
                                    </p:anim>
                                    <p:animEffect transition="in" filter="fade">
                                      <p:cBhvr>
                                        <p:cTn id="26" dur="500"/>
                                        <p:tgtEl>
                                          <p:spTgt spid="11284"/>
                                        </p:tgtEl>
                                      </p:cBhvr>
                                    </p:animEffect>
                                  </p:childTnLst>
                                </p:cTn>
                              </p:par>
                            </p:childTnLst>
                          </p:cTn>
                        </p:par>
                        <p:par>
                          <p:cTn id="27" fill="hold" nodeType="afterGroup">
                            <p:stCondLst>
                              <p:cond delay="1500"/>
                            </p:stCondLst>
                            <p:childTnLst>
                              <p:par>
                                <p:cTn id="28" presetID="53" presetClass="entr" presetSubtype="0" fill="hold" grpId="0" nodeType="afterEffect">
                                  <p:stCondLst>
                                    <p:cond delay="0"/>
                                  </p:stCondLst>
                                  <p:childTnLst>
                                    <p:set>
                                      <p:cBhvr>
                                        <p:cTn id="29" dur="1" fill="hold">
                                          <p:stCondLst>
                                            <p:cond delay="0"/>
                                          </p:stCondLst>
                                        </p:cTn>
                                        <p:tgtEl>
                                          <p:spTgt spid="11285"/>
                                        </p:tgtEl>
                                        <p:attrNameLst>
                                          <p:attrName>style.visibility</p:attrName>
                                        </p:attrNameLst>
                                      </p:cBhvr>
                                      <p:to>
                                        <p:strVal val="visible"/>
                                      </p:to>
                                    </p:set>
                                    <p:anim calcmode="lin" valueType="num">
                                      <p:cBhvr>
                                        <p:cTn id="30" dur="500" fill="hold"/>
                                        <p:tgtEl>
                                          <p:spTgt spid="11285"/>
                                        </p:tgtEl>
                                        <p:attrNameLst>
                                          <p:attrName>ppt_w</p:attrName>
                                        </p:attrNameLst>
                                      </p:cBhvr>
                                      <p:tavLst>
                                        <p:tav tm="0">
                                          <p:val>
                                            <p:fltVal val="0"/>
                                          </p:val>
                                        </p:tav>
                                        <p:tav tm="100000">
                                          <p:val>
                                            <p:strVal val="#ppt_w"/>
                                          </p:val>
                                        </p:tav>
                                      </p:tavLst>
                                    </p:anim>
                                    <p:anim calcmode="lin" valueType="num">
                                      <p:cBhvr>
                                        <p:cTn id="31" dur="500" fill="hold"/>
                                        <p:tgtEl>
                                          <p:spTgt spid="11285"/>
                                        </p:tgtEl>
                                        <p:attrNameLst>
                                          <p:attrName>ppt_h</p:attrName>
                                        </p:attrNameLst>
                                      </p:cBhvr>
                                      <p:tavLst>
                                        <p:tav tm="0">
                                          <p:val>
                                            <p:fltVal val="0"/>
                                          </p:val>
                                        </p:tav>
                                        <p:tav tm="100000">
                                          <p:val>
                                            <p:strVal val="#ppt_h"/>
                                          </p:val>
                                        </p:tav>
                                      </p:tavLst>
                                    </p:anim>
                                    <p:animEffect transition="in" filter="fade">
                                      <p:cBhvr>
                                        <p:cTn id="32" dur="500"/>
                                        <p:tgtEl>
                                          <p:spTgt spid="1128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1286"/>
                                        </p:tgtEl>
                                        <p:attrNameLst>
                                          <p:attrName>style.visibility</p:attrName>
                                        </p:attrNameLst>
                                      </p:cBhvr>
                                      <p:to>
                                        <p:strVal val="visible"/>
                                      </p:to>
                                    </p:set>
                                    <p:anim calcmode="lin" valueType="num">
                                      <p:cBhvr>
                                        <p:cTn id="37" dur="500" fill="hold"/>
                                        <p:tgtEl>
                                          <p:spTgt spid="11286"/>
                                        </p:tgtEl>
                                        <p:attrNameLst>
                                          <p:attrName>ppt_w</p:attrName>
                                        </p:attrNameLst>
                                      </p:cBhvr>
                                      <p:tavLst>
                                        <p:tav tm="0">
                                          <p:val>
                                            <p:fltVal val="0"/>
                                          </p:val>
                                        </p:tav>
                                        <p:tav tm="100000">
                                          <p:val>
                                            <p:strVal val="#ppt_w"/>
                                          </p:val>
                                        </p:tav>
                                      </p:tavLst>
                                    </p:anim>
                                    <p:anim calcmode="lin" valueType="num">
                                      <p:cBhvr>
                                        <p:cTn id="38" dur="500" fill="hold"/>
                                        <p:tgtEl>
                                          <p:spTgt spid="11286"/>
                                        </p:tgtEl>
                                        <p:attrNameLst>
                                          <p:attrName>ppt_h</p:attrName>
                                        </p:attrNameLst>
                                      </p:cBhvr>
                                      <p:tavLst>
                                        <p:tav tm="0">
                                          <p:val>
                                            <p:fltVal val="0"/>
                                          </p:val>
                                        </p:tav>
                                        <p:tav tm="100000">
                                          <p:val>
                                            <p:strVal val="#ppt_h"/>
                                          </p:val>
                                        </p:tav>
                                      </p:tavLst>
                                    </p:anim>
                                    <p:animEffect transition="in" filter="fade">
                                      <p:cBhvr>
                                        <p:cTn id="39" dur="500"/>
                                        <p:tgtEl>
                                          <p:spTgt spid="11286"/>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1287"/>
                                        </p:tgtEl>
                                        <p:attrNameLst>
                                          <p:attrName>style.visibility</p:attrName>
                                        </p:attrNameLst>
                                      </p:cBhvr>
                                      <p:to>
                                        <p:strVal val="visible"/>
                                      </p:to>
                                    </p:set>
                                    <p:anim calcmode="lin" valueType="num">
                                      <p:cBhvr>
                                        <p:cTn id="42" dur="500" fill="hold"/>
                                        <p:tgtEl>
                                          <p:spTgt spid="11287"/>
                                        </p:tgtEl>
                                        <p:attrNameLst>
                                          <p:attrName>ppt_w</p:attrName>
                                        </p:attrNameLst>
                                      </p:cBhvr>
                                      <p:tavLst>
                                        <p:tav tm="0">
                                          <p:val>
                                            <p:fltVal val="0"/>
                                          </p:val>
                                        </p:tav>
                                        <p:tav tm="100000">
                                          <p:val>
                                            <p:strVal val="#ppt_w"/>
                                          </p:val>
                                        </p:tav>
                                      </p:tavLst>
                                    </p:anim>
                                    <p:anim calcmode="lin" valueType="num">
                                      <p:cBhvr>
                                        <p:cTn id="43" dur="500" fill="hold"/>
                                        <p:tgtEl>
                                          <p:spTgt spid="11287"/>
                                        </p:tgtEl>
                                        <p:attrNameLst>
                                          <p:attrName>ppt_h</p:attrName>
                                        </p:attrNameLst>
                                      </p:cBhvr>
                                      <p:tavLst>
                                        <p:tav tm="0">
                                          <p:val>
                                            <p:fltVal val="0"/>
                                          </p:val>
                                        </p:tav>
                                        <p:tav tm="100000">
                                          <p:val>
                                            <p:strVal val="#ppt_h"/>
                                          </p:val>
                                        </p:tav>
                                      </p:tavLst>
                                    </p:anim>
                                    <p:animEffect transition="in" filter="fade">
                                      <p:cBhvr>
                                        <p:cTn id="44" dur="500"/>
                                        <p:tgtEl>
                                          <p:spTgt spid="11287"/>
                                        </p:tgtEl>
                                      </p:cBhvr>
                                    </p:animEffect>
                                  </p:childTnLst>
                                </p:cTn>
                              </p:par>
                            </p:childTnLst>
                          </p:cTn>
                        </p:par>
                        <p:par>
                          <p:cTn id="45" fill="hold" nodeType="afterGroup">
                            <p:stCondLst>
                              <p:cond delay="500"/>
                            </p:stCondLst>
                            <p:childTnLst>
                              <p:par>
                                <p:cTn id="46" presetID="53" presetClass="entr" presetSubtype="0" fill="hold" grpId="0" nodeType="afterEffect">
                                  <p:stCondLst>
                                    <p:cond delay="0"/>
                                  </p:stCondLst>
                                  <p:childTnLst>
                                    <p:set>
                                      <p:cBhvr>
                                        <p:cTn id="47" dur="1" fill="hold">
                                          <p:stCondLst>
                                            <p:cond delay="0"/>
                                          </p:stCondLst>
                                        </p:cTn>
                                        <p:tgtEl>
                                          <p:spTgt spid="11288"/>
                                        </p:tgtEl>
                                        <p:attrNameLst>
                                          <p:attrName>style.visibility</p:attrName>
                                        </p:attrNameLst>
                                      </p:cBhvr>
                                      <p:to>
                                        <p:strVal val="visible"/>
                                      </p:to>
                                    </p:set>
                                    <p:anim calcmode="lin" valueType="num">
                                      <p:cBhvr>
                                        <p:cTn id="48" dur="500" fill="hold"/>
                                        <p:tgtEl>
                                          <p:spTgt spid="11288"/>
                                        </p:tgtEl>
                                        <p:attrNameLst>
                                          <p:attrName>ppt_w</p:attrName>
                                        </p:attrNameLst>
                                      </p:cBhvr>
                                      <p:tavLst>
                                        <p:tav tm="0">
                                          <p:val>
                                            <p:fltVal val="0"/>
                                          </p:val>
                                        </p:tav>
                                        <p:tav tm="100000">
                                          <p:val>
                                            <p:strVal val="#ppt_w"/>
                                          </p:val>
                                        </p:tav>
                                      </p:tavLst>
                                    </p:anim>
                                    <p:anim calcmode="lin" valueType="num">
                                      <p:cBhvr>
                                        <p:cTn id="49" dur="500" fill="hold"/>
                                        <p:tgtEl>
                                          <p:spTgt spid="11288"/>
                                        </p:tgtEl>
                                        <p:attrNameLst>
                                          <p:attrName>ppt_h</p:attrName>
                                        </p:attrNameLst>
                                      </p:cBhvr>
                                      <p:tavLst>
                                        <p:tav tm="0">
                                          <p:val>
                                            <p:fltVal val="0"/>
                                          </p:val>
                                        </p:tav>
                                        <p:tav tm="100000">
                                          <p:val>
                                            <p:strVal val="#ppt_h"/>
                                          </p:val>
                                        </p:tav>
                                      </p:tavLst>
                                    </p:anim>
                                    <p:animEffect transition="in" filter="fade">
                                      <p:cBhvr>
                                        <p:cTn id="50" dur="500"/>
                                        <p:tgtEl>
                                          <p:spTgt spid="11288"/>
                                        </p:tgtEl>
                                      </p:cBhvr>
                                    </p:animEffect>
                                  </p:childTnLst>
                                </p:cTn>
                              </p:par>
                            </p:childTnLst>
                          </p:cTn>
                        </p:par>
                        <p:par>
                          <p:cTn id="51" fill="hold" nodeType="afterGroup">
                            <p:stCondLst>
                              <p:cond delay="1000"/>
                            </p:stCondLst>
                            <p:childTnLst>
                              <p:par>
                                <p:cTn id="52" presetID="53" presetClass="entr" presetSubtype="0" fill="hold" grpId="0" nodeType="afterEffect">
                                  <p:stCondLst>
                                    <p:cond delay="0"/>
                                  </p:stCondLst>
                                  <p:childTnLst>
                                    <p:set>
                                      <p:cBhvr>
                                        <p:cTn id="53" dur="1" fill="hold">
                                          <p:stCondLst>
                                            <p:cond delay="0"/>
                                          </p:stCondLst>
                                        </p:cTn>
                                        <p:tgtEl>
                                          <p:spTgt spid="11289"/>
                                        </p:tgtEl>
                                        <p:attrNameLst>
                                          <p:attrName>style.visibility</p:attrName>
                                        </p:attrNameLst>
                                      </p:cBhvr>
                                      <p:to>
                                        <p:strVal val="visible"/>
                                      </p:to>
                                    </p:set>
                                    <p:anim calcmode="lin" valueType="num">
                                      <p:cBhvr>
                                        <p:cTn id="54" dur="500" fill="hold"/>
                                        <p:tgtEl>
                                          <p:spTgt spid="11289"/>
                                        </p:tgtEl>
                                        <p:attrNameLst>
                                          <p:attrName>ppt_w</p:attrName>
                                        </p:attrNameLst>
                                      </p:cBhvr>
                                      <p:tavLst>
                                        <p:tav tm="0">
                                          <p:val>
                                            <p:fltVal val="0"/>
                                          </p:val>
                                        </p:tav>
                                        <p:tav tm="100000">
                                          <p:val>
                                            <p:strVal val="#ppt_w"/>
                                          </p:val>
                                        </p:tav>
                                      </p:tavLst>
                                    </p:anim>
                                    <p:anim calcmode="lin" valueType="num">
                                      <p:cBhvr>
                                        <p:cTn id="55" dur="500" fill="hold"/>
                                        <p:tgtEl>
                                          <p:spTgt spid="11289"/>
                                        </p:tgtEl>
                                        <p:attrNameLst>
                                          <p:attrName>ppt_h</p:attrName>
                                        </p:attrNameLst>
                                      </p:cBhvr>
                                      <p:tavLst>
                                        <p:tav tm="0">
                                          <p:val>
                                            <p:fltVal val="0"/>
                                          </p:val>
                                        </p:tav>
                                        <p:tav tm="100000">
                                          <p:val>
                                            <p:strVal val="#ppt_h"/>
                                          </p:val>
                                        </p:tav>
                                      </p:tavLst>
                                    </p:anim>
                                    <p:animEffect transition="in" filter="fade">
                                      <p:cBhvr>
                                        <p:cTn id="56" dur="500"/>
                                        <p:tgtEl>
                                          <p:spTgt spid="11289"/>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ntr" presetSubtype="0" fill="hold" grpId="0" nodeType="clickEffect">
                                  <p:stCondLst>
                                    <p:cond delay="0"/>
                                  </p:stCondLst>
                                  <p:childTnLst>
                                    <p:set>
                                      <p:cBhvr>
                                        <p:cTn id="60" dur="1" fill="hold">
                                          <p:stCondLst>
                                            <p:cond delay="0"/>
                                          </p:stCondLst>
                                        </p:cTn>
                                        <p:tgtEl>
                                          <p:spTgt spid="11290"/>
                                        </p:tgtEl>
                                        <p:attrNameLst>
                                          <p:attrName>style.visibility</p:attrName>
                                        </p:attrNameLst>
                                      </p:cBhvr>
                                      <p:to>
                                        <p:strVal val="visible"/>
                                      </p:to>
                                    </p:set>
                                    <p:anim calcmode="lin" valueType="num">
                                      <p:cBhvr>
                                        <p:cTn id="61" dur="500" fill="hold"/>
                                        <p:tgtEl>
                                          <p:spTgt spid="11290"/>
                                        </p:tgtEl>
                                        <p:attrNameLst>
                                          <p:attrName>ppt_w</p:attrName>
                                        </p:attrNameLst>
                                      </p:cBhvr>
                                      <p:tavLst>
                                        <p:tav tm="0">
                                          <p:val>
                                            <p:fltVal val="0"/>
                                          </p:val>
                                        </p:tav>
                                        <p:tav tm="100000">
                                          <p:val>
                                            <p:strVal val="#ppt_w"/>
                                          </p:val>
                                        </p:tav>
                                      </p:tavLst>
                                    </p:anim>
                                    <p:anim calcmode="lin" valueType="num">
                                      <p:cBhvr>
                                        <p:cTn id="62" dur="500" fill="hold"/>
                                        <p:tgtEl>
                                          <p:spTgt spid="11290"/>
                                        </p:tgtEl>
                                        <p:attrNameLst>
                                          <p:attrName>ppt_h</p:attrName>
                                        </p:attrNameLst>
                                      </p:cBhvr>
                                      <p:tavLst>
                                        <p:tav tm="0">
                                          <p:val>
                                            <p:fltVal val="0"/>
                                          </p:val>
                                        </p:tav>
                                        <p:tav tm="100000">
                                          <p:val>
                                            <p:strVal val="#ppt_h"/>
                                          </p:val>
                                        </p:tav>
                                      </p:tavLst>
                                    </p:anim>
                                    <p:animEffect transition="in" filter="fade">
                                      <p:cBhvr>
                                        <p:cTn id="63" dur="500"/>
                                        <p:tgtEl>
                                          <p:spTgt spid="11290"/>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11291"/>
                                        </p:tgtEl>
                                        <p:attrNameLst>
                                          <p:attrName>style.visibility</p:attrName>
                                        </p:attrNameLst>
                                      </p:cBhvr>
                                      <p:to>
                                        <p:strVal val="visible"/>
                                      </p:to>
                                    </p:set>
                                    <p:anim calcmode="lin" valueType="num">
                                      <p:cBhvr>
                                        <p:cTn id="66" dur="500" fill="hold"/>
                                        <p:tgtEl>
                                          <p:spTgt spid="11291"/>
                                        </p:tgtEl>
                                        <p:attrNameLst>
                                          <p:attrName>ppt_w</p:attrName>
                                        </p:attrNameLst>
                                      </p:cBhvr>
                                      <p:tavLst>
                                        <p:tav tm="0">
                                          <p:val>
                                            <p:fltVal val="0"/>
                                          </p:val>
                                        </p:tav>
                                        <p:tav tm="100000">
                                          <p:val>
                                            <p:strVal val="#ppt_w"/>
                                          </p:val>
                                        </p:tav>
                                      </p:tavLst>
                                    </p:anim>
                                    <p:anim calcmode="lin" valueType="num">
                                      <p:cBhvr>
                                        <p:cTn id="67" dur="500" fill="hold"/>
                                        <p:tgtEl>
                                          <p:spTgt spid="11291"/>
                                        </p:tgtEl>
                                        <p:attrNameLst>
                                          <p:attrName>ppt_h</p:attrName>
                                        </p:attrNameLst>
                                      </p:cBhvr>
                                      <p:tavLst>
                                        <p:tav tm="0">
                                          <p:val>
                                            <p:fltVal val="0"/>
                                          </p:val>
                                        </p:tav>
                                        <p:tav tm="100000">
                                          <p:val>
                                            <p:strVal val="#ppt_h"/>
                                          </p:val>
                                        </p:tav>
                                      </p:tavLst>
                                    </p:anim>
                                    <p:animEffect transition="in" filter="fade">
                                      <p:cBhvr>
                                        <p:cTn id="68" dur="500"/>
                                        <p:tgtEl>
                                          <p:spTgt spid="11291"/>
                                        </p:tgtEl>
                                      </p:cBhvr>
                                    </p:animEffect>
                                  </p:childTnLst>
                                </p:cTn>
                              </p:par>
                            </p:childTnLst>
                          </p:cTn>
                        </p:par>
                        <p:par>
                          <p:cTn id="69" fill="hold" nodeType="afterGroup">
                            <p:stCondLst>
                              <p:cond delay="500"/>
                            </p:stCondLst>
                            <p:childTnLst>
                              <p:par>
                                <p:cTn id="70" presetID="53" presetClass="entr" presetSubtype="0" fill="hold" grpId="0" nodeType="afterEffect">
                                  <p:stCondLst>
                                    <p:cond delay="0"/>
                                  </p:stCondLst>
                                  <p:childTnLst>
                                    <p:set>
                                      <p:cBhvr>
                                        <p:cTn id="71" dur="1" fill="hold">
                                          <p:stCondLst>
                                            <p:cond delay="0"/>
                                          </p:stCondLst>
                                        </p:cTn>
                                        <p:tgtEl>
                                          <p:spTgt spid="11292"/>
                                        </p:tgtEl>
                                        <p:attrNameLst>
                                          <p:attrName>style.visibility</p:attrName>
                                        </p:attrNameLst>
                                      </p:cBhvr>
                                      <p:to>
                                        <p:strVal val="visible"/>
                                      </p:to>
                                    </p:set>
                                    <p:anim calcmode="lin" valueType="num">
                                      <p:cBhvr>
                                        <p:cTn id="72" dur="500" fill="hold"/>
                                        <p:tgtEl>
                                          <p:spTgt spid="11292"/>
                                        </p:tgtEl>
                                        <p:attrNameLst>
                                          <p:attrName>ppt_w</p:attrName>
                                        </p:attrNameLst>
                                      </p:cBhvr>
                                      <p:tavLst>
                                        <p:tav tm="0">
                                          <p:val>
                                            <p:fltVal val="0"/>
                                          </p:val>
                                        </p:tav>
                                        <p:tav tm="100000">
                                          <p:val>
                                            <p:strVal val="#ppt_w"/>
                                          </p:val>
                                        </p:tav>
                                      </p:tavLst>
                                    </p:anim>
                                    <p:anim calcmode="lin" valueType="num">
                                      <p:cBhvr>
                                        <p:cTn id="73" dur="500" fill="hold"/>
                                        <p:tgtEl>
                                          <p:spTgt spid="11292"/>
                                        </p:tgtEl>
                                        <p:attrNameLst>
                                          <p:attrName>ppt_h</p:attrName>
                                        </p:attrNameLst>
                                      </p:cBhvr>
                                      <p:tavLst>
                                        <p:tav tm="0">
                                          <p:val>
                                            <p:fltVal val="0"/>
                                          </p:val>
                                        </p:tav>
                                        <p:tav tm="100000">
                                          <p:val>
                                            <p:strVal val="#ppt_h"/>
                                          </p:val>
                                        </p:tav>
                                      </p:tavLst>
                                    </p:anim>
                                    <p:animEffect transition="in" filter="fade">
                                      <p:cBhvr>
                                        <p:cTn id="74" dur="500"/>
                                        <p:tgtEl>
                                          <p:spTgt spid="11292"/>
                                        </p:tgtEl>
                                      </p:cBhvr>
                                    </p:animEffect>
                                  </p:childTnLst>
                                </p:cTn>
                              </p:par>
                            </p:childTnLst>
                          </p:cTn>
                        </p:par>
                        <p:par>
                          <p:cTn id="75" fill="hold" nodeType="afterGroup">
                            <p:stCondLst>
                              <p:cond delay="1000"/>
                            </p:stCondLst>
                            <p:childTnLst>
                              <p:par>
                                <p:cTn id="76" presetID="53" presetClass="entr" presetSubtype="0" fill="hold" grpId="0" nodeType="afterEffect">
                                  <p:stCondLst>
                                    <p:cond delay="0"/>
                                  </p:stCondLst>
                                  <p:childTnLst>
                                    <p:set>
                                      <p:cBhvr>
                                        <p:cTn id="77" dur="1" fill="hold">
                                          <p:stCondLst>
                                            <p:cond delay="0"/>
                                          </p:stCondLst>
                                        </p:cTn>
                                        <p:tgtEl>
                                          <p:spTgt spid="11293"/>
                                        </p:tgtEl>
                                        <p:attrNameLst>
                                          <p:attrName>style.visibility</p:attrName>
                                        </p:attrNameLst>
                                      </p:cBhvr>
                                      <p:to>
                                        <p:strVal val="visible"/>
                                      </p:to>
                                    </p:set>
                                    <p:anim calcmode="lin" valueType="num">
                                      <p:cBhvr>
                                        <p:cTn id="78" dur="500" fill="hold"/>
                                        <p:tgtEl>
                                          <p:spTgt spid="11293"/>
                                        </p:tgtEl>
                                        <p:attrNameLst>
                                          <p:attrName>ppt_w</p:attrName>
                                        </p:attrNameLst>
                                      </p:cBhvr>
                                      <p:tavLst>
                                        <p:tav tm="0">
                                          <p:val>
                                            <p:fltVal val="0"/>
                                          </p:val>
                                        </p:tav>
                                        <p:tav tm="100000">
                                          <p:val>
                                            <p:strVal val="#ppt_w"/>
                                          </p:val>
                                        </p:tav>
                                      </p:tavLst>
                                    </p:anim>
                                    <p:anim calcmode="lin" valueType="num">
                                      <p:cBhvr>
                                        <p:cTn id="79" dur="500" fill="hold"/>
                                        <p:tgtEl>
                                          <p:spTgt spid="11293"/>
                                        </p:tgtEl>
                                        <p:attrNameLst>
                                          <p:attrName>ppt_h</p:attrName>
                                        </p:attrNameLst>
                                      </p:cBhvr>
                                      <p:tavLst>
                                        <p:tav tm="0">
                                          <p:val>
                                            <p:fltVal val="0"/>
                                          </p:val>
                                        </p:tav>
                                        <p:tav tm="100000">
                                          <p:val>
                                            <p:strVal val="#ppt_h"/>
                                          </p:val>
                                        </p:tav>
                                      </p:tavLst>
                                    </p:anim>
                                    <p:animEffect transition="in" filter="fade">
                                      <p:cBhvr>
                                        <p:cTn id="80" dur="500"/>
                                        <p:tgtEl>
                                          <p:spTgt spid="11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P spid="11273" grpId="0"/>
      <p:bldP spid="11284" grpId="0" animBg="1"/>
      <p:bldP spid="11285" grpId="0" animBg="1"/>
      <p:bldP spid="11288" grpId="0" animBg="1"/>
      <p:bldP spid="11286" grpId="0" animBg="1"/>
      <p:bldP spid="11287" grpId="0"/>
      <p:bldP spid="11289" grpId="0" animBg="1"/>
      <p:bldP spid="11292" grpId="0" animBg="1"/>
      <p:bldP spid="11293" grpId="0" animBg="1"/>
      <p:bldP spid="11290" grpId="0" animBg="1"/>
      <p:bldP spid="1129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5" name="TextBox 4"/>
          <p:cNvSpPr txBox="1"/>
          <p:nvPr/>
        </p:nvSpPr>
        <p:spPr>
          <a:xfrm>
            <a:off x="365760" y="313509"/>
            <a:ext cx="9640388" cy="584775"/>
          </a:xfrm>
          <a:prstGeom prst="rect">
            <a:avLst/>
          </a:prstGeom>
          <a:noFill/>
        </p:spPr>
        <p:txBody>
          <a:bodyPr wrap="square" rtlCol="0">
            <a:spAutoFit/>
          </a:bodyPr>
          <a:lstStyle/>
          <a:p>
            <a:r>
              <a:rPr lang="en-GB" sz="3200" dirty="0" smtClean="0">
                <a:solidFill>
                  <a:srgbClr val="7030A0"/>
                </a:solidFill>
              </a:rPr>
              <a:t>Iterative Design</a:t>
            </a:r>
            <a:endParaRPr lang="en-GB" sz="3200" dirty="0">
              <a:solidFill>
                <a:srgbClr val="7030A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823" y="1136468"/>
            <a:ext cx="4327921" cy="54472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9034" y="105715"/>
            <a:ext cx="6136279" cy="381292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2842" y="3918641"/>
            <a:ext cx="2667000" cy="2533650"/>
          </a:xfrm>
          <a:prstGeom prst="rect">
            <a:avLst/>
          </a:prstGeom>
        </p:spPr>
      </p:pic>
    </p:spTree>
    <p:extLst>
      <p:ext uri="{BB962C8B-B14F-4D97-AF65-F5344CB8AC3E}">
        <p14:creationId xmlns:p14="http://schemas.microsoft.com/office/powerpoint/2010/main" val="513676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6" name="TextBox 5"/>
          <p:cNvSpPr txBox="1"/>
          <p:nvPr/>
        </p:nvSpPr>
        <p:spPr>
          <a:xfrm>
            <a:off x="-2407282" y="176314"/>
            <a:ext cx="9196252" cy="584775"/>
          </a:xfrm>
          <a:prstGeom prst="rect">
            <a:avLst/>
          </a:prstGeom>
          <a:noFill/>
        </p:spPr>
        <p:txBody>
          <a:bodyPr wrap="square" rtlCol="0">
            <a:spAutoFit/>
          </a:bodyPr>
          <a:lstStyle/>
          <a:p>
            <a:pPr algn="ctr"/>
            <a:r>
              <a:rPr lang="en-GB" sz="3200" dirty="0" smtClean="0"/>
              <a:t>Investigation Techniques</a:t>
            </a:r>
            <a:endParaRPr lang="en-GB" sz="3200" dirty="0"/>
          </a:p>
        </p:txBody>
      </p:sp>
      <p:sp>
        <p:nvSpPr>
          <p:cNvPr id="7" name="TextBox 6"/>
          <p:cNvSpPr txBox="1"/>
          <p:nvPr/>
        </p:nvSpPr>
        <p:spPr>
          <a:xfrm>
            <a:off x="181534" y="967925"/>
            <a:ext cx="11416553" cy="584775"/>
          </a:xfrm>
          <a:prstGeom prst="rect">
            <a:avLst/>
          </a:prstGeom>
          <a:noFill/>
        </p:spPr>
        <p:txBody>
          <a:bodyPr wrap="square" rtlCol="0">
            <a:spAutoFit/>
          </a:bodyPr>
          <a:lstStyle/>
          <a:p>
            <a:r>
              <a:rPr lang="en-GB" sz="3200" b="1" dirty="0" smtClean="0">
                <a:solidFill>
                  <a:srgbClr val="7030A0"/>
                </a:solidFill>
              </a:rPr>
              <a:t>Market research</a:t>
            </a:r>
            <a:endParaRPr lang="en-GB" sz="3200" b="1" dirty="0">
              <a:solidFill>
                <a:srgbClr val="7030A0"/>
              </a:solidFill>
            </a:endParaRPr>
          </a:p>
        </p:txBody>
      </p:sp>
      <p:sp>
        <p:nvSpPr>
          <p:cNvPr id="2" name="TextBox 1"/>
          <p:cNvSpPr txBox="1"/>
          <p:nvPr/>
        </p:nvSpPr>
        <p:spPr>
          <a:xfrm>
            <a:off x="201705" y="1759536"/>
            <a:ext cx="11376212" cy="3970318"/>
          </a:xfrm>
          <a:prstGeom prst="rect">
            <a:avLst/>
          </a:prstGeom>
          <a:noFill/>
        </p:spPr>
        <p:txBody>
          <a:bodyPr wrap="square" rtlCol="0">
            <a:spAutoFit/>
          </a:bodyPr>
          <a:lstStyle/>
          <a:p>
            <a:r>
              <a:rPr lang="en-GB" b="1" dirty="0" smtClean="0"/>
              <a:t>Interviews, questionnaires and focus groups </a:t>
            </a:r>
            <a:r>
              <a:rPr lang="en-GB" dirty="0" smtClean="0"/>
              <a:t>– Open and closed questioning dependant of size of group and type of information required. Audio and recordings of these can help for later reference and checking. There can be interaction with products, components and prototypes to carry out observations as well as questioning. In a focus group conversations and comments can be collected too.</a:t>
            </a:r>
          </a:p>
          <a:p>
            <a:endParaRPr lang="en-GB" dirty="0"/>
          </a:p>
          <a:p>
            <a:r>
              <a:rPr lang="en-GB" b="1" dirty="0" smtClean="0"/>
              <a:t>Product Analysis </a:t>
            </a:r>
            <a:r>
              <a:rPr lang="en-GB" dirty="0" smtClean="0"/>
              <a:t>– product interaction and well as product disassembly can highlight strengths and weaknesses of existing products or competitors products. Can help us understand how a product is made, material qualities, uses, aesthetics etc.</a:t>
            </a:r>
          </a:p>
          <a:p>
            <a:endParaRPr lang="en-GB" dirty="0"/>
          </a:p>
          <a:p>
            <a:r>
              <a:rPr lang="en-GB" b="1" dirty="0" smtClean="0"/>
              <a:t>Ergonomics and anthropometrics </a:t>
            </a:r>
            <a:r>
              <a:rPr lang="en-GB" dirty="0" smtClean="0"/>
              <a:t>– The collection of specific measurements of the population,</a:t>
            </a:r>
          </a:p>
          <a:p>
            <a:r>
              <a:rPr lang="en-GB" dirty="0" smtClean="0"/>
              <a:t>averages are taken and these guide the dimensions needed for a product. Ergonomics is a </a:t>
            </a:r>
          </a:p>
          <a:p>
            <a:r>
              <a:rPr lang="en-GB" dirty="0" smtClean="0"/>
              <a:t>use of this data to create products which are comfortable to use. Testing with clients and focus </a:t>
            </a:r>
          </a:p>
          <a:p>
            <a:r>
              <a:rPr lang="en-GB" dirty="0"/>
              <a:t>g</a:t>
            </a:r>
            <a:r>
              <a:rPr lang="en-GB" dirty="0" smtClean="0"/>
              <a:t>roups will allow the usability to be tested.</a:t>
            </a:r>
          </a:p>
          <a:p>
            <a:r>
              <a:rPr lang="en-GB" dirty="0" smtClean="0"/>
              <a:t> </a:t>
            </a:r>
            <a:endParaRPr lang="en-GB" dirty="0"/>
          </a:p>
        </p:txBody>
      </p:sp>
    </p:spTree>
    <p:extLst>
      <p:ext uri="{BB962C8B-B14F-4D97-AF65-F5344CB8AC3E}">
        <p14:creationId xmlns:p14="http://schemas.microsoft.com/office/powerpoint/2010/main" val="331449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5" name="TextBox 4"/>
          <p:cNvSpPr txBox="1"/>
          <p:nvPr/>
        </p:nvSpPr>
        <p:spPr>
          <a:xfrm>
            <a:off x="365760" y="313509"/>
            <a:ext cx="9640388" cy="584775"/>
          </a:xfrm>
          <a:prstGeom prst="rect">
            <a:avLst/>
          </a:prstGeom>
          <a:noFill/>
        </p:spPr>
        <p:txBody>
          <a:bodyPr wrap="square" rtlCol="0">
            <a:spAutoFit/>
          </a:bodyPr>
          <a:lstStyle/>
          <a:p>
            <a:r>
              <a:rPr lang="en-GB" sz="3200" dirty="0" smtClean="0">
                <a:solidFill>
                  <a:srgbClr val="7030A0"/>
                </a:solidFill>
              </a:rPr>
              <a:t>Iterative Design – methods of design</a:t>
            </a:r>
            <a:endParaRPr lang="en-GB" sz="3200" dirty="0">
              <a:solidFill>
                <a:srgbClr val="7030A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32" y="898284"/>
            <a:ext cx="3644538" cy="2912516"/>
          </a:xfrm>
          <a:prstGeom prst="rect">
            <a:avLst/>
          </a:prstGeom>
        </p:spPr>
      </p:pic>
      <p:sp>
        <p:nvSpPr>
          <p:cNvPr id="3" name="TextBox 2"/>
          <p:cNvSpPr txBox="1"/>
          <p:nvPr/>
        </p:nvSpPr>
        <p:spPr>
          <a:xfrm>
            <a:off x="7524206" y="770708"/>
            <a:ext cx="4297680" cy="1200329"/>
          </a:xfrm>
          <a:prstGeom prst="rect">
            <a:avLst/>
          </a:prstGeom>
          <a:noFill/>
        </p:spPr>
        <p:txBody>
          <a:bodyPr wrap="square" rtlCol="0">
            <a:spAutoFit/>
          </a:bodyPr>
          <a:lstStyle/>
          <a:p>
            <a:r>
              <a:rPr lang="en-GB" b="1" dirty="0" smtClean="0"/>
              <a:t>Sketching  / drawing </a:t>
            </a:r>
            <a:r>
              <a:rPr lang="en-GB" dirty="0" smtClean="0"/>
              <a:t>– informal, isometric, axonometric, oblique, 3</a:t>
            </a:r>
            <a:r>
              <a:rPr lang="en-GB" baseline="30000" dirty="0" smtClean="0"/>
              <a:t>rd</a:t>
            </a:r>
            <a:r>
              <a:rPr lang="en-GB" dirty="0" smtClean="0"/>
              <a:t> angle orthographic, exploded, plans, sections, elevations</a:t>
            </a:r>
            <a:endParaRPr lang="en-GB"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5805" y="4243974"/>
            <a:ext cx="2821577" cy="211618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7153" y="1971037"/>
            <a:ext cx="3808486" cy="2737349"/>
          </a:xfrm>
          <a:prstGeom prst="rect">
            <a:avLst/>
          </a:prstGeom>
        </p:spPr>
      </p:pic>
    </p:spTree>
    <p:extLst>
      <p:ext uri="{BB962C8B-B14F-4D97-AF65-F5344CB8AC3E}">
        <p14:creationId xmlns:p14="http://schemas.microsoft.com/office/powerpoint/2010/main" val="1010531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2" name="TextBox 1"/>
          <p:cNvSpPr txBox="1"/>
          <p:nvPr/>
        </p:nvSpPr>
        <p:spPr>
          <a:xfrm>
            <a:off x="381000" y="285750"/>
            <a:ext cx="10610850" cy="584775"/>
          </a:xfrm>
          <a:prstGeom prst="rect">
            <a:avLst/>
          </a:prstGeom>
          <a:noFill/>
        </p:spPr>
        <p:txBody>
          <a:bodyPr wrap="square" rtlCol="0">
            <a:spAutoFit/>
          </a:bodyPr>
          <a:lstStyle/>
          <a:p>
            <a:r>
              <a:rPr lang="en-GB" sz="3200" b="1" dirty="0" smtClean="0">
                <a:solidFill>
                  <a:srgbClr val="7030A0"/>
                </a:solidFill>
              </a:rPr>
              <a:t>Methods of Communication</a:t>
            </a:r>
            <a:endParaRPr lang="en-GB" sz="3200" b="1" dirty="0">
              <a:solidFill>
                <a:srgbClr val="7030A0"/>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33847"/>
          <a:stretch/>
        </p:blipFill>
        <p:spPr>
          <a:xfrm>
            <a:off x="625928" y="860434"/>
            <a:ext cx="2822665" cy="599756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857" y="-148378"/>
            <a:ext cx="5297669" cy="416060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0168" y="3701402"/>
            <a:ext cx="4675959" cy="3304565"/>
          </a:xfrm>
          <a:prstGeom prst="rect">
            <a:avLst/>
          </a:prstGeom>
        </p:spPr>
      </p:pic>
      <p:sp>
        <p:nvSpPr>
          <p:cNvPr id="8" name="TextBox 7"/>
          <p:cNvSpPr txBox="1"/>
          <p:nvPr/>
        </p:nvSpPr>
        <p:spPr>
          <a:xfrm>
            <a:off x="3749040" y="1084217"/>
            <a:ext cx="3853543" cy="1477328"/>
          </a:xfrm>
          <a:prstGeom prst="rect">
            <a:avLst/>
          </a:prstGeom>
          <a:noFill/>
        </p:spPr>
        <p:txBody>
          <a:bodyPr wrap="square" rtlCol="0">
            <a:spAutoFit/>
          </a:bodyPr>
          <a:lstStyle/>
          <a:p>
            <a:r>
              <a:rPr lang="en-GB" dirty="0" smtClean="0"/>
              <a:t>2D drawings – </a:t>
            </a:r>
          </a:p>
          <a:p>
            <a:r>
              <a:rPr lang="en-GB" dirty="0" smtClean="0"/>
              <a:t>These can help to show scale, dimensions and smaller details of a product. Plans, sections and elevations are all forms of 2D drawings. </a:t>
            </a:r>
            <a:endParaRPr lang="en-GB" dirty="0"/>
          </a:p>
        </p:txBody>
      </p:sp>
    </p:spTree>
    <p:extLst>
      <p:ext uri="{BB962C8B-B14F-4D97-AF65-F5344CB8AC3E}">
        <p14:creationId xmlns:p14="http://schemas.microsoft.com/office/powerpoint/2010/main" val="1322112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2" name="TextBox 1"/>
          <p:cNvSpPr txBox="1"/>
          <p:nvPr/>
        </p:nvSpPr>
        <p:spPr>
          <a:xfrm>
            <a:off x="381000" y="285750"/>
            <a:ext cx="10610850" cy="584775"/>
          </a:xfrm>
          <a:prstGeom prst="rect">
            <a:avLst/>
          </a:prstGeom>
          <a:noFill/>
        </p:spPr>
        <p:txBody>
          <a:bodyPr wrap="square" rtlCol="0">
            <a:spAutoFit/>
          </a:bodyPr>
          <a:lstStyle/>
          <a:p>
            <a:r>
              <a:rPr lang="en-GB" sz="3200" b="1" dirty="0" smtClean="0">
                <a:solidFill>
                  <a:srgbClr val="7030A0"/>
                </a:solidFill>
              </a:rPr>
              <a:t>Methods of Communication</a:t>
            </a:r>
            <a:endParaRPr lang="en-GB" sz="3200" b="1" dirty="0">
              <a:solidFill>
                <a:srgbClr val="7030A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989" y="870525"/>
            <a:ext cx="4286250" cy="333375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783" t="6857" r="7349" b="14667"/>
          <a:stretch/>
        </p:blipFill>
        <p:spPr>
          <a:xfrm>
            <a:off x="7130308" y="104502"/>
            <a:ext cx="3999518" cy="3814355"/>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 t="20295" r="-483" b="36163"/>
          <a:stretch/>
        </p:blipFill>
        <p:spPr>
          <a:xfrm>
            <a:off x="627100" y="3918857"/>
            <a:ext cx="8254355" cy="2447919"/>
          </a:xfrm>
          <a:prstGeom prst="rect">
            <a:avLst/>
          </a:prstGeom>
        </p:spPr>
      </p:pic>
      <p:sp>
        <p:nvSpPr>
          <p:cNvPr id="11" name="TextBox 10"/>
          <p:cNvSpPr txBox="1"/>
          <p:nvPr/>
        </p:nvSpPr>
        <p:spPr>
          <a:xfrm>
            <a:off x="1130010" y="3918857"/>
            <a:ext cx="2690948" cy="369332"/>
          </a:xfrm>
          <a:prstGeom prst="rect">
            <a:avLst/>
          </a:prstGeom>
          <a:noFill/>
        </p:spPr>
        <p:txBody>
          <a:bodyPr wrap="square" rtlCol="0">
            <a:spAutoFit/>
          </a:bodyPr>
          <a:lstStyle/>
          <a:p>
            <a:r>
              <a:rPr lang="en-GB" dirty="0" smtClean="0"/>
              <a:t>Oblique</a:t>
            </a:r>
            <a:endParaRPr lang="en-GB" dirty="0"/>
          </a:p>
        </p:txBody>
      </p:sp>
      <p:sp>
        <p:nvSpPr>
          <p:cNvPr id="12" name="TextBox 11"/>
          <p:cNvSpPr txBox="1"/>
          <p:nvPr/>
        </p:nvSpPr>
        <p:spPr>
          <a:xfrm>
            <a:off x="9263743" y="3519286"/>
            <a:ext cx="2690948" cy="369332"/>
          </a:xfrm>
          <a:prstGeom prst="rect">
            <a:avLst/>
          </a:prstGeom>
          <a:noFill/>
        </p:spPr>
        <p:txBody>
          <a:bodyPr wrap="square" rtlCol="0">
            <a:spAutoFit/>
          </a:bodyPr>
          <a:lstStyle/>
          <a:p>
            <a:r>
              <a:rPr lang="en-GB" dirty="0" smtClean="0"/>
              <a:t>Isometric</a:t>
            </a:r>
            <a:endParaRPr lang="en-GB" dirty="0"/>
          </a:p>
        </p:txBody>
      </p:sp>
      <p:sp>
        <p:nvSpPr>
          <p:cNvPr id="13" name="TextBox 12"/>
          <p:cNvSpPr txBox="1"/>
          <p:nvPr/>
        </p:nvSpPr>
        <p:spPr>
          <a:xfrm>
            <a:off x="7421953" y="6198286"/>
            <a:ext cx="2690948" cy="369332"/>
          </a:xfrm>
          <a:prstGeom prst="rect">
            <a:avLst/>
          </a:prstGeom>
          <a:noFill/>
        </p:spPr>
        <p:txBody>
          <a:bodyPr wrap="square" rtlCol="0">
            <a:spAutoFit/>
          </a:bodyPr>
          <a:lstStyle/>
          <a:p>
            <a:r>
              <a:rPr lang="en-GB" dirty="0" smtClean="0"/>
              <a:t>2 Point Perspective </a:t>
            </a:r>
            <a:endParaRPr lang="en-GB" dirty="0"/>
          </a:p>
        </p:txBody>
      </p:sp>
    </p:spTree>
    <p:extLst>
      <p:ext uri="{BB962C8B-B14F-4D97-AF65-F5344CB8AC3E}">
        <p14:creationId xmlns:p14="http://schemas.microsoft.com/office/powerpoint/2010/main" val="2080599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1" y="362550"/>
            <a:ext cx="3297827" cy="4543495"/>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2" name="TextBox 1"/>
          <p:cNvSpPr txBox="1"/>
          <p:nvPr/>
        </p:nvSpPr>
        <p:spPr>
          <a:xfrm>
            <a:off x="381000" y="285750"/>
            <a:ext cx="10610850" cy="584775"/>
          </a:xfrm>
          <a:prstGeom prst="rect">
            <a:avLst/>
          </a:prstGeom>
          <a:noFill/>
        </p:spPr>
        <p:txBody>
          <a:bodyPr wrap="square" rtlCol="0">
            <a:spAutoFit/>
          </a:bodyPr>
          <a:lstStyle/>
          <a:p>
            <a:r>
              <a:rPr lang="en-GB" sz="3200" b="1" dirty="0" smtClean="0">
                <a:solidFill>
                  <a:srgbClr val="7030A0"/>
                </a:solidFill>
              </a:rPr>
              <a:t>Methods of Communication</a:t>
            </a:r>
            <a:endParaRPr lang="en-GB" sz="3200" b="1" dirty="0">
              <a:solidFill>
                <a:srgbClr val="7030A0"/>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0371" y="1071155"/>
            <a:ext cx="4663547" cy="3484336"/>
          </a:xfrm>
          <a:prstGeom prst="rect">
            <a:avLst/>
          </a:prstGeom>
        </p:spPr>
      </p:pic>
      <p:sp>
        <p:nvSpPr>
          <p:cNvPr id="14" name="TextBox 13"/>
          <p:cNvSpPr txBox="1"/>
          <p:nvPr/>
        </p:nvSpPr>
        <p:spPr>
          <a:xfrm>
            <a:off x="1123405" y="4889371"/>
            <a:ext cx="6074229" cy="1200329"/>
          </a:xfrm>
          <a:prstGeom prst="rect">
            <a:avLst/>
          </a:prstGeom>
          <a:noFill/>
        </p:spPr>
        <p:txBody>
          <a:bodyPr wrap="square" rtlCol="0">
            <a:spAutoFit/>
          </a:bodyPr>
          <a:lstStyle/>
          <a:p>
            <a:r>
              <a:rPr lang="en-GB" dirty="0" smtClean="0"/>
              <a:t>Exploded drawings – </a:t>
            </a:r>
          </a:p>
          <a:p>
            <a:r>
              <a:rPr lang="en-GB" dirty="0" smtClean="0"/>
              <a:t>Useful to see how component parts fit together, can show the detail which is hidden below layers and is useful to manufacturers.</a:t>
            </a:r>
            <a:endParaRPr lang="en-GB" dirty="0"/>
          </a:p>
        </p:txBody>
      </p:sp>
    </p:spTree>
    <p:extLst>
      <p:ext uri="{BB962C8B-B14F-4D97-AF65-F5344CB8AC3E}">
        <p14:creationId xmlns:p14="http://schemas.microsoft.com/office/powerpoint/2010/main" val="2619683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2" name="TextBox 1"/>
          <p:cNvSpPr txBox="1"/>
          <p:nvPr/>
        </p:nvSpPr>
        <p:spPr>
          <a:xfrm>
            <a:off x="381000" y="285750"/>
            <a:ext cx="10610850" cy="584775"/>
          </a:xfrm>
          <a:prstGeom prst="rect">
            <a:avLst/>
          </a:prstGeom>
          <a:noFill/>
        </p:spPr>
        <p:txBody>
          <a:bodyPr wrap="square" rtlCol="0">
            <a:spAutoFit/>
          </a:bodyPr>
          <a:lstStyle/>
          <a:p>
            <a:r>
              <a:rPr lang="en-GB" sz="3200" b="1" dirty="0" smtClean="0">
                <a:solidFill>
                  <a:srgbClr val="7030A0"/>
                </a:solidFill>
              </a:rPr>
              <a:t>Methods of Communication</a:t>
            </a:r>
            <a:endParaRPr lang="en-GB" sz="3200" b="1" dirty="0">
              <a:solidFill>
                <a:srgbClr val="7030A0"/>
              </a:solidFill>
            </a:endParaRPr>
          </a:p>
        </p:txBody>
      </p:sp>
      <p:sp>
        <p:nvSpPr>
          <p:cNvPr id="14" name="TextBox 13"/>
          <p:cNvSpPr txBox="1"/>
          <p:nvPr/>
        </p:nvSpPr>
        <p:spPr>
          <a:xfrm>
            <a:off x="509452" y="5584382"/>
            <a:ext cx="8621485" cy="923330"/>
          </a:xfrm>
          <a:prstGeom prst="rect">
            <a:avLst/>
          </a:prstGeom>
          <a:noFill/>
        </p:spPr>
        <p:txBody>
          <a:bodyPr wrap="square" rtlCol="0">
            <a:spAutoFit/>
          </a:bodyPr>
          <a:lstStyle/>
          <a:p>
            <a:r>
              <a:rPr lang="en-GB" dirty="0" smtClean="0"/>
              <a:t>Working drawings – </a:t>
            </a:r>
          </a:p>
          <a:p>
            <a:r>
              <a:rPr lang="en-GB" dirty="0" smtClean="0"/>
              <a:t>These show technical detail which will be useful to a manufacturer.  These often include, plans, sections and elevations</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139" y="1004927"/>
            <a:ext cx="6264571" cy="4445052"/>
          </a:xfrm>
          <a:prstGeom prst="rect">
            <a:avLst/>
          </a:prstGeom>
        </p:spPr>
      </p:pic>
    </p:spTree>
    <p:extLst>
      <p:ext uri="{BB962C8B-B14F-4D97-AF65-F5344CB8AC3E}">
        <p14:creationId xmlns:p14="http://schemas.microsoft.com/office/powerpoint/2010/main" val="3899698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5" name="TextBox 4"/>
          <p:cNvSpPr txBox="1"/>
          <p:nvPr/>
        </p:nvSpPr>
        <p:spPr>
          <a:xfrm>
            <a:off x="365760" y="313509"/>
            <a:ext cx="9640388" cy="584775"/>
          </a:xfrm>
          <a:prstGeom prst="rect">
            <a:avLst/>
          </a:prstGeom>
          <a:noFill/>
        </p:spPr>
        <p:txBody>
          <a:bodyPr wrap="square" rtlCol="0">
            <a:spAutoFit/>
          </a:bodyPr>
          <a:lstStyle/>
          <a:p>
            <a:r>
              <a:rPr lang="en-GB" sz="3200" dirty="0" smtClean="0">
                <a:solidFill>
                  <a:srgbClr val="7030A0"/>
                </a:solidFill>
              </a:rPr>
              <a:t>Iterative Design – methods of design</a:t>
            </a:r>
            <a:endParaRPr lang="en-GB" sz="3200" dirty="0">
              <a:solidFill>
                <a:srgbClr val="7030A0"/>
              </a:solidFill>
            </a:endParaRPr>
          </a:p>
        </p:txBody>
      </p:sp>
      <p:sp>
        <p:nvSpPr>
          <p:cNvPr id="3" name="TextBox 2"/>
          <p:cNvSpPr txBox="1"/>
          <p:nvPr/>
        </p:nvSpPr>
        <p:spPr>
          <a:xfrm>
            <a:off x="8033657" y="1058091"/>
            <a:ext cx="4297680" cy="923330"/>
          </a:xfrm>
          <a:prstGeom prst="rect">
            <a:avLst/>
          </a:prstGeom>
          <a:noFill/>
        </p:spPr>
        <p:txBody>
          <a:bodyPr wrap="square" rtlCol="0">
            <a:spAutoFit/>
          </a:bodyPr>
          <a:lstStyle/>
          <a:p>
            <a:r>
              <a:rPr lang="en-GB" b="1" dirty="0" smtClean="0"/>
              <a:t>Modelling </a:t>
            </a:r>
            <a:r>
              <a:rPr lang="en-GB" dirty="0" smtClean="0"/>
              <a:t>– Rough, scaled, sectional, partial, functional, CAD solid, CAD wire model, virtual reality </a:t>
            </a:r>
            <a:endParaRPr lang="en-GB" dirty="0"/>
          </a:p>
        </p:txBody>
      </p:sp>
      <p:pic>
        <p:nvPicPr>
          <p:cNvPr id="7" name="Picture 6"/>
          <p:cNvPicPr>
            <a:picLocks noChangeAspect="1"/>
          </p:cNvPicPr>
          <p:nvPr/>
        </p:nvPicPr>
        <p:blipFill rotWithShape="1">
          <a:blip r:embed="rId4"/>
          <a:srcRect l="10519" t="34732" r="47654" b="20983"/>
          <a:stretch/>
        </p:blipFill>
        <p:spPr>
          <a:xfrm>
            <a:off x="195943" y="1158482"/>
            <a:ext cx="4572000" cy="27256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134" y="3884097"/>
            <a:ext cx="3349534" cy="26955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479" y="1058091"/>
            <a:ext cx="2664823" cy="3553097"/>
          </a:xfrm>
          <a:prstGeom prst="rect">
            <a:avLst/>
          </a:prstGeom>
        </p:spPr>
      </p:pic>
    </p:spTree>
    <p:extLst>
      <p:ext uri="{BB962C8B-B14F-4D97-AF65-F5344CB8AC3E}">
        <p14:creationId xmlns:p14="http://schemas.microsoft.com/office/powerpoint/2010/main" val="1662628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5" name="TextBox 4"/>
          <p:cNvSpPr txBox="1"/>
          <p:nvPr/>
        </p:nvSpPr>
        <p:spPr>
          <a:xfrm>
            <a:off x="365760" y="313509"/>
            <a:ext cx="9640388" cy="584775"/>
          </a:xfrm>
          <a:prstGeom prst="rect">
            <a:avLst/>
          </a:prstGeom>
          <a:noFill/>
        </p:spPr>
        <p:txBody>
          <a:bodyPr wrap="square" rtlCol="0">
            <a:spAutoFit/>
          </a:bodyPr>
          <a:lstStyle/>
          <a:p>
            <a:r>
              <a:rPr lang="en-GB" sz="3200" dirty="0" smtClean="0">
                <a:solidFill>
                  <a:srgbClr val="7030A0"/>
                </a:solidFill>
              </a:rPr>
              <a:t>Iterative Design – methods of testing </a:t>
            </a:r>
            <a:endParaRPr lang="en-GB" sz="3200" dirty="0">
              <a:solidFill>
                <a:srgbClr val="7030A0"/>
              </a:solidFill>
            </a:endParaRPr>
          </a:p>
        </p:txBody>
      </p:sp>
      <p:sp>
        <p:nvSpPr>
          <p:cNvPr id="3" name="TextBox 2"/>
          <p:cNvSpPr txBox="1"/>
          <p:nvPr/>
        </p:nvSpPr>
        <p:spPr>
          <a:xfrm>
            <a:off x="7184571" y="965368"/>
            <a:ext cx="4297680" cy="923330"/>
          </a:xfrm>
          <a:prstGeom prst="rect">
            <a:avLst/>
          </a:prstGeom>
          <a:noFill/>
        </p:spPr>
        <p:txBody>
          <a:bodyPr wrap="square" rtlCol="0">
            <a:spAutoFit/>
          </a:bodyPr>
          <a:lstStyle/>
          <a:p>
            <a:r>
              <a:rPr lang="en-GB" b="1" dirty="0" smtClean="0"/>
              <a:t>Non destructive testing </a:t>
            </a:r>
            <a:r>
              <a:rPr lang="en-GB" dirty="0" smtClean="0"/>
              <a:t>– testing a product to its limits without breaking or damage to see what a product can cope with in use. </a:t>
            </a: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237" y="1067617"/>
            <a:ext cx="4415929" cy="316474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485" y="4398070"/>
            <a:ext cx="3030583" cy="227293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6764" y="2330157"/>
            <a:ext cx="2913019" cy="4527843"/>
          </a:xfrm>
          <a:prstGeom prst="rect">
            <a:avLst/>
          </a:prstGeom>
        </p:spPr>
      </p:pic>
      <p:sp>
        <p:nvSpPr>
          <p:cNvPr id="12" name="TextBox 11"/>
          <p:cNvSpPr txBox="1"/>
          <p:nvPr/>
        </p:nvSpPr>
        <p:spPr>
          <a:xfrm>
            <a:off x="8059783" y="2266221"/>
            <a:ext cx="3526971" cy="1754326"/>
          </a:xfrm>
          <a:prstGeom prst="rect">
            <a:avLst/>
          </a:prstGeom>
          <a:noFill/>
        </p:spPr>
        <p:txBody>
          <a:bodyPr wrap="square" rtlCol="0">
            <a:spAutoFit/>
          </a:bodyPr>
          <a:lstStyle/>
          <a:p>
            <a:r>
              <a:rPr lang="en-GB" b="1" dirty="0"/>
              <a:t>D</a:t>
            </a:r>
            <a:r>
              <a:rPr lang="en-GB" b="1" dirty="0" smtClean="0"/>
              <a:t>estructive testing </a:t>
            </a:r>
            <a:r>
              <a:rPr lang="en-GB" dirty="0" smtClean="0"/>
              <a:t>– testing a product to until it breaks. These show how a product performs under extreme conditions and gives data about how safe a product is in use.</a:t>
            </a:r>
            <a:endParaRPr lang="en-GB" dirty="0"/>
          </a:p>
        </p:txBody>
      </p:sp>
    </p:spTree>
    <p:extLst>
      <p:ext uri="{BB962C8B-B14F-4D97-AF65-F5344CB8AC3E}">
        <p14:creationId xmlns:p14="http://schemas.microsoft.com/office/powerpoint/2010/main" val="1035607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5" name="TextBox 4"/>
          <p:cNvSpPr txBox="1"/>
          <p:nvPr/>
        </p:nvSpPr>
        <p:spPr>
          <a:xfrm>
            <a:off x="365760" y="313509"/>
            <a:ext cx="9640388" cy="584775"/>
          </a:xfrm>
          <a:prstGeom prst="rect">
            <a:avLst/>
          </a:prstGeom>
          <a:noFill/>
        </p:spPr>
        <p:txBody>
          <a:bodyPr wrap="square" rtlCol="0">
            <a:spAutoFit/>
          </a:bodyPr>
          <a:lstStyle/>
          <a:p>
            <a:r>
              <a:rPr lang="en-GB" sz="3200" dirty="0" smtClean="0">
                <a:solidFill>
                  <a:srgbClr val="7030A0"/>
                </a:solidFill>
              </a:rPr>
              <a:t>Iterative Design – methods of testing </a:t>
            </a:r>
            <a:endParaRPr lang="en-GB" sz="3200" dirty="0">
              <a:solidFill>
                <a:srgbClr val="7030A0"/>
              </a:solidFill>
            </a:endParaRPr>
          </a:p>
        </p:txBody>
      </p:sp>
      <p:sp>
        <p:nvSpPr>
          <p:cNvPr id="3" name="TextBox 2"/>
          <p:cNvSpPr txBox="1"/>
          <p:nvPr/>
        </p:nvSpPr>
        <p:spPr>
          <a:xfrm>
            <a:off x="7184571" y="965368"/>
            <a:ext cx="4297680" cy="2585323"/>
          </a:xfrm>
          <a:prstGeom prst="rect">
            <a:avLst/>
          </a:prstGeom>
          <a:noFill/>
        </p:spPr>
        <p:txBody>
          <a:bodyPr wrap="square" rtlCol="0">
            <a:spAutoFit/>
          </a:bodyPr>
          <a:lstStyle/>
          <a:p>
            <a:r>
              <a:rPr lang="en-GB" b="1" dirty="0" smtClean="0"/>
              <a:t>Market testing </a:t>
            </a:r>
            <a:r>
              <a:rPr lang="en-GB" dirty="0" smtClean="0"/>
              <a:t>– Inspection of parts and components for size, quality, construction and finish.</a:t>
            </a:r>
          </a:p>
          <a:p>
            <a:endParaRPr lang="en-GB" dirty="0"/>
          </a:p>
          <a:p>
            <a:r>
              <a:rPr lang="en-GB" dirty="0" smtClean="0"/>
              <a:t>Functional and aesthetics testing of prototype in use, this will take place with client and user group.</a:t>
            </a:r>
          </a:p>
          <a:p>
            <a:endParaRPr lang="en-GB" dirty="0"/>
          </a:p>
          <a:p>
            <a:endParaRPr lang="en-GB"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20" y="1095191"/>
            <a:ext cx="5217744" cy="213342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325" y="3550691"/>
            <a:ext cx="2857500" cy="2857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328" y="3559912"/>
            <a:ext cx="3750945" cy="2820711"/>
          </a:xfrm>
          <a:prstGeom prst="rect">
            <a:avLst/>
          </a:prstGeom>
        </p:spPr>
      </p:pic>
    </p:spTree>
    <p:extLst>
      <p:ext uri="{BB962C8B-B14F-4D97-AF65-F5344CB8AC3E}">
        <p14:creationId xmlns:p14="http://schemas.microsoft.com/office/powerpoint/2010/main" val="2375850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pic>
        <p:nvPicPr>
          <p:cNvPr id="6" name="Picture 5">
            <a:extLst>
              <a:ext uri="{FF2B5EF4-FFF2-40B4-BE49-F238E27FC236}">
                <a16:creationId xmlns:a16="http://schemas.microsoft.com/office/drawing/2014/main" id="{55691D7D-43CF-4FC7-A2AB-1455F408A6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4124" y="810"/>
            <a:ext cx="3562044" cy="4632046"/>
          </a:xfrm>
          <a:prstGeom prst="rect">
            <a:avLst/>
          </a:prstGeom>
        </p:spPr>
      </p:pic>
      <p:sp>
        <p:nvSpPr>
          <p:cNvPr id="7" name="Text Placeholder 1">
            <a:extLst>
              <a:ext uri="{FF2B5EF4-FFF2-40B4-BE49-F238E27FC236}">
                <a16:creationId xmlns:a16="http://schemas.microsoft.com/office/drawing/2014/main" id="{0C0EE8D0-EB13-43AA-8D4C-11716C1DA04B}"/>
              </a:ext>
            </a:extLst>
          </p:cNvPr>
          <p:cNvSpPr txBox="1">
            <a:spLocks/>
          </p:cNvSpPr>
          <p:nvPr/>
        </p:nvSpPr>
        <p:spPr>
          <a:xfrm>
            <a:off x="410771" y="317467"/>
            <a:ext cx="7816470" cy="670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smtClean="0">
                <a:solidFill>
                  <a:srgbClr val="7030A0"/>
                </a:solidFill>
              </a:rPr>
              <a:t>Design influences</a:t>
            </a:r>
            <a:endParaRPr lang="en-US" sz="3200" dirty="0">
              <a:solidFill>
                <a:srgbClr val="7030A0"/>
              </a:solidFill>
            </a:endParaRPr>
          </a:p>
        </p:txBody>
      </p:sp>
      <p:sp>
        <p:nvSpPr>
          <p:cNvPr id="8" name="Text Placeholder 2">
            <a:extLst>
              <a:ext uri="{FF2B5EF4-FFF2-40B4-BE49-F238E27FC236}">
                <a16:creationId xmlns:a16="http://schemas.microsoft.com/office/drawing/2014/main" id="{9B42C643-D520-4C32-9619-1778A3CC5803}"/>
              </a:ext>
            </a:extLst>
          </p:cNvPr>
          <p:cNvSpPr txBox="1">
            <a:spLocks/>
          </p:cNvSpPr>
          <p:nvPr/>
        </p:nvSpPr>
        <p:spPr>
          <a:xfrm>
            <a:off x="410771" y="1107775"/>
            <a:ext cx="6573353" cy="4376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Designers are involved in almost everything in our modern world and crossovers occur between many areas of design</a:t>
            </a:r>
          </a:p>
          <a:p>
            <a:pPr lvl="1"/>
            <a:r>
              <a:rPr lang="en-GB" dirty="0" smtClean="0"/>
              <a:t>Can you identify areas of design that are related?</a:t>
            </a:r>
          </a:p>
          <a:p>
            <a:pPr lvl="1"/>
            <a:r>
              <a:rPr lang="en-GB" dirty="0" smtClean="0">
                <a:solidFill>
                  <a:srgbClr val="5D295A"/>
                </a:solidFill>
              </a:rPr>
              <a:t>For example, does </a:t>
            </a:r>
            <a:br>
              <a:rPr lang="en-GB" dirty="0" smtClean="0">
                <a:solidFill>
                  <a:srgbClr val="5D295A"/>
                </a:solidFill>
              </a:rPr>
            </a:br>
            <a:r>
              <a:rPr lang="en-GB" dirty="0" smtClean="0">
                <a:solidFill>
                  <a:srgbClr val="5D295A"/>
                </a:solidFill>
              </a:rPr>
              <a:t>graphic design influence smartphone design?</a:t>
            </a:r>
          </a:p>
          <a:p>
            <a:pPr lvl="1"/>
            <a:r>
              <a:rPr lang="en-GB" dirty="0" smtClean="0"/>
              <a:t>How has smartphone design influenced other areas of design?</a:t>
            </a:r>
          </a:p>
          <a:p>
            <a:pPr lvl="1"/>
            <a:endParaRPr lang="en-GB" dirty="0"/>
          </a:p>
          <a:p>
            <a:pPr lvl="1"/>
            <a:endParaRPr lang="en-GB" dirty="0" smtClean="0"/>
          </a:p>
          <a:p>
            <a:pPr marL="457200" lvl="1" indent="0">
              <a:buNone/>
            </a:pPr>
            <a:r>
              <a:rPr lang="en-GB" b="1" dirty="0" smtClean="0"/>
              <a:t>Possible areas: </a:t>
            </a:r>
            <a:r>
              <a:rPr lang="en-GB" dirty="0" smtClean="0"/>
              <a:t>transport design, architecture, structural engineer, trend analytics, product design, landscape design, textiles design</a:t>
            </a:r>
            <a:endParaRPr lang="en-US" dirty="0"/>
          </a:p>
        </p:txBody>
      </p:sp>
    </p:spTree>
    <p:extLst>
      <p:ext uri="{BB962C8B-B14F-4D97-AF65-F5344CB8AC3E}">
        <p14:creationId xmlns:p14="http://schemas.microsoft.com/office/powerpoint/2010/main" val="37842920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 Placeholder 1"/>
          <p:cNvSpPr txBox="1">
            <a:spLocks/>
          </p:cNvSpPr>
          <p:nvPr/>
        </p:nvSpPr>
        <p:spPr>
          <a:xfrm>
            <a:off x="586289" y="396781"/>
            <a:ext cx="7816470" cy="670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smtClean="0">
                <a:solidFill>
                  <a:srgbClr val="7030A0"/>
                </a:solidFill>
              </a:rPr>
              <a:t>Influence on modern society</a:t>
            </a:r>
            <a:endParaRPr lang="en-GB" sz="3200" dirty="0">
              <a:solidFill>
                <a:srgbClr val="7030A0"/>
              </a:solidFill>
            </a:endParaRPr>
          </a:p>
        </p:txBody>
      </p:sp>
      <p:sp>
        <p:nvSpPr>
          <p:cNvPr id="10" name="Text Placeholder 2"/>
          <p:cNvSpPr txBox="1">
            <a:spLocks/>
          </p:cNvSpPr>
          <p:nvPr/>
        </p:nvSpPr>
        <p:spPr>
          <a:xfrm>
            <a:off x="959411" y="1067553"/>
            <a:ext cx="8694040" cy="4841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b="1" dirty="0" smtClean="0"/>
              <a:t>Starter: </a:t>
            </a:r>
            <a:endParaRPr lang="en-GB" sz="3600" b="1" dirty="0"/>
          </a:p>
          <a:p>
            <a:pPr marL="0" indent="0">
              <a:buNone/>
            </a:pPr>
            <a:r>
              <a:rPr lang="en-GB" dirty="0" smtClean="0"/>
              <a:t>Why do we look at other designers and their products before we design? </a:t>
            </a:r>
          </a:p>
          <a:p>
            <a:pPr marL="0" indent="0">
              <a:buNone/>
            </a:pPr>
            <a:r>
              <a:rPr lang="en-GB" dirty="0" smtClean="0"/>
              <a:t>Consider how did the first chair influence the second…</a:t>
            </a:r>
          </a:p>
          <a:p>
            <a:pPr lvl="1"/>
            <a:endParaRPr lang="en-GB" dirty="0" smtClean="0"/>
          </a:p>
          <a:p>
            <a:pPr marL="0" indent="0">
              <a:buFont typeface="Arial" panose="020B0604020202020204" pitchFamily="34" charset="0"/>
              <a:buNone/>
            </a:pPr>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539" y="3746238"/>
            <a:ext cx="3017520" cy="30175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935" y="4033097"/>
            <a:ext cx="3055729" cy="2383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828" y="3404243"/>
            <a:ext cx="1997746" cy="2216908"/>
          </a:xfrm>
          <a:prstGeom prst="rect">
            <a:avLst/>
          </a:prstGeom>
        </p:spPr>
      </p:pic>
    </p:spTree>
    <p:extLst>
      <p:ext uri="{BB962C8B-B14F-4D97-AF65-F5344CB8AC3E}">
        <p14:creationId xmlns:p14="http://schemas.microsoft.com/office/powerpoint/2010/main" val="3645030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34" y="226945"/>
            <a:ext cx="11416553" cy="584775"/>
          </a:xfrm>
          <a:prstGeom prst="rect">
            <a:avLst/>
          </a:prstGeom>
          <a:noFill/>
        </p:spPr>
        <p:txBody>
          <a:bodyPr wrap="square" rtlCol="0">
            <a:spAutoFit/>
          </a:bodyPr>
          <a:lstStyle/>
          <a:p>
            <a:r>
              <a:rPr lang="en-GB" sz="3200" b="1" dirty="0" smtClean="0">
                <a:solidFill>
                  <a:srgbClr val="7030A0"/>
                </a:solidFill>
              </a:rPr>
              <a:t>Market research - Task</a:t>
            </a:r>
            <a:endParaRPr lang="en-GB" sz="3200" b="1" dirty="0">
              <a:solidFill>
                <a:srgbClr val="7030A0"/>
              </a:solidFil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6" name="TextBox 5"/>
          <p:cNvSpPr txBox="1"/>
          <p:nvPr/>
        </p:nvSpPr>
        <p:spPr>
          <a:xfrm>
            <a:off x="331076" y="1355835"/>
            <a:ext cx="11477296" cy="2862322"/>
          </a:xfrm>
          <a:prstGeom prst="rect">
            <a:avLst/>
          </a:prstGeom>
          <a:noFill/>
        </p:spPr>
        <p:txBody>
          <a:bodyPr wrap="square" rtlCol="0">
            <a:spAutoFit/>
          </a:bodyPr>
          <a:lstStyle/>
          <a:p>
            <a:r>
              <a:rPr lang="en-GB" dirty="0" smtClean="0"/>
              <a:t>You are designing a product to improve the physical or mental health of a 14/15 year old school student. You are to conduct a client interview and have 10 questions to ask. You are going to design these questions individually and then conduct a client interview with a peer.</a:t>
            </a:r>
          </a:p>
          <a:p>
            <a:endParaRPr lang="en-GB" dirty="0"/>
          </a:p>
          <a:p>
            <a:r>
              <a:rPr lang="en-GB" b="1" dirty="0" smtClean="0"/>
              <a:t>These questions must:</a:t>
            </a:r>
          </a:p>
          <a:p>
            <a:pPr marL="285750" indent="-285750">
              <a:buFont typeface="Arial" panose="020B0604020202020204" pitchFamily="34" charset="0"/>
              <a:buChar char="•"/>
            </a:pPr>
            <a:r>
              <a:rPr lang="en-GB" b="1" dirty="0" smtClean="0"/>
              <a:t>Give you information about the clients needs</a:t>
            </a:r>
          </a:p>
          <a:p>
            <a:pPr marL="285750" indent="-285750">
              <a:buFont typeface="Arial" panose="020B0604020202020204" pitchFamily="34" charset="0"/>
              <a:buChar char="•"/>
            </a:pPr>
            <a:r>
              <a:rPr lang="en-GB" b="1" dirty="0" smtClean="0"/>
              <a:t>Explain what their preferences are</a:t>
            </a:r>
          </a:p>
          <a:p>
            <a:pPr marL="285750" indent="-285750">
              <a:buFont typeface="Arial" panose="020B0604020202020204" pitchFamily="34" charset="0"/>
              <a:buChar char="•"/>
            </a:pPr>
            <a:r>
              <a:rPr lang="en-GB" b="1" dirty="0" smtClean="0"/>
              <a:t>Examine any issues they have</a:t>
            </a:r>
          </a:p>
          <a:p>
            <a:pPr marL="285750" indent="-285750">
              <a:buFont typeface="Arial" panose="020B0604020202020204" pitchFamily="34" charset="0"/>
              <a:buChar char="•"/>
            </a:pPr>
            <a:r>
              <a:rPr lang="en-GB" b="1" dirty="0" smtClean="0"/>
              <a:t>Begin to give you inspiration for what type of product is required and how to make it successful</a:t>
            </a:r>
          </a:p>
          <a:p>
            <a:pPr marL="285750" indent="-285750">
              <a:buFont typeface="Arial" panose="020B0604020202020204" pitchFamily="34" charset="0"/>
              <a:buChar char="•"/>
            </a:pPr>
            <a:endParaRPr lang="en-GB" dirty="0"/>
          </a:p>
        </p:txBody>
      </p:sp>
      <p:sp>
        <p:nvSpPr>
          <p:cNvPr id="8" name="TextBox 7"/>
          <p:cNvSpPr txBox="1"/>
          <p:nvPr/>
        </p:nvSpPr>
        <p:spPr>
          <a:xfrm>
            <a:off x="331076" y="834975"/>
            <a:ext cx="3531476" cy="523220"/>
          </a:xfrm>
          <a:prstGeom prst="rect">
            <a:avLst/>
          </a:prstGeom>
          <a:noFill/>
        </p:spPr>
        <p:txBody>
          <a:bodyPr wrap="square" rtlCol="0">
            <a:spAutoFit/>
          </a:bodyPr>
          <a:lstStyle/>
          <a:p>
            <a:r>
              <a:rPr lang="en-GB" sz="2800" b="1" dirty="0" smtClean="0"/>
              <a:t>Context</a:t>
            </a:r>
            <a:endParaRPr lang="en-GB" sz="2800" b="1" dirty="0"/>
          </a:p>
        </p:txBody>
      </p:sp>
      <p:sp>
        <p:nvSpPr>
          <p:cNvPr id="9" name="TextBox 8"/>
          <p:cNvSpPr txBox="1"/>
          <p:nvPr/>
        </p:nvSpPr>
        <p:spPr>
          <a:xfrm>
            <a:off x="331076" y="4058374"/>
            <a:ext cx="9080938" cy="3139321"/>
          </a:xfrm>
          <a:prstGeom prst="rect">
            <a:avLst/>
          </a:prstGeom>
          <a:noFill/>
        </p:spPr>
        <p:txBody>
          <a:bodyPr wrap="square" rtlCol="0">
            <a:spAutoFit/>
          </a:bodyPr>
          <a:lstStyle/>
          <a:p>
            <a:r>
              <a:rPr lang="en-GB" dirty="0" smtClean="0">
                <a:solidFill>
                  <a:schemeClr val="accent5">
                    <a:lumMod val="75000"/>
                  </a:schemeClr>
                </a:solidFill>
              </a:rPr>
              <a:t>Evaluate:</a:t>
            </a:r>
          </a:p>
          <a:p>
            <a:pPr marL="285750" indent="-285750">
              <a:buFont typeface="Arial" panose="020B0604020202020204" pitchFamily="34" charset="0"/>
              <a:buChar char="•"/>
            </a:pPr>
            <a:r>
              <a:rPr lang="en-GB" dirty="0" smtClean="0">
                <a:solidFill>
                  <a:schemeClr val="accent5">
                    <a:lumMod val="75000"/>
                  </a:schemeClr>
                </a:solidFill>
              </a:rPr>
              <a:t>Which questions gave you the most useful information? </a:t>
            </a:r>
          </a:p>
          <a:p>
            <a:pPr marL="285750" indent="-285750">
              <a:buFont typeface="Arial" panose="020B0604020202020204" pitchFamily="34" charset="0"/>
              <a:buChar char="•"/>
            </a:pPr>
            <a:r>
              <a:rPr lang="en-GB" dirty="0" smtClean="0">
                <a:solidFill>
                  <a:schemeClr val="accent5">
                    <a:lumMod val="75000"/>
                  </a:schemeClr>
                </a:solidFill>
              </a:rPr>
              <a:t>Were there any questions which didn’t give you useful feedback?</a:t>
            </a:r>
          </a:p>
          <a:p>
            <a:pPr marL="285750" indent="-285750">
              <a:buFont typeface="Arial" panose="020B0604020202020204" pitchFamily="34" charset="0"/>
              <a:buChar char="•"/>
            </a:pPr>
            <a:r>
              <a:rPr lang="en-GB" dirty="0" smtClean="0">
                <a:solidFill>
                  <a:schemeClr val="accent5">
                    <a:lumMod val="75000"/>
                  </a:schemeClr>
                </a:solidFill>
              </a:rPr>
              <a:t>Were there any questions which would have been improved by simple adding the question why to the end? e.g. How much would you be willing to spend on a fitness gadget and why might your spend more?</a:t>
            </a:r>
          </a:p>
          <a:p>
            <a:pPr marL="285750" indent="-285750">
              <a:buFont typeface="Arial" panose="020B0604020202020204" pitchFamily="34" charset="0"/>
              <a:buChar char="•"/>
            </a:pPr>
            <a:r>
              <a:rPr lang="en-GB" dirty="0" smtClean="0">
                <a:solidFill>
                  <a:schemeClr val="accent5">
                    <a:lumMod val="75000"/>
                  </a:schemeClr>
                </a:solidFill>
              </a:rPr>
              <a:t>Why is it important to have questions which are open yet directed? </a:t>
            </a:r>
            <a:r>
              <a:rPr lang="en-GB" i="1" dirty="0" smtClean="0">
                <a:solidFill>
                  <a:schemeClr val="accent5">
                    <a:lumMod val="75000"/>
                  </a:schemeClr>
                </a:solidFill>
              </a:rPr>
              <a:t>e.g. can you identify any aspects of your health which you would like to improve and you need the support of a product to do this? </a:t>
            </a:r>
          </a:p>
          <a:p>
            <a:pPr marL="285750" indent="-285750">
              <a:buFont typeface="Arial" panose="020B0604020202020204" pitchFamily="34" charset="0"/>
              <a:buChar char="•"/>
            </a:pPr>
            <a:endParaRPr lang="en-GB" dirty="0" smtClean="0">
              <a:solidFill>
                <a:schemeClr val="accent5">
                  <a:lumMod val="75000"/>
                </a:schemeClr>
              </a:solidFill>
            </a:endParaRP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90001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 Placeholder 1"/>
          <p:cNvSpPr txBox="1">
            <a:spLocks/>
          </p:cNvSpPr>
          <p:nvPr/>
        </p:nvSpPr>
        <p:spPr>
          <a:xfrm>
            <a:off x="586289" y="396781"/>
            <a:ext cx="7816470" cy="670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smtClean="0">
                <a:solidFill>
                  <a:srgbClr val="7030A0"/>
                </a:solidFill>
              </a:rPr>
              <a:t>Influence on modern society</a:t>
            </a:r>
            <a:endParaRPr lang="en-GB" sz="3200" dirty="0">
              <a:solidFill>
                <a:srgbClr val="7030A0"/>
              </a:solidFill>
            </a:endParaRPr>
          </a:p>
        </p:txBody>
      </p:sp>
      <p:sp>
        <p:nvSpPr>
          <p:cNvPr id="10" name="Text Placeholder 2"/>
          <p:cNvSpPr txBox="1">
            <a:spLocks/>
          </p:cNvSpPr>
          <p:nvPr/>
        </p:nvSpPr>
        <p:spPr>
          <a:xfrm>
            <a:off x="802657" y="1573550"/>
            <a:ext cx="8694040" cy="4841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smtClean="0"/>
              <a:t>Designs, fashions and trends symbolise the spirit of the times</a:t>
            </a:r>
          </a:p>
          <a:p>
            <a:pPr lvl="1"/>
            <a:r>
              <a:rPr lang="en-GB" dirty="0" smtClean="0"/>
              <a:t>Designers and design companies will be influenced by those who have gone before</a:t>
            </a:r>
          </a:p>
          <a:p>
            <a:pPr lvl="1"/>
            <a:r>
              <a:rPr lang="en-GB" dirty="0" smtClean="0"/>
              <a:t>Companies aim to build upon and improve design, to create a product that’s more effective and also more desirable</a:t>
            </a:r>
          </a:p>
          <a:p>
            <a:pPr lvl="1"/>
            <a:r>
              <a:rPr lang="en-GB" dirty="0" smtClean="0"/>
              <a:t>Material development and technological innovations will continue to aid in the advancement of design</a:t>
            </a:r>
          </a:p>
          <a:p>
            <a:pPr lvl="1"/>
            <a:r>
              <a:rPr lang="en-GB" dirty="0" smtClean="0"/>
              <a:t>Culture and society also influence product design. </a:t>
            </a:r>
          </a:p>
          <a:p>
            <a:pPr lvl="1"/>
            <a:endParaRPr lang="en-GB" dirty="0" smtClean="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7087259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156755"/>
            <a:ext cx="11416553" cy="584775"/>
          </a:xfrm>
          <a:prstGeom prst="rect">
            <a:avLst/>
          </a:prstGeom>
          <a:noFill/>
        </p:spPr>
        <p:txBody>
          <a:bodyPr wrap="square" rtlCol="0">
            <a:spAutoFit/>
          </a:bodyPr>
          <a:lstStyle/>
          <a:p>
            <a:r>
              <a:rPr lang="en-GB" sz="3200" b="1" dirty="0" smtClean="0">
                <a:solidFill>
                  <a:srgbClr val="7030A0"/>
                </a:solidFill>
              </a:rPr>
              <a:t>Work of others…</a:t>
            </a:r>
            <a:endParaRPr lang="en-GB" sz="3200" b="1" dirty="0">
              <a:solidFill>
                <a:srgbClr val="7030A0"/>
              </a:solidFill>
            </a:endParaRPr>
          </a:p>
        </p:txBody>
      </p:sp>
      <p:sp>
        <p:nvSpPr>
          <p:cNvPr id="3" name="Rectangle 2"/>
          <p:cNvSpPr/>
          <p:nvPr/>
        </p:nvSpPr>
        <p:spPr>
          <a:xfrm>
            <a:off x="4027715" y="741530"/>
            <a:ext cx="6096000" cy="6001643"/>
          </a:xfrm>
          <a:prstGeom prst="rect">
            <a:avLst/>
          </a:prstGeom>
        </p:spPr>
        <p:txBody>
          <a:bodyPr>
            <a:spAutoFit/>
          </a:bodyPr>
          <a:lstStyle/>
          <a:p>
            <a:r>
              <a:rPr lang="en-GB" sz="2400" dirty="0">
                <a:latin typeface="ArialMT"/>
              </a:rPr>
              <a:t>• Alexander McQueen</a:t>
            </a:r>
          </a:p>
          <a:p>
            <a:r>
              <a:rPr lang="en-GB" sz="2400" dirty="0">
                <a:latin typeface="ArialMT"/>
              </a:rPr>
              <a:t>• Aldo Rossi</a:t>
            </a:r>
          </a:p>
          <a:p>
            <a:r>
              <a:rPr lang="en-GB" sz="2400" dirty="0">
                <a:latin typeface="ArialMT"/>
              </a:rPr>
              <a:t>• Charles Rennie Macintosh</a:t>
            </a:r>
          </a:p>
          <a:p>
            <a:r>
              <a:rPr lang="en-GB" sz="2400" dirty="0">
                <a:latin typeface="ArialMT"/>
              </a:rPr>
              <a:t>• Coco Chanel</a:t>
            </a:r>
          </a:p>
          <a:p>
            <a:r>
              <a:rPr lang="en-GB" sz="2400" dirty="0">
                <a:latin typeface="ArialMT"/>
              </a:rPr>
              <a:t>• Ettore </a:t>
            </a:r>
            <a:r>
              <a:rPr lang="en-GB" sz="2400" dirty="0" err="1">
                <a:latin typeface="ArialMT"/>
              </a:rPr>
              <a:t>Sottsass</a:t>
            </a:r>
            <a:endParaRPr lang="en-GB" sz="2400" dirty="0">
              <a:latin typeface="ArialMT"/>
            </a:endParaRPr>
          </a:p>
          <a:p>
            <a:r>
              <a:rPr lang="en-GB" sz="2400" dirty="0">
                <a:latin typeface="ArialMT"/>
              </a:rPr>
              <a:t>• </a:t>
            </a:r>
            <a:r>
              <a:rPr lang="en-GB" sz="2400" dirty="0" err="1">
                <a:latin typeface="ArialMT"/>
              </a:rPr>
              <a:t>Gerrit</a:t>
            </a:r>
            <a:r>
              <a:rPr lang="en-GB" sz="2400" dirty="0">
                <a:latin typeface="ArialMT"/>
              </a:rPr>
              <a:t> </a:t>
            </a:r>
            <a:r>
              <a:rPr lang="en-GB" sz="2400" dirty="0" err="1">
                <a:latin typeface="ArialMT"/>
              </a:rPr>
              <a:t>Reitveld</a:t>
            </a:r>
            <a:endParaRPr lang="en-GB" sz="2400" dirty="0">
              <a:latin typeface="ArialMT"/>
            </a:endParaRPr>
          </a:p>
          <a:p>
            <a:r>
              <a:rPr lang="en-GB" sz="2400" dirty="0">
                <a:latin typeface="ArialMT"/>
              </a:rPr>
              <a:t>• Harry Beck</a:t>
            </a:r>
          </a:p>
          <a:p>
            <a:r>
              <a:rPr lang="en-GB" sz="2400" dirty="0">
                <a:latin typeface="ArialMT"/>
              </a:rPr>
              <a:t>• Louis Comfort Tiffany</a:t>
            </a:r>
          </a:p>
          <a:p>
            <a:r>
              <a:rPr lang="en-GB" sz="2400" dirty="0">
                <a:latin typeface="ArialMT"/>
              </a:rPr>
              <a:t>• Marcel Breuer</a:t>
            </a:r>
          </a:p>
          <a:p>
            <a:r>
              <a:rPr lang="en-GB" sz="2400" dirty="0">
                <a:latin typeface="ArialMT"/>
              </a:rPr>
              <a:t>• Mary Quant</a:t>
            </a:r>
          </a:p>
          <a:p>
            <a:r>
              <a:rPr lang="en-GB" sz="2400" dirty="0">
                <a:latin typeface="ArialMT"/>
              </a:rPr>
              <a:t>• Norman Foster</a:t>
            </a:r>
          </a:p>
          <a:p>
            <a:r>
              <a:rPr lang="en-GB" sz="2400" dirty="0">
                <a:latin typeface="ArialMT"/>
              </a:rPr>
              <a:t>• Philippe </a:t>
            </a:r>
            <a:r>
              <a:rPr lang="en-GB" sz="2400" dirty="0" err="1">
                <a:latin typeface="ArialMT"/>
              </a:rPr>
              <a:t>Starck</a:t>
            </a:r>
            <a:endParaRPr lang="en-GB" sz="2400" dirty="0">
              <a:latin typeface="ArialMT"/>
            </a:endParaRPr>
          </a:p>
          <a:p>
            <a:r>
              <a:rPr lang="en-GB" sz="2400" dirty="0">
                <a:latin typeface="ArialMT"/>
              </a:rPr>
              <a:t>• Raymond </a:t>
            </a:r>
            <a:r>
              <a:rPr lang="en-GB" sz="2400" dirty="0" err="1">
                <a:latin typeface="ArialMT"/>
              </a:rPr>
              <a:t>Templier</a:t>
            </a:r>
            <a:endParaRPr lang="en-GB" sz="2400" dirty="0">
              <a:latin typeface="ArialMT"/>
            </a:endParaRPr>
          </a:p>
          <a:p>
            <a:r>
              <a:rPr lang="en-GB" sz="2400" dirty="0">
                <a:latin typeface="ArialMT"/>
              </a:rPr>
              <a:t>• Sir Alec </a:t>
            </a:r>
            <a:r>
              <a:rPr lang="en-GB" sz="2400" dirty="0" err="1">
                <a:latin typeface="ArialMT"/>
              </a:rPr>
              <a:t>Issigonis</a:t>
            </a:r>
            <a:endParaRPr lang="en-GB" sz="2400" dirty="0">
              <a:latin typeface="ArialMT"/>
            </a:endParaRPr>
          </a:p>
          <a:p>
            <a:r>
              <a:rPr lang="en-GB" sz="2400" dirty="0">
                <a:latin typeface="ArialMT"/>
              </a:rPr>
              <a:t>• Vivienne Westwood</a:t>
            </a:r>
          </a:p>
          <a:p>
            <a:r>
              <a:rPr lang="en-GB" sz="2400" dirty="0">
                <a:latin typeface="ArialMT"/>
              </a:rPr>
              <a:t>• William Morris.</a:t>
            </a:r>
            <a:endParaRPr lang="en-GB" sz="2400" dirty="0"/>
          </a:p>
        </p:txBody>
      </p:sp>
    </p:spTree>
    <p:extLst>
      <p:ext uri="{BB962C8B-B14F-4D97-AF65-F5344CB8AC3E}">
        <p14:creationId xmlns:p14="http://schemas.microsoft.com/office/powerpoint/2010/main" val="10007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3" name="TextBox 2"/>
          <p:cNvSpPr txBox="1"/>
          <p:nvPr/>
        </p:nvSpPr>
        <p:spPr>
          <a:xfrm>
            <a:off x="1854925" y="1358538"/>
            <a:ext cx="8543109" cy="4247317"/>
          </a:xfrm>
          <a:prstGeom prst="rect">
            <a:avLst/>
          </a:prstGeom>
          <a:noFill/>
        </p:spPr>
        <p:txBody>
          <a:bodyPr wrap="square" rtlCol="0">
            <a:spAutoFit/>
          </a:bodyPr>
          <a:lstStyle/>
          <a:p>
            <a:pPr algn="ctr"/>
            <a:r>
              <a:rPr lang="en-GB" sz="4000" dirty="0" smtClean="0"/>
              <a:t>The Work of Others</a:t>
            </a:r>
            <a:endParaRPr lang="en-GB" sz="4000" dirty="0"/>
          </a:p>
          <a:p>
            <a:pPr algn="ctr"/>
            <a:r>
              <a:rPr lang="en-GB" sz="11500" dirty="0" smtClean="0"/>
              <a:t>Phillippe Stark</a:t>
            </a:r>
            <a:endParaRPr lang="en-GB" sz="11500" dirty="0"/>
          </a:p>
        </p:txBody>
      </p:sp>
    </p:spTree>
    <p:extLst>
      <p:ext uri="{BB962C8B-B14F-4D97-AF65-F5344CB8AC3E}">
        <p14:creationId xmlns:p14="http://schemas.microsoft.com/office/powerpoint/2010/main" val="25962663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4431" y="2074864"/>
            <a:ext cx="7826189" cy="4616648"/>
          </a:xfrm>
          <a:prstGeom prst="rect">
            <a:avLst/>
          </a:prstGeom>
          <a:noFill/>
        </p:spPr>
        <p:txBody>
          <a:bodyPr wrap="square" rtlCol="0">
            <a:spAutoFit/>
          </a:bodyPr>
          <a:lstStyle/>
          <a:p>
            <a:r>
              <a:rPr lang="en-GB" sz="2400" b="1" dirty="0" smtClean="0"/>
              <a:t>Task :</a:t>
            </a:r>
          </a:p>
          <a:p>
            <a:r>
              <a:rPr lang="en-GB" dirty="0" smtClean="0"/>
              <a:t>Whilst learning about </a:t>
            </a:r>
            <a:r>
              <a:rPr lang="en-GB" dirty="0" err="1" smtClean="0"/>
              <a:t>Phillipe</a:t>
            </a:r>
            <a:r>
              <a:rPr lang="en-GB" dirty="0" smtClean="0"/>
              <a:t>, create a mind map about the designer and his work. This must include:</a:t>
            </a:r>
          </a:p>
          <a:p>
            <a:pPr marL="285750" indent="-285750">
              <a:buFont typeface="Arial" panose="020B0604020202020204" pitchFamily="34" charset="0"/>
              <a:buChar char="•"/>
            </a:pPr>
            <a:r>
              <a:rPr lang="en-GB" dirty="0" smtClean="0"/>
              <a:t>His design philosophy</a:t>
            </a:r>
          </a:p>
          <a:p>
            <a:pPr marL="285750" indent="-285750">
              <a:buFont typeface="Arial" panose="020B0604020202020204" pitchFamily="34" charset="0"/>
              <a:buChar char="•"/>
            </a:pPr>
            <a:r>
              <a:rPr lang="en-GB" dirty="0" smtClean="0"/>
              <a:t>This background</a:t>
            </a:r>
          </a:p>
          <a:p>
            <a:pPr marL="285750" indent="-285750">
              <a:buFont typeface="Arial" panose="020B0604020202020204" pitchFamily="34" charset="0"/>
              <a:buChar char="•"/>
            </a:pPr>
            <a:r>
              <a:rPr lang="en-GB" dirty="0" smtClean="0"/>
              <a:t>Materials and technologies used</a:t>
            </a:r>
          </a:p>
          <a:p>
            <a:pPr marL="285750" indent="-285750">
              <a:buFont typeface="Arial" panose="020B0604020202020204" pitchFamily="34" charset="0"/>
              <a:buChar char="•"/>
            </a:pPr>
            <a:r>
              <a:rPr lang="en-GB" dirty="0" smtClean="0"/>
              <a:t>His influences and inspiration</a:t>
            </a:r>
          </a:p>
          <a:p>
            <a:pPr marL="285750" indent="-285750">
              <a:buFont typeface="Arial" panose="020B0604020202020204" pitchFamily="34" charset="0"/>
              <a:buChar char="•"/>
            </a:pPr>
            <a:r>
              <a:rPr lang="en-GB" dirty="0" smtClean="0"/>
              <a:t>Key product names</a:t>
            </a:r>
          </a:p>
          <a:p>
            <a:pPr marL="285750" indent="-285750">
              <a:buFont typeface="Arial" panose="020B0604020202020204" pitchFamily="34" charset="0"/>
              <a:buChar char="•"/>
            </a:pPr>
            <a:r>
              <a:rPr lang="en-GB" dirty="0" smtClean="0"/>
              <a:t>Product information and explanation</a:t>
            </a:r>
          </a:p>
          <a:p>
            <a:pPr marL="285750" indent="-285750">
              <a:buFont typeface="Arial" panose="020B0604020202020204" pitchFamily="34" charset="0"/>
              <a:buChar char="•"/>
            </a:pPr>
            <a:r>
              <a:rPr lang="en-GB" dirty="0" smtClean="0"/>
              <a:t>How has his work changed the world?</a:t>
            </a:r>
          </a:p>
          <a:p>
            <a:endParaRPr lang="en-GB" dirty="0"/>
          </a:p>
          <a:p>
            <a:r>
              <a:rPr lang="en-GB" dirty="0" smtClean="0"/>
              <a:t>You will be using all this information and some images to create your own A3 revision page about Philippe </a:t>
            </a:r>
            <a:r>
              <a:rPr lang="en-GB" dirty="0" err="1" smtClean="0"/>
              <a:t>Starck</a:t>
            </a:r>
            <a:r>
              <a:rPr lang="en-GB" dirty="0"/>
              <a:t> </a:t>
            </a:r>
            <a:r>
              <a:rPr lang="en-GB" dirty="0" smtClean="0"/>
              <a:t>at the end of the lesson.</a:t>
            </a:r>
          </a:p>
          <a:p>
            <a:endParaRPr lang="en-GB" dirty="0" smtClean="0"/>
          </a:p>
          <a:p>
            <a:endParaRPr lang="en-GB" dirty="0"/>
          </a:p>
          <a:p>
            <a:endParaRPr lang="en-GB" dirty="0"/>
          </a:p>
        </p:txBody>
      </p:sp>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Tree>
    <p:extLst>
      <p:ext uri="{BB962C8B-B14F-4D97-AF65-F5344CB8AC3E}">
        <p14:creationId xmlns:p14="http://schemas.microsoft.com/office/powerpoint/2010/main" val="2360812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118" t="25956" r="8824" b="23309"/>
          <a:stretch/>
        </p:blipFill>
        <p:spPr>
          <a:xfrm>
            <a:off x="4425443" y="2074864"/>
            <a:ext cx="6959734" cy="4303060"/>
          </a:xfrm>
          <a:prstGeom prst="rect">
            <a:avLst/>
          </a:prstGeom>
        </p:spPr>
      </p:pic>
      <p:sp>
        <p:nvSpPr>
          <p:cNvPr id="2" name="TextBox 1"/>
          <p:cNvSpPr txBox="1"/>
          <p:nvPr/>
        </p:nvSpPr>
        <p:spPr>
          <a:xfrm>
            <a:off x="5741893" y="764716"/>
            <a:ext cx="5271247" cy="769441"/>
          </a:xfrm>
          <a:prstGeom prst="rect">
            <a:avLst/>
          </a:prstGeom>
          <a:noFill/>
        </p:spPr>
        <p:txBody>
          <a:bodyPr wrap="square" rtlCol="0">
            <a:spAutoFit/>
          </a:bodyPr>
          <a:lstStyle/>
          <a:p>
            <a:r>
              <a:rPr lang="en-GB" sz="3200" dirty="0" smtClean="0"/>
              <a:t>Bell Task:  </a:t>
            </a:r>
            <a:r>
              <a:rPr lang="en-GB" sz="4400" dirty="0" smtClean="0"/>
              <a:t>What is it???</a:t>
            </a:r>
            <a:endParaRPr lang="en-GB" sz="4400" dirty="0"/>
          </a:p>
        </p:txBody>
      </p:sp>
    </p:spTree>
    <p:extLst>
      <p:ext uri="{BB962C8B-B14F-4D97-AF65-F5344CB8AC3E}">
        <p14:creationId xmlns:p14="http://schemas.microsoft.com/office/powerpoint/2010/main" val="25382895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51"/>
          <p:cNvPicPr preferRelativeResize="0"/>
          <p:nvPr/>
        </p:nvPicPr>
        <p:blipFill rotWithShape="1">
          <a:blip r:embed="rId2">
            <a:alphaModFix/>
          </a:blip>
          <a:srcRect l="18008" t="42538" r="19383" b="33835"/>
          <a:stretch/>
        </p:blipFill>
        <p:spPr>
          <a:xfrm>
            <a:off x="190257" y="67756"/>
            <a:ext cx="4284661" cy="1293811"/>
          </a:xfrm>
          <a:prstGeom prst="rect">
            <a:avLst/>
          </a:prstGeom>
          <a:noFill/>
          <a:ln>
            <a:noFill/>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18" t="25956" r="8824" b="23309"/>
          <a:stretch/>
        </p:blipFill>
        <p:spPr>
          <a:xfrm>
            <a:off x="5232266" y="1469144"/>
            <a:ext cx="6959734" cy="4303060"/>
          </a:xfrm>
          <a:prstGeom prst="rect">
            <a:avLst/>
          </a:prstGeom>
        </p:spPr>
      </p:pic>
      <p:sp>
        <p:nvSpPr>
          <p:cNvPr id="10" name="TextBox 9"/>
          <p:cNvSpPr txBox="1"/>
          <p:nvPr/>
        </p:nvSpPr>
        <p:spPr>
          <a:xfrm>
            <a:off x="446521" y="1669454"/>
            <a:ext cx="4655635" cy="923330"/>
          </a:xfrm>
          <a:prstGeom prst="rect">
            <a:avLst/>
          </a:prstGeom>
          <a:noFill/>
        </p:spPr>
        <p:txBody>
          <a:bodyPr wrap="square" rtlCol="0">
            <a:spAutoFit/>
          </a:bodyPr>
          <a:lstStyle/>
          <a:p>
            <a:r>
              <a:rPr lang="en-GB" sz="5400" dirty="0" smtClean="0"/>
              <a:t>Walter </a:t>
            </a:r>
            <a:r>
              <a:rPr lang="en-GB" sz="5400" dirty="0" err="1" smtClean="0"/>
              <a:t>Wayle</a:t>
            </a:r>
            <a:r>
              <a:rPr lang="en-GB" sz="5400" dirty="0" smtClean="0"/>
              <a:t> </a:t>
            </a:r>
            <a:r>
              <a:rPr lang="en-GB" sz="5400" dirty="0" err="1" smtClean="0"/>
              <a:t>ll</a:t>
            </a:r>
            <a:endParaRPr lang="en-GB" sz="5400" dirty="0"/>
          </a:p>
        </p:txBody>
      </p:sp>
      <p:sp>
        <p:nvSpPr>
          <p:cNvPr id="12" name="Rectangle 11"/>
          <p:cNvSpPr/>
          <p:nvPr/>
        </p:nvSpPr>
        <p:spPr>
          <a:xfrm>
            <a:off x="1514574" y="2601416"/>
            <a:ext cx="3852163" cy="646331"/>
          </a:xfrm>
          <a:prstGeom prst="rect">
            <a:avLst/>
          </a:prstGeom>
        </p:spPr>
        <p:txBody>
          <a:bodyPr wrap="square">
            <a:spAutoFit/>
          </a:bodyPr>
          <a:lstStyle/>
          <a:p>
            <a:r>
              <a:rPr lang="en-GB" sz="3600" dirty="0" smtClean="0">
                <a:effectLst/>
              </a:rPr>
              <a:t>Wall Clock</a:t>
            </a:r>
            <a:endParaRPr lang="en-GB" sz="3600"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33928"/>
            <a:ext cx="2381250" cy="2381250"/>
          </a:xfrm>
          <a:prstGeom prst="rect">
            <a:avLst/>
          </a:prstGeom>
        </p:spPr>
      </p:pic>
    </p:spTree>
    <p:extLst>
      <p:ext uri="{BB962C8B-B14F-4D97-AF65-F5344CB8AC3E}">
        <p14:creationId xmlns:p14="http://schemas.microsoft.com/office/powerpoint/2010/main" val="279354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
        <p:nvSpPr>
          <p:cNvPr id="2" name="Rectangle 1"/>
          <p:cNvSpPr/>
          <p:nvPr/>
        </p:nvSpPr>
        <p:spPr>
          <a:xfrm>
            <a:off x="4356848" y="2355520"/>
            <a:ext cx="6938682" cy="2554545"/>
          </a:xfrm>
          <a:prstGeom prst="rect">
            <a:avLst/>
          </a:prstGeom>
        </p:spPr>
        <p:txBody>
          <a:bodyPr wrap="square">
            <a:spAutoFit/>
          </a:bodyPr>
          <a:lstStyle/>
          <a:p>
            <a:r>
              <a:rPr lang="en-GB" sz="2000" b="1" dirty="0"/>
              <a:t>WHO IS HE?</a:t>
            </a:r>
          </a:p>
          <a:p>
            <a:r>
              <a:rPr lang="en-GB" sz="2000" dirty="0"/>
              <a:t>He is probably the best-known </a:t>
            </a:r>
            <a:r>
              <a:rPr lang="en-GB" sz="2000" dirty="0" smtClean="0"/>
              <a:t>product designer </a:t>
            </a:r>
            <a:r>
              <a:rPr lang="en-GB" sz="2000" dirty="0"/>
              <a:t>of our time, and is relentlessly creative in a </a:t>
            </a:r>
            <a:r>
              <a:rPr lang="en-GB" sz="2000" b="1" dirty="0"/>
              <a:t>wide range of different fields</a:t>
            </a:r>
            <a:r>
              <a:rPr lang="en-GB" sz="2000" dirty="0"/>
              <a:t>. The Frenchman has designed everything from </a:t>
            </a:r>
            <a:r>
              <a:rPr lang="en-GB" sz="2000" b="1" dirty="0"/>
              <a:t>café chairs to toothbrushes, from stools to hotels, even motorbikes and yachts. </a:t>
            </a:r>
            <a:r>
              <a:rPr lang="en-GB" sz="2000" dirty="0"/>
              <a:t>Philippe </a:t>
            </a:r>
            <a:r>
              <a:rPr lang="en-GB" sz="2000" dirty="0" err="1"/>
              <a:t>Starck</a:t>
            </a:r>
            <a:r>
              <a:rPr lang="en-GB" sz="2000" dirty="0"/>
              <a:t> designs practically everything, ranging from everyday products through to sophisticated </a:t>
            </a:r>
            <a:r>
              <a:rPr lang="en-GB" sz="2000" dirty="0" smtClean="0"/>
              <a:t>products, </a:t>
            </a:r>
            <a:r>
              <a:rPr lang="en-GB" sz="2000" dirty="0"/>
              <a:t>for a wide variety of international brands. </a:t>
            </a:r>
          </a:p>
        </p:txBody>
      </p:sp>
    </p:spTree>
    <p:extLst>
      <p:ext uri="{BB962C8B-B14F-4D97-AF65-F5344CB8AC3E}">
        <p14:creationId xmlns:p14="http://schemas.microsoft.com/office/powerpoint/2010/main" val="1772697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81415" y="1297154"/>
            <a:ext cx="7486170" cy="5170646"/>
          </a:xfrm>
          <a:prstGeom prst="rect">
            <a:avLst/>
          </a:prstGeom>
        </p:spPr>
        <p:txBody>
          <a:bodyPr wrap="square">
            <a:spAutoFit/>
          </a:bodyPr>
          <a:lstStyle/>
          <a:p>
            <a:endParaRPr lang="en-GB" dirty="0"/>
          </a:p>
          <a:p>
            <a:r>
              <a:rPr lang="en-GB" b="1" dirty="0" smtClean="0"/>
              <a:t>PHILOSOPHY</a:t>
            </a:r>
          </a:p>
          <a:p>
            <a:r>
              <a:rPr lang="en-GB" dirty="0" smtClean="0">
                <a:effectLst/>
              </a:rPr>
              <a:t>It is his belief that </a:t>
            </a:r>
            <a:r>
              <a:rPr lang="en-GB" b="1" dirty="0" smtClean="0">
                <a:effectLst/>
              </a:rPr>
              <a:t>the purpose of design is to enhance life for the greatest possible number of people, with the external design being just one element </a:t>
            </a:r>
            <a:r>
              <a:rPr lang="en-GB" dirty="0" smtClean="0">
                <a:effectLst/>
              </a:rPr>
              <a:t>of it. His unconventional ideas </a:t>
            </a:r>
            <a:r>
              <a:rPr lang="en-GB" b="1" dirty="0" smtClean="0">
                <a:effectLst/>
              </a:rPr>
              <a:t>take us by surprise </a:t>
            </a:r>
            <a:r>
              <a:rPr lang="en-GB" dirty="0" smtClean="0">
                <a:effectLst/>
              </a:rPr>
              <a:t>time and again, and he believes that </a:t>
            </a:r>
            <a:r>
              <a:rPr lang="en-GB" b="1" dirty="0" smtClean="0">
                <a:effectLst/>
              </a:rPr>
              <a:t>responsibility for the environment is also a vital part </a:t>
            </a:r>
            <a:r>
              <a:rPr lang="en-GB" dirty="0" smtClean="0">
                <a:effectLst/>
              </a:rPr>
              <a:t>of the creative process.  </a:t>
            </a:r>
          </a:p>
          <a:p>
            <a:endParaRPr lang="en-GB" dirty="0"/>
          </a:p>
          <a:p>
            <a:r>
              <a:rPr lang="en-GB" dirty="0" smtClean="0"/>
              <a:t>His concept of ‘</a:t>
            </a:r>
            <a:r>
              <a:rPr lang="en-GB" sz="2400" b="1" u="sng" dirty="0" smtClean="0"/>
              <a:t>democratic design’ </a:t>
            </a:r>
            <a:r>
              <a:rPr lang="en-GB" dirty="0" smtClean="0"/>
              <a:t>led him to focus on </a:t>
            </a:r>
            <a:r>
              <a:rPr lang="en-GB" b="1" dirty="0" smtClean="0"/>
              <a:t>mass-produced consumer goods rather than one-off pieces</a:t>
            </a:r>
            <a:r>
              <a:rPr lang="en-GB" dirty="0" smtClean="0"/>
              <a:t>, seeking ways to </a:t>
            </a:r>
            <a:r>
              <a:rPr lang="en-GB" b="1" dirty="0" smtClean="0"/>
              <a:t>reduce cost and improve quality </a:t>
            </a:r>
            <a:r>
              <a:rPr lang="en-GB" dirty="0" smtClean="0"/>
              <a:t>in mass-market goods. Through his democratic design concept, </a:t>
            </a:r>
            <a:r>
              <a:rPr lang="en-GB" dirty="0" err="1" smtClean="0"/>
              <a:t>Starck</a:t>
            </a:r>
            <a:r>
              <a:rPr lang="en-GB" dirty="0" smtClean="0"/>
              <a:t> has campaigned for </a:t>
            </a:r>
            <a:r>
              <a:rPr lang="en-GB" b="1" dirty="0" smtClean="0"/>
              <a:t>well-designed objects that are not just aimed for upper-tiered income</a:t>
            </a:r>
            <a:r>
              <a:rPr lang="en-GB" dirty="0" smtClean="0"/>
              <a:t>s. </a:t>
            </a:r>
          </a:p>
          <a:p>
            <a:endParaRPr lang="en-GB" dirty="0" smtClean="0"/>
          </a:p>
          <a:p>
            <a:r>
              <a:rPr lang="en-GB" dirty="0" smtClean="0"/>
              <a:t>He believes in </a:t>
            </a:r>
            <a:r>
              <a:rPr lang="en-GB" b="1" dirty="0" smtClean="0"/>
              <a:t>honesty </a:t>
            </a:r>
            <a:r>
              <a:rPr lang="en-GB" b="1" dirty="0"/>
              <a:t>and </a:t>
            </a:r>
            <a:r>
              <a:rPr lang="en-GB" b="1" dirty="0" smtClean="0"/>
              <a:t>integrity </a:t>
            </a:r>
            <a:r>
              <a:rPr lang="en-GB" b="1" dirty="0"/>
              <a:t>in design </a:t>
            </a:r>
            <a:r>
              <a:rPr lang="en-GB" dirty="0"/>
              <a:t>and aims to make products which are </a:t>
            </a:r>
            <a:r>
              <a:rPr lang="en-GB" b="1" dirty="0"/>
              <a:t>both </a:t>
            </a:r>
            <a:r>
              <a:rPr lang="en-GB" b="1" dirty="0" smtClean="0"/>
              <a:t>useful and </a:t>
            </a:r>
            <a:r>
              <a:rPr lang="en-GB" b="1" dirty="0"/>
              <a:t>durable</a:t>
            </a:r>
            <a:r>
              <a:rPr lang="en-GB" dirty="0"/>
              <a:t>. Although his designs look </a:t>
            </a:r>
            <a:r>
              <a:rPr lang="en-GB" b="1" dirty="0"/>
              <a:t>whimsical and amusing</a:t>
            </a:r>
            <a:r>
              <a:rPr lang="en-GB" dirty="0"/>
              <a:t>, they are not </a:t>
            </a:r>
            <a:r>
              <a:rPr lang="en-GB" dirty="0" smtClean="0"/>
              <a:t>created as </a:t>
            </a:r>
            <a:r>
              <a:rPr lang="en-GB" dirty="0"/>
              <a:t>throwaway artefacts and are </a:t>
            </a:r>
            <a:r>
              <a:rPr lang="en-GB" b="1" dirty="0"/>
              <a:t>made to </a:t>
            </a:r>
            <a:r>
              <a:rPr lang="en-GB" b="1" dirty="0" smtClean="0"/>
              <a:t>last</a:t>
            </a:r>
            <a:r>
              <a:rPr lang="en-GB" dirty="0" smtClean="0"/>
              <a:t>. His </a:t>
            </a:r>
            <a:r>
              <a:rPr lang="en-GB" dirty="0"/>
              <a:t>approach is always </a:t>
            </a:r>
            <a:r>
              <a:rPr lang="en-GB" b="1" dirty="0" smtClean="0"/>
              <a:t>interesting and playful</a:t>
            </a:r>
            <a:r>
              <a:rPr lang="en-GB" dirty="0" smtClean="0"/>
              <a:t>.</a:t>
            </a:r>
            <a:endParaRPr lang="en-GB" sz="1600" dirty="0"/>
          </a:p>
        </p:txBody>
      </p:sp>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Tree>
    <p:extLst>
      <p:ext uri="{BB962C8B-B14F-4D97-AF65-F5344CB8AC3E}">
        <p14:creationId xmlns:p14="http://schemas.microsoft.com/office/powerpoint/2010/main" val="1746269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
        <p:nvSpPr>
          <p:cNvPr id="2" name="Rectangle 1"/>
          <p:cNvSpPr/>
          <p:nvPr/>
        </p:nvSpPr>
        <p:spPr>
          <a:xfrm>
            <a:off x="3738894" y="2074864"/>
            <a:ext cx="8000389" cy="3785652"/>
          </a:xfrm>
          <a:prstGeom prst="rect">
            <a:avLst/>
          </a:prstGeom>
        </p:spPr>
        <p:txBody>
          <a:bodyPr wrap="square">
            <a:spAutoFit/>
          </a:bodyPr>
          <a:lstStyle/>
          <a:p>
            <a:r>
              <a:rPr lang="en-GB" sz="2000" b="1" dirty="0"/>
              <a:t>MATERIALS / TECHNOLOGY.</a:t>
            </a:r>
          </a:p>
          <a:p>
            <a:r>
              <a:rPr lang="en-GB" sz="2000" dirty="0" err="1"/>
              <a:t>Starck</a:t>
            </a:r>
            <a:r>
              <a:rPr lang="en-GB" sz="2000" dirty="0"/>
              <a:t> likes to use </a:t>
            </a:r>
            <a:r>
              <a:rPr lang="en-GB" sz="2000" b="1" dirty="0"/>
              <a:t>interesting or unusual combinations of materials </a:t>
            </a:r>
            <a:r>
              <a:rPr lang="en-GB" sz="2000" dirty="0"/>
              <a:t>such as glass </a:t>
            </a:r>
            <a:r>
              <a:rPr lang="en-GB" sz="2000" dirty="0" smtClean="0"/>
              <a:t>with stone</a:t>
            </a:r>
            <a:r>
              <a:rPr lang="en-GB" sz="2000" dirty="0"/>
              <a:t>, plastic </a:t>
            </a:r>
            <a:r>
              <a:rPr lang="en-GB" sz="2000" dirty="0" smtClean="0"/>
              <a:t>with aluminium</a:t>
            </a:r>
            <a:r>
              <a:rPr lang="en-GB" sz="2000" dirty="0"/>
              <a:t>, velvet fabric with chrome. He sometimes designs </a:t>
            </a:r>
            <a:r>
              <a:rPr lang="en-GB" sz="2000" dirty="0" smtClean="0"/>
              <a:t>items which </a:t>
            </a:r>
            <a:r>
              <a:rPr lang="en-GB" sz="2000" dirty="0"/>
              <a:t>have a </a:t>
            </a:r>
            <a:r>
              <a:rPr lang="en-GB" sz="2000" b="1" dirty="0"/>
              <a:t>traditional shape but </a:t>
            </a:r>
            <a:r>
              <a:rPr lang="en-GB" sz="2000" b="1" dirty="0" smtClean="0"/>
              <a:t>are</a:t>
            </a:r>
          </a:p>
          <a:p>
            <a:r>
              <a:rPr lang="en-GB" sz="2000" b="1" dirty="0" smtClean="0"/>
              <a:t>made </a:t>
            </a:r>
            <a:r>
              <a:rPr lang="en-GB" sz="2000" b="1" dirty="0"/>
              <a:t>of modern materials.</a:t>
            </a:r>
            <a:r>
              <a:rPr lang="en-GB" sz="2000" dirty="0"/>
              <a:t> For example </a:t>
            </a:r>
            <a:r>
              <a:rPr lang="en-GB" sz="2000" dirty="0" smtClean="0"/>
              <a:t>his first </a:t>
            </a:r>
            <a:r>
              <a:rPr lang="en-GB" sz="2000" dirty="0"/>
              <a:t>business venture was creating inflatable objects, he also has designed </a:t>
            </a:r>
            <a:r>
              <a:rPr lang="en-GB" sz="2000" dirty="0" smtClean="0"/>
              <a:t>very traditionally </a:t>
            </a:r>
            <a:r>
              <a:rPr lang="en-GB" sz="2000" dirty="0"/>
              <a:t>shaped chairs using modern, injection-moulded </a:t>
            </a:r>
            <a:r>
              <a:rPr lang="en-GB" sz="2000" dirty="0" smtClean="0"/>
              <a:t>plastic or his iconic </a:t>
            </a:r>
            <a:r>
              <a:rPr lang="en-GB" sz="2000" b="1" dirty="0" smtClean="0"/>
              <a:t>Ghost Chair</a:t>
            </a:r>
            <a:r>
              <a:rPr lang="en-GB" sz="2000" dirty="0" smtClean="0"/>
              <a:t>. These </a:t>
            </a:r>
            <a:r>
              <a:rPr lang="en-GB" sz="2000" b="1" dirty="0" smtClean="0"/>
              <a:t>contradictions </a:t>
            </a:r>
            <a:r>
              <a:rPr lang="en-GB" sz="2000" dirty="0" smtClean="0"/>
              <a:t>are part </a:t>
            </a:r>
            <a:r>
              <a:rPr lang="en-GB" sz="2000" dirty="0"/>
              <a:t>of the reason his work is so interesting. His designs are </a:t>
            </a:r>
            <a:r>
              <a:rPr lang="en-GB" sz="2000" dirty="0" smtClean="0"/>
              <a:t>often of </a:t>
            </a:r>
            <a:r>
              <a:rPr lang="en-GB" sz="2000" b="1" dirty="0"/>
              <a:t>curved, rounded, ‘feminine’ shapes </a:t>
            </a:r>
            <a:r>
              <a:rPr lang="en-GB" sz="2000" b="1" dirty="0" smtClean="0"/>
              <a:t>so he </a:t>
            </a:r>
            <a:r>
              <a:rPr lang="en-GB" sz="2000" b="1" dirty="0"/>
              <a:t>uses materials such as polyamide, </a:t>
            </a:r>
            <a:r>
              <a:rPr lang="en-GB" sz="2000" b="1" dirty="0" smtClean="0"/>
              <a:t>resins, soft </a:t>
            </a:r>
            <a:r>
              <a:rPr lang="en-GB" sz="2000" b="1" dirty="0"/>
              <a:t>plastics, and modern technological processes,</a:t>
            </a:r>
            <a:r>
              <a:rPr lang="en-GB" sz="2000" dirty="0"/>
              <a:t> which </a:t>
            </a:r>
            <a:r>
              <a:rPr lang="en-GB" sz="2000" dirty="0" smtClean="0"/>
              <a:t>allow him </a:t>
            </a:r>
            <a:r>
              <a:rPr lang="en-GB" sz="2000" dirty="0"/>
              <a:t>the flexibility </a:t>
            </a:r>
            <a:r>
              <a:rPr lang="en-GB" sz="2000" dirty="0" smtClean="0"/>
              <a:t>to create </a:t>
            </a:r>
            <a:r>
              <a:rPr lang="en-GB" sz="2000" dirty="0"/>
              <a:t>unusual shapes and forms</a:t>
            </a:r>
            <a:r>
              <a:rPr lang="en-GB" sz="2000" dirty="0" smtClean="0"/>
              <a:t>.</a:t>
            </a:r>
            <a:endParaRPr lang="en-GB" sz="2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6893" y="336176"/>
            <a:ext cx="2464979" cy="1922684"/>
          </a:xfrm>
          <a:prstGeom prst="rect">
            <a:avLst/>
          </a:prstGeom>
        </p:spPr>
      </p:pic>
    </p:spTree>
    <p:extLst>
      <p:ext uri="{BB962C8B-B14F-4D97-AF65-F5344CB8AC3E}">
        <p14:creationId xmlns:p14="http://schemas.microsoft.com/office/powerpoint/2010/main" val="17048046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
        <p:nvSpPr>
          <p:cNvPr id="3" name="Rectangle 2"/>
          <p:cNvSpPr/>
          <p:nvPr/>
        </p:nvSpPr>
        <p:spPr>
          <a:xfrm>
            <a:off x="3110752" y="3068320"/>
            <a:ext cx="8973671" cy="2554545"/>
          </a:xfrm>
          <a:prstGeom prst="rect">
            <a:avLst/>
          </a:prstGeom>
        </p:spPr>
        <p:txBody>
          <a:bodyPr wrap="square">
            <a:spAutoFit/>
          </a:bodyPr>
          <a:lstStyle/>
          <a:p>
            <a:r>
              <a:rPr lang="en-GB" sz="2000" b="1" dirty="0"/>
              <a:t>INFLUENCES / INSPIRATION.</a:t>
            </a:r>
          </a:p>
          <a:p>
            <a:r>
              <a:rPr lang="en-GB" sz="2000" dirty="0"/>
              <a:t>He is influenced by many things, including the </a:t>
            </a:r>
            <a:r>
              <a:rPr lang="en-GB" sz="2000" b="1" dirty="0"/>
              <a:t>latest fashions and novelty items </a:t>
            </a:r>
            <a:r>
              <a:rPr lang="en-GB" sz="2000" b="1" dirty="0" smtClean="0"/>
              <a:t>/ toys</a:t>
            </a:r>
            <a:r>
              <a:rPr lang="en-GB" sz="2000" dirty="0"/>
              <a:t>. You could argue that many of his designs are inspired by natural, forms as </a:t>
            </a:r>
            <a:r>
              <a:rPr lang="en-GB" sz="2000" dirty="0" smtClean="0"/>
              <a:t>he commonly </a:t>
            </a:r>
            <a:r>
              <a:rPr lang="en-GB" sz="2000" dirty="0"/>
              <a:t>uses </a:t>
            </a:r>
            <a:r>
              <a:rPr lang="en-GB" sz="2000" b="1" dirty="0"/>
              <a:t>organic or anthropomorphic shapes </a:t>
            </a:r>
            <a:r>
              <a:rPr lang="en-GB" sz="2000" dirty="0"/>
              <a:t>as the basis for his designs. </a:t>
            </a:r>
            <a:r>
              <a:rPr lang="en-GB" sz="2000" dirty="0" smtClean="0"/>
              <a:t>He travels </a:t>
            </a:r>
            <a:r>
              <a:rPr lang="en-GB" sz="2000" dirty="0"/>
              <a:t>widely and is also </a:t>
            </a:r>
            <a:r>
              <a:rPr lang="en-GB" sz="2000" b="1" dirty="0"/>
              <a:t>influenced by other cultures, in particular </a:t>
            </a:r>
            <a:r>
              <a:rPr lang="en-GB" sz="2000" b="1" dirty="0" smtClean="0"/>
              <a:t>Japanese simplicity</a:t>
            </a:r>
            <a:r>
              <a:rPr lang="en-GB" sz="2000" b="1" dirty="0"/>
              <a:t>, American streamlining and Italian Futurism</a:t>
            </a:r>
            <a:r>
              <a:rPr lang="en-GB" sz="2000" dirty="0"/>
              <a:t>. He is also interested </a:t>
            </a:r>
            <a:r>
              <a:rPr lang="en-GB" sz="2000" dirty="0" smtClean="0"/>
              <a:t>in </a:t>
            </a:r>
            <a:r>
              <a:rPr lang="en-GB" sz="2000" b="1" dirty="0" smtClean="0"/>
              <a:t>science </a:t>
            </a:r>
            <a:r>
              <a:rPr lang="en-GB" sz="2000" b="1" dirty="0"/>
              <a:t>fiction, Walt Disney characters and cartoons</a:t>
            </a:r>
            <a:r>
              <a:rPr lang="en-GB" sz="2000" dirty="0" smtClean="0"/>
              <a:t>.</a:t>
            </a:r>
          </a:p>
          <a:p>
            <a:endParaRPr lang="en-GB" sz="2000" dirty="0"/>
          </a:p>
        </p:txBody>
      </p:sp>
    </p:spTree>
    <p:extLst>
      <p:ext uri="{BB962C8B-B14F-4D97-AF65-F5344CB8AC3E}">
        <p14:creationId xmlns:p14="http://schemas.microsoft.com/office/powerpoint/2010/main" val="21222000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791220"/>
            <a:ext cx="3165566" cy="2066780"/>
          </a:xfrm>
          <a:prstGeom prst="rect">
            <a:avLst/>
          </a:prstGeom>
          <a:effectLst>
            <a:softEdge rad="63500"/>
          </a:effectLst>
        </p:spPr>
      </p:pic>
      <p:sp>
        <p:nvSpPr>
          <p:cNvPr id="9" name="Rectangle 8"/>
          <p:cNvSpPr>
            <a:spLocks noChangeArrowheads="1"/>
          </p:cNvSpPr>
          <p:nvPr/>
        </p:nvSpPr>
        <p:spPr bwMode="auto">
          <a:xfrm>
            <a:off x="1998662" y="119062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endParaRPr lang="en-US" altLang="en-US" dirty="0"/>
          </a:p>
        </p:txBody>
      </p:sp>
      <p:pic>
        <p:nvPicPr>
          <p:cNvPr id="10" name="Picture 9" descr="man_6"/>
          <p:cNvPicPr>
            <a:picLocks noChangeAspect="1" noChangeArrowheads="1"/>
          </p:cNvPicPr>
          <p:nvPr/>
        </p:nvPicPr>
        <p:blipFill>
          <a:blip r:embed="rId4">
            <a:extLst>
              <a:ext uri="{28A0092B-C50C-407E-A947-70E740481C1C}">
                <a14:useLocalDpi xmlns:a14="http://schemas.microsoft.com/office/drawing/2010/main" val="0"/>
              </a:ext>
            </a:extLst>
          </a:blip>
          <a:srcRect l="9717"/>
          <a:stretch>
            <a:fillRect/>
          </a:stretch>
        </p:blipFill>
        <p:spPr bwMode="auto">
          <a:xfrm>
            <a:off x="3036137" y="861625"/>
            <a:ext cx="1565074" cy="23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an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226" y="924772"/>
            <a:ext cx="1570785" cy="215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able"/>
          <p:cNvPicPr>
            <a:picLocks noChangeAspect="1"/>
          </p:cNvPicPr>
          <p:nvPr/>
        </p:nvPicPr>
        <p:blipFill>
          <a:blip r:embed="rId6"/>
          <a:stretch>
            <a:fillRect/>
          </a:stretch>
        </p:blipFill>
        <p:spPr>
          <a:xfrm>
            <a:off x="5134126" y="494518"/>
            <a:ext cx="4710958" cy="6023848"/>
          </a:xfrm>
          <a:prstGeom prst="rect">
            <a:avLst/>
          </a:prstGeom>
        </p:spPr>
      </p:pic>
      <p:sp>
        <p:nvSpPr>
          <p:cNvPr id="13" name="TextBox 12"/>
          <p:cNvSpPr txBox="1"/>
          <p:nvPr/>
        </p:nvSpPr>
        <p:spPr>
          <a:xfrm>
            <a:off x="222305" y="97628"/>
            <a:ext cx="11416553" cy="584775"/>
          </a:xfrm>
          <a:prstGeom prst="rect">
            <a:avLst/>
          </a:prstGeom>
          <a:noFill/>
        </p:spPr>
        <p:txBody>
          <a:bodyPr wrap="square" rtlCol="0">
            <a:spAutoFit/>
          </a:bodyPr>
          <a:lstStyle/>
          <a:p>
            <a:r>
              <a:rPr lang="en-GB" sz="3200" b="1" dirty="0" smtClean="0">
                <a:solidFill>
                  <a:srgbClr val="7030A0"/>
                </a:solidFill>
              </a:rPr>
              <a:t>Anthropometric data</a:t>
            </a:r>
            <a:endParaRPr lang="en-GB" sz="3200" b="1" dirty="0">
              <a:solidFill>
                <a:srgbClr val="7030A0"/>
              </a:solidFill>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589" y="3779889"/>
            <a:ext cx="4612202" cy="2868180"/>
          </a:xfrm>
          <a:prstGeom prst="rect">
            <a:avLst/>
          </a:prstGeom>
        </p:spPr>
      </p:pic>
      <p:sp>
        <p:nvSpPr>
          <p:cNvPr id="3" name="TextBox 2"/>
          <p:cNvSpPr txBox="1"/>
          <p:nvPr/>
        </p:nvSpPr>
        <p:spPr>
          <a:xfrm>
            <a:off x="10071463" y="390015"/>
            <a:ext cx="1841863" cy="4401205"/>
          </a:xfrm>
          <a:prstGeom prst="rect">
            <a:avLst/>
          </a:prstGeom>
          <a:noFill/>
        </p:spPr>
        <p:txBody>
          <a:bodyPr wrap="square" rtlCol="0">
            <a:spAutoFit/>
          </a:bodyPr>
          <a:lstStyle/>
          <a:p>
            <a:r>
              <a:rPr lang="en-GB" sz="1400" dirty="0" smtClean="0"/>
              <a:t>Measurements are taken of specific lengths, distances, heights, weights, angles and reaches within a human body. This survey will be carried out with thousands of people. Only the middle 90% of the data is included in an average for each measurement, this to exclude anomalies.</a:t>
            </a:r>
          </a:p>
          <a:p>
            <a:endParaRPr lang="en-GB" sz="1400" dirty="0"/>
          </a:p>
          <a:p>
            <a:r>
              <a:rPr lang="en-GB" sz="1400" b="1" dirty="0" smtClean="0">
                <a:solidFill>
                  <a:srgbClr val="7030A0"/>
                </a:solidFill>
              </a:rPr>
              <a:t>What issues could this create?</a:t>
            </a:r>
          </a:p>
          <a:p>
            <a:endParaRPr lang="en-GB" sz="1400" b="1" dirty="0" smtClean="0">
              <a:solidFill>
                <a:srgbClr val="7030A0"/>
              </a:solidFill>
            </a:endParaRPr>
          </a:p>
          <a:p>
            <a:r>
              <a:rPr lang="en-GB" sz="1400" b="1" dirty="0" smtClean="0">
                <a:solidFill>
                  <a:srgbClr val="7030A0"/>
                </a:solidFill>
              </a:rPr>
              <a:t>Where is the gap in the market?</a:t>
            </a:r>
          </a:p>
        </p:txBody>
      </p:sp>
    </p:spTree>
    <p:extLst>
      <p:ext uri="{BB962C8B-B14F-4D97-AF65-F5344CB8AC3E}">
        <p14:creationId xmlns:p14="http://schemas.microsoft.com/office/powerpoint/2010/main" val="16819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51"/>
          <p:cNvPicPr preferRelativeResize="0"/>
          <p:nvPr/>
        </p:nvPicPr>
        <p:blipFill rotWithShape="1">
          <a:blip r:embed="rId2">
            <a:alphaModFix/>
          </a:blip>
          <a:srcRect l="18008" t="42538" r="19383" b="33835"/>
          <a:stretch/>
        </p:blipFill>
        <p:spPr>
          <a:xfrm>
            <a:off x="190257" y="67756"/>
            <a:ext cx="4284661" cy="1293811"/>
          </a:xfrm>
          <a:prstGeom prst="rect">
            <a:avLst/>
          </a:prstGeom>
          <a:noFill/>
          <a:ln>
            <a:noFill/>
          </a:ln>
        </p:spPr>
      </p:pic>
      <p:pic>
        <p:nvPicPr>
          <p:cNvPr id="7" name="Picture 4" descr="Image result for philippe starck produc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245" y="67756"/>
            <a:ext cx="3959225" cy="6482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8209" r="25619"/>
          <a:stretch/>
        </p:blipFill>
        <p:spPr>
          <a:xfrm>
            <a:off x="9526664" y="67756"/>
            <a:ext cx="1645919" cy="3564796"/>
          </a:xfrm>
          <a:prstGeom prst="rect">
            <a:avLst/>
          </a:prstGeom>
        </p:spPr>
      </p:pic>
      <p:sp>
        <p:nvSpPr>
          <p:cNvPr id="2" name="TextBox 1"/>
          <p:cNvSpPr txBox="1"/>
          <p:nvPr/>
        </p:nvSpPr>
        <p:spPr>
          <a:xfrm>
            <a:off x="1145352" y="1519519"/>
            <a:ext cx="3751729" cy="923330"/>
          </a:xfrm>
          <a:prstGeom prst="rect">
            <a:avLst/>
          </a:prstGeom>
          <a:noFill/>
        </p:spPr>
        <p:txBody>
          <a:bodyPr wrap="square" rtlCol="0">
            <a:spAutoFit/>
          </a:bodyPr>
          <a:lstStyle/>
          <a:p>
            <a:r>
              <a:rPr lang="en-GB" sz="5400" dirty="0" smtClean="0"/>
              <a:t>Juicy </a:t>
            </a:r>
            <a:r>
              <a:rPr lang="en-GB" sz="5400" dirty="0" err="1" smtClean="0"/>
              <a:t>Salif</a:t>
            </a:r>
            <a:r>
              <a:rPr lang="en-GB" sz="5400" dirty="0" smtClean="0"/>
              <a:t> </a:t>
            </a:r>
            <a:endParaRPr lang="en-GB" sz="5400" dirty="0"/>
          </a:p>
        </p:txBody>
      </p:sp>
      <p:sp>
        <p:nvSpPr>
          <p:cNvPr id="3" name="Rectangle 2"/>
          <p:cNvSpPr/>
          <p:nvPr/>
        </p:nvSpPr>
        <p:spPr>
          <a:xfrm>
            <a:off x="680730" y="2600801"/>
            <a:ext cx="4216351" cy="1754326"/>
          </a:xfrm>
          <a:prstGeom prst="rect">
            <a:avLst/>
          </a:prstGeom>
        </p:spPr>
        <p:txBody>
          <a:bodyPr wrap="square">
            <a:spAutoFit/>
          </a:bodyPr>
          <a:lstStyle/>
          <a:p>
            <a:r>
              <a:rPr lang="en-GB" dirty="0" smtClean="0">
                <a:effectLst/>
              </a:rPr>
              <a:t>A truly iconic object and symbol not only of Philippe </a:t>
            </a:r>
            <a:r>
              <a:rPr lang="en-GB" dirty="0" err="1" smtClean="0">
                <a:effectLst/>
              </a:rPr>
              <a:t>Starck</a:t>
            </a:r>
            <a:r>
              <a:rPr lang="en-GB" dirty="0" smtClean="0">
                <a:effectLst/>
              </a:rPr>
              <a:t> but of </a:t>
            </a:r>
            <a:r>
              <a:rPr lang="en-GB" dirty="0" err="1" smtClean="0">
                <a:effectLst/>
              </a:rPr>
              <a:t>Alessi</a:t>
            </a:r>
            <a:r>
              <a:rPr lang="en-GB" dirty="0" smtClean="0">
                <a:effectLst/>
              </a:rPr>
              <a:t> itself, this citrus squeezer - as revolutionary as it is surprisingly functional - was sketched in its essentials by </a:t>
            </a:r>
            <a:r>
              <a:rPr lang="en-GB" dirty="0" err="1" smtClean="0">
                <a:effectLst/>
              </a:rPr>
              <a:t>Starck</a:t>
            </a:r>
            <a:r>
              <a:rPr lang="en-GB" dirty="0" smtClean="0">
                <a:effectLst/>
              </a:rPr>
              <a:t> during a holiday by the sea in Italy, on a pizzeria napkin. </a:t>
            </a:r>
            <a:endParaRPr lang="en-GB"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3459" y="4355127"/>
            <a:ext cx="1895230" cy="157541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33928"/>
            <a:ext cx="2381250" cy="2381250"/>
          </a:xfrm>
          <a:prstGeom prst="rect">
            <a:avLst/>
          </a:prstGeom>
        </p:spPr>
      </p:pic>
    </p:spTree>
    <p:extLst>
      <p:ext uri="{BB962C8B-B14F-4D97-AF65-F5344CB8AC3E}">
        <p14:creationId xmlns:p14="http://schemas.microsoft.com/office/powerpoint/2010/main" val="16455745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51"/>
          <p:cNvPicPr preferRelativeResize="0"/>
          <p:nvPr/>
        </p:nvPicPr>
        <p:blipFill rotWithShape="1">
          <a:blip r:embed="rId2">
            <a:alphaModFix/>
          </a:blip>
          <a:srcRect l="18008" t="42538" r="19383" b="33835"/>
          <a:stretch/>
        </p:blipFill>
        <p:spPr>
          <a:xfrm>
            <a:off x="190257" y="67756"/>
            <a:ext cx="4284661" cy="1293811"/>
          </a:xfrm>
          <a:prstGeom prst="rect">
            <a:avLst/>
          </a:prstGeom>
          <a:noFill/>
          <a:ln>
            <a:no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928" t="16892" r="11571" b="19465"/>
          <a:stretch/>
        </p:blipFill>
        <p:spPr>
          <a:xfrm>
            <a:off x="4976949" y="1700906"/>
            <a:ext cx="4663440" cy="387966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1646" y="714661"/>
            <a:ext cx="1972491" cy="19724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1646" y="2954383"/>
            <a:ext cx="1972491" cy="197249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1646" y="5068933"/>
            <a:ext cx="1972491" cy="1479368"/>
          </a:xfrm>
          <a:prstGeom prst="rect">
            <a:avLst/>
          </a:prstGeom>
        </p:spPr>
      </p:pic>
      <p:sp>
        <p:nvSpPr>
          <p:cNvPr id="9" name="Rectangle 8"/>
          <p:cNvSpPr/>
          <p:nvPr/>
        </p:nvSpPr>
        <p:spPr>
          <a:xfrm>
            <a:off x="1236372" y="2687152"/>
            <a:ext cx="3740577" cy="584775"/>
          </a:xfrm>
          <a:prstGeom prst="rect">
            <a:avLst/>
          </a:prstGeom>
        </p:spPr>
        <p:txBody>
          <a:bodyPr wrap="square">
            <a:spAutoFit/>
          </a:bodyPr>
          <a:lstStyle/>
          <a:p>
            <a:r>
              <a:rPr lang="en-GB" sz="3200" dirty="0" smtClean="0">
                <a:effectLst/>
              </a:rPr>
              <a:t>Mister </a:t>
            </a:r>
            <a:r>
              <a:rPr lang="en-GB" sz="3200" dirty="0" err="1" smtClean="0">
                <a:effectLst/>
              </a:rPr>
              <a:t>Meumeu</a:t>
            </a:r>
            <a:endParaRPr lang="en-GB" sz="3200" dirty="0"/>
          </a:p>
        </p:txBody>
      </p:sp>
      <p:sp>
        <p:nvSpPr>
          <p:cNvPr id="13" name="Rectangle 12"/>
          <p:cNvSpPr/>
          <p:nvPr/>
        </p:nvSpPr>
        <p:spPr>
          <a:xfrm>
            <a:off x="692332" y="3478964"/>
            <a:ext cx="3913215" cy="923330"/>
          </a:xfrm>
          <a:prstGeom prst="rect">
            <a:avLst/>
          </a:prstGeom>
        </p:spPr>
        <p:txBody>
          <a:bodyPr wrap="square">
            <a:spAutoFit/>
          </a:bodyPr>
          <a:lstStyle/>
          <a:p>
            <a:pPr algn="ctr"/>
            <a:r>
              <a:rPr lang="en-GB" dirty="0" smtClean="0">
                <a:effectLst/>
              </a:rPr>
              <a:t>A Parmesan cheese grater with integrated spoons and storage box with lid.</a:t>
            </a:r>
            <a:endParaRPr lang="en-GB"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33928"/>
            <a:ext cx="2381250" cy="2381250"/>
          </a:xfrm>
          <a:prstGeom prst="rect">
            <a:avLst/>
          </a:prstGeom>
        </p:spPr>
      </p:pic>
    </p:spTree>
    <p:extLst>
      <p:ext uri="{BB962C8B-B14F-4D97-AF65-F5344CB8AC3E}">
        <p14:creationId xmlns:p14="http://schemas.microsoft.com/office/powerpoint/2010/main" val="13683449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51"/>
          <p:cNvPicPr preferRelativeResize="0"/>
          <p:nvPr/>
        </p:nvPicPr>
        <p:blipFill rotWithShape="1">
          <a:blip r:embed="rId2">
            <a:alphaModFix/>
          </a:blip>
          <a:srcRect l="18008" t="42538" r="19383" b="33835"/>
          <a:stretch/>
        </p:blipFill>
        <p:spPr>
          <a:xfrm>
            <a:off x="190257" y="67756"/>
            <a:ext cx="4284661" cy="1293811"/>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024" y="2978332"/>
            <a:ext cx="4615541" cy="3461656"/>
          </a:xfrm>
          <a:prstGeom prst="rect">
            <a:avLst/>
          </a:prstGeom>
        </p:spPr>
      </p:pic>
      <p:pic>
        <p:nvPicPr>
          <p:cNvPr id="2050" name="Picture 2" descr="Image result for philippe starck products ke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337" y="429145"/>
            <a:ext cx="3174274" cy="21161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7497" y="2978332"/>
            <a:ext cx="5220789" cy="1323439"/>
          </a:xfrm>
          <a:prstGeom prst="rect">
            <a:avLst/>
          </a:prstGeom>
        </p:spPr>
        <p:txBody>
          <a:bodyPr wrap="square">
            <a:spAutoFit/>
          </a:bodyPr>
          <a:lstStyle/>
          <a:p>
            <a:r>
              <a:rPr lang="en-GB" sz="1600" dirty="0" smtClean="0">
                <a:effectLst/>
              </a:rPr>
              <a:t>The working elements of the kettle (the handle, spout and body) were completely rethought and reengineered into sculptural forms that bore no resemblance to their predecessors. The result was a shape that wowed then and continues to amaze today.</a:t>
            </a:r>
            <a:endParaRPr lang="en-GB" sz="1600" dirty="0"/>
          </a:p>
        </p:txBody>
      </p:sp>
      <p:sp>
        <p:nvSpPr>
          <p:cNvPr id="7" name="Rectangle 6"/>
          <p:cNvSpPr/>
          <p:nvPr/>
        </p:nvSpPr>
        <p:spPr>
          <a:xfrm>
            <a:off x="1389941" y="2252940"/>
            <a:ext cx="3755900" cy="584775"/>
          </a:xfrm>
          <a:prstGeom prst="rect">
            <a:avLst/>
          </a:prstGeom>
        </p:spPr>
        <p:txBody>
          <a:bodyPr wrap="none">
            <a:spAutoFit/>
          </a:bodyPr>
          <a:lstStyle/>
          <a:p>
            <a:r>
              <a:rPr lang="en-GB" sz="3200" dirty="0" err="1" smtClean="0"/>
              <a:t>Bertta</a:t>
            </a:r>
            <a:r>
              <a:rPr lang="en-GB" sz="3200" dirty="0" smtClean="0"/>
              <a:t> Hob Top Kettle</a:t>
            </a:r>
            <a:endParaRPr lang="en-GB" sz="3200"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33928"/>
            <a:ext cx="2381250" cy="2381250"/>
          </a:xfrm>
          <a:prstGeom prst="rect">
            <a:avLst/>
          </a:prstGeom>
        </p:spPr>
      </p:pic>
    </p:spTree>
    <p:extLst>
      <p:ext uri="{BB962C8B-B14F-4D97-AF65-F5344CB8AC3E}">
        <p14:creationId xmlns:p14="http://schemas.microsoft.com/office/powerpoint/2010/main" val="36839187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493" y="1456508"/>
            <a:ext cx="6373000" cy="4970941"/>
          </a:xfrm>
          <a:prstGeom prst="rect">
            <a:avLst/>
          </a:prstGeom>
        </p:spPr>
      </p:pic>
      <p:pic>
        <p:nvPicPr>
          <p:cNvPr id="4" name="Shape 51"/>
          <p:cNvPicPr preferRelativeResize="0"/>
          <p:nvPr/>
        </p:nvPicPr>
        <p:blipFill rotWithShape="1">
          <a:blip r:embed="rId3">
            <a:alphaModFix/>
          </a:blip>
          <a:srcRect l="18008" t="42538" r="19383" b="33835"/>
          <a:stretch/>
        </p:blipFill>
        <p:spPr>
          <a:xfrm>
            <a:off x="190257" y="67756"/>
            <a:ext cx="4284661" cy="1293811"/>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8475" y="203971"/>
            <a:ext cx="2257425" cy="2505075"/>
          </a:xfrm>
          <a:prstGeom prst="rect">
            <a:avLst/>
          </a:prstGeom>
        </p:spPr>
      </p:pic>
      <p:sp>
        <p:nvSpPr>
          <p:cNvPr id="7" name="Rectangle 6"/>
          <p:cNvSpPr/>
          <p:nvPr/>
        </p:nvSpPr>
        <p:spPr>
          <a:xfrm>
            <a:off x="1005840" y="2614104"/>
            <a:ext cx="4545875" cy="584775"/>
          </a:xfrm>
          <a:prstGeom prst="rect">
            <a:avLst/>
          </a:prstGeom>
        </p:spPr>
        <p:txBody>
          <a:bodyPr wrap="square">
            <a:spAutoFit/>
          </a:bodyPr>
          <a:lstStyle/>
          <a:p>
            <a:r>
              <a:rPr lang="en-GB" sz="3200" dirty="0" smtClean="0"/>
              <a:t>Kartell Louis Ghost Chair</a:t>
            </a:r>
            <a:endParaRPr lang="en-GB" sz="3200" dirty="0"/>
          </a:p>
        </p:txBody>
      </p:sp>
      <p:sp>
        <p:nvSpPr>
          <p:cNvPr id="6" name="Rectangle 5"/>
          <p:cNvSpPr/>
          <p:nvPr/>
        </p:nvSpPr>
        <p:spPr>
          <a:xfrm>
            <a:off x="1138645" y="3408239"/>
            <a:ext cx="4280263" cy="1477328"/>
          </a:xfrm>
          <a:prstGeom prst="rect">
            <a:avLst/>
          </a:prstGeom>
        </p:spPr>
        <p:txBody>
          <a:bodyPr wrap="square">
            <a:spAutoFit/>
          </a:bodyPr>
          <a:lstStyle/>
          <a:p>
            <a:r>
              <a:rPr lang="en-GB" dirty="0" smtClean="0"/>
              <a:t>The Baroque style, with its flamboyant flourishes, is boiled down into one single mould of polycarbonate. Polycarbonate is highly durable, wipe-clean and practical. Up to 7 of these chairs can be stacked.</a:t>
            </a:r>
            <a:endParaRPr lang="en-GB" dirty="0"/>
          </a:p>
        </p:txBody>
      </p:sp>
    </p:spTree>
    <p:extLst>
      <p:ext uri="{BB962C8B-B14F-4D97-AF65-F5344CB8AC3E}">
        <p14:creationId xmlns:p14="http://schemas.microsoft.com/office/powerpoint/2010/main" val="25756255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51"/>
          <p:cNvPicPr preferRelativeResize="0"/>
          <p:nvPr/>
        </p:nvPicPr>
        <p:blipFill rotWithShape="1">
          <a:blip r:embed="rId2">
            <a:alphaModFix/>
          </a:blip>
          <a:srcRect l="18008" t="42538" r="19383" b="33835"/>
          <a:stretch/>
        </p:blipFill>
        <p:spPr>
          <a:xfrm>
            <a:off x="190257" y="67756"/>
            <a:ext cx="4284661" cy="1293811"/>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022" y="300446"/>
            <a:ext cx="4841965" cy="363147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015" y="4083615"/>
            <a:ext cx="4115889" cy="2558711"/>
          </a:xfrm>
          <a:prstGeom prst="rect">
            <a:avLst/>
          </a:prstGeom>
        </p:spPr>
      </p:pic>
      <p:sp>
        <p:nvSpPr>
          <p:cNvPr id="9" name="Rectangle 8"/>
          <p:cNvSpPr/>
          <p:nvPr/>
        </p:nvSpPr>
        <p:spPr>
          <a:xfrm>
            <a:off x="1005840" y="2614104"/>
            <a:ext cx="4545875" cy="584775"/>
          </a:xfrm>
          <a:prstGeom prst="rect">
            <a:avLst/>
          </a:prstGeom>
        </p:spPr>
        <p:txBody>
          <a:bodyPr wrap="square">
            <a:spAutoFit/>
          </a:bodyPr>
          <a:lstStyle/>
          <a:p>
            <a:pPr algn="ctr"/>
            <a:r>
              <a:rPr lang="en-GB" sz="3200" dirty="0" smtClean="0"/>
              <a:t>Yacht</a:t>
            </a:r>
            <a:endParaRPr lang="en-GB" sz="3200" dirty="0"/>
          </a:p>
        </p:txBody>
      </p:sp>
      <p:sp>
        <p:nvSpPr>
          <p:cNvPr id="10" name="Rectangle 9"/>
          <p:cNvSpPr/>
          <p:nvPr/>
        </p:nvSpPr>
        <p:spPr>
          <a:xfrm>
            <a:off x="1138645" y="3408239"/>
            <a:ext cx="4280263" cy="646331"/>
          </a:xfrm>
          <a:prstGeom prst="rect">
            <a:avLst/>
          </a:prstGeom>
        </p:spPr>
        <p:txBody>
          <a:bodyPr wrap="square">
            <a:spAutoFit/>
          </a:bodyPr>
          <a:lstStyle/>
          <a:p>
            <a:pPr algn="ctr"/>
            <a:r>
              <a:rPr lang="en-GB" dirty="0" smtClean="0"/>
              <a:t>Designed for and commissioned by Steve Jobs.</a:t>
            </a:r>
            <a:endParaRPr lang="en-GB" dirty="0"/>
          </a:p>
        </p:txBody>
      </p:sp>
    </p:spTree>
    <p:extLst>
      <p:ext uri="{BB962C8B-B14F-4D97-AF65-F5344CB8AC3E}">
        <p14:creationId xmlns:p14="http://schemas.microsoft.com/office/powerpoint/2010/main" val="4658652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555" y="903609"/>
            <a:ext cx="7932722" cy="5954391"/>
          </a:xfrm>
          <a:prstGeom prst="rect">
            <a:avLst/>
          </a:prstGeom>
        </p:spPr>
      </p:pic>
      <p:pic>
        <p:nvPicPr>
          <p:cNvPr id="4" name="Shape 51"/>
          <p:cNvPicPr preferRelativeResize="0"/>
          <p:nvPr/>
        </p:nvPicPr>
        <p:blipFill rotWithShape="1">
          <a:blip r:embed="rId3">
            <a:alphaModFix/>
          </a:blip>
          <a:srcRect l="18008" t="42538" r="19383" b="33835"/>
          <a:stretch/>
        </p:blipFill>
        <p:spPr>
          <a:xfrm>
            <a:off x="190257" y="67756"/>
            <a:ext cx="4284661" cy="1293811"/>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913" y="196037"/>
            <a:ext cx="2726754" cy="2181403"/>
          </a:xfrm>
          <a:prstGeom prst="rect">
            <a:avLst/>
          </a:prstGeom>
        </p:spPr>
      </p:pic>
      <p:sp>
        <p:nvSpPr>
          <p:cNvPr id="6" name="Rectangle 5"/>
          <p:cNvSpPr/>
          <p:nvPr/>
        </p:nvSpPr>
        <p:spPr>
          <a:xfrm>
            <a:off x="899241" y="3242449"/>
            <a:ext cx="3940628" cy="1477328"/>
          </a:xfrm>
          <a:prstGeom prst="rect">
            <a:avLst/>
          </a:prstGeom>
        </p:spPr>
        <p:txBody>
          <a:bodyPr wrap="square">
            <a:spAutoFit/>
          </a:bodyPr>
          <a:lstStyle/>
          <a:p>
            <a:r>
              <a:rPr lang="en-GB" dirty="0" smtClean="0"/>
              <a:t>The control at the end of the spout is what turns the faucet on and off, meaning your hands reach the water a lot quicker than they would with regular top-mounted knobs, thus saving water. </a:t>
            </a:r>
            <a:endParaRPr lang="en-GB" dirty="0"/>
          </a:p>
        </p:txBody>
      </p:sp>
      <p:sp>
        <p:nvSpPr>
          <p:cNvPr id="11" name="Rectangle 10"/>
          <p:cNvSpPr/>
          <p:nvPr/>
        </p:nvSpPr>
        <p:spPr>
          <a:xfrm>
            <a:off x="596617" y="2657674"/>
            <a:ext cx="4545875" cy="584775"/>
          </a:xfrm>
          <a:prstGeom prst="rect">
            <a:avLst/>
          </a:prstGeom>
        </p:spPr>
        <p:txBody>
          <a:bodyPr wrap="square">
            <a:spAutoFit/>
          </a:bodyPr>
          <a:lstStyle/>
          <a:p>
            <a:pPr algn="ctr"/>
            <a:r>
              <a:rPr lang="en-GB" sz="3200" dirty="0" err="1" smtClean="0"/>
              <a:t>Axor</a:t>
            </a:r>
            <a:r>
              <a:rPr lang="en-GB" sz="3200" dirty="0" smtClean="0"/>
              <a:t> Faucet</a:t>
            </a:r>
            <a:endParaRPr lang="en-GB" sz="3200" dirty="0"/>
          </a:p>
        </p:txBody>
      </p:sp>
    </p:spTree>
    <p:extLst>
      <p:ext uri="{BB962C8B-B14F-4D97-AF65-F5344CB8AC3E}">
        <p14:creationId xmlns:p14="http://schemas.microsoft.com/office/powerpoint/2010/main" val="2504747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51"/>
          <p:cNvPicPr preferRelativeResize="0"/>
          <p:nvPr/>
        </p:nvPicPr>
        <p:blipFill rotWithShape="1">
          <a:blip r:embed="rId2">
            <a:alphaModFix/>
          </a:blip>
          <a:srcRect l="18008" t="42538" r="19383" b="33835"/>
          <a:stretch/>
        </p:blipFill>
        <p:spPr>
          <a:xfrm>
            <a:off x="190257" y="67756"/>
            <a:ext cx="4284661" cy="1293811"/>
          </a:xfrm>
          <a:prstGeom prst="rect">
            <a:avLst/>
          </a:prstGeom>
          <a:noFill/>
          <a:ln>
            <a:noFill/>
          </a:ln>
        </p:spPr>
      </p:pic>
      <p:sp>
        <p:nvSpPr>
          <p:cNvPr id="6" name="Rectangle 5"/>
          <p:cNvSpPr/>
          <p:nvPr/>
        </p:nvSpPr>
        <p:spPr>
          <a:xfrm>
            <a:off x="899241" y="3242449"/>
            <a:ext cx="3940628" cy="1754326"/>
          </a:xfrm>
          <a:prstGeom prst="rect">
            <a:avLst/>
          </a:prstGeom>
        </p:spPr>
        <p:txBody>
          <a:bodyPr wrap="square">
            <a:spAutoFit/>
          </a:bodyPr>
          <a:lstStyle/>
          <a:p>
            <a:pPr algn="ctr"/>
            <a:r>
              <a:rPr lang="en-GB" dirty="0" smtClean="0"/>
              <a:t>Masters is roomy and comfortable. Supported on slender legs, the back shapes of the 3 original designs are create by solid lines and voids which flow down and join together along the perimeter.</a:t>
            </a:r>
            <a:endParaRPr lang="en-GB" dirty="0"/>
          </a:p>
        </p:txBody>
      </p:sp>
      <p:sp>
        <p:nvSpPr>
          <p:cNvPr id="11" name="Rectangle 10"/>
          <p:cNvSpPr/>
          <p:nvPr/>
        </p:nvSpPr>
        <p:spPr>
          <a:xfrm>
            <a:off x="596617" y="2657674"/>
            <a:ext cx="4545875" cy="584775"/>
          </a:xfrm>
          <a:prstGeom prst="rect">
            <a:avLst/>
          </a:prstGeom>
        </p:spPr>
        <p:txBody>
          <a:bodyPr wrap="square">
            <a:spAutoFit/>
          </a:bodyPr>
          <a:lstStyle/>
          <a:p>
            <a:pPr algn="ctr"/>
            <a:r>
              <a:rPr lang="en-GB" sz="3200" dirty="0" smtClean="0"/>
              <a:t>Masters Chair</a:t>
            </a:r>
            <a:endParaRPr lang="en-GB"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945" y="627363"/>
            <a:ext cx="5802004" cy="5802004"/>
          </a:xfrm>
          <a:prstGeom prst="rect">
            <a:avLst/>
          </a:prstGeom>
        </p:spPr>
      </p:pic>
    </p:spTree>
    <p:extLst>
      <p:ext uri="{BB962C8B-B14F-4D97-AF65-F5344CB8AC3E}">
        <p14:creationId xmlns:p14="http://schemas.microsoft.com/office/powerpoint/2010/main" val="4239078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5"/>
          <p:cNvSpPr txBox="1"/>
          <p:nvPr/>
        </p:nvSpPr>
        <p:spPr>
          <a:xfrm>
            <a:off x="-1195637" y="1785842"/>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4400" b="0" i="0" u="none" strike="noStrike" cap="none" dirty="0" err="1">
                <a:solidFill>
                  <a:srgbClr val="000000"/>
                </a:solidFill>
                <a:latin typeface="Calibri"/>
                <a:ea typeface="Calibri"/>
                <a:cs typeface="Calibri"/>
                <a:sym typeface="Calibri"/>
              </a:rPr>
              <a:t>Zik</a:t>
            </a:r>
            <a:r>
              <a:rPr lang="en-US" sz="4400" b="0" i="0" u="none" strike="noStrike" cap="none" dirty="0">
                <a:solidFill>
                  <a:srgbClr val="000000"/>
                </a:solidFill>
                <a:latin typeface="Calibri"/>
                <a:ea typeface="Calibri"/>
                <a:cs typeface="Calibri"/>
                <a:sym typeface="Calibri"/>
              </a:rPr>
              <a:t> Headphones</a:t>
            </a:r>
          </a:p>
        </p:txBody>
      </p:sp>
      <p:pic>
        <p:nvPicPr>
          <p:cNvPr id="5" name="Shape 116"/>
          <p:cNvPicPr preferRelativeResize="0"/>
          <p:nvPr/>
        </p:nvPicPr>
        <p:blipFill rotWithShape="1">
          <a:blip r:embed="rId2">
            <a:alphaModFix/>
          </a:blip>
          <a:srcRect/>
          <a:stretch/>
        </p:blipFill>
        <p:spPr>
          <a:xfrm>
            <a:off x="7368854" y="1019528"/>
            <a:ext cx="4604100" cy="5194500"/>
          </a:xfrm>
          <a:prstGeom prst="rect">
            <a:avLst/>
          </a:prstGeom>
          <a:noFill/>
          <a:ln>
            <a:noFill/>
          </a:ln>
        </p:spPr>
      </p:pic>
      <p:pic>
        <p:nvPicPr>
          <p:cNvPr id="6" name="Shape 51"/>
          <p:cNvPicPr preferRelativeResize="0"/>
          <p:nvPr/>
        </p:nvPicPr>
        <p:blipFill rotWithShape="1">
          <a:blip r:embed="rId3">
            <a:alphaModFix/>
          </a:blip>
          <a:srcRect l="18008" t="42538" r="19383" b="33835"/>
          <a:stretch/>
        </p:blipFill>
        <p:spPr>
          <a:xfrm>
            <a:off x="190257" y="67756"/>
            <a:ext cx="4284661" cy="1293811"/>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354" y="3616778"/>
            <a:ext cx="2857500" cy="2628900"/>
          </a:xfrm>
          <a:prstGeom prst="rect">
            <a:avLst/>
          </a:prstGeom>
        </p:spPr>
      </p:pic>
    </p:spTree>
    <p:extLst>
      <p:ext uri="{BB962C8B-B14F-4D97-AF65-F5344CB8AC3E}">
        <p14:creationId xmlns:p14="http://schemas.microsoft.com/office/powerpoint/2010/main" val="39584698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3"/>
          <p:cNvSpPr txBox="1"/>
          <p:nvPr/>
        </p:nvSpPr>
        <p:spPr>
          <a:xfrm>
            <a:off x="1632109" y="1493326"/>
            <a:ext cx="8229600" cy="1179600"/>
          </a:xfrm>
          <a:prstGeom prst="rect">
            <a:avLst/>
          </a:prstGeom>
          <a:noFill/>
          <a:ln>
            <a:noFill/>
          </a:ln>
        </p:spPr>
        <p:txBody>
          <a:bodyPr lIns="91425" tIns="45700" rIns="91425" bIns="45700" anchor="t" anchorCtr="0">
            <a:noAutofit/>
          </a:bodyPr>
          <a:lstStyle/>
          <a:p>
            <a:pPr marR="0" lvl="0" algn="l" rtl="0">
              <a:lnSpc>
                <a:spcPct val="80000"/>
              </a:lnSpc>
              <a:spcBef>
                <a:spcPts val="0"/>
              </a:spcBef>
              <a:spcAft>
                <a:spcPts val="0"/>
              </a:spcAft>
              <a:buNone/>
            </a:pPr>
            <a:r>
              <a:rPr lang="en-US" sz="1800" b="1" i="0" u="none" strike="noStrike" cap="none">
                <a:solidFill>
                  <a:srgbClr val="000000"/>
                </a:solidFill>
                <a:latin typeface="Calibri"/>
                <a:ea typeface="Calibri"/>
                <a:cs typeface="Calibri"/>
                <a:sym typeface="Calibri"/>
              </a:rPr>
              <a:t>Take/End/Refuse a Call </a:t>
            </a:r>
            <a:r>
              <a:rPr lang="en-US" sz="1800" b="0" i="0" u="none" strike="noStrike" cap="none">
                <a:solidFill>
                  <a:srgbClr val="000000"/>
                </a:solidFill>
                <a:latin typeface="Calibri"/>
                <a:ea typeface="Calibri"/>
                <a:cs typeface="Calibri"/>
                <a:sym typeface="Calibri"/>
              </a:rPr>
              <a:t>Tap on the right headphone to take or end a call, touch the panel for two seconds to reject it.</a:t>
            </a:r>
            <a:br>
              <a:rPr lang="en-US" sz="1800" b="0" i="0" u="none" strike="noStrike" cap="none">
                <a:solidFill>
                  <a:srgbClr val="000000"/>
                </a:solidFill>
                <a:latin typeface="Calibri"/>
                <a:ea typeface="Calibri"/>
                <a:cs typeface="Calibri"/>
                <a:sym typeface="Calibri"/>
              </a:rPr>
            </a:br>
            <a:r>
              <a:rPr lang="en-US" sz="1800" b="1" i="0" u="none" strike="noStrike" cap="none">
                <a:solidFill>
                  <a:srgbClr val="000000"/>
                </a:solidFill>
                <a:latin typeface="Calibri"/>
                <a:ea typeface="Calibri"/>
                <a:cs typeface="Calibri"/>
                <a:sym typeface="Calibri"/>
              </a:rPr>
              <a:t>Switch Dual Call</a:t>
            </a:r>
            <a:r>
              <a:rPr lang="en-US" sz="1800"/>
              <a:t> </a:t>
            </a:r>
            <a:r>
              <a:rPr lang="en-US" sz="1800" b="0" i="0" u="none" strike="noStrike" cap="none">
                <a:solidFill>
                  <a:srgbClr val="000000"/>
                </a:solidFill>
                <a:latin typeface="Calibri"/>
                <a:ea typeface="Calibri"/>
                <a:cs typeface="Calibri"/>
                <a:sym typeface="Calibri"/>
              </a:rPr>
              <a:t>Sliding your finger horizontally on the control panel to switch between calls.</a:t>
            </a:r>
          </a:p>
          <a:p>
            <a:pPr marL="0" marR="0" lvl="0" indent="0" algn="l" rtl="0">
              <a:lnSpc>
                <a:spcPct val="100000"/>
              </a:lnSpc>
              <a:spcBef>
                <a:spcPts val="0"/>
              </a:spcBef>
              <a:spcAft>
                <a:spcPts val="0"/>
              </a:spcAft>
              <a:buNone/>
            </a:pPr>
            <a:endParaRPr sz="1800"/>
          </a:p>
        </p:txBody>
      </p:sp>
      <p:pic>
        <p:nvPicPr>
          <p:cNvPr id="5" name="Shape 124"/>
          <p:cNvPicPr preferRelativeResize="0"/>
          <p:nvPr/>
        </p:nvPicPr>
        <p:blipFill rotWithShape="1">
          <a:blip r:embed="rId2">
            <a:alphaModFix/>
          </a:blip>
          <a:srcRect/>
          <a:stretch/>
        </p:blipFill>
        <p:spPr>
          <a:xfrm>
            <a:off x="1929746" y="2672976"/>
            <a:ext cx="2857499" cy="1428600"/>
          </a:xfrm>
          <a:prstGeom prst="rect">
            <a:avLst/>
          </a:prstGeom>
          <a:noFill/>
          <a:ln>
            <a:noFill/>
          </a:ln>
        </p:spPr>
      </p:pic>
      <p:pic>
        <p:nvPicPr>
          <p:cNvPr id="6" name="Shape 125"/>
          <p:cNvPicPr preferRelativeResize="0"/>
          <p:nvPr/>
        </p:nvPicPr>
        <p:blipFill rotWithShape="1">
          <a:blip r:embed="rId3">
            <a:alphaModFix/>
          </a:blip>
          <a:srcRect/>
          <a:stretch/>
        </p:blipFill>
        <p:spPr>
          <a:xfrm>
            <a:off x="7483718" y="2672976"/>
            <a:ext cx="1821600" cy="1425599"/>
          </a:xfrm>
          <a:prstGeom prst="rect">
            <a:avLst/>
          </a:prstGeom>
          <a:noFill/>
          <a:ln>
            <a:noFill/>
          </a:ln>
        </p:spPr>
      </p:pic>
      <p:pic>
        <p:nvPicPr>
          <p:cNvPr id="7" name="Shape 126"/>
          <p:cNvPicPr preferRelativeResize="0"/>
          <p:nvPr/>
        </p:nvPicPr>
        <p:blipFill rotWithShape="1">
          <a:blip r:embed="rId4">
            <a:alphaModFix/>
          </a:blip>
          <a:srcRect l="2826" t="22261" r="2017" b="23599"/>
          <a:stretch/>
        </p:blipFill>
        <p:spPr>
          <a:xfrm>
            <a:off x="1858309" y="4041401"/>
            <a:ext cx="7777200" cy="2659199"/>
          </a:xfrm>
          <a:prstGeom prst="rect">
            <a:avLst/>
          </a:prstGeom>
          <a:noFill/>
          <a:ln>
            <a:noFill/>
          </a:ln>
        </p:spPr>
      </p:pic>
      <p:sp>
        <p:nvSpPr>
          <p:cNvPr id="8" name="Shape 127"/>
          <p:cNvSpPr txBox="1"/>
          <p:nvPr/>
        </p:nvSpPr>
        <p:spPr>
          <a:xfrm>
            <a:off x="2256509" y="242976"/>
            <a:ext cx="7605299" cy="5432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2800" b="0" i="0" u="none" strike="noStrike" cap="none">
                <a:solidFill>
                  <a:srgbClr val="000000"/>
                </a:solidFill>
                <a:latin typeface="Calibri"/>
                <a:ea typeface="Calibri"/>
                <a:cs typeface="Calibri"/>
                <a:sym typeface="Calibri"/>
              </a:rPr>
              <a:t>Zik Headphones</a:t>
            </a:r>
          </a:p>
        </p:txBody>
      </p:sp>
      <p:pic>
        <p:nvPicPr>
          <p:cNvPr id="9" name="Shape 128"/>
          <p:cNvPicPr preferRelativeResize="0"/>
          <p:nvPr/>
        </p:nvPicPr>
        <p:blipFill rotWithShape="1">
          <a:blip r:embed="rId5">
            <a:alphaModFix/>
          </a:blip>
          <a:srcRect/>
          <a:stretch/>
        </p:blipFill>
        <p:spPr>
          <a:xfrm>
            <a:off x="10494983" y="242976"/>
            <a:ext cx="1172399" cy="1322699"/>
          </a:xfrm>
          <a:prstGeom prst="rect">
            <a:avLst/>
          </a:prstGeom>
          <a:noFill/>
          <a:ln>
            <a:noFill/>
          </a:ln>
        </p:spPr>
      </p:pic>
      <p:pic>
        <p:nvPicPr>
          <p:cNvPr id="10" name="Shape 51"/>
          <p:cNvPicPr preferRelativeResize="0"/>
          <p:nvPr/>
        </p:nvPicPr>
        <p:blipFill rotWithShape="1">
          <a:blip r:embed="rId6">
            <a:alphaModFix/>
          </a:blip>
          <a:srcRect l="18008" t="42538" r="19383" b="33835"/>
          <a:stretch/>
        </p:blipFill>
        <p:spPr>
          <a:xfrm>
            <a:off x="261428" y="149049"/>
            <a:ext cx="4284661" cy="1293811"/>
          </a:xfrm>
          <a:prstGeom prst="rect">
            <a:avLst/>
          </a:prstGeom>
          <a:noFill/>
          <a:ln>
            <a:noFill/>
          </a:ln>
        </p:spPr>
      </p:pic>
    </p:spTree>
    <p:extLst>
      <p:ext uri="{BB962C8B-B14F-4D97-AF65-F5344CB8AC3E}">
        <p14:creationId xmlns:p14="http://schemas.microsoft.com/office/powerpoint/2010/main" val="17743825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7475" y="1551621"/>
            <a:ext cx="7826189" cy="5078313"/>
          </a:xfrm>
          <a:prstGeom prst="rect">
            <a:avLst/>
          </a:prstGeom>
          <a:noFill/>
        </p:spPr>
        <p:txBody>
          <a:bodyPr wrap="square" rtlCol="0">
            <a:spAutoFit/>
          </a:bodyPr>
          <a:lstStyle/>
          <a:p>
            <a:r>
              <a:rPr lang="en-GB" b="1" dirty="0" smtClean="0"/>
              <a:t>What effect has </a:t>
            </a:r>
            <a:r>
              <a:rPr lang="en-GB" b="1" dirty="0" err="1" smtClean="0"/>
              <a:t>Starck’s</a:t>
            </a:r>
            <a:r>
              <a:rPr lang="en-GB" b="1" dirty="0" smtClean="0"/>
              <a:t> work had on the design world?</a:t>
            </a:r>
          </a:p>
          <a:p>
            <a:endParaRPr lang="en-GB" dirty="0"/>
          </a:p>
          <a:p>
            <a:r>
              <a:rPr lang="en-GB" dirty="0" smtClean="0"/>
              <a:t>Philippe’s idea of democratic design has permeated down to other designers and created many new affordable luxury product design and furniture brands, some might even say that the quality of our high street products is a result of his philosophy.</a:t>
            </a:r>
          </a:p>
          <a:p>
            <a:endParaRPr lang="en-GB" dirty="0"/>
          </a:p>
          <a:p>
            <a:r>
              <a:rPr lang="en-GB" dirty="0" err="1" smtClean="0"/>
              <a:t>Starck’s</a:t>
            </a:r>
            <a:r>
              <a:rPr lang="en-GB" dirty="0" smtClean="0"/>
              <a:t> use of modern materials with traditional forms and influences can be see in modern interior design.</a:t>
            </a:r>
          </a:p>
          <a:p>
            <a:endParaRPr lang="en-GB" dirty="0"/>
          </a:p>
          <a:p>
            <a:r>
              <a:rPr lang="en-GB" dirty="0" err="1" smtClean="0"/>
              <a:t>Starck</a:t>
            </a:r>
            <a:r>
              <a:rPr lang="en-GB" dirty="0" smtClean="0"/>
              <a:t> also focuses on design which improves and alters a users life, where function is just as important as form. We can see this even in products like those from Apple, where the function is extremely important but the form is also thoroughly considered. </a:t>
            </a:r>
          </a:p>
          <a:p>
            <a:endParaRPr lang="en-GB" dirty="0"/>
          </a:p>
          <a:p>
            <a:r>
              <a:rPr lang="en-GB" dirty="0" smtClean="0"/>
              <a:t>For us as the general public, it has allowed us to more easily access fashionable, well made, iconic products which should have longevity.</a:t>
            </a:r>
            <a:endParaRPr lang="en-GB" dirty="0"/>
          </a:p>
          <a:p>
            <a:endParaRPr lang="en-GB" dirty="0"/>
          </a:p>
        </p:txBody>
      </p:sp>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Tree>
    <p:extLst>
      <p:ext uri="{BB962C8B-B14F-4D97-AF65-F5344CB8AC3E}">
        <p14:creationId xmlns:p14="http://schemas.microsoft.com/office/powerpoint/2010/main" val="4168673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02" y="1298583"/>
            <a:ext cx="10047427" cy="4561592"/>
          </a:xfrm>
          <a:prstGeom prst="rect">
            <a:avLst/>
          </a:prstGeom>
        </p:spPr>
      </p:pic>
      <p:sp>
        <p:nvSpPr>
          <p:cNvPr id="9" name="TextBox 8"/>
          <p:cNvSpPr txBox="1"/>
          <p:nvPr/>
        </p:nvSpPr>
        <p:spPr>
          <a:xfrm>
            <a:off x="222305" y="97628"/>
            <a:ext cx="11416553" cy="584775"/>
          </a:xfrm>
          <a:prstGeom prst="rect">
            <a:avLst/>
          </a:prstGeom>
          <a:noFill/>
        </p:spPr>
        <p:txBody>
          <a:bodyPr wrap="square" rtlCol="0">
            <a:spAutoFit/>
          </a:bodyPr>
          <a:lstStyle/>
          <a:p>
            <a:r>
              <a:rPr lang="en-GB" sz="3200" b="1" dirty="0" smtClean="0">
                <a:solidFill>
                  <a:srgbClr val="7030A0"/>
                </a:solidFill>
              </a:rPr>
              <a:t>Anthropometric data</a:t>
            </a:r>
            <a:endParaRPr lang="en-GB" sz="3200" b="1" dirty="0">
              <a:solidFill>
                <a:srgbClr val="7030A0"/>
              </a:solidFill>
            </a:endParaRPr>
          </a:p>
        </p:txBody>
      </p:sp>
    </p:spTree>
    <p:extLst>
      <p:ext uri="{BB962C8B-B14F-4D97-AF65-F5344CB8AC3E}">
        <p14:creationId xmlns:p14="http://schemas.microsoft.com/office/powerpoint/2010/main" val="21280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134" y="1728022"/>
            <a:ext cx="7826189" cy="4893647"/>
          </a:xfrm>
          <a:prstGeom prst="rect">
            <a:avLst/>
          </a:prstGeom>
          <a:noFill/>
        </p:spPr>
        <p:txBody>
          <a:bodyPr wrap="square" rtlCol="0">
            <a:spAutoFit/>
          </a:bodyPr>
          <a:lstStyle/>
          <a:p>
            <a:r>
              <a:rPr lang="en-GB" sz="2400" b="1" dirty="0" smtClean="0"/>
              <a:t>Task :</a:t>
            </a:r>
          </a:p>
          <a:p>
            <a:r>
              <a:rPr lang="en-GB" dirty="0" smtClean="0"/>
              <a:t>Use the information / mind map you have made to create an A3 revision page about Philippe </a:t>
            </a:r>
            <a:r>
              <a:rPr lang="en-GB" dirty="0" err="1" smtClean="0"/>
              <a:t>Starck</a:t>
            </a:r>
            <a:r>
              <a:rPr lang="en-GB" dirty="0" smtClean="0"/>
              <a:t>. This must include detailed responses about: </a:t>
            </a:r>
          </a:p>
          <a:p>
            <a:pPr marL="285750" indent="-285750">
              <a:buFont typeface="Arial" panose="020B0604020202020204" pitchFamily="34" charset="0"/>
              <a:buChar char="•"/>
            </a:pPr>
            <a:r>
              <a:rPr lang="en-GB" dirty="0" smtClean="0"/>
              <a:t>His design philosophy</a:t>
            </a:r>
          </a:p>
          <a:p>
            <a:pPr marL="285750" indent="-285750">
              <a:buFont typeface="Arial" panose="020B0604020202020204" pitchFamily="34" charset="0"/>
              <a:buChar char="•"/>
            </a:pPr>
            <a:r>
              <a:rPr lang="en-GB" dirty="0" smtClean="0"/>
              <a:t>This background</a:t>
            </a:r>
          </a:p>
          <a:p>
            <a:pPr marL="285750" indent="-285750">
              <a:buFont typeface="Arial" panose="020B0604020202020204" pitchFamily="34" charset="0"/>
              <a:buChar char="•"/>
            </a:pPr>
            <a:r>
              <a:rPr lang="en-GB" dirty="0" smtClean="0"/>
              <a:t>Materials and technologies used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His influences and inspiration</a:t>
            </a:r>
          </a:p>
          <a:p>
            <a:pPr marL="285750" indent="-285750">
              <a:buFont typeface="Arial" panose="020B0604020202020204" pitchFamily="34" charset="0"/>
              <a:buChar char="•"/>
            </a:pPr>
            <a:r>
              <a:rPr lang="en-GB" dirty="0" smtClean="0"/>
              <a:t>Key product names</a:t>
            </a:r>
          </a:p>
          <a:p>
            <a:pPr marL="285750" indent="-285750">
              <a:buFont typeface="Arial" panose="020B0604020202020204" pitchFamily="34" charset="0"/>
              <a:buChar char="•"/>
            </a:pPr>
            <a:r>
              <a:rPr lang="en-GB" dirty="0" smtClean="0"/>
              <a:t>Product information and explanation</a:t>
            </a:r>
          </a:p>
          <a:p>
            <a:pPr marL="285750" indent="-285750">
              <a:buFont typeface="Arial" panose="020B0604020202020204" pitchFamily="34" charset="0"/>
              <a:buChar char="•"/>
            </a:pPr>
            <a:r>
              <a:rPr lang="en-GB" dirty="0"/>
              <a:t>How has his work changed the world</a:t>
            </a:r>
            <a:r>
              <a:rPr lang="en-GB" dirty="0" smtClean="0"/>
              <a:t>?</a:t>
            </a:r>
          </a:p>
          <a:p>
            <a:endParaRPr lang="en-GB" dirty="0"/>
          </a:p>
          <a:p>
            <a:r>
              <a:rPr lang="en-GB" dirty="0" smtClean="0"/>
              <a:t>You should use the images provided to help showcase his work and explain all the above point.</a:t>
            </a:r>
          </a:p>
          <a:p>
            <a:endParaRPr lang="en-GB" dirty="0"/>
          </a:p>
          <a:p>
            <a:endParaRPr lang="en-GB" dirty="0"/>
          </a:p>
        </p:txBody>
      </p:sp>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Tree>
    <p:extLst>
      <p:ext uri="{BB962C8B-B14F-4D97-AF65-F5344CB8AC3E}">
        <p14:creationId xmlns:p14="http://schemas.microsoft.com/office/powerpoint/2010/main" val="314233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51"/>
          <p:cNvPicPr preferRelativeResize="0"/>
          <p:nvPr/>
        </p:nvPicPr>
        <p:blipFill rotWithShape="1">
          <a:blip r:embed="rId2">
            <a:alphaModFix/>
            <a:duotone>
              <a:prstClr val="black"/>
              <a:schemeClr val="accent3">
                <a:tint val="45000"/>
                <a:satMod val="400000"/>
              </a:schemeClr>
            </a:duotone>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40000" contrast="40000"/>
                    </a14:imgEffect>
                  </a14:imgLayer>
                </a14:imgProps>
              </a:ext>
            </a:extLst>
          </a:blip>
          <a:srcRect l="20700"/>
          <a:stretch/>
        </p:blipFill>
        <p:spPr>
          <a:xfrm>
            <a:off x="-2624367" y="2074864"/>
            <a:ext cx="6067425" cy="4783136"/>
          </a:xfrm>
          <a:prstGeom prst="rect">
            <a:avLst/>
          </a:prstGeom>
          <a:noFill/>
          <a:ln>
            <a:noFill/>
          </a:ln>
        </p:spPr>
      </p:pic>
      <p:sp>
        <p:nvSpPr>
          <p:cNvPr id="2" name="TextBox 1"/>
          <p:cNvSpPr txBox="1"/>
          <p:nvPr/>
        </p:nvSpPr>
        <p:spPr>
          <a:xfrm>
            <a:off x="4146331" y="2373551"/>
            <a:ext cx="7346731" cy="4185761"/>
          </a:xfrm>
          <a:prstGeom prst="rect">
            <a:avLst/>
          </a:prstGeom>
          <a:noFill/>
        </p:spPr>
        <p:txBody>
          <a:bodyPr wrap="square" rtlCol="0">
            <a:spAutoFit/>
          </a:bodyPr>
          <a:lstStyle/>
          <a:p>
            <a:r>
              <a:rPr lang="en-GB" sz="3200" b="1" dirty="0" smtClean="0"/>
              <a:t>Starter:</a:t>
            </a:r>
          </a:p>
          <a:p>
            <a:r>
              <a:rPr lang="en-GB" dirty="0" smtClean="0"/>
              <a:t>On your post it note, write down 10 things you remember about Philippe </a:t>
            </a:r>
            <a:r>
              <a:rPr lang="en-GB" dirty="0" err="1" smtClean="0"/>
              <a:t>Starck</a:t>
            </a:r>
            <a:r>
              <a:rPr lang="en-GB" dirty="0" smtClean="0"/>
              <a:t>. They could cover: </a:t>
            </a:r>
          </a:p>
          <a:p>
            <a:endParaRPr lang="en-GB" dirty="0" smtClean="0"/>
          </a:p>
          <a:p>
            <a:endParaRPr lang="en-GB" dirty="0"/>
          </a:p>
          <a:p>
            <a:pPr marL="285750" indent="-285750">
              <a:buFont typeface="Arial" panose="020B0604020202020204" pitchFamily="34" charset="0"/>
              <a:buChar char="•"/>
            </a:pPr>
            <a:r>
              <a:rPr lang="en-GB" dirty="0"/>
              <a:t>His design philosophy</a:t>
            </a:r>
          </a:p>
          <a:p>
            <a:pPr marL="285750" indent="-285750">
              <a:buFont typeface="Arial" panose="020B0604020202020204" pitchFamily="34" charset="0"/>
              <a:buChar char="•"/>
            </a:pPr>
            <a:r>
              <a:rPr lang="en-GB" dirty="0"/>
              <a:t>This background</a:t>
            </a:r>
          </a:p>
          <a:p>
            <a:pPr marL="285750" indent="-285750">
              <a:buFont typeface="Arial" panose="020B0604020202020204" pitchFamily="34" charset="0"/>
              <a:buChar char="•"/>
            </a:pPr>
            <a:r>
              <a:rPr lang="en-GB" dirty="0"/>
              <a:t>Materials and technologies </a:t>
            </a:r>
            <a:r>
              <a:rPr lang="en-GB" dirty="0" smtClean="0"/>
              <a:t>used</a:t>
            </a:r>
            <a:endParaRPr lang="en-GB" dirty="0"/>
          </a:p>
          <a:p>
            <a:pPr marL="285750" indent="-285750">
              <a:buFont typeface="Arial" panose="020B0604020202020204" pitchFamily="34" charset="0"/>
              <a:buChar char="•"/>
            </a:pPr>
            <a:r>
              <a:rPr lang="en-GB" dirty="0"/>
              <a:t>His influences and inspiration</a:t>
            </a:r>
          </a:p>
          <a:p>
            <a:pPr marL="285750" indent="-285750">
              <a:buFont typeface="Arial" panose="020B0604020202020204" pitchFamily="34" charset="0"/>
              <a:buChar char="•"/>
            </a:pPr>
            <a:r>
              <a:rPr lang="en-GB" dirty="0"/>
              <a:t>Key product names</a:t>
            </a:r>
          </a:p>
          <a:p>
            <a:pPr marL="285750" indent="-285750">
              <a:buFont typeface="Arial" panose="020B0604020202020204" pitchFamily="34" charset="0"/>
              <a:buChar char="•"/>
            </a:pPr>
            <a:r>
              <a:rPr lang="en-GB" dirty="0"/>
              <a:t>Product information and explanation</a:t>
            </a:r>
          </a:p>
          <a:p>
            <a:pPr marL="285750" indent="-285750">
              <a:buFont typeface="Arial" panose="020B0604020202020204" pitchFamily="34" charset="0"/>
              <a:buChar char="•"/>
            </a:pPr>
            <a:r>
              <a:rPr lang="en-GB" dirty="0"/>
              <a:t>How has his work changed the world?</a:t>
            </a:r>
          </a:p>
          <a:p>
            <a:endParaRPr lang="en-GB" dirty="0" smtClean="0"/>
          </a:p>
          <a:p>
            <a:endParaRPr lang="en-GB" dirty="0"/>
          </a:p>
        </p:txBody>
      </p:sp>
      <p:pic>
        <p:nvPicPr>
          <p:cNvPr id="7" name="Picture 4" descr="Image result for philippe starck product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4455" y="3837710"/>
            <a:ext cx="1555777" cy="2547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8027" y="336824"/>
            <a:ext cx="6653049" cy="923330"/>
          </a:xfrm>
          <a:prstGeom prst="rect">
            <a:avLst/>
          </a:prstGeom>
          <a:noFill/>
          <a:ln>
            <a:solidFill>
              <a:srgbClr val="FF0000"/>
            </a:solidFill>
          </a:ln>
        </p:spPr>
        <p:txBody>
          <a:bodyPr wrap="square" rtlCol="0">
            <a:spAutoFit/>
          </a:bodyPr>
          <a:lstStyle/>
          <a:p>
            <a:r>
              <a:rPr lang="en-GB" dirty="0" smtClean="0"/>
              <a:t>Ensure your core theory booklet is out on your desk, ready for checking. Those who did not have their A3 worksheets last lesson will need these out today also. </a:t>
            </a:r>
            <a:endParaRPr lang="en-GB" dirty="0"/>
          </a:p>
        </p:txBody>
      </p:sp>
    </p:spTree>
    <p:extLst>
      <p:ext uri="{BB962C8B-B14F-4D97-AF65-F5344CB8AC3E}">
        <p14:creationId xmlns:p14="http://schemas.microsoft.com/office/powerpoint/2010/main" val="7264151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134" y="1348916"/>
            <a:ext cx="7826189" cy="5632311"/>
          </a:xfrm>
          <a:prstGeom prst="rect">
            <a:avLst/>
          </a:prstGeom>
          <a:noFill/>
        </p:spPr>
        <p:txBody>
          <a:bodyPr wrap="square" rtlCol="0">
            <a:spAutoFit/>
          </a:bodyPr>
          <a:lstStyle/>
          <a:p>
            <a:endParaRPr lang="en-GB" sz="2400" b="1" dirty="0" smtClean="0"/>
          </a:p>
          <a:p>
            <a:endParaRPr lang="en-GB" sz="2400" b="1" dirty="0"/>
          </a:p>
          <a:p>
            <a:r>
              <a:rPr lang="en-GB" sz="2400" b="1" dirty="0" smtClean="0"/>
              <a:t>Task :</a:t>
            </a:r>
          </a:p>
          <a:p>
            <a:r>
              <a:rPr lang="en-GB" dirty="0" smtClean="0"/>
              <a:t>Use the information / mind map you have made to create an A3 revision page about Philippe </a:t>
            </a:r>
            <a:r>
              <a:rPr lang="en-GB" dirty="0" err="1" smtClean="0"/>
              <a:t>Starck</a:t>
            </a:r>
            <a:r>
              <a:rPr lang="en-GB" dirty="0" smtClean="0"/>
              <a:t>. This must include detailed responses about: </a:t>
            </a:r>
          </a:p>
          <a:p>
            <a:pPr marL="285750" indent="-285750">
              <a:buFont typeface="Arial" panose="020B0604020202020204" pitchFamily="34" charset="0"/>
              <a:buChar char="•"/>
            </a:pPr>
            <a:r>
              <a:rPr lang="en-GB" dirty="0" smtClean="0"/>
              <a:t>His design philosophy</a:t>
            </a:r>
          </a:p>
          <a:p>
            <a:pPr marL="285750" indent="-285750">
              <a:buFont typeface="Arial" panose="020B0604020202020204" pitchFamily="34" charset="0"/>
              <a:buChar char="•"/>
            </a:pPr>
            <a:r>
              <a:rPr lang="en-GB" dirty="0" smtClean="0"/>
              <a:t>This background</a:t>
            </a:r>
          </a:p>
          <a:p>
            <a:pPr marL="285750" indent="-285750">
              <a:buFont typeface="Arial" panose="020B0604020202020204" pitchFamily="34" charset="0"/>
              <a:buChar char="•"/>
            </a:pPr>
            <a:r>
              <a:rPr lang="en-GB" dirty="0" smtClean="0"/>
              <a:t>Materials and technologies used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His influences and inspiration</a:t>
            </a:r>
          </a:p>
          <a:p>
            <a:pPr marL="285750" indent="-285750">
              <a:buFont typeface="Arial" panose="020B0604020202020204" pitchFamily="34" charset="0"/>
              <a:buChar char="•"/>
            </a:pPr>
            <a:r>
              <a:rPr lang="en-GB" dirty="0" smtClean="0"/>
              <a:t>Key product names</a:t>
            </a:r>
          </a:p>
          <a:p>
            <a:pPr marL="285750" indent="-285750">
              <a:buFont typeface="Arial" panose="020B0604020202020204" pitchFamily="34" charset="0"/>
              <a:buChar char="•"/>
            </a:pPr>
            <a:r>
              <a:rPr lang="en-GB" dirty="0" smtClean="0"/>
              <a:t>Product information and explanation</a:t>
            </a:r>
          </a:p>
          <a:p>
            <a:pPr marL="285750" indent="-285750">
              <a:buFont typeface="Arial" panose="020B0604020202020204" pitchFamily="34" charset="0"/>
              <a:buChar char="•"/>
            </a:pPr>
            <a:r>
              <a:rPr lang="en-GB" dirty="0"/>
              <a:t>How has his work changed the world</a:t>
            </a:r>
            <a:r>
              <a:rPr lang="en-GB" dirty="0" smtClean="0"/>
              <a:t>?</a:t>
            </a:r>
          </a:p>
          <a:p>
            <a:endParaRPr lang="en-GB" dirty="0"/>
          </a:p>
          <a:p>
            <a:r>
              <a:rPr lang="en-GB" dirty="0" smtClean="0"/>
              <a:t>You should use the images provided to help showcase his work and explain all the above point.</a:t>
            </a:r>
          </a:p>
          <a:p>
            <a:endParaRPr lang="en-GB" dirty="0"/>
          </a:p>
          <a:p>
            <a:endParaRPr lang="en-GB" dirty="0"/>
          </a:p>
        </p:txBody>
      </p:sp>
      <p:pic>
        <p:nvPicPr>
          <p:cNvPr id="5" name="Shape 51"/>
          <p:cNvPicPr preferRelativeResize="0"/>
          <p:nvPr/>
        </p:nvPicPr>
        <p:blipFill rotWithShape="1">
          <a:blip r:embed="rId2">
            <a:alphaModFix/>
          </a:blip>
          <a:srcRect l="18008" t="42538" r="19383" b="33835"/>
          <a:stretch/>
        </p:blipFill>
        <p:spPr>
          <a:xfrm>
            <a:off x="409346" y="240346"/>
            <a:ext cx="4284661" cy="1293811"/>
          </a:xfrm>
          <a:prstGeom prst="rect">
            <a:avLst/>
          </a:prstGeom>
          <a:noFill/>
          <a:ln>
            <a:noFill/>
          </a:ln>
        </p:spPr>
      </p:pic>
      <p:pic>
        <p:nvPicPr>
          <p:cNvPr id="6" name="Shape 69"/>
          <p:cNvPicPr preferRelativeResize="0"/>
          <p:nvPr/>
        </p:nvPicPr>
        <p:blipFill rotWithShape="1">
          <a:blip r:embed="rId3">
            <a:alphaModFix/>
          </a:blip>
          <a:srcRect l="20700"/>
          <a:stretch/>
        </p:blipFill>
        <p:spPr>
          <a:xfrm>
            <a:off x="-2624367" y="2074864"/>
            <a:ext cx="6067425" cy="4783136"/>
          </a:xfrm>
          <a:prstGeom prst="rect">
            <a:avLst/>
          </a:prstGeom>
          <a:noFill/>
          <a:ln>
            <a:noFill/>
          </a:ln>
        </p:spPr>
      </p:pic>
      <p:sp>
        <p:nvSpPr>
          <p:cNvPr id="2" name="TextBox 1"/>
          <p:cNvSpPr txBox="1"/>
          <p:nvPr/>
        </p:nvSpPr>
        <p:spPr>
          <a:xfrm>
            <a:off x="6038192" y="425586"/>
            <a:ext cx="5801711" cy="923330"/>
          </a:xfrm>
          <a:prstGeom prst="rect">
            <a:avLst/>
          </a:prstGeom>
          <a:noFill/>
        </p:spPr>
        <p:txBody>
          <a:bodyPr wrap="square" rtlCol="0">
            <a:spAutoFit/>
          </a:bodyPr>
          <a:lstStyle/>
          <a:p>
            <a:r>
              <a:rPr lang="en-GB" dirty="0" smtClean="0">
                <a:solidFill>
                  <a:srgbClr val="FF0000"/>
                </a:solidFill>
              </a:rPr>
              <a:t>You have 20 minutes to complete your A3 revision sheet. Anything which is incomplete must be completed for homework.</a:t>
            </a:r>
            <a:endParaRPr lang="en-GB" dirty="0">
              <a:solidFill>
                <a:srgbClr val="FF0000"/>
              </a:solidFill>
            </a:endParaRPr>
          </a:p>
        </p:txBody>
      </p:sp>
    </p:spTree>
    <p:extLst>
      <p:ext uri="{BB962C8B-B14F-4D97-AF65-F5344CB8AC3E}">
        <p14:creationId xmlns:p14="http://schemas.microsoft.com/office/powerpoint/2010/main" val="36625660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49518" y="55768"/>
            <a:ext cx="9932276" cy="2062103"/>
          </a:xfrm>
          <a:prstGeom prst="rect">
            <a:avLst/>
          </a:prstGeom>
          <a:noFill/>
        </p:spPr>
        <p:txBody>
          <a:bodyPr wrap="square" rtlCol="0">
            <a:spAutoFit/>
          </a:bodyPr>
          <a:lstStyle/>
          <a:p>
            <a:pPr algn="ctr"/>
            <a:r>
              <a:rPr lang="en-GB" sz="3200" dirty="0" smtClean="0"/>
              <a:t>Research another designer and one brand of your choosing and create an A3 information sheet about them, just like the one completed in lesson. Ensure it has images to visually support your knowledge.</a:t>
            </a:r>
            <a:endParaRPr lang="en-GB" sz="3200" dirty="0"/>
          </a:p>
        </p:txBody>
      </p:sp>
      <p:sp>
        <p:nvSpPr>
          <p:cNvPr id="5" name="TextBox 4"/>
          <p:cNvSpPr txBox="1"/>
          <p:nvPr/>
        </p:nvSpPr>
        <p:spPr>
          <a:xfrm rot="16200000">
            <a:off x="-1418898" y="2246991"/>
            <a:ext cx="4808483" cy="1446550"/>
          </a:xfrm>
          <a:prstGeom prst="rect">
            <a:avLst/>
          </a:prstGeom>
          <a:noFill/>
        </p:spPr>
        <p:txBody>
          <a:bodyPr wrap="square" rtlCol="0">
            <a:spAutoFit/>
          </a:bodyPr>
          <a:lstStyle/>
          <a:p>
            <a:r>
              <a:rPr lang="en-GB" sz="4400" dirty="0" smtClean="0">
                <a:latin typeface="Bauhaus 93" panose="04030905020B02020C02" pitchFamily="82" charset="0"/>
              </a:rPr>
              <a:t>Homework – Due Tue 13th Feb</a:t>
            </a:r>
            <a:endParaRPr lang="en-GB" sz="4400" dirty="0">
              <a:latin typeface="Bauhaus 93" panose="04030905020B02020C02" pitchFamily="82" charset="0"/>
            </a:endParaRPr>
          </a:p>
        </p:txBody>
      </p:sp>
      <p:sp>
        <p:nvSpPr>
          <p:cNvPr id="6" name="Rectangle 5"/>
          <p:cNvSpPr/>
          <p:nvPr/>
        </p:nvSpPr>
        <p:spPr>
          <a:xfrm>
            <a:off x="2932388" y="2408944"/>
            <a:ext cx="3137337" cy="4247317"/>
          </a:xfrm>
          <a:prstGeom prst="rect">
            <a:avLst/>
          </a:prstGeom>
        </p:spPr>
        <p:txBody>
          <a:bodyPr wrap="square">
            <a:spAutoFit/>
          </a:bodyPr>
          <a:lstStyle/>
          <a:p>
            <a:r>
              <a:rPr lang="en-GB" dirty="0">
                <a:latin typeface="ArialMT"/>
              </a:rPr>
              <a:t>• Alexander McQueen</a:t>
            </a:r>
          </a:p>
          <a:p>
            <a:r>
              <a:rPr lang="en-GB" dirty="0">
                <a:latin typeface="ArialMT"/>
              </a:rPr>
              <a:t>• Aldo Rossi</a:t>
            </a:r>
          </a:p>
          <a:p>
            <a:r>
              <a:rPr lang="en-GB" dirty="0">
                <a:latin typeface="ArialMT"/>
              </a:rPr>
              <a:t>• Charles Rennie Macintosh</a:t>
            </a:r>
          </a:p>
          <a:p>
            <a:r>
              <a:rPr lang="en-GB" dirty="0">
                <a:latin typeface="ArialMT"/>
              </a:rPr>
              <a:t>• Coco Chanel</a:t>
            </a:r>
          </a:p>
          <a:p>
            <a:r>
              <a:rPr lang="en-GB" dirty="0">
                <a:latin typeface="ArialMT"/>
              </a:rPr>
              <a:t>• Ettore </a:t>
            </a:r>
            <a:r>
              <a:rPr lang="en-GB" dirty="0" err="1">
                <a:latin typeface="ArialMT"/>
              </a:rPr>
              <a:t>Sottsass</a:t>
            </a:r>
            <a:endParaRPr lang="en-GB" dirty="0">
              <a:latin typeface="ArialMT"/>
            </a:endParaRPr>
          </a:p>
          <a:p>
            <a:r>
              <a:rPr lang="en-GB" dirty="0">
                <a:latin typeface="ArialMT"/>
              </a:rPr>
              <a:t>• </a:t>
            </a:r>
            <a:r>
              <a:rPr lang="en-GB" dirty="0" err="1">
                <a:latin typeface="ArialMT"/>
              </a:rPr>
              <a:t>Gerrit</a:t>
            </a:r>
            <a:r>
              <a:rPr lang="en-GB" dirty="0">
                <a:latin typeface="ArialMT"/>
              </a:rPr>
              <a:t> </a:t>
            </a:r>
            <a:r>
              <a:rPr lang="en-GB" dirty="0" err="1">
                <a:latin typeface="ArialMT"/>
              </a:rPr>
              <a:t>Reitveld</a:t>
            </a:r>
            <a:endParaRPr lang="en-GB" dirty="0">
              <a:latin typeface="ArialMT"/>
            </a:endParaRPr>
          </a:p>
          <a:p>
            <a:r>
              <a:rPr lang="en-GB" dirty="0">
                <a:latin typeface="ArialMT"/>
              </a:rPr>
              <a:t>• Harry Beck</a:t>
            </a:r>
          </a:p>
          <a:p>
            <a:r>
              <a:rPr lang="en-GB" dirty="0">
                <a:latin typeface="ArialMT"/>
              </a:rPr>
              <a:t>• Louis Comfort Tiffany</a:t>
            </a:r>
          </a:p>
          <a:p>
            <a:r>
              <a:rPr lang="en-GB" dirty="0">
                <a:latin typeface="ArialMT"/>
              </a:rPr>
              <a:t>• Marcel Breuer</a:t>
            </a:r>
          </a:p>
          <a:p>
            <a:r>
              <a:rPr lang="en-GB" dirty="0">
                <a:latin typeface="ArialMT"/>
              </a:rPr>
              <a:t>• Mary Quant</a:t>
            </a:r>
          </a:p>
          <a:p>
            <a:r>
              <a:rPr lang="en-GB" dirty="0">
                <a:latin typeface="ArialMT"/>
              </a:rPr>
              <a:t>• Norman Foster</a:t>
            </a:r>
          </a:p>
          <a:p>
            <a:r>
              <a:rPr lang="en-GB" dirty="0" smtClean="0">
                <a:latin typeface="ArialMT"/>
              </a:rPr>
              <a:t>• </a:t>
            </a:r>
            <a:r>
              <a:rPr lang="en-GB" dirty="0">
                <a:latin typeface="ArialMT"/>
              </a:rPr>
              <a:t>Raymond </a:t>
            </a:r>
            <a:r>
              <a:rPr lang="en-GB" dirty="0" err="1">
                <a:latin typeface="ArialMT"/>
              </a:rPr>
              <a:t>Templier</a:t>
            </a:r>
            <a:endParaRPr lang="en-GB" dirty="0">
              <a:latin typeface="ArialMT"/>
            </a:endParaRPr>
          </a:p>
          <a:p>
            <a:r>
              <a:rPr lang="en-GB" dirty="0">
                <a:latin typeface="ArialMT"/>
              </a:rPr>
              <a:t>• Sir Alec </a:t>
            </a:r>
            <a:r>
              <a:rPr lang="en-GB" dirty="0" err="1">
                <a:latin typeface="ArialMT"/>
              </a:rPr>
              <a:t>Issigonis</a:t>
            </a:r>
            <a:endParaRPr lang="en-GB" dirty="0">
              <a:latin typeface="ArialMT"/>
            </a:endParaRPr>
          </a:p>
          <a:p>
            <a:r>
              <a:rPr lang="en-GB" dirty="0">
                <a:latin typeface="ArialMT"/>
              </a:rPr>
              <a:t>• Vivienne Westwood</a:t>
            </a:r>
          </a:p>
          <a:p>
            <a:r>
              <a:rPr lang="en-GB" dirty="0">
                <a:latin typeface="ArialMT"/>
              </a:rPr>
              <a:t>• William Morris.</a:t>
            </a:r>
            <a:endParaRPr lang="en-GB" dirty="0"/>
          </a:p>
        </p:txBody>
      </p:sp>
      <p:sp>
        <p:nvSpPr>
          <p:cNvPr id="7" name="TextBox 6"/>
          <p:cNvSpPr txBox="1"/>
          <p:nvPr/>
        </p:nvSpPr>
        <p:spPr>
          <a:xfrm rot="16200000">
            <a:off x="1300656" y="4020593"/>
            <a:ext cx="2916621" cy="461665"/>
          </a:xfrm>
          <a:prstGeom prst="rect">
            <a:avLst/>
          </a:prstGeom>
          <a:noFill/>
        </p:spPr>
        <p:txBody>
          <a:bodyPr wrap="square" rtlCol="0">
            <a:spAutoFit/>
          </a:bodyPr>
          <a:lstStyle/>
          <a:p>
            <a:pPr algn="ctr"/>
            <a:r>
              <a:rPr lang="en-GB" sz="2400" b="1" dirty="0" smtClean="0"/>
              <a:t>Designers</a:t>
            </a:r>
            <a:endParaRPr lang="en-GB" sz="2400" b="1" dirty="0"/>
          </a:p>
        </p:txBody>
      </p:sp>
      <p:sp>
        <p:nvSpPr>
          <p:cNvPr id="8" name="Rectangle 7"/>
          <p:cNvSpPr/>
          <p:nvPr/>
        </p:nvSpPr>
        <p:spPr>
          <a:xfrm>
            <a:off x="7777261" y="3375260"/>
            <a:ext cx="3137337" cy="2308324"/>
          </a:xfrm>
          <a:prstGeom prst="rect">
            <a:avLst/>
          </a:prstGeom>
        </p:spPr>
        <p:txBody>
          <a:bodyPr wrap="square">
            <a:spAutoFit/>
          </a:bodyPr>
          <a:lstStyle/>
          <a:p>
            <a:pPr marL="285750" indent="-285750">
              <a:buFont typeface="Arial" panose="020B0604020202020204" pitchFamily="34" charset="0"/>
              <a:buChar char="•"/>
            </a:pPr>
            <a:r>
              <a:rPr lang="en-GB" dirty="0" smtClean="0">
                <a:latin typeface="ArialMT"/>
              </a:rPr>
              <a:t>Apple</a:t>
            </a:r>
          </a:p>
          <a:p>
            <a:pPr marL="285750" indent="-285750">
              <a:buFont typeface="Arial" panose="020B0604020202020204" pitchFamily="34" charset="0"/>
              <a:buChar char="•"/>
            </a:pPr>
            <a:r>
              <a:rPr lang="en-GB" dirty="0" smtClean="0">
                <a:latin typeface="ArialMT"/>
              </a:rPr>
              <a:t>Braun</a:t>
            </a:r>
          </a:p>
          <a:p>
            <a:pPr marL="285750" indent="-285750">
              <a:buFont typeface="Arial" panose="020B0604020202020204" pitchFamily="34" charset="0"/>
              <a:buChar char="•"/>
            </a:pPr>
            <a:r>
              <a:rPr lang="en-GB" dirty="0" err="1" smtClean="0">
                <a:latin typeface="ArialMT"/>
              </a:rPr>
              <a:t>Alessi</a:t>
            </a:r>
            <a:r>
              <a:rPr lang="en-GB" dirty="0" smtClean="0">
                <a:latin typeface="ArialMT"/>
              </a:rPr>
              <a:t> </a:t>
            </a:r>
          </a:p>
          <a:p>
            <a:pPr marL="285750" indent="-285750">
              <a:buFont typeface="Arial" panose="020B0604020202020204" pitchFamily="34" charset="0"/>
              <a:buChar char="•"/>
            </a:pPr>
            <a:r>
              <a:rPr lang="en-GB" dirty="0" smtClean="0">
                <a:latin typeface="ArialMT"/>
              </a:rPr>
              <a:t>Gap</a:t>
            </a:r>
          </a:p>
          <a:p>
            <a:pPr marL="285750" indent="-285750">
              <a:buFont typeface="Arial" panose="020B0604020202020204" pitchFamily="34" charset="0"/>
              <a:buChar char="•"/>
            </a:pPr>
            <a:r>
              <a:rPr lang="en-GB" dirty="0" smtClean="0">
                <a:latin typeface="ArialMT"/>
              </a:rPr>
              <a:t>Under Armour</a:t>
            </a:r>
          </a:p>
          <a:p>
            <a:pPr marL="285750" indent="-285750">
              <a:buFont typeface="Arial" panose="020B0604020202020204" pitchFamily="34" charset="0"/>
              <a:buChar char="•"/>
            </a:pPr>
            <a:r>
              <a:rPr lang="en-GB" dirty="0" smtClean="0">
                <a:latin typeface="ArialMT"/>
              </a:rPr>
              <a:t>Zara</a:t>
            </a:r>
          </a:p>
          <a:p>
            <a:pPr marL="285750" indent="-285750">
              <a:buFont typeface="Arial" panose="020B0604020202020204" pitchFamily="34" charset="0"/>
              <a:buChar char="•"/>
            </a:pPr>
            <a:r>
              <a:rPr lang="en-GB" dirty="0" smtClean="0">
                <a:latin typeface="ArialMT"/>
              </a:rPr>
              <a:t>Primark </a:t>
            </a:r>
          </a:p>
          <a:p>
            <a:pPr marL="285750" indent="-285750">
              <a:buFont typeface="Arial" panose="020B0604020202020204" pitchFamily="34" charset="0"/>
              <a:buChar char="•"/>
            </a:pPr>
            <a:endParaRPr lang="en-GB" dirty="0"/>
          </a:p>
        </p:txBody>
      </p:sp>
      <p:sp>
        <p:nvSpPr>
          <p:cNvPr id="9" name="TextBox 8"/>
          <p:cNvSpPr txBox="1"/>
          <p:nvPr/>
        </p:nvSpPr>
        <p:spPr>
          <a:xfrm rot="16200000">
            <a:off x="6088118" y="4020593"/>
            <a:ext cx="2916621" cy="461665"/>
          </a:xfrm>
          <a:prstGeom prst="rect">
            <a:avLst/>
          </a:prstGeom>
          <a:noFill/>
        </p:spPr>
        <p:txBody>
          <a:bodyPr wrap="square" rtlCol="0">
            <a:spAutoFit/>
          </a:bodyPr>
          <a:lstStyle/>
          <a:p>
            <a:pPr algn="ctr"/>
            <a:r>
              <a:rPr lang="en-GB" sz="2400" b="1" dirty="0" smtClean="0"/>
              <a:t>Brands</a:t>
            </a:r>
            <a:endParaRPr lang="en-GB" sz="2400" b="1" dirty="0"/>
          </a:p>
        </p:txBody>
      </p:sp>
    </p:spTree>
    <p:extLst>
      <p:ext uri="{BB962C8B-B14F-4D97-AF65-F5344CB8AC3E}">
        <p14:creationId xmlns:p14="http://schemas.microsoft.com/office/powerpoint/2010/main" val="39576954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3" name="TextBox 2"/>
          <p:cNvSpPr txBox="1"/>
          <p:nvPr/>
        </p:nvSpPr>
        <p:spPr>
          <a:xfrm>
            <a:off x="1854925" y="1358538"/>
            <a:ext cx="8543109" cy="2477601"/>
          </a:xfrm>
          <a:prstGeom prst="rect">
            <a:avLst/>
          </a:prstGeom>
          <a:noFill/>
        </p:spPr>
        <p:txBody>
          <a:bodyPr wrap="square" rtlCol="0">
            <a:spAutoFit/>
          </a:bodyPr>
          <a:lstStyle/>
          <a:p>
            <a:pPr algn="ctr"/>
            <a:r>
              <a:rPr lang="en-GB" sz="4000" dirty="0" smtClean="0"/>
              <a:t>The Work of Others</a:t>
            </a:r>
            <a:endParaRPr lang="en-GB" sz="4000" dirty="0"/>
          </a:p>
          <a:p>
            <a:pPr algn="ctr"/>
            <a:r>
              <a:rPr lang="en-GB" sz="11500" dirty="0" smtClean="0"/>
              <a:t>Dyson</a:t>
            </a:r>
            <a:endParaRPr lang="en-GB" sz="115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8982"/>
          <a:stretch/>
        </p:blipFill>
        <p:spPr>
          <a:xfrm>
            <a:off x="4773929" y="3836139"/>
            <a:ext cx="2705100" cy="1898604"/>
          </a:xfrm>
          <a:prstGeom prst="rect">
            <a:avLst/>
          </a:prstGeom>
        </p:spPr>
      </p:pic>
    </p:spTree>
    <p:extLst>
      <p:ext uri="{BB962C8B-B14F-4D97-AF65-F5344CB8AC3E}">
        <p14:creationId xmlns:p14="http://schemas.microsoft.com/office/powerpoint/2010/main" val="34691026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6172201" y="672353"/>
            <a:ext cx="2705100" cy="189860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4222"/>
          <a:stretch/>
        </p:blipFill>
        <p:spPr>
          <a:xfrm>
            <a:off x="-5239699" y="0"/>
            <a:ext cx="9381392" cy="6952129"/>
          </a:xfrm>
          <a:prstGeom prst="rect">
            <a:avLst/>
          </a:prstGeom>
        </p:spPr>
      </p:pic>
      <p:sp>
        <p:nvSpPr>
          <p:cNvPr id="6" name="TextBox 5"/>
          <p:cNvSpPr txBox="1"/>
          <p:nvPr/>
        </p:nvSpPr>
        <p:spPr>
          <a:xfrm>
            <a:off x="3881719" y="3872753"/>
            <a:ext cx="7920318" cy="2062103"/>
          </a:xfrm>
          <a:prstGeom prst="rect">
            <a:avLst/>
          </a:prstGeom>
          <a:noFill/>
        </p:spPr>
        <p:txBody>
          <a:bodyPr wrap="square" rtlCol="0">
            <a:spAutoFit/>
          </a:bodyPr>
          <a:lstStyle/>
          <a:p>
            <a:pPr marL="342900" indent="-342900" algn="ctr">
              <a:buAutoNum type="arabicPeriod"/>
            </a:pPr>
            <a:r>
              <a:rPr lang="en-GB" sz="3200" dirty="0" smtClean="0"/>
              <a:t>Good Design has to be saleable…</a:t>
            </a:r>
          </a:p>
          <a:p>
            <a:pPr marL="342900" indent="-342900" algn="ctr">
              <a:buAutoNum type="arabicPeriod"/>
            </a:pPr>
            <a:r>
              <a:rPr lang="en-GB" sz="3200" dirty="0" smtClean="0"/>
              <a:t>Good Design has to solve a problem…</a:t>
            </a:r>
          </a:p>
          <a:p>
            <a:pPr marL="342900" indent="-342900" algn="ctr">
              <a:buAutoNum type="arabicPeriod"/>
            </a:pPr>
            <a:r>
              <a:rPr lang="en-GB" sz="3200" dirty="0" smtClean="0"/>
              <a:t>Good Design has to have longevity…</a:t>
            </a:r>
          </a:p>
          <a:p>
            <a:pPr marL="342900" indent="-342900" algn="ctr">
              <a:buAutoNum type="arabicPeriod"/>
            </a:pPr>
            <a:r>
              <a:rPr lang="en-GB" sz="3200" dirty="0" smtClean="0"/>
              <a:t>Good Design has to be innovative…</a:t>
            </a:r>
            <a:endParaRPr lang="en-GB" sz="3200" dirty="0"/>
          </a:p>
        </p:txBody>
      </p:sp>
      <p:sp>
        <p:nvSpPr>
          <p:cNvPr id="7" name="TextBox 6"/>
          <p:cNvSpPr txBox="1"/>
          <p:nvPr/>
        </p:nvSpPr>
        <p:spPr>
          <a:xfrm>
            <a:off x="3933267" y="2837134"/>
            <a:ext cx="7817222" cy="769441"/>
          </a:xfrm>
          <a:prstGeom prst="rect">
            <a:avLst/>
          </a:prstGeom>
          <a:noFill/>
        </p:spPr>
        <p:txBody>
          <a:bodyPr wrap="square" rtlCol="0">
            <a:spAutoFit/>
          </a:bodyPr>
          <a:lstStyle/>
          <a:p>
            <a:r>
              <a:rPr lang="en-GB" sz="2400" b="1" dirty="0" smtClean="0"/>
              <a:t>STARTER: </a:t>
            </a:r>
            <a:r>
              <a:rPr lang="en-GB" sz="2000" dirty="0" smtClean="0"/>
              <a:t>Which of these statements was coined by James Dyson? Why does it make sense to have this as a design philosophy? Discuss…</a:t>
            </a:r>
            <a:endParaRPr lang="en-GB" sz="2000" dirty="0"/>
          </a:p>
        </p:txBody>
      </p:sp>
    </p:spTree>
    <p:extLst>
      <p:ext uri="{BB962C8B-B14F-4D97-AF65-F5344CB8AC3E}">
        <p14:creationId xmlns:p14="http://schemas.microsoft.com/office/powerpoint/2010/main" val="33439139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6459958" y="199387"/>
            <a:ext cx="2705100" cy="189860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4222"/>
          <a:stretch/>
        </p:blipFill>
        <p:spPr>
          <a:xfrm>
            <a:off x="-5239699" y="0"/>
            <a:ext cx="9381392" cy="6952129"/>
          </a:xfrm>
          <a:prstGeom prst="rect">
            <a:avLst/>
          </a:prstGeom>
        </p:spPr>
      </p:pic>
      <p:sp>
        <p:nvSpPr>
          <p:cNvPr id="8" name="TextBox 7"/>
          <p:cNvSpPr txBox="1"/>
          <p:nvPr/>
        </p:nvSpPr>
        <p:spPr>
          <a:xfrm>
            <a:off x="3641368" y="939012"/>
            <a:ext cx="7826189" cy="5078313"/>
          </a:xfrm>
          <a:prstGeom prst="rect">
            <a:avLst/>
          </a:prstGeom>
          <a:noFill/>
        </p:spPr>
        <p:txBody>
          <a:bodyPr wrap="square" rtlCol="0">
            <a:spAutoFit/>
          </a:bodyPr>
          <a:lstStyle/>
          <a:p>
            <a:endParaRPr lang="en-GB" sz="2400" b="1" dirty="0" smtClean="0"/>
          </a:p>
          <a:p>
            <a:endParaRPr lang="en-GB" sz="2400" b="1" dirty="0"/>
          </a:p>
          <a:p>
            <a:r>
              <a:rPr lang="en-GB" sz="2400" b="1" dirty="0" smtClean="0"/>
              <a:t>Task :</a:t>
            </a:r>
          </a:p>
          <a:p>
            <a:r>
              <a:rPr lang="en-GB" dirty="0" smtClean="0"/>
              <a:t>Use the information / mind map you have made to create an A3 revision page about Dyson. This must include detailed responses about: </a:t>
            </a:r>
          </a:p>
          <a:p>
            <a:pPr marL="285750" indent="-285750">
              <a:buFont typeface="Arial" panose="020B0604020202020204" pitchFamily="34" charset="0"/>
              <a:buChar char="•"/>
            </a:pPr>
            <a:r>
              <a:rPr lang="en-GB" dirty="0" smtClean="0"/>
              <a:t>Their design philosophy</a:t>
            </a:r>
          </a:p>
          <a:p>
            <a:pPr marL="285750" indent="-285750">
              <a:buFont typeface="Arial" panose="020B0604020202020204" pitchFamily="34" charset="0"/>
              <a:buChar char="•"/>
            </a:pPr>
            <a:r>
              <a:rPr lang="en-GB" dirty="0" smtClean="0"/>
              <a:t>Their background</a:t>
            </a:r>
          </a:p>
          <a:p>
            <a:pPr marL="285750" indent="-285750">
              <a:buFont typeface="Arial" panose="020B0604020202020204" pitchFamily="34" charset="0"/>
              <a:buChar char="•"/>
            </a:pPr>
            <a:r>
              <a:rPr lang="en-GB" dirty="0" smtClean="0"/>
              <a:t>Materials and technologies used</a:t>
            </a:r>
          </a:p>
          <a:p>
            <a:pPr marL="285750" indent="-285750">
              <a:buFont typeface="Arial" panose="020B0604020202020204" pitchFamily="34" charset="0"/>
              <a:buChar char="•"/>
            </a:pPr>
            <a:r>
              <a:rPr lang="en-GB" dirty="0" smtClean="0"/>
              <a:t>Their influences and inspiration</a:t>
            </a:r>
          </a:p>
          <a:p>
            <a:pPr marL="285750" indent="-285750">
              <a:buFont typeface="Arial" panose="020B0604020202020204" pitchFamily="34" charset="0"/>
              <a:buChar char="•"/>
            </a:pPr>
            <a:r>
              <a:rPr lang="en-GB" dirty="0" smtClean="0"/>
              <a:t>Key product names</a:t>
            </a:r>
          </a:p>
          <a:p>
            <a:pPr marL="285750" indent="-285750">
              <a:buFont typeface="Arial" panose="020B0604020202020204" pitchFamily="34" charset="0"/>
              <a:buChar char="•"/>
            </a:pPr>
            <a:r>
              <a:rPr lang="en-GB" dirty="0" smtClean="0"/>
              <a:t>Product information and explanation</a:t>
            </a:r>
          </a:p>
          <a:p>
            <a:pPr marL="285750" indent="-285750">
              <a:buFont typeface="Arial" panose="020B0604020202020204" pitchFamily="34" charset="0"/>
              <a:buChar char="•"/>
            </a:pPr>
            <a:r>
              <a:rPr lang="en-GB" dirty="0"/>
              <a:t>How has his work changed the world</a:t>
            </a:r>
            <a:r>
              <a:rPr lang="en-GB" dirty="0" smtClean="0"/>
              <a:t>?</a:t>
            </a:r>
          </a:p>
          <a:p>
            <a:endParaRPr lang="en-GB" dirty="0"/>
          </a:p>
          <a:p>
            <a:r>
              <a:rPr lang="en-GB" dirty="0" smtClean="0"/>
              <a:t>You should use the images provided to help showcase his work and explain all the above point.</a:t>
            </a:r>
          </a:p>
          <a:p>
            <a:endParaRPr lang="en-GB" dirty="0"/>
          </a:p>
          <a:p>
            <a:endParaRPr lang="en-GB" dirty="0"/>
          </a:p>
        </p:txBody>
      </p:sp>
    </p:spTree>
    <p:extLst>
      <p:ext uri="{BB962C8B-B14F-4D97-AF65-F5344CB8AC3E}">
        <p14:creationId xmlns:p14="http://schemas.microsoft.com/office/powerpoint/2010/main" val="33046976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2046"/>
          <a:stretch/>
        </p:blipFill>
        <p:spPr>
          <a:xfrm>
            <a:off x="449925" y="3637623"/>
            <a:ext cx="2750310" cy="40473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41" y="406717"/>
            <a:ext cx="3067050" cy="18383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046" y="0"/>
            <a:ext cx="3750957" cy="26517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027" y="3689909"/>
            <a:ext cx="2508742" cy="3168091"/>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4193" r="23604"/>
          <a:stretch/>
        </p:blipFill>
        <p:spPr>
          <a:xfrm>
            <a:off x="8817176" y="216919"/>
            <a:ext cx="1970134" cy="2434841"/>
          </a:xfrm>
          <a:prstGeom prst="rect">
            <a:avLst/>
          </a:prstGeom>
        </p:spPr>
      </p:pic>
      <p:pic>
        <p:nvPicPr>
          <p:cNvPr id="14" name="Picture 13"/>
          <p:cNvPicPr>
            <a:picLocks noChangeAspect="1" noChangeArrowheads="1"/>
          </p:cNvPicPr>
          <p:nvPr/>
        </p:nvPicPr>
        <p:blipFill rotWithShape="1">
          <a:blip r:embed="rId7" cstate="print"/>
          <a:srcRect l="4001" t="9026" r="72055" b="40083"/>
          <a:stretch/>
        </p:blipFill>
        <p:spPr bwMode="auto">
          <a:xfrm>
            <a:off x="8370891" y="4525932"/>
            <a:ext cx="1827340" cy="1897087"/>
          </a:xfrm>
          <a:prstGeom prst="rect">
            <a:avLst/>
          </a:prstGeom>
          <a:noFill/>
          <a:ln w="9525">
            <a:noFill/>
            <a:miter lim="800000"/>
            <a:headEnd/>
            <a:tailEnd/>
          </a:ln>
        </p:spPr>
      </p:pic>
      <p:sp>
        <p:nvSpPr>
          <p:cNvPr id="15" name="TextBox 14"/>
          <p:cNvSpPr txBox="1"/>
          <p:nvPr/>
        </p:nvSpPr>
        <p:spPr>
          <a:xfrm>
            <a:off x="2844572" y="3066157"/>
            <a:ext cx="6439989" cy="461665"/>
          </a:xfrm>
          <a:prstGeom prst="rect">
            <a:avLst/>
          </a:prstGeom>
          <a:noFill/>
        </p:spPr>
        <p:txBody>
          <a:bodyPr wrap="square" rtlCol="0">
            <a:spAutoFit/>
          </a:bodyPr>
          <a:lstStyle/>
          <a:p>
            <a:pPr algn="ctr"/>
            <a:r>
              <a:rPr lang="en-GB" sz="2400" dirty="0" smtClean="0"/>
              <a:t>What was the problem? How did Dyson Solve it?</a:t>
            </a:r>
            <a:endParaRPr lang="en-GB" sz="2400" dirty="0"/>
          </a:p>
        </p:txBody>
      </p:sp>
      <p:pic>
        <p:nvPicPr>
          <p:cNvPr id="16" name="Picture 15"/>
          <p:cNvPicPr>
            <a:picLocks noChangeAspect="1" noChangeArrowheads="1"/>
          </p:cNvPicPr>
          <p:nvPr/>
        </p:nvPicPr>
        <p:blipFill rotWithShape="1">
          <a:blip r:embed="rId8" cstate="print"/>
          <a:srcRect l="70993" t="9442" r="3563" b="37315"/>
          <a:stretch/>
        </p:blipFill>
        <p:spPr bwMode="auto">
          <a:xfrm>
            <a:off x="449925" y="2434841"/>
            <a:ext cx="1841863" cy="1724298"/>
          </a:xfrm>
          <a:prstGeom prst="rect">
            <a:avLst/>
          </a:prstGeom>
          <a:noFill/>
          <a:ln w="9525">
            <a:noFill/>
            <a:miter lim="800000"/>
            <a:headEnd/>
            <a:tailEnd/>
          </a:ln>
        </p:spPr>
      </p:pic>
      <p:pic>
        <p:nvPicPr>
          <p:cNvPr id="17" name="Picture 16"/>
          <p:cNvPicPr>
            <a:picLocks noChangeAspect="1" noChangeArrowheads="1"/>
          </p:cNvPicPr>
          <p:nvPr/>
        </p:nvPicPr>
        <p:blipFill rotWithShape="1">
          <a:blip r:embed="rId9" cstate="print"/>
          <a:srcRect l="71243" t="17048" r="4317" b="34191"/>
          <a:stretch/>
        </p:blipFill>
        <p:spPr bwMode="auto">
          <a:xfrm>
            <a:off x="9905567" y="2853885"/>
            <a:ext cx="1763486" cy="1672047"/>
          </a:xfrm>
          <a:prstGeom prst="rect">
            <a:avLst/>
          </a:prstGeom>
          <a:noFill/>
          <a:ln w="9525">
            <a:noFill/>
            <a:miter lim="800000"/>
            <a:headEnd/>
            <a:tailEnd/>
          </a:ln>
        </p:spPr>
      </p:pic>
      <p:sp>
        <p:nvSpPr>
          <p:cNvPr id="18" name="TextBox 17"/>
          <p:cNvSpPr txBox="1"/>
          <p:nvPr/>
        </p:nvSpPr>
        <p:spPr>
          <a:xfrm>
            <a:off x="2098766" y="2470888"/>
            <a:ext cx="7920318" cy="584775"/>
          </a:xfrm>
          <a:prstGeom prst="rect">
            <a:avLst/>
          </a:prstGeom>
          <a:noFill/>
        </p:spPr>
        <p:txBody>
          <a:bodyPr wrap="square" rtlCol="0">
            <a:spAutoFit/>
          </a:bodyPr>
          <a:lstStyle/>
          <a:p>
            <a:pPr algn="ctr"/>
            <a:r>
              <a:rPr lang="en-GB" sz="3200" b="1" dirty="0" smtClean="0"/>
              <a:t>‘Good Design has to solve a problem</a:t>
            </a:r>
            <a:r>
              <a:rPr lang="en-GB" sz="3200" dirty="0" smtClean="0"/>
              <a:t>’</a:t>
            </a:r>
          </a:p>
        </p:txBody>
      </p:sp>
    </p:spTree>
    <p:extLst>
      <p:ext uri="{BB962C8B-B14F-4D97-AF65-F5344CB8AC3E}">
        <p14:creationId xmlns:p14="http://schemas.microsoft.com/office/powerpoint/2010/main" val="247324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903" y="415411"/>
            <a:ext cx="2648607" cy="3046988"/>
          </a:xfrm>
          <a:prstGeom prst="rect">
            <a:avLst/>
          </a:prstGeom>
          <a:noFill/>
        </p:spPr>
        <p:txBody>
          <a:bodyPr wrap="square" rtlCol="0">
            <a:spAutoFit/>
          </a:bodyPr>
          <a:lstStyle/>
          <a:p>
            <a:pPr algn="ctr"/>
            <a:r>
              <a:rPr lang="en-GB" sz="2400" dirty="0" smtClean="0">
                <a:solidFill>
                  <a:srgbClr val="FF0000"/>
                </a:solidFill>
              </a:rPr>
              <a:t>Ensure your homework is out ready to be checked later in the lesson. Completed Philippe </a:t>
            </a:r>
            <a:r>
              <a:rPr lang="en-GB" sz="2400" dirty="0" err="1" smtClean="0">
                <a:solidFill>
                  <a:srgbClr val="FF0000"/>
                </a:solidFill>
              </a:rPr>
              <a:t>Starck</a:t>
            </a:r>
            <a:r>
              <a:rPr lang="en-GB" sz="2400" dirty="0" smtClean="0">
                <a:solidFill>
                  <a:srgbClr val="FF0000"/>
                </a:solidFill>
              </a:rPr>
              <a:t> A3,</a:t>
            </a:r>
          </a:p>
          <a:p>
            <a:pPr algn="ctr"/>
            <a:r>
              <a:rPr lang="en-GB" sz="2400" dirty="0" smtClean="0">
                <a:solidFill>
                  <a:srgbClr val="FF0000"/>
                </a:solidFill>
              </a:rPr>
              <a:t>Core theory book 2 (chapter 5)</a:t>
            </a:r>
          </a:p>
        </p:txBody>
      </p:sp>
      <p:sp>
        <p:nvSpPr>
          <p:cNvPr id="3" name="TextBox 2"/>
          <p:cNvSpPr txBox="1"/>
          <p:nvPr/>
        </p:nvSpPr>
        <p:spPr>
          <a:xfrm>
            <a:off x="3689131" y="415411"/>
            <a:ext cx="7914290" cy="2862322"/>
          </a:xfrm>
          <a:prstGeom prst="rect">
            <a:avLst/>
          </a:prstGeom>
          <a:noFill/>
        </p:spPr>
        <p:txBody>
          <a:bodyPr wrap="square" rtlCol="0">
            <a:spAutoFit/>
          </a:bodyPr>
          <a:lstStyle/>
          <a:p>
            <a:r>
              <a:rPr lang="en-GB" b="1" dirty="0" smtClean="0"/>
              <a:t>Task 1:</a:t>
            </a:r>
          </a:p>
          <a:p>
            <a:pPr marL="285750" indent="-285750">
              <a:buFont typeface="Arial" panose="020B0604020202020204" pitchFamily="34" charset="0"/>
              <a:buChar char="•"/>
            </a:pPr>
            <a:r>
              <a:rPr lang="en-GB" dirty="0" smtClean="0"/>
              <a:t>Collect a green folder</a:t>
            </a:r>
          </a:p>
          <a:p>
            <a:pPr marL="285750" indent="-285750">
              <a:buFont typeface="Arial" panose="020B0604020202020204" pitchFamily="34" charset="0"/>
              <a:buChar char="•"/>
            </a:pPr>
            <a:r>
              <a:rPr lang="en-GB" dirty="0" smtClean="0"/>
              <a:t>Collect a label from the middle of your desk</a:t>
            </a:r>
          </a:p>
          <a:p>
            <a:pPr marL="285750" indent="-285750">
              <a:buFont typeface="Arial" panose="020B0604020202020204" pitchFamily="34" charset="0"/>
              <a:buChar char="•"/>
            </a:pPr>
            <a:r>
              <a:rPr lang="en-GB" dirty="0" smtClean="0"/>
              <a:t>On your label write: Your name, GCSE Design &amp; Technology, Core Theory, Mrs McVay</a:t>
            </a:r>
          </a:p>
          <a:p>
            <a:pPr marL="285750" indent="-285750">
              <a:buFont typeface="Arial" panose="020B0604020202020204" pitchFamily="34" charset="0"/>
              <a:buChar char="•"/>
            </a:pPr>
            <a:r>
              <a:rPr lang="en-GB" dirty="0" smtClean="0"/>
              <a:t>Read your feedback from your core theory book 1 on your desk (those of you without this booklet have it in your possession and I will discuss this with you today)</a:t>
            </a:r>
          </a:p>
          <a:p>
            <a:pPr marL="285750" indent="-285750">
              <a:buFont typeface="Arial" panose="020B0604020202020204" pitchFamily="34" charset="0"/>
              <a:buChar char="•"/>
            </a:pPr>
            <a:r>
              <a:rPr lang="en-GB" dirty="0" smtClean="0"/>
              <a:t>Add your completed and mark core theory book 1 to your green folder.</a:t>
            </a:r>
          </a:p>
          <a:p>
            <a:pPr marL="285750" indent="-285750">
              <a:buFont typeface="Arial" panose="020B0604020202020204" pitchFamily="34" charset="0"/>
              <a:buChar char="•"/>
            </a:pPr>
            <a:r>
              <a:rPr lang="en-GB" dirty="0" smtClean="0"/>
              <a:t>Pace your core folder in the allocated class box at the back of the room. </a:t>
            </a:r>
          </a:p>
        </p:txBody>
      </p:sp>
      <p:sp>
        <p:nvSpPr>
          <p:cNvPr id="8" name="TextBox 7"/>
          <p:cNvSpPr txBox="1"/>
          <p:nvPr/>
        </p:nvSpPr>
        <p:spPr>
          <a:xfrm>
            <a:off x="3689131" y="4723640"/>
            <a:ext cx="7914290" cy="1754326"/>
          </a:xfrm>
          <a:prstGeom prst="rect">
            <a:avLst/>
          </a:prstGeom>
          <a:noFill/>
        </p:spPr>
        <p:txBody>
          <a:bodyPr wrap="square" rtlCol="0">
            <a:spAutoFit/>
          </a:bodyPr>
          <a:lstStyle/>
          <a:p>
            <a:r>
              <a:rPr lang="en-GB" b="1" dirty="0" smtClean="0"/>
              <a:t>Task 2:</a:t>
            </a:r>
          </a:p>
          <a:p>
            <a:pPr marL="285750" indent="-285750">
              <a:buFont typeface="Arial" panose="020B0604020202020204" pitchFamily="34" charset="0"/>
              <a:buChar char="•"/>
            </a:pPr>
            <a:r>
              <a:rPr lang="en-GB" dirty="0" smtClean="0"/>
              <a:t>Have your core book 2 out to show your completed chapter 5.</a:t>
            </a:r>
          </a:p>
          <a:p>
            <a:pPr marL="285750" indent="-285750">
              <a:buFont typeface="Arial" panose="020B0604020202020204" pitchFamily="34" charset="0"/>
              <a:buChar char="•"/>
            </a:pPr>
            <a:r>
              <a:rPr lang="en-GB" b="1" dirty="0" smtClean="0"/>
              <a:t>Write in your homework: mark chapter 4 and 5 in core booklet, due 3</a:t>
            </a:r>
            <a:r>
              <a:rPr lang="en-GB" b="1" baseline="30000" dirty="0" smtClean="0"/>
              <a:t>rd</a:t>
            </a:r>
            <a:r>
              <a:rPr lang="en-GB" b="1" dirty="0" smtClean="0"/>
              <a:t> March</a:t>
            </a:r>
          </a:p>
          <a:p>
            <a:pPr marL="285750" indent="-285750">
              <a:buFont typeface="Arial" panose="020B0604020202020204" pitchFamily="34" charset="0"/>
              <a:buChar char="•"/>
            </a:pPr>
            <a:r>
              <a:rPr lang="en-GB" dirty="0" smtClean="0"/>
              <a:t>Collect your purple design &amp; making principles folder and a set of file dividers</a:t>
            </a:r>
          </a:p>
          <a:p>
            <a:pPr marL="285750" indent="-285750">
              <a:buFont typeface="Arial" panose="020B0604020202020204" pitchFamily="34" charset="0"/>
              <a:buChar char="•"/>
            </a:pPr>
            <a:r>
              <a:rPr lang="en-GB" dirty="0" smtClean="0"/>
              <a:t>Await next instruction</a:t>
            </a:r>
          </a:p>
          <a:p>
            <a:pPr marL="285750" indent="-285750">
              <a:buFont typeface="Arial" panose="020B0604020202020204" pitchFamily="34" charset="0"/>
              <a:buChar char="•"/>
            </a:pPr>
            <a:endParaRPr lang="en-GB" dirty="0" smtClean="0"/>
          </a:p>
        </p:txBody>
      </p:sp>
    </p:spTree>
    <p:extLst>
      <p:ext uri="{BB962C8B-B14F-4D97-AF65-F5344CB8AC3E}">
        <p14:creationId xmlns:p14="http://schemas.microsoft.com/office/powerpoint/2010/main" val="15508515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730792" y="4060569"/>
            <a:ext cx="6439989" cy="1200329"/>
          </a:xfrm>
          <a:prstGeom prst="rect">
            <a:avLst/>
          </a:prstGeom>
          <a:noFill/>
        </p:spPr>
        <p:txBody>
          <a:bodyPr wrap="square" rtlCol="0">
            <a:spAutoFit/>
          </a:bodyPr>
          <a:lstStyle/>
          <a:p>
            <a:pPr algn="ctr"/>
            <a:r>
              <a:rPr lang="en-GB" sz="2400" dirty="0" smtClean="0"/>
              <a:t>On your post it note, write down 5 things you know about the Dyson brand e.g. products, design philosophy, technology…</a:t>
            </a:r>
            <a:endParaRPr lang="en-GB" sz="2400" dirty="0"/>
          </a:p>
        </p:txBody>
      </p:sp>
      <p:pic>
        <p:nvPicPr>
          <p:cNvPr id="16" name="Picture 15"/>
          <p:cNvPicPr>
            <a:picLocks noChangeAspect="1" noChangeArrowheads="1"/>
          </p:cNvPicPr>
          <p:nvPr/>
        </p:nvPicPr>
        <p:blipFill rotWithShape="1">
          <a:blip r:embed="rId2" cstate="print"/>
          <a:srcRect l="70993" t="9442" r="3563" b="37315"/>
          <a:stretch/>
        </p:blipFill>
        <p:spPr bwMode="auto">
          <a:xfrm>
            <a:off x="1294926" y="357732"/>
            <a:ext cx="2725282" cy="2551329"/>
          </a:xfrm>
          <a:prstGeom prst="rect">
            <a:avLst/>
          </a:prstGeom>
          <a:noFill/>
          <a:ln w="9525">
            <a:noFill/>
            <a:miter lim="800000"/>
            <a:headEnd/>
            <a:tailEnd/>
          </a:ln>
        </p:spPr>
      </p:pic>
      <p:sp>
        <p:nvSpPr>
          <p:cNvPr id="18" name="TextBox 17"/>
          <p:cNvSpPr txBox="1"/>
          <p:nvPr/>
        </p:nvSpPr>
        <p:spPr>
          <a:xfrm>
            <a:off x="3876024" y="3380465"/>
            <a:ext cx="7920318" cy="584775"/>
          </a:xfrm>
          <a:prstGeom prst="rect">
            <a:avLst/>
          </a:prstGeom>
          <a:noFill/>
        </p:spPr>
        <p:txBody>
          <a:bodyPr wrap="square" rtlCol="0">
            <a:spAutoFit/>
          </a:bodyPr>
          <a:lstStyle/>
          <a:p>
            <a:pPr algn="ctr"/>
            <a:r>
              <a:rPr lang="en-GB" sz="3200" b="1" dirty="0" smtClean="0"/>
              <a:t>Starter:</a:t>
            </a:r>
            <a:endParaRPr lang="en-GB" sz="3200" dirty="0" smtClean="0"/>
          </a:p>
        </p:txBody>
      </p:sp>
      <p:sp>
        <p:nvSpPr>
          <p:cNvPr id="2" name="TextBox 1"/>
          <p:cNvSpPr txBox="1"/>
          <p:nvPr/>
        </p:nvSpPr>
        <p:spPr>
          <a:xfrm>
            <a:off x="560783" y="2813442"/>
            <a:ext cx="4170009" cy="3785652"/>
          </a:xfrm>
          <a:prstGeom prst="rect">
            <a:avLst/>
          </a:prstGeom>
          <a:noFill/>
        </p:spPr>
        <p:txBody>
          <a:bodyPr wrap="square" rtlCol="0">
            <a:spAutoFit/>
          </a:bodyPr>
          <a:lstStyle/>
          <a:p>
            <a:pPr algn="ctr"/>
            <a:r>
              <a:rPr lang="en-GB" sz="2400" dirty="0" smtClean="0">
                <a:solidFill>
                  <a:srgbClr val="FF0000"/>
                </a:solidFill>
              </a:rPr>
              <a:t>Ensure your homework is out ready to be checked. Completed Philippe </a:t>
            </a:r>
            <a:r>
              <a:rPr lang="en-GB" sz="2400" dirty="0" err="1" smtClean="0">
                <a:solidFill>
                  <a:srgbClr val="FF0000"/>
                </a:solidFill>
              </a:rPr>
              <a:t>Starck</a:t>
            </a:r>
            <a:r>
              <a:rPr lang="en-GB" sz="2400" dirty="0" smtClean="0">
                <a:solidFill>
                  <a:srgbClr val="FF0000"/>
                </a:solidFill>
              </a:rPr>
              <a:t> A3, </a:t>
            </a:r>
          </a:p>
          <a:p>
            <a:pPr algn="ctr"/>
            <a:r>
              <a:rPr lang="en-GB" sz="2400" dirty="0" smtClean="0">
                <a:solidFill>
                  <a:srgbClr val="FF0000"/>
                </a:solidFill>
              </a:rPr>
              <a:t>a chosen brand page and </a:t>
            </a:r>
          </a:p>
          <a:p>
            <a:pPr algn="ctr"/>
            <a:r>
              <a:rPr lang="en-GB" sz="2400" dirty="0" smtClean="0">
                <a:solidFill>
                  <a:srgbClr val="FF0000"/>
                </a:solidFill>
              </a:rPr>
              <a:t>a chosen design page.</a:t>
            </a:r>
          </a:p>
          <a:p>
            <a:pPr algn="ctr"/>
            <a:endParaRPr lang="en-GB" sz="2400" dirty="0">
              <a:solidFill>
                <a:srgbClr val="FF0000"/>
              </a:solidFill>
            </a:endParaRPr>
          </a:p>
          <a:p>
            <a:pPr algn="ctr"/>
            <a:r>
              <a:rPr lang="en-GB" sz="2400" dirty="0" smtClean="0">
                <a:solidFill>
                  <a:srgbClr val="FF0000"/>
                </a:solidFill>
              </a:rPr>
              <a:t>I will also be collecting in any core theory books, have them ready with chapter 1 and 3 completed</a:t>
            </a:r>
            <a:endParaRPr lang="en-GB" sz="2400" dirty="0">
              <a:solidFill>
                <a:srgbClr val="FF0000"/>
              </a:solidFill>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8982"/>
          <a:stretch/>
        </p:blipFill>
        <p:spPr>
          <a:xfrm>
            <a:off x="5832352" y="291960"/>
            <a:ext cx="4007661" cy="2812821"/>
          </a:xfrm>
          <a:prstGeom prst="rect">
            <a:avLst/>
          </a:prstGeom>
        </p:spPr>
      </p:pic>
    </p:spTree>
    <p:extLst>
      <p:ext uri="{BB962C8B-B14F-4D97-AF65-F5344CB8AC3E}">
        <p14:creationId xmlns:p14="http://schemas.microsoft.com/office/powerpoint/2010/main" val="2010656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457437" y="1087271"/>
            <a:ext cx="11416553" cy="584775"/>
          </a:xfrm>
          <a:prstGeom prst="rect">
            <a:avLst/>
          </a:prstGeom>
          <a:noFill/>
        </p:spPr>
        <p:txBody>
          <a:bodyPr wrap="square" rtlCol="0">
            <a:spAutoFit/>
          </a:bodyPr>
          <a:lstStyle/>
          <a:p>
            <a:r>
              <a:rPr lang="en-GB" sz="3200" b="1" dirty="0" smtClean="0">
                <a:solidFill>
                  <a:srgbClr val="7030A0"/>
                </a:solidFill>
              </a:rPr>
              <a:t>Ergonomics</a:t>
            </a:r>
            <a:endParaRPr lang="en-GB" sz="3200" b="1" dirty="0">
              <a:solidFill>
                <a:srgbClr val="7030A0"/>
              </a:solidFill>
            </a:endParaRPr>
          </a:p>
        </p:txBody>
      </p:sp>
      <p:sp>
        <p:nvSpPr>
          <p:cNvPr id="3" name="TextBox 2"/>
          <p:cNvSpPr txBox="1"/>
          <p:nvPr/>
        </p:nvSpPr>
        <p:spPr>
          <a:xfrm>
            <a:off x="1482678" y="1672046"/>
            <a:ext cx="9757954" cy="4247317"/>
          </a:xfrm>
          <a:prstGeom prst="rect">
            <a:avLst/>
          </a:prstGeom>
          <a:noFill/>
        </p:spPr>
        <p:txBody>
          <a:bodyPr wrap="square" rtlCol="0">
            <a:spAutoFit/>
          </a:bodyPr>
          <a:lstStyle/>
          <a:p>
            <a:r>
              <a:rPr lang="en-GB" dirty="0" smtClean="0"/>
              <a:t>The consideration about how a user interacts with a product. These take into account:</a:t>
            </a:r>
          </a:p>
          <a:p>
            <a:endParaRPr lang="en-GB" dirty="0" smtClean="0"/>
          </a:p>
          <a:p>
            <a:pPr marL="285750" indent="-285750">
              <a:buFont typeface="Arial" panose="020B0604020202020204" pitchFamily="34" charset="0"/>
              <a:buChar char="•"/>
            </a:pPr>
            <a:r>
              <a:rPr lang="en-GB" dirty="0" smtClean="0"/>
              <a:t>Dimensions for comfort and ease of use</a:t>
            </a:r>
          </a:p>
          <a:p>
            <a:pPr marL="285750" indent="-285750">
              <a:buFont typeface="Arial" panose="020B0604020202020204" pitchFamily="34" charset="0"/>
              <a:buChar char="•"/>
            </a:pPr>
            <a:r>
              <a:rPr lang="en-GB" dirty="0" smtClean="0"/>
              <a:t>Materiality for comfort and ease of use</a:t>
            </a:r>
          </a:p>
          <a:p>
            <a:pPr marL="285750" indent="-285750">
              <a:buFont typeface="Arial" panose="020B0604020202020204" pitchFamily="34" charset="0"/>
              <a:buChar char="•"/>
            </a:pPr>
            <a:r>
              <a:rPr lang="en-GB" dirty="0" smtClean="0"/>
              <a:t>Texture</a:t>
            </a:r>
          </a:p>
          <a:p>
            <a:pPr marL="285750" indent="-285750">
              <a:buFont typeface="Arial" panose="020B0604020202020204" pitchFamily="34" charset="0"/>
              <a:buChar char="•"/>
            </a:pPr>
            <a:r>
              <a:rPr lang="en-GB" dirty="0" smtClean="0"/>
              <a:t>Form</a:t>
            </a:r>
          </a:p>
          <a:p>
            <a:pPr marL="285750" indent="-285750">
              <a:buFont typeface="Arial" panose="020B0604020202020204" pitchFamily="34" charset="0"/>
              <a:buChar char="•"/>
            </a:pPr>
            <a:r>
              <a:rPr lang="en-GB" dirty="0" smtClean="0"/>
              <a:t>Functionality</a:t>
            </a:r>
          </a:p>
          <a:p>
            <a:pPr marL="285750" indent="-285750">
              <a:buFont typeface="Arial" panose="020B0604020202020204" pitchFamily="34" charset="0"/>
              <a:buChar char="•"/>
            </a:pPr>
            <a:r>
              <a:rPr lang="en-GB" dirty="0" smtClean="0"/>
              <a:t>Colour</a:t>
            </a:r>
          </a:p>
          <a:p>
            <a:pPr marL="285750" indent="-285750">
              <a:buFont typeface="Arial" panose="020B0604020202020204" pitchFamily="34" charset="0"/>
              <a:buChar char="•"/>
            </a:pPr>
            <a:r>
              <a:rPr lang="en-GB" dirty="0" smtClean="0"/>
              <a:t>Weight</a:t>
            </a:r>
          </a:p>
          <a:p>
            <a:pPr marL="285750" indent="-285750">
              <a:buFont typeface="Arial" panose="020B0604020202020204" pitchFamily="34" charset="0"/>
              <a:buChar char="•"/>
            </a:pPr>
            <a:r>
              <a:rPr lang="en-GB" dirty="0" smtClean="0"/>
              <a:t>Ease of understanding (how do you know how the product works?)</a:t>
            </a:r>
          </a:p>
          <a:p>
            <a:pPr marL="285750" indent="-285750">
              <a:buFont typeface="Arial" panose="020B0604020202020204" pitchFamily="34" charset="0"/>
              <a:buChar char="•"/>
            </a:pPr>
            <a:r>
              <a:rPr lang="en-GB" dirty="0" smtClean="0"/>
              <a:t>Short, medium and long term use and its affects</a:t>
            </a:r>
          </a:p>
          <a:p>
            <a:endParaRPr lang="en-GB" dirty="0"/>
          </a:p>
          <a:p>
            <a:r>
              <a:rPr lang="en-GB" dirty="0" smtClean="0"/>
              <a:t>Ergonomic design is user centred and mostly thinks about function over form. </a:t>
            </a:r>
          </a:p>
          <a:p>
            <a:endParaRPr lang="en-GB" dirty="0" smtClean="0"/>
          </a:p>
          <a:p>
            <a:endParaRPr lang="en-GB" dirty="0"/>
          </a:p>
        </p:txBody>
      </p:sp>
    </p:spTree>
    <p:extLst>
      <p:ext uri="{BB962C8B-B14F-4D97-AF65-F5344CB8AC3E}">
        <p14:creationId xmlns:p14="http://schemas.microsoft.com/office/powerpoint/2010/main" val="3326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24222"/>
          <a:stretch/>
        </p:blipFill>
        <p:spPr>
          <a:xfrm>
            <a:off x="-5239699" y="0"/>
            <a:ext cx="9381392" cy="6952129"/>
          </a:xfrm>
          <a:prstGeom prst="rect">
            <a:avLst/>
          </a:prstGeom>
        </p:spPr>
      </p:pic>
      <p:sp>
        <p:nvSpPr>
          <p:cNvPr id="5" name="TextBox 4"/>
          <p:cNvSpPr txBox="1"/>
          <p:nvPr/>
        </p:nvSpPr>
        <p:spPr>
          <a:xfrm>
            <a:off x="4141693" y="1872421"/>
            <a:ext cx="7826189" cy="5539978"/>
          </a:xfrm>
          <a:prstGeom prst="rect">
            <a:avLst/>
          </a:prstGeom>
          <a:noFill/>
        </p:spPr>
        <p:txBody>
          <a:bodyPr wrap="square" rtlCol="0">
            <a:spAutoFit/>
          </a:bodyPr>
          <a:lstStyle/>
          <a:p>
            <a:r>
              <a:rPr lang="en-GB" sz="2400" b="1" dirty="0" smtClean="0"/>
              <a:t>Task :</a:t>
            </a:r>
          </a:p>
          <a:p>
            <a:r>
              <a:rPr lang="en-GB" dirty="0"/>
              <a:t>Whilst learning about </a:t>
            </a:r>
            <a:r>
              <a:rPr lang="en-GB" dirty="0" smtClean="0"/>
              <a:t>Dyson, </a:t>
            </a:r>
            <a:r>
              <a:rPr lang="en-GB" dirty="0"/>
              <a:t>create a mind map about the </a:t>
            </a:r>
            <a:r>
              <a:rPr lang="en-GB" dirty="0" smtClean="0"/>
              <a:t>company </a:t>
            </a:r>
            <a:r>
              <a:rPr lang="en-GB" dirty="0"/>
              <a:t>and </a:t>
            </a:r>
            <a:r>
              <a:rPr lang="en-GB" dirty="0" smtClean="0"/>
              <a:t>James Dyson’s </a:t>
            </a:r>
            <a:r>
              <a:rPr lang="en-GB" dirty="0"/>
              <a:t>work. This must include:</a:t>
            </a:r>
          </a:p>
          <a:p>
            <a:pPr marL="285750" indent="-285750">
              <a:buFont typeface="Arial" panose="020B0604020202020204" pitchFamily="34" charset="0"/>
              <a:buChar char="•"/>
            </a:pPr>
            <a:r>
              <a:rPr lang="en-GB" dirty="0" smtClean="0"/>
              <a:t>Their </a:t>
            </a:r>
            <a:r>
              <a:rPr lang="en-GB" dirty="0"/>
              <a:t>design philosophy</a:t>
            </a:r>
          </a:p>
          <a:p>
            <a:pPr marL="285750" indent="-285750">
              <a:buFont typeface="Arial" panose="020B0604020202020204" pitchFamily="34" charset="0"/>
              <a:buChar char="•"/>
            </a:pPr>
            <a:r>
              <a:rPr lang="en-GB" dirty="0" smtClean="0"/>
              <a:t>Their </a:t>
            </a:r>
            <a:r>
              <a:rPr lang="en-GB" dirty="0"/>
              <a:t>background</a:t>
            </a:r>
          </a:p>
          <a:p>
            <a:pPr marL="285750" indent="-285750">
              <a:buFont typeface="Arial" panose="020B0604020202020204" pitchFamily="34" charset="0"/>
              <a:buChar char="•"/>
            </a:pPr>
            <a:r>
              <a:rPr lang="en-GB" dirty="0"/>
              <a:t>Materials and technologies </a:t>
            </a:r>
            <a:r>
              <a:rPr lang="en-GB" dirty="0" smtClean="0"/>
              <a:t>used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Their </a:t>
            </a:r>
            <a:r>
              <a:rPr lang="en-GB" dirty="0"/>
              <a:t>influences and inspiration</a:t>
            </a:r>
          </a:p>
          <a:p>
            <a:pPr marL="285750" indent="-285750">
              <a:buFont typeface="Arial" panose="020B0604020202020204" pitchFamily="34" charset="0"/>
              <a:buChar char="•"/>
            </a:pPr>
            <a:r>
              <a:rPr lang="en-GB" dirty="0"/>
              <a:t>Key product names</a:t>
            </a:r>
          </a:p>
          <a:p>
            <a:pPr marL="285750" indent="-285750">
              <a:buFont typeface="Arial" panose="020B0604020202020204" pitchFamily="34" charset="0"/>
              <a:buChar char="•"/>
            </a:pPr>
            <a:r>
              <a:rPr lang="en-GB" dirty="0"/>
              <a:t>Product information and explanation</a:t>
            </a:r>
          </a:p>
          <a:p>
            <a:pPr marL="285750" indent="-285750">
              <a:buFont typeface="Arial" panose="020B0604020202020204" pitchFamily="34" charset="0"/>
              <a:buChar char="•"/>
            </a:pPr>
            <a:r>
              <a:rPr lang="en-GB" dirty="0"/>
              <a:t>How has </a:t>
            </a:r>
            <a:r>
              <a:rPr lang="en-GB" dirty="0" smtClean="0"/>
              <a:t>their </a:t>
            </a:r>
            <a:r>
              <a:rPr lang="en-GB" dirty="0"/>
              <a:t>work changed the world?</a:t>
            </a:r>
          </a:p>
          <a:p>
            <a:endParaRPr lang="en-GB" dirty="0"/>
          </a:p>
          <a:p>
            <a:r>
              <a:rPr lang="en-GB" dirty="0"/>
              <a:t>You will be using all this information and some images to create your own A3 revision page about </a:t>
            </a:r>
            <a:r>
              <a:rPr lang="en-GB" dirty="0" smtClean="0"/>
              <a:t>Dyson at </a:t>
            </a:r>
            <a:r>
              <a:rPr lang="en-GB" dirty="0"/>
              <a:t>the end of the lesson.</a:t>
            </a:r>
          </a:p>
          <a:p>
            <a:endParaRPr lang="en-GB" sz="2400" b="1" dirty="0" smtClean="0"/>
          </a:p>
          <a:p>
            <a:endParaRPr lang="en-GB" dirty="0"/>
          </a:p>
          <a:p>
            <a:endParaRPr lang="en-GB" dirty="0"/>
          </a:p>
        </p:txBody>
      </p:sp>
    </p:spTree>
    <p:extLst>
      <p:ext uri="{BB962C8B-B14F-4D97-AF65-F5344CB8AC3E}">
        <p14:creationId xmlns:p14="http://schemas.microsoft.com/office/powerpoint/2010/main" val="11721100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914399" y="877962"/>
            <a:ext cx="1516488" cy="1064364"/>
          </a:xfrm>
          <a:prstGeom prst="rect">
            <a:avLst/>
          </a:prstGeom>
        </p:spPr>
      </p:pic>
      <p:sp>
        <p:nvSpPr>
          <p:cNvPr id="5" name="TextBox 4"/>
          <p:cNvSpPr txBox="1"/>
          <p:nvPr/>
        </p:nvSpPr>
        <p:spPr>
          <a:xfrm>
            <a:off x="287383" y="195943"/>
            <a:ext cx="3709851" cy="523220"/>
          </a:xfrm>
          <a:prstGeom prst="rect">
            <a:avLst/>
          </a:prstGeom>
          <a:noFill/>
        </p:spPr>
        <p:txBody>
          <a:bodyPr wrap="square" rtlCol="0">
            <a:spAutoFit/>
          </a:bodyPr>
          <a:lstStyle/>
          <a:p>
            <a:r>
              <a:rPr lang="en-GB" sz="2800" dirty="0" smtClean="0"/>
              <a:t>Design Philosophy…</a:t>
            </a:r>
            <a:endParaRPr lang="en-GB" sz="2800" dirty="0"/>
          </a:p>
        </p:txBody>
      </p:sp>
      <p:sp>
        <p:nvSpPr>
          <p:cNvPr id="6" name="TextBox 5"/>
          <p:cNvSpPr txBox="1"/>
          <p:nvPr/>
        </p:nvSpPr>
        <p:spPr>
          <a:xfrm>
            <a:off x="914399" y="2246811"/>
            <a:ext cx="9966960" cy="4339650"/>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t>Dyson is an engineer at heart </a:t>
            </a:r>
          </a:p>
          <a:p>
            <a:pPr marL="285750" indent="-285750">
              <a:buFont typeface="Arial" panose="020B0604020202020204" pitchFamily="34" charset="0"/>
              <a:buChar char="•"/>
            </a:pPr>
            <a:r>
              <a:rPr lang="en-GB" sz="2400" dirty="0" smtClean="0"/>
              <a:t>Find a problem and fix it with good design (does not invent problems)</a:t>
            </a:r>
          </a:p>
          <a:p>
            <a:pPr marL="285750" indent="-285750">
              <a:buFont typeface="Arial" panose="020B0604020202020204" pitchFamily="34" charset="0"/>
              <a:buChar char="•"/>
            </a:pPr>
            <a:r>
              <a:rPr lang="en-GB" sz="2400" dirty="0" smtClean="0"/>
              <a:t>User and technology centred</a:t>
            </a:r>
          </a:p>
          <a:p>
            <a:pPr marL="285750" indent="-285750">
              <a:buFont typeface="Arial" panose="020B0604020202020204" pitchFamily="34" charset="0"/>
              <a:buChar char="•"/>
            </a:pPr>
            <a:r>
              <a:rPr lang="en-GB" sz="2400" dirty="0" smtClean="0"/>
              <a:t>Products can cost a little more than competitors but they should last longer. </a:t>
            </a:r>
          </a:p>
          <a:p>
            <a:pPr marL="285750" indent="-285750">
              <a:buFont typeface="Arial" panose="020B0604020202020204" pitchFamily="34" charset="0"/>
              <a:buChar char="•"/>
            </a:pPr>
            <a:r>
              <a:rPr lang="en-GB" sz="2400" dirty="0" smtClean="0"/>
              <a:t>Products should be easy to disassemble and reuse / recycle</a:t>
            </a:r>
          </a:p>
          <a:p>
            <a:pPr marL="285750" indent="-285750">
              <a:buFont typeface="Arial" panose="020B0604020202020204" pitchFamily="34" charset="0"/>
              <a:buChar char="•"/>
            </a:pPr>
            <a:r>
              <a:rPr lang="en-GB" sz="2400" dirty="0" smtClean="0"/>
              <a:t>Products should be able to be cleaned and maintained by the customer without need for an engineer. Use of colour educates and indicated to customer.</a:t>
            </a:r>
          </a:p>
          <a:p>
            <a:pPr marL="285750" indent="-285750">
              <a:buFont typeface="Arial" panose="020B0604020202020204" pitchFamily="34" charset="0"/>
              <a:buChar char="•"/>
            </a:pPr>
            <a:r>
              <a:rPr lang="en-GB" sz="2400" dirty="0" smtClean="0"/>
              <a:t>Products should be able to be fixed in small sections to increase longevity</a:t>
            </a:r>
          </a:p>
          <a:p>
            <a:pPr marL="285750" indent="-285750">
              <a:buFont typeface="Arial" panose="020B0604020202020204" pitchFamily="34" charset="0"/>
              <a:buChar char="•"/>
            </a:pPr>
            <a:r>
              <a:rPr lang="en-GB" sz="2400" dirty="0" smtClean="0"/>
              <a:t>Aesthetics are important but not at the cost of function.</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
        <p:nvSpPr>
          <p:cNvPr id="2" name="Rectangle 1"/>
          <p:cNvSpPr/>
          <p:nvPr/>
        </p:nvSpPr>
        <p:spPr>
          <a:xfrm>
            <a:off x="6962395" y="349831"/>
            <a:ext cx="5099281" cy="369332"/>
          </a:xfrm>
          <a:prstGeom prst="rect">
            <a:avLst/>
          </a:prstGeom>
        </p:spPr>
        <p:txBody>
          <a:bodyPr wrap="none">
            <a:spAutoFit/>
          </a:bodyPr>
          <a:lstStyle/>
          <a:p>
            <a:r>
              <a:rPr lang="en-GB">
                <a:hlinkClick r:id="rId3"/>
              </a:rPr>
              <a:t>https://</a:t>
            </a:r>
            <a:r>
              <a:rPr lang="en-GB" smtClean="0">
                <a:hlinkClick r:id="rId3"/>
              </a:rPr>
              <a:t>www.youtube.com/watch?v=p9hn6IqVTMw</a:t>
            </a:r>
            <a:r>
              <a:rPr lang="en-GB" smtClean="0"/>
              <a:t> </a:t>
            </a:r>
            <a:endParaRPr lang="en-GB"/>
          </a:p>
        </p:txBody>
      </p:sp>
    </p:spTree>
    <p:extLst>
      <p:ext uri="{BB962C8B-B14F-4D97-AF65-F5344CB8AC3E}">
        <p14:creationId xmlns:p14="http://schemas.microsoft.com/office/powerpoint/2010/main" val="9777932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7" name="Picture 6"/>
          <p:cNvPicPr>
            <a:picLocks noChangeAspect="1" noChangeArrowheads="1"/>
          </p:cNvPicPr>
          <p:nvPr/>
        </p:nvPicPr>
        <p:blipFill>
          <a:blip r:embed="rId3" cstate="print"/>
          <a:srcRect/>
          <a:stretch>
            <a:fillRect/>
          </a:stretch>
        </p:blipFill>
        <p:spPr bwMode="auto">
          <a:xfrm>
            <a:off x="2501443" y="2389213"/>
            <a:ext cx="7215238" cy="3260733"/>
          </a:xfrm>
          <a:prstGeom prst="rect">
            <a:avLst/>
          </a:prstGeom>
          <a:noFill/>
          <a:ln w="9525">
            <a:noFill/>
            <a:miter lim="800000"/>
            <a:headEnd/>
            <a:tailEnd/>
          </a:ln>
        </p:spPr>
      </p:pic>
      <p:sp>
        <p:nvSpPr>
          <p:cNvPr id="8" name="TextBox 13"/>
          <p:cNvSpPr txBox="1"/>
          <p:nvPr/>
        </p:nvSpPr>
        <p:spPr>
          <a:xfrm>
            <a:off x="5073211" y="2866827"/>
            <a:ext cx="4143404" cy="1708160"/>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kern="1500" dirty="0" smtClean="0"/>
              <a:t>Born in 1947, James Dyson studied furniture and interior design at the Royal College of Art in London from 1966-1970 before moving into engineering.</a:t>
            </a:r>
            <a:endParaRPr lang="en-GB" sz="2100" kern="1500" dirty="0"/>
          </a:p>
        </p:txBody>
      </p:sp>
      <p:sp>
        <p:nvSpPr>
          <p:cNvPr id="9" name="TextBox 16"/>
          <p:cNvSpPr txBox="1"/>
          <p:nvPr/>
        </p:nvSpPr>
        <p:spPr>
          <a:xfrm>
            <a:off x="3215823" y="4792690"/>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1947</a:t>
            </a:r>
            <a:endParaRPr lang="en-GB" sz="2800" b="1" dirty="0">
              <a:solidFill>
                <a:schemeClr val="accent3">
                  <a:lumMod val="75000"/>
                </a:schemeClr>
              </a:solidFill>
            </a:endParaRPr>
          </a:p>
        </p:txBody>
      </p:sp>
    </p:spTree>
    <p:extLst>
      <p:ext uri="{BB962C8B-B14F-4D97-AF65-F5344CB8AC3E}">
        <p14:creationId xmlns:p14="http://schemas.microsoft.com/office/powerpoint/2010/main" val="5435811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10" name="Picture 9"/>
          <p:cNvPicPr>
            <a:picLocks noChangeAspect="1" noChangeArrowheads="1"/>
          </p:cNvPicPr>
          <p:nvPr/>
        </p:nvPicPr>
        <p:blipFill>
          <a:blip r:embed="rId3" cstate="print"/>
          <a:srcRect/>
          <a:stretch>
            <a:fillRect/>
          </a:stretch>
        </p:blipFill>
        <p:spPr bwMode="auto">
          <a:xfrm>
            <a:off x="2421619" y="2389213"/>
            <a:ext cx="7453263" cy="3286148"/>
          </a:xfrm>
          <a:prstGeom prst="rect">
            <a:avLst/>
          </a:prstGeom>
          <a:noFill/>
          <a:ln w="9525">
            <a:noFill/>
            <a:miter lim="800000"/>
            <a:headEnd/>
            <a:tailEnd/>
          </a:ln>
        </p:spPr>
      </p:pic>
      <p:sp>
        <p:nvSpPr>
          <p:cNvPr id="11" name="TextBox 15"/>
          <p:cNvSpPr txBox="1"/>
          <p:nvPr/>
        </p:nvSpPr>
        <p:spPr>
          <a:xfrm>
            <a:off x="2873958" y="2855042"/>
            <a:ext cx="4143404" cy="2354491"/>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The Sea Truck, Dyson's first product, was launched in 1970 while he was at the Royal College of Art. A flat-hulled, high-speed watercraft made from fibreglass, used to land vehicles without jetties or harbour facilities. </a:t>
            </a:r>
            <a:endParaRPr lang="en-GB" sz="2100" b="1" kern="1500" dirty="0"/>
          </a:p>
        </p:txBody>
      </p:sp>
      <p:sp>
        <p:nvSpPr>
          <p:cNvPr id="12" name="TextBox 16"/>
          <p:cNvSpPr txBox="1"/>
          <p:nvPr/>
        </p:nvSpPr>
        <p:spPr>
          <a:xfrm>
            <a:off x="8017494" y="4818105"/>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1970</a:t>
            </a:r>
            <a:endParaRPr lang="en-GB" sz="2800" b="1" dirty="0">
              <a:solidFill>
                <a:schemeClr val="accent3">
                  <a:lumMod val="75000"/>
                </a:schemeClr>
              </a:solidFill>
            </a:endParaRPr>
          </a:p>
        </p:txBody>
      </p:sp>
    </p:spTree>
    <p:extLst>
      <p:ext uri="{BB962C8B-B14F-4D97-AF65-F5344CB8AC3E}">
        <p14:creationId xmlns:p14="http://schemas.microsoft.com/office/powerpoint/2010/main" val="16286092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6" name="Picture 5"/>
          <p:cNvPicPr>
            <a:picLocks noChangeAspect="1" noChangeArrowheads="1"/>
          </p:cNvPicPr>
          <p:nvPr/>
        </p:nvPicPr>
        <p:blipFill>
          <a:blip r:embed="rId3" cstate="print"/>
          <a:srcRect/>
          <a:stretch>
            <a:fillRect/>
          </a:stretch>
        </p:blipFill>
        <p:spPr bwMode="auto">
          <a:xfrm>
            <a:off x="2301640" y="2235854"/>
            <a:ext cx="7588720" cy="3405195"/>
          </a:xfrm>
          <a:prstGeom prst="rect">
            <a:avLst/>
          </a:prstGeom>
          <a:noFill/>
          <a:ln w="9525">
            <a:noFill/>
            <a:miter lim="800000"/>
            <a:headEnd/>
            <a:tailEnd/>
          </a:ln>
        </p:spPr>
      </p:pic>
      <p:sp>
        <p:nvSpPr>
          <p:cNvPr id="7" name="TextBox 13"/>
          <p:cNvSpPr txBox="1"/>
          <p:nvPr/>
        </p:nvSpPr>
        <p:spPr>
          <a:xfrm>
            <a:off x="5246890" y="2881759"/>
            <a:ext cx="4143404" cy="1708160"/>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Dyson designed a smooth-edged plastic bin. He replaced the wheel with a load-spreading red ball. Its large ball gave it stability and stopped it sinking into soft ground.</a:t>
            </a:r>
            <a:endParaRPr lang="en-GB" sz="2100" dirty="0"/>
          </a:p>
        </p:txBody>
      </p:sp>
      <p:sp>
        <p:nvSpPr>
          <p:cNvPr id="8" name="TextBox 16"/>
          <p:cNvSpPr txBox="1"/>
          <p:nvPr/>
        </p:nvSpPr>
        <p:spPr>
          <a:xfrm>
            <a:off x="3389502" y="4807622"/>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1974</a:t>
            </a:r>
            <a:endParaRPr lang="en-GB" sz="2800" b="1" dirty="0">
              <a:solidFill>
                <a:schemeClr val="accent3">
                  <a:lumMod val="75000"/>
                </a:schemeClr>
              </a:solidFill>
            </a:endParaRPr>
          </a:p>
        </p:txBody>
      </p:sp>
    </p:spTree>
    <p:extLst>
      <p:ext uri="{BB962C8B-B14F-4D97-AF65-F5344CB8AC3E}">
        <p14:creationId xmlns:p14="http://schemas.microsoft.com/office/powerpoint/2010/main" val="10683819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6" name="Picture 5"/>
          <p:cNvPicPr>
            <a:picLocks noChangeAspect="1" noChangeArrowheads="1"/>
          </p:cNvPicPr>
          <p:nvPr/>
        </p:nvPicPr>
        <p:blipFill>
          <a:blip r:embed="rId3" cstate="print"/>
          <a:srcRect/>
          <a:stretch>
            <a:fillRect/>
          </a:stretch>
        </p:blipFill>
        <p:spPr bwMode="auto">
          <a:xfrm>
            <a:off x="2501444" y="2158625"/>
            <a:ext cx="7215237" cy="3429024"/>
          </a:xfrm>
          <a:prstGeom prst="rect">
            <a:avLst/>
          </a:prstGeom>
          <a:noFill/>
          <a:ln w="9525">
            <a:noFill/>
            <a:miter lim="800000"/>
            <a:headEnd/>
            <a:tailEnd/>
          </a:ln>
        </p:spPr>
      </p:pic>
      <p:sp>
        <p:nvSpPr>
          <p:cNvPr id="7" name="TextBox 15"/>
          <p:cNvSpPr txBox="1"/>
          <p:nvPr/>
        </p:nvSpPr>
        <p:spPr>
          <a:xfrm>
            <a:off x="2930071" y="2767330"/>
            <a:ext cx="4143404" cy="2354491"/>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Dyson had the idea of using cyclonic separation to create a vacuum cleaner that wouldn’t lose suction. He became frustrated with his Hoover Junior’s diminishing performance: dust kept clogging the bag and so it lost suction. </a:t>
            </a:r>
          </a:p>
        </p:txBody>
      </p:sp>
      <p:sp>
        <p:nvSpPr>
          <p:cNvPr id="8" name="TextBox 16"/>
          <p:cNvSpPr txBox="1"/>
          <p:nvPr/>
        </p:nvSpPr>
        <p:spPr>
          <a:xfrm>
            <a:off x="8073607" y="4730393"/>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1980</a:t>
            </a:r>
            <a:endParaRPr lang="en-GB" sz="2800" b="1" dirty="0">
              <a:solidFill>
                <a:schemeClr val="accent3">
                  <a:lumMod val="75000"/>
                </a:schemeClr>
              </a:solidFill>
            </a:endParaRPr>
          </a:p>
        </p:txBody>
      </p:sp>
    </p:spTree>
    <p:extLst>
      <p:ext uri="{BB962C8B-B14F-4D97-AF65-F5344CB8AC3E}">
        <p14:creationId xmlns:p14="http://schemas.microsoft.com/office/powerpoint/2010/main" val="36943850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8" name="Picture 7"/>
          <p:cNvPicPr>
            <a:picLocks noChangeAspect="1" noChangeArrowheads="1"/>
          </p:cNvPicPr>
          <p:nvPr/>
        </p:nvPicPr>
        <p:blipFill rotWithShape="1">
          <a:blip r:embed="rId3" cstate="print"/>
          <a:srcRect t="18434"/>
          <a:stretch/>
        </p:blipFill>
        <p:spPr bwMode="auto">
          <a:xfrm>
            <a:off x="2416943" y="2024743"/>
            <a:ext cx="7358114" cy="4058490"/>
          </a:xfrm>
          <a:prstGeom prst="rect">
            <a:avLst/>
          </a:prstGeom>
          <a:noFill/>
          <a:ln w="9525">
            <a:noFill/>
            <a:miter lim="800000"/>
            <a:headEnd/>
            <a:tailEnd/>
          </a:ln>
        </p:spPr>
      </p:pic>
      <p:sp>
        <p:nvSpPr>
          <p:cNvPr id="9" name="TextBox 13"/>
          <p:cNvSpPr txBox="1"/>
          <p:nvPr/>
        </p:nvSpPr>
        <p:spPr>
          <a:xfrm>
            <a:off x="5157713" y="2819475"/>
            <a:ext cx="4143404" cy="2677656"/>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It had taken James five years and 5,127 prototypes to perfect his bagless vacuum cleaner technology. The market ignored the invention as the Vacuum bag market was worth £250 million. He eventually sold his first vacuum cleaner called the ‘G-Force’ to the Japanese market.</a:t>
            </a:r>
          </a:p>
        </p:txBody>
      </p:sp>
      <p:sp>
        <p:nvSpPr>
          <p:cNvPr id="10" name="TextBox 18"/>
          <p:cNvSpPr txBox="1"/>
          <p:nvPr/>
        </p:nvSpPr>
        <p:spPr>
          <a:xfrm>
            <a:off x="3274199" y="5235521"/>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1983</a:t>
            </a:r>
            <a:endParaRPr lang="en-GB" sz="2800" b="1" dirty="0">
              <a:solidFill>
                <a:schemeClr val="accent3">
                  <a:lumMod val="75000"/>
                </a:schemeClr>
              </a:solidFill>
            </a:endParaRPr>
          </a:p>
        </p:txBody>
      </p:sp>
    </p:spTree>
    <p:extLst>
      <p:ext uri="{BB962C8B-B14F-4D97-AF65-F5344CB8AC3E}">
        <p14:creationId xmlns:p14="http://schemas.microsoft.com/office/powerpoint/2010/main" val="30111021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6" name="Picture 5"/>
          <p:cNvPicPr>
            <a:picLocks noChangeAspect="1" noChangeArrowheads="1"/>
          </p:cNvPicPr>
          <p:nvPr/>
        </p:nvPicPr>
        <p:blipFill>
          <a:blip r:embed="rId3" cstate="print"/>
          <a:srcRect/>
          <a:stretch>
            <a:fillRect/>
          </a:stretch>
        </p:blipFill>
        <p:spPr bwMode="auto">
          <a:xfrm>
            <a:off x="2501444" y="2243126"/>
            <a:ext cx="7215238" cy="3286148"/>
          </a:xfrm>
          <a:prstGeom prst="rect">
            <a:avLst/>
          </a:prstGeom>
          <a:noFill/>
          <a:ln w="9525">
            <a:noFill/>
            <a:miter lim="800000"/>
            <a:headEnd/>
            <a:tailEnd/>
          </a:ln>
        </p:spPr>
      </p:pic>
      <p:sp>
        <p:nvSpPr>
          <p:cNvPr id="7" name="TextBox 10"/>
          <p:cNvSpPr txBox="1"/>
          <p:nvPr/>
        </p:nvSpPr>
        <p:spPr>
          <a:xfrm>
            <a:off x="2930072" y="2708955"/>
            <a:ext cx="4143404" cy="2031325"/>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The royalties from G-Force allowed James to manufacture a machine under his own name, DC01. The first bagless vacuum cleaner with cyclonic separation. The Dyson was born! </a:t>
            </a:r>
            <a:endParaRPr lang="en-GB" sz="2100" b="1" kern="1500" dirty="0"/>
          </a:p>
        </p:txBody>
      </p:sp>
      <p:sp>
        <p:nvSpPr>
          <p:cNvPr id="8" name="TextBox 15"/>
          <p:cNvSpPr txBox="1"/>
          <p:nvPr/>
        </p:nvSpPr>
        <p:spPr>
          <a:xfrm>
            <a:off x="8073608" y="4672018"/>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1993</a:t>
            </a:r>
            <a:endParaRPr lang="en-GB" sz="2800" b="1" dirty="0">
              <a:solidFill>
                <a:schemeClr val="accent3">
                  <a:lumMod val="75000"/>
                </a:schemeClr>
              </a:solidFill>
            </a:endParaRPr>
          </a:p>
        </p:txBody>
      </p:sp>
    </p:spTree>
    <p:extLst>
      <p:ext uri="{BB962C8B-B14F-4D97-AF65-F5344CB8AC3E}">
        <p14:creationId xmlns:p14="http://schemas.microsoft.com/office/powerpoint/2010/main" val="17182066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6" name="Picture 5"/>
          <p:cNvPicPr>
            <a:picLocks noChangeAspect="1" noChangeArrowheads="1"/>
          </p:cNvPicPr>
          <p:nvPr/>
        </p:nvPicPr>
        <p:blipFill>
          <a:blip r:embed="rId3" cstate="print"/>
          <a:srcRect/>
          <a:stretch>
            <a:fillRect/>
          </a:stretch>
        </p:blipFill>
        <p:spPr bwMode="auto">
          <a:xfrm>
            <a:off x="2440842" y="2139302"/>
            <a:ext cx="7258066" cy="3337042"/>
          </a:xfrm>
          <a:prstGeom prst="rect">
            <a:avLst/>
          </a:prstGeom>
          <a:noFill/>
          <a:ln w="9525">
            <a:noFill/>
            <a:miter lim="800000"/>
            <a:headEnd/>
            <a:tailEnd/>
          </a:ln>
        </p:spPr>
      </p:pic>
      <p:sp>
        <p:nvSpPr>
          <p:cNvPr id="7" name="TextBox 13"/>
          <p:cNvSpPr txBox="1"/>
          <p:nvPr/>
        </p:nvSpPr>
        <p:spPr>
          <a:xfrm>
            <a:off x="5084047" y="2693241"/>
            <a:ext cx="4143404" cy="2031325"/>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Following his success the other major manufacturers began to market their own bagless vacuum cleaners. Dyson sued Hoover UK for patent infringement and won around £3m in damages. </a:t>
            </a:r>
          </a:p>
        </p:txBody>
      </p:sp>
      <p:sp>
        <p:nvSpPr>
          <p:cNvPr id="8" name="TextBox 18"/>
          <p:cNvSpPr txBox="1"/>
          <p:nvPr/>
        </p:nvSpPr>
        <p:spPr>
          <a:xfrm>
            <a:off x="3226659" y="4619104"/>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2000</a:t>
            </a:r>
            <a:endParaRPr lang="en-GB" sz="2800" b="1" dirty="0">
              <a:solidFill>
                <a:schemeClr val="accent3">
                  <a:lumMod val="75000"/>
                </a:schemeClr>
              </a:solidFill>
            </a:endParaRPr>
          </a:p>
        </p:txBody>
      </p:sp>
    </p:spTree>
    <p:extLst>
      <p:ext uri="{BB962C8B-B14F-4D97-AF65-F5344CB8AC3E}">
        <p14:creationId xmlns:p14="http://schemas.microsoft.com/office/powerpoint/2010/main" val="13435808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6" name="Picture 5"/>
          <p:cNvPicPr>
            <a:picLocks noChangeAspect="1" noChangeArrowheads="1"/>
          </p:cNvPicPr>
          <p:nvPr/>
        </p:nvPicPr>
        <p:blipFill>
          <a:blip r:embed="rId3" cstate="print"/>
          <a:srcRect/>
          <a:stretch>
            <a:fillRect/>
          </a:stretch>
        </p:blipFill>
        <p:spPr bwMode="auto">
          <a:xfrm>
            <a:off x="2476492" y="2306796"/>
            <a:ext cx="7239016" cy="3238507"/>
          </a:xfrm>
          <a:prstGeom prst="rect">
            <a:avLst/>
          </a:prstGeom>
          <a:noFill/>
          <a:ln w="9525">
            <a:noFill/>
            <a:miter lim="800000"/>
            <a:headEnd/>
            <a:tailEnd/>
          </a:ln>
        </p:spPr>
      </p:pic>
      <p:sp>
        <p:nvSpPr>
          <p:cNvPr id="7" name="TextBox 10"/>
          <p:cNvSpPr txBox="1"/>
          <p:nvPr/>
        </p:nvSpPr>
        <p:spPr>
          <a:xfrm>
            <a:off x="2905120" y="2772625"/>
            <a:ext cx="4143404" cy="2031325"/>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The idea for Ball technology came from an engineer studying new ways to steer. It started crudely - an old wand handle attached to a wheel. Eventually the wheel became a ball - an ideal home for the motor.</a:t>
            </a:r>
            <a:endParaRPr lang="en-GB" sz="2100" b="1" kern="1500" dirty="0"/>
          </a:p>
        </p:txBody>
      </p:sp>
      <p:sp>
        <p:nvSpPr>
          <p:cNvPr id="8" name="TextBox 15"/>
          <p:cNvSpPr txBox="1"/>
          <p:nvPr/>
        </p:nvSpPr>
        <p:spPr>
          <a:xfrm>
            <a:off x="8048656" y="4735688"/>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2005</a:t>
            </a:r>
            <a:endParaRPr lang="en-GB" sz="2800" b="1" dirty="0">
              <a:solidFill>
                <a:schemeClr val="accent3">
                  <a:lumMod val="75000"/>
                </a:schemeClr>
              </a:solidFill>
            </a:endParaRPr>
          </a:p>
        </p:txBody>
      </p:sp>
    </p:spTree>
    <p:extLst>
      <p:ext uri="{BB962C8B-B14F-4D97-AF65-F5344CB8AC3E}">
        <p14:creationId xmlns:p14="http://schemas.microsoft.com/office/powerpoint/2010/main" val="4141233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97628"/>
            <a:ext cx="11416553" cy="584775"/>
          </a:xfrm>
          <a:prstGeom prst="rect">
            <a:avLst/>
          </a:prstGeom>
          <a:noFill/>
        </p:spPr>
        <p:txBody>
          <a:bodyPr wrap="square" rtlCol="0">
            <a:spAutoFit/>
          </a:bodyPr>
          <a:lstStyle/>
          <a:p>
            <a:r>
              <a:rPr lang="en-GB" sz="3200" b="1" dirty="0" smtClean="0">
                <a:solidFill>
                  <a:srgbClr val="7030A0"/>
                </a:solidFill>
              </a:rPr>
              <a:t>Ergonomics</a:t>
            </a:r>
            <a:endParaRPr lang="en-GB" sz="3200" b="1" dirty="0">
              <a:solidFill>
                <a:srgbClr val="7030A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83" y="682403"/>
            <a:ext cx="8951578" cy="5460031"/>
          </a:xfrm>
          <a:prstGeom prst="rect">
            <a:avLst/>
          </a:prstGeom>
        </p:spPr>
      </p:pic>
      <p:sp>
        <p:nvSpPr>
          <p:cNvPr id="3" name="Rectangle 2"/>
          <p:cNvSpPr/>
          <p:nvPr/>
        </p:nvSpPr>
        <p:spPr>
          <a:xfrm>
            <a:off x="8434552" y="538168"/>
            <a:ext cx="3459555" cy="2378343"/>
          </a:xfrm>
          <a:prstGeom prst="rect">
            <a:avLst/>
          </a:prstGeom>
          <a:solidFill>
            <a:schemeClr val="accent4">
              <a:lumMod val="40000"/>
              <a:lumOff val="60000"/>
            </a:schemeClr>
          </a:solidFill>
        </p:spPr>
        <p:txBody>
          <a:bodyPr wrap="square">
            <a:spAutoFit/>
          </a:bodyPr>
          <a:lstStyle/>
          <a:p>
            <a:pPr>
              <a:lnSpc>
                <a:spcPct val="119000"/>
              </a:lnSpc>
              <a:spcAft>
                <a:spcPts val="600"/>
              </a:spcAft>
            </a:pPr>
            <a:r>
              <a:rPr lang="en-GB" kern="1400" dirty="0">
                <a:solidFill>
                  <a:srgbClr val="000000"/>
                </a:solidFill>
                <a:latin typeface="Calibri" panose="020F0502020204030204" pitchFamily="34" charset="0"/>
              </a:rPr>
              <a:t>Choose 3 of the ergonomic rules or features which have been identified in the diagram to the left, for each of these you need to explain how this feature or consideration will impact the user</a:t>
            </a:r>
            <a:r>
              <a:rPr lang="en-GB" kern="1400" dirty="0" smtClean="0">
                <a:solidFill>
                  <a:srgbClr val="000000"/>
                </a:solidFill>
                <a:latin typeface="Calibri" panose="020F0502020204030204" pitchFamily="34" charset="0"/>
              </a:rPr>
              <a:t>…</a:t>
            </a:r>
            <a:endParaRPr lang="en-GB" sz="1200" kern="1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4368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9" name="Picture 8"/>
          <p:cNvPicPr>
            <a:picLocks noChangeAspect="1" noChangeArrowheads="1"/>
          </p:cNvPicPr>
          <p:nvPr/>
        </p:nvPicPr>
        <p:blipFill>
          <a:blip r:embed="rId3" cstate="print"/>
          <a:srcRect/>
          <a:stretch>
            <a:fillRect/>
          </a:stretch>
        </p:blipFill>
        <p:spPr bwMode="auto">
          <a:xfrm>
            <a:off x="2587932" y="1916200"/>
            <a:ext cx="7146765" cy="4941800"/>
          </a:xfrm>
          <a:prstGeom prst="rect">
            <a:avLst/>
          </a:prstGeom>
          <a:noFill/>
          <a:ln w="9525">
            <a:noFill/>
            <a:miter lim="800000"/>
            <a:headEnd/>
            <a:tailEnd/>
          </a:ln>
        </p:spPr>
      </p:pic>
      <p:sp>
        <p:nvSpPr>
          <p:cNvPr id="11" name="TextBox 18"/>
          <p:cNvSpPr txBox="1"/>
          <p:nvPr/>
        </p:nvSpPr>
        <p:spPr>
          <a:xfrm>
            <a:off x="3271015" y="5347281"/>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2005</a:t>
            </a:r>
            <a:endParaRPr lang="en-GB" sz="2800" b="1" dirty="0">
              <a:solidFill>
                <a:schemeClr val="accent3">
                  <a:lumMod val="75000"/>
                </a:schemeClr>
              </a:solidFill>
            </a:endParaRPr>
          </a:p>
        </p:txBody>
      </p:sp>
      <p:sp>
        <p:nvSpPr>
          <p:cNvPr id="8" name="TextBox 10"/>
          <p:cNvSpPr txBox="1"/>
          <p:nvPr/>
        </p:nvSpPr>
        <p:spPr>
          <a:xfrm>
            <a:off x="5129024" y="2302363"/>
            <a:ext cx="4143404" cy="3416320"/>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"Dyson engineers figured out that hand washing clothes for 15 minutes removed more dirt than two hours in a conventional washing machine," </a:t>
            </a:r>
            <a:r>
              <a:rPr lang="en-GB" dirty="0" smtClean="0"/>
              <a:t>It has two </a:t>
            </a:r>
            <a:r>
              <a:rPr lang="en-GB" dirty="0"/>
              <a:t>drums rotating in opposite directions to simulate the manipulation and flexing of hand washing." The washing machine was also more energy-efficient than other ones out there and could handle larger loads. Unfortunately, the machine was so expensive to make that Dyson stopped production.</a:t>
            </a:r>
            <a:endParaRPr lang="en-GB" b="1" kern="1500" dirty="0"/>
          </a:p>
        </p:txBody>
      </p:sp>
      <p:pic>
        <p:nvPicPr>
          <p:cNvPr id="6" name="Picture 5"/>
          <p:cNvPicPr>
            <a:picLocks noChangeAspect="1"/>
          </p:cNvPicPr>
          <p:nvPr/>
        </p:nvPicPr>
        <p:blipFill rotWithShape="1">
          <a:blip r:embed="rId4"/>
          <a:srcRect l="32062" t="20447" r="50669" b="40982"/>
          <a:stretch/>
        </p:blipFill>
        <p:spPr>
          <a:xfrm>
            <a:off x="2803836" y="2302363"/>
            <a:ext cx="1978177" cy="2648460"/>
          </a:xfrm>
          <a:prstGeom prst="rect">
            <a:avLst/>
          </a:prstGeom>
        </p:spPr>
      </p:pic>
    </p:spTree>
    <p:extLst>
      <p:ext uri="{BB962C8B-B14F-4D97-AF65-F5344CB8AC3E}">
        <p14:creationId xmlns:p14="http://schemas.microsoft.com/office/powerpoint/2010/main" val="1450222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9" name="Picture 8"/>
          <p:cNvPicPr>
            <a:picLocks noChangeAspect="1" noChangeArrowheads="1"/>
          </p:cNvPicPr>
          <p:nvPr/>
        </p:nvPicPr>
        <p:blipFill>
          <a:blip r:embed="rId3" cstate="print"/>
          <a:srcRect/>
          <a:stretch>
            <a:fillRect/>
          </a:stretch>
        </p:blipFill>
        <p:spPr bwMode="auto">
          <a:xfrm>
            <a:off x="706880" y="2192992"/>
            <a:ext cx="7146765" cy="3490920"/>
          </a:xfrm>
          <a:prstGeom prst="rect">
            <a:avLst/>
          </a:prstGeom>
          <a:noFill/>
          <a:ln w="9525">
            <a:noFill/>
            <a:miter lim="800000"/>
            <a:headEnd/>
            <a:tailEnd/>
          </a:ln>
        </p:spPr>
      </p:pic>
      <p:sp>
        <p:nvSpPr>
          <p:cNvPr id="2" name="TextBox 1"/>
          <p:cNvSpPr txBox="1"/>
          <p:nvPr/>
        </p:nvSpPr>
        <p:spPr>
          <a:xfrm>
            <a:off x="992778" y="2573383"/>
            <a:ext cx="1776548" cy="1724297"/>
          </a:xfrm>
          <a:prstGeom prst="rect">
            <a:avLst/>
          </a:prstGeom>
          <a:solidFill>
            <a:schemeClr val="bg1"/>
          </a:solidFill>
        </p:spPr>
        <p:txBody>
          <a:bodyPr wrap="square" rtlCol="0">
            <a:spAutoFit/>
          </a:bodyPr>
          <a:lstStyle/>
          <a:p>
            <a:endParaRPr lang="en-GB"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271" y="2836919"/>
            <a:ext cx="1880306" cy="11772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980" t="32167" r="27885" b="9705"/>
          <a:stretch/>
        </p:blipFill>
        <p:spPr bwMode="auto">
          <a:xfrm>
            <a:off x="8658208" y="3377867"/>
            <a:ext cx="2769326" cy="278910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573889" y="2836919"/>
            <a:ext cx="3707412" cy="2031325"/>
          </a:xfrm>
          <a:prstGeom prst="rect">
            <a:avLst/>
          </a:prstGeom>
        </p:spPr>
        <p:txBody>
          <a:bodyPr wrap="square">
            <a:spAutoFit/>
          </a:bodyPr>
          <a:lstStyle/>
          <a:p>
            <a:pPr>
              <a:defRPr/>
            </a:pPr>
            <a:r>
              <a:rPr lang="en-GB" sz="2100" dirty="0"/>
              <a:t>Digital motor - no brushes, 98,000 rpm (5x formula 1 car </a:t>
            </a:r>
            <a:r>
              <a:rPr lang="en-GB" sz="2100" dirty="0" smtClean="0"/>
              <a:t>engine spins), </a:t>
            </a:r>
            <a:r>
              <a:rPr lang="en-GB" sz="2100" dirty="0"/>
              <a:t>half the size and </a:t>
            </a:r>
            <a:r>
              <a:rPr lang="en-GB" sz="2100" dirty="0" smtClean="0"/>
              <a:t>weight or previous motors, this will help to revolutionise a range of new products.</a:t>
            </a:r>
            <a:endParaRPr lang="en-GB" sz="21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958" y="1055744"/>
            <a:ext cx="3171825" cy="1781175"/>
          </a:xfrm>
          <a:prstGeom prst="rect">
            <a:avLst/>
          </a:prstGeom>
        </p:spPr>
      </p:pic>
      <p:sp>
        <p:nvSpPr>
          <p:cNvPr id="6" name="Rectangle 5"/>
          <p:cNvSpPr/>
          <p:nvPr/>
        </p:nvSpPr>
        <p:spPr>
          <a:xfrm>
            <a:off x="2013204" y="5762782"/>
            <a:ext cx="4978799" cy="369332"/>
          </a:xfrm>
          <a:prstGeom prst="rect">
            <a:avLst/>
          </a:prstGeom>
        </p:spPr>
        <p:txBody>
          <a:bodyPr wrap="none">
            <a:spAutoFit/>
          </a:bodyPr>
          <a:lstStyle/>
          <a:p>
            <a:r>
              <a:rPr lang="en-GB" dirty="0">
                <a:hlinkClick r:id="rId6"/>
              </a:rPr>
              <a:t>https://www.youtube.com/watch?v=yajwmhe96pg</a:t>
            </a:r>
            <a:endParaRPr lang="en-GB" dirty="0"/>
          </a:p>
        </p:txBody>
      </p:sp>
    </p:spTree>
    <p:extLst>
      <p:ext uri="{BB962C8B-B14F-4D97-AF65-F5344CB8AC3E}">
        <p14:creationId xmlns:p14="http://schemas.microsoft.com/office/powerpoint/2010/main" val="29231498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pic>
        <p:nvPicPr>
          <p:cNvPr id="9" name="Picture 8"/>
          <p:cNvPicPr>
            <a:picLocks noChangeAspect="1" noChangeArrowheads="1"/>
          </p:cNvPicPr>
          <p:nvPr/>
        </p:nvPicPr>
        <p:blipFill>
          <a:blip r:embed="rId3" cstate="print"/>
          <a:srcRect/>
          <a:stretch>
            <a:fillRect/>
          </a:stretch>
        </p:blipFill>
        <p:spPr bwMode="auto">
          <a:xfrm>
            <a:off x="2483429" y="2558752"/>
            <a:ext cx="7146765" cy="3490920"/>
          </a:xfrm>
          <a:prstGeom prst="rect">
            <a:avLst/>
          </a:prstGeom>
          <a:noFill/>
          <a:ln w="9525">
            <a:noFill/>
            <a:miter lim="800000"/>
            <a:headEnd/>
            <a:tailEnd/>
          </a:ln>
        </p:spPr>
      </p:pic>
      <p:sp>
        <p:nvSpPr>
          <p:cNvPr id="10" name="TextBox 13"/>
          <p:cNvSpPr txBox="1"/>
          <p:nvPr/>
        </p:nvSpPr>
        <p:spPr>
          <a:xfrm>
            <a:off x="5055197" y="2990343"/>
            <a:ext cx="4143404" cy="1708160"/>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Dyson Airblade is a fast hand dryer. It produces an air stream flowing at 400 mph. A sheet of air acts like an invisible windscreen wiper to wipe moisture from hands.</a:t>
            </a:r>
            <a:endParaRPr lang="en-GB" sz="2100" dirty="0"/>
          </a:p>
        </p:txBody>
      </p:sp>
      <p:sp>
        <p:nvSpPr>
          <p:cNvPr id="11" name="TextBox 18"/>
          <p:cNvSpPr txBox="1"/>
          <p:nvPr/>
        </p:nvSpPr>
        <p:spPr>
          <a:xfrm>
            <a:off x="3197809" y="4916206"/>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2006</a:t>
            </a:r>
            <a:endParaRPr lang="en-GB" sz="2800" b="1" dirty="0">
              <a:solidFill>
                <a:schemeClr val="accent3">
                  <a:lumMod val="75000"/>
                </a:schemeClr>
              </a:solidFill>
            </a:endParaRPr>
          </a:p>
        </p:txBody>
      </p:sp>
    </p:spTree>
    <p:extLst>
      <p:ext uri="{BB962C8B-B14F-4D97-AF65-F5344CB8AC3E}">
        <p14:creationId xmlns:p14="http://schemas.microsoft.com/office/powerpoint/2010/main" val="35513116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a:stretch>
            <a:fillRect/>
          </a:stretch>
        </p:blipFill>
        <p:spPr bwMode="auto">
          <a:xfrm>
            <a:off x="137520" y="1864911"/>
            <a:ext cx="7146765" cy="3490920"/>
          </a:xfrm>
          <a:prstGeom prst="rect">
            <a:avLst/>
          </a:prstGeom>
          <a:noFill/>
          <a:ln w="9525">
            <a:noFill/>
            <a:miter lim="800000"/>
            <a:headEnd/>
            <a:tailEnd/>
          </a:ln>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sp>
        <p:nvSpPr>
          <p:cNvPr id="11" name="TextBox 18"/>
          <p:cNvSpPr txBox="1"/>
          <p:nvPr/>
        </p:nvSpPr>
        <p:spPr>
          <a:xfrm>
            <a:off x="851900" y="4222365"/>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2009</a:t>
            </a:r>
            <a:endParaRPr lang="en-GB" sz="2800" b="1" dirty="0">
              <a:solidFill>
                <a:schemeClr val="accent3">
                  <a:lumMod val="75000"/>
                </a:schemeClr>
              </a:solidFill>
            </a:endParaRPr>
          </a:p>
        </p:txBody>
      </p:sp>
      <p:sp>
        <p:nvSpPr>
          <p:cNvPr id="8" name="TextBox 10"/>
          <p:cNvSpPr txBox="1"/>
          <p:nvPr/>
        </p:nvSpPr>
        <p:spPr>
          <a:xfrm>
            <a:off x="2678612" y="2353104"/>
            <a:ext cx="4143404" cy="2031325"/>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The Dyson Bladeless Fan was created to minimise noise (75% reduction), create a smoother airflow than a bladed fan, reduce energy consumption and to increase the safety of fans.</a:t>
            </a:r>
            <a:endParaRPr lang="en-GB" sz="2100" b="1" kern="1500"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998" y="1104369"/>
            <a:ext cx="4892220" cy="44665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373" y="2224123"/>
            <a:ext cx="1779970" cy="1779970"/>
          </a:xfrm>
          <a:prstGeom prst="rect">
            <a:avLst/>
          </a:prstGeom>
        </p:spPr>
      </p:pic>
      <p:sp>
        <p:nvSpPr>
          <p:cNvPr id="2" name="Rectangle 1"/>
          <p:cNvSpPr/>
          <p:nvPr/>
        </p:nvSpPr>
        <p:spPr>
          <a:xfrm>
            <a:off x="606086" y="5844024"/>
            <a:ext cx="4915705" cy="369332"/>
          </a:xfrm>
          <a:prstGeom prst="rect">
            <a:avLst/>
          </a:prstGeom>
        </p:spPr>
        <p:txBody>
          <a:bodyPr wrap="none">
            <a:spAutoFit/>
          </a:bodyPr>
          <a:lstStyle/>
          <a:p>
            <a:r>
              <a:rPr lang="en-GB" dirty="0">
                <a:hlinkClick r:id="rId6"/>
              </a:rPr>
              <a:t>https://</a:t>
            </a:r>
            <a:r>
              <a:rPr lang="en-GB" dirty="0" smtClean="0">
                <a:hlinkClick r:id="rId6"/>
              </a:rPr>
              <a:t>www.youtube.com/watch?v=8he8afjQyd8</a:t>
            </a:r>
            <a:r>
              <a:rPr lang="en-GB" dirty="0" smtClean="0"/>
              <a:t> </a:t>
            </a:r>
            <a:endParaRPr lang="en-GB" dirty="0"/>
          </a:p>
        </p:txBody>
      </p:sp>
      <p:sp>
        <p:nvSpPr>
          <p:cNvPr id="6" name="Rectangle 5"/>
          <p:cNvSpPr/>
          <p:nvPr/>
        </p:nvSpPr>
        <p:spPr>
          <a:xfrm>
            <a:off x="6209649" y="5836994"/>
            <a:ext cx="4996689" cy="369332"/>
          </a:xfrm>
          <a:prstGeom prst="rect">
            <a:avLst/>
          </a:prstGeom>
        </p:spPr>
        <p:txBody>
          <a:bodyPr wrap="none">
            <a:spAutoFit/>
          </a:bodyPr>
          <a:lstStyle/>
          <a:p>
            <a:r>
              <a:rPr lang="en-GB" dirty="0">
                <a:hlinkClick r:id="rId7"/>
              </a:rPr>
              <a:t>https://</a:t>
            </a:r>
            <a:r>
              <a:rPr lang="en-GB" dirty="0" smtClean="0">
                <a:hlinkClick r:id="rId7"/>
              </a:rPr>
              <a:t>www.youtube.com/watch?v=gChp0Cy33eY</a:t>
            </a:r>
            <a:r>
              <a:rPr lang="en-GB" dirty="0" smtClean="0"/>
              <a:t> </a:t>
            </a:r>
            <a:endParaRPr lang="en-GB" dirty="0"/>
          </a:p>
        </p:txBody>
      </p:sp>
    </p:spTree>
    <p:extLst>
      <p:ext uri="{BB962C8B-B14F-4D97-AF65-F5344CB8AC3E}">
        <p14:creationId xmlns:p14="http://schemas.microsoft.com/office/powerpoint/2010/main" val="39741158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a:stretch>
            <a:fillRect/>
          </a:stretch>
        </p:blipFill>
        <p:spPr bwMode="auto">
          <a:xfrm>
            <a:off x="2261361" y="2219119"/>
            <a:ext cx="7146765" cy="3490920"/>
          </a:xfrm>
          <a:prstGeom prst="rect">
            <a:avLst/>
          </a:prstGeom>
          <a:noFill/>
          <a:ln w="9525">
            <a:noFill/>
            <a:miter lim="800000"/>
            <a:headEnd/>
            <a:tailEnd/>
          </a:ln>
        </p:spPr>
      </p:pic>
      <p:sp>
        <p:nvSpPr>
          <p:cNvPr id="13" name="TextBox 12"/>
          <p:cNvSpPr txBox="1"/>
          <p:nvPr/>
        </p:nvSpPr>
        <p:spPr>
          <a:xfrm>
            <a:off x="2506710" y="2588354"/>
            <a:ext cx="1776548" cy="1724297"/>
          </a:xfrm>
          <a:prstGeom prst="rect">
            <a:avLst/>
          </a:prstGeom>
          <a:solidFill>
            <a:schemeClr val="bg1"/>
          </a:solidFill>
        </p:spPr>
        <p:txBody>
          <a:bodyPr wrap="square" rtlCol="0">
            <a:spAutoFit/>
          </a:bodyPr>
          <a:lstStyle/>
          <a:p>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982"/>
          <a:stretch/>
        </p:blipFill>
        <p:spPr>
          <a:xfrm>
            <a:off x="2057401" y="760396"/>
            <a:ext cx="1516488" cy="1064364"/>
          </a:xfrm>
          <a:prstGeom prst="rect">
            <a:avLst/>
          </a:prstGeom>
        </p:spPr>
      </p:pic>
      <p:sp>
        <p:nvSpPr>
          <p:cNvPr id="5" name="TextBox 4"/>
          <p:cNvSpPr txBox="1"/>
          <p:nvPr/>
        </p:nvSpPr>
        <p:spPr>
          <a:xfrm>
            <a:off x="287383" y="195943"/>
            <a:ext cx="3709851" cy="954107"/>
          </a:xfrm>
          <a:prstGeom prst="rect">
            <a:avLst/>
          </a:prstGeom>
          <a:noFill/>
        </p:spPr>
        <p:txBody>
          <a:bodyPr wrap="square" rtlCol="0">
            <a:spAutoFit/>
          </a:bodyPr>
          <a:lstStyle/>
          <a:p>
            <a:r>
              <a:rPr lang="en-GB" sz="2800" dirty="0" smtClean="0"/>
              <a:t>Design and Product Evolution…</a:t>
            </a:r>
            <a:endParaRPr lang="en-GB" sz="2800" dirty="0"/>
          </a:p>
        </p:txBody>
      </p:sp>
      <p:sp>
        <p:nvSpPr>
          <p:cNvPr id="11" name="TextBox 18"/>
          <p:cNvSpPr txBox="1"/>
          <p:nvPr/>
        </p:nvSpPr>
        <p:spPr>
          <a:xfrm>
            <a:off x="2975741" y="4576573"/>
            <a:ext cx="928694"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800" b="1" dirty="0" smtClean="0">
                <a:solidFill>
                  <a:schemeClr val="accent3">
                    <a:lumMod val="75000"/>
                  </a:schemeClr>
                </a:solidFill>
              </a:rPr>
              <a:t>2016</a:t>
            </a:r>
            <a:endParaRPr lang="en-GB" sz="2800" b="1" dirty="0">
              <a:solidFill>
                <a:schemeClr val="accent3">
                  <a:lumMod val="75000"/>
                </a:schemeClr>
              </a:solidFill>
            </a:endParaRPr>
          </a:p>
        </p:txBody>
      </p:sp>
      <p:sp>
        <p:nvSpPr>
          <p:cNvPr id="8" name="TextBox 10"/>
          <p:cNvSpPr txBox="1"/>
          <p:nvPr/>
        </p:nvSpPr>
        <p:spPr>
          <a:xfrm>
            <a:off x="4802453" y="3020821"/>
            <a:ext cx="4143404" cy="1384995"/>
          </a:xfrm>
          <a:prstGeom prst="rect">
            <a:avLst/>
          </a:prstGeom>
          <a:noFill/>
        </p:spPr>
        <p:txBody>
          <a:bodyPr wrap="square" spcCol="36000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dirty="0" smtClean="0"/>
              <a:t>Developed from the bladeless system using the digital motor Dyson has been able to develop a quiet and efficient hair dryer.</a:t>
            </a:r>
            <a:endParaRPr lang="en-GB" sz="2100" b="1" kern="15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031" y="2923366"/>
            <a:ext cx="1737153" cy="1041213"/>
          </a:xfrm>
          <a:prstGeom prst="rect">
            <a:avLst/>
          </a:prstGeom>
        </p:spPr>
      </p:pic>
    </p:spTree>
    <p:extLst>
      <p:ext uri="{BB962C8B-B14F-4D97-AF65-F5344CB8AC3E}">
        <p14:creationId xmlns:p14="http://schemas.microsoft.com/office/powerpoint/2010/main" val="35469081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4857526" y="1733361"/>
            <a:ext cx="2028458" cy="1423695"/>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072" t="9608" r="33399" b="12549"/>
          <a:stretch/>
        </p:blipFill>
        <p:spPr>
          <a:xfrm>
            <a:off x="0" y="149859"/>
            <a:ext cx="2815236" cy="653595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6502" t="2820" r="24029"/>
          <a:stretch/>
        </p:blipFill>
        <p:spPr>
          <a:xfrm>
            <a:off x="8817429" y="185334"/>
            <a:ext cx="2704011" cy="6900512"/>
          </a:xfrm>
          <a:prstGeom prst="rect">
            <a:avLst/>
          </a:prstGeom>
        </p:spPr>
      </p:pic>
      <p:sp>
        <p:nvSpPr>
          <p:cNvPr id="8" name="TextBox 7"/>
          <p:cNvSpPr txBox="1"/>
          <p:nvPr/>
        </p:nvSpPr>
        <p:spPr>
          <a:xfrm>
            <a:off x="2926080" y="3148149"/>
            <a:ext cx="6008914" cy="1569660"/>
          </a:xfrm>
          <a:prstGeom prst="rect">
            <a:avLst/>
          </a:prstGeom>
          <a:noFill/>
        </p:spPr>
        <p:txBody>
          <a:bodyPr wrap="square" rtlCol="0">
            <a:spAutoFit/>
          </a:bodyPr>
          <a:lstStyle/>
          <a:p>
            <a:pPr algn="ctr"/>
            <a:r>
              <a:rPr lang="en-GB" sz="4800" dirty="0" smtClean="0"/>
              <a:t>What makes Dyson </a:t>
            </a:r>
            <a:r>
              <a:rPr lang="en-GB" sz="4800" b="1" dirty="0" smtClean="0"/>
              <a:t>stand out</a:t>
            </a:r>
            <a:r>
              <a:rPr lang="en-GB" sz="4800" dirty="0" smtClean="0"/>
              <a:t>???</a:t>
            </a:r>
            <a:endParaRPr lang="en-GB" sz="4800" dirty="0"/>
          </a:p>
        </p:txBody>
      </p:sp>
    </p:spTree>
    <p:extLst>
      <p:ext uri="{BB962C8B-B14F-4D97-AF65-F5344CB8AC3E}">
        <p14:creationId xmlns:p14="http://schemas.microsoft.com/office/powerpoint/2010/main" val="1141052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982"/>
          <a:stretch/>
        </p:blipFill>
        <p:spPr>
          <a:xfrm>
            <a:off x="4953378" y="149859"/>
            <a:ext cx="2028458" cy="142369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072" t="9608" r="33399" b="12549"/>
          <a:stretch/>
        </p:blipFill>
        <p:spPr>
          <a:xfrm>
            <a:off x="0" y="149859"/>
            <a:ext cx="2815236" cy="653595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6502" t="2820" r="24029"/>
          <a:stretch/>
        </p:blipFill>
        <p:spPr>
          <a:xfrm>
            <a:off x="8817429" y="185334"/>
            <a:ext cx="2704011" cy="6900512"/>
          </a:xfrm>
          <a:prstGeom prst="rect">
            <a:avLst/>
          </a:prstGeom>
        </p:spPr>
      </p:pic>
      <p:sp>
        <p:nvSpPr>
          <p:cNvPr id="7" name="TextBox 6"/>
          <p:cNvSpPr txBox="1"/>
          <p:nvPr/>
        </p:nvSpPr>
        <p:spPr>
          <a:xfrm>
            <a:off x="2815236" y="1573554"/>
            <a:ext cx="6002193" cy="5078313"/>
          </a:xfrm>
          <a:prstGeom prst="rect">
            <a:avLst/>
          </a:prstGeom>
          <a:noFill/>
        </p:spPr>
        <p:txBody>
          <a:bodyPr wrap="square" rtlCol="0">
            <a:spAutoFit/>
          </a:bodyPr>
          <a:lstStyle/>
          <a:p>
            <a:pPr marL="342900" indent="-342900">
              <a:buFont typeface="+mj-lt"/>
              <a:buAutoNum type="arabicPeriod"/>
            </a:pPr>
            <a:r>
              <a:rPr lang="en-GB" dirty="0" smtClean="0"/>
              <a:t>Collect your </a:t>
            </a:r>
            <a:r>
              <a:rPr lang="en-GB" b="1" dirty="0" smtClean="0">
                <a:solidFill>
                  <a:srgbClr val="7030A0"/>
                </a:solidFill>
              </a:rPr>
              <a:t>purple</a:t>
            </a:r>
            <a:r>
              <a:rPr lang="en-GB" dirty="0" smtClean="0"/>
              <a:t> folder</a:t>
            </a:r>
          </a:p>
          <a:p>
            <a:pPr marL="342900" indent="-342900">
              <a:buFont typeface="+mj-lt"/>
              <a:buAutoNum type="arabicPeriod"/>
            </a:pPr>
            <a:r>
              <a:rPr lang="en-GB" dirty="0" smtClean="0"/>
              <a:t>Take out notes and images about Dyson</a:t>
            </a:r>
          </a:p>
          <a:p>
            <a:pPr marL="342900" indent="-342900">
              <a:buFont typeface="+mj-lt"/>
              <a:buAutoNum type="arabicPeriod"/>
            </a:pPr>
            <a:r>
              <a:rPr lang="en-GB" dirty="0" smtClean="0"/>
              <a:t>You have until 1.30pm to complete your Dyson Brand page to include all topics listed:</a:t>
            </a:r>
          </a:p>
          <a:p>
            <a:pPr marL="285750" indent="-285750" algn="ctr">
              <a:buFont typeface="Arial" panose="020B0604020202020204" pitchFamily="34" charset="0"/>
              <a:buChar char="•"/>
            </a:pPr>
            <a:r>
              <a:rPr lang="en-GB" dirty="0"/>
              <a:t>Their design philosophy</a:t>
            </a:r>
          </a:p>
          <a:p>
            <a:pPr marL="285750" indent="-285750" algn="ctr">
              <a:buFont typeface="Arial" panose="020B0604020202020204" pitchFamily="34" charset="0"/>
              <a:buChar char="•"/>
            </a:pPr>
            <a:r>
              <a:rPr lang="en-GB" dirty="0"/>
              <a:t>Their background</a:t>
            </a:r>
          </a:p>
          <a:p>
            <a:pPr marL="285750" indent="-285750" algn="ctr">
              <a:buFont typeface="Arial" panose="020B0604020202020204" pitchFamily="34" charset="0"/>
              <a:buChar char="•"/>
            </a:pPr>
            <a:r>
              <a:rPr lang="en-GB" dirty="0"/>
              <a:t>Materials and technologies </a:t>
            </a:r>
            <a:r>
              <a:rPr lang="en-GB" dirty="0" smtClean="0"/>
              <a:t>used</a:t>
            </a:r>
          </a:p>
          <a:p>
            <a:pPr marL="285750" indent="-285750" algn="ctr">
              <a:buFont typeface="Arial" panose="020B0604020202020204" pitchFamily="34" charset="0"/>
              <a:buChar char="•"/>
            </a:pPr>
            <a:endParaRPr lang="en-GB" dirty="0"/>
          </a:p>
          <a:p>
            <a:pPr marL="285750" indent="-285750" algn="ctr">
              <a:buFont typeface="Arial" panose="020B0604020202020204" pitchFamily="34" charset="0"/>
              <a:buChar char="•"/>
            </a:pPr>
            <a:endParaRPr lang="en-GB" dirty="0" smtClean="0"/>
          </a:p>
          <a:p>
            <a:pPr marL="285750" indent="-285750" algn="ctr">
              <a:buFont typeface="Arial" panose="020B0604020202020204" pitchFamily="34" charset="0"/>
              <a:buChar char="•"/>
            </a:pPr>
            <a:r>
              <a:rPr lang="en-GB" dirty="0" smtClean="0"/>
              <a:t>Their </a:t>
            </a:r>
            <a:r>
              <a:rPr lang="en-GB" dirty="0"/>
              <a:t>influences and inspiration</a:t>
            </a:r>
          </a:p>
          <a:p>
            <a:pPr marL="285750" indent="-285750" algn="ctr">
              <a:buFont typeface="Arial" panose="020B0604020202020204" pitchFamily="34" charset="0"/>
              <a:buChar char="•"/>
            </a:pPr>
            <a:r>
              <a:rPr lang="en-GB" dirty="0"/>
              <a:t>Key product names</a:t>
            </a:r>
          </a:p>
          <a:p>
            <a:pPr marL="285750" indent="-285750" algn="ctr">
              <a:buFont typeface="Arial" panose="020B0604020202020204" pitchFamily="34" charset="0"/>
              <a:buChar char="•"/>
            </a:pPr>
            <a:r>
              <a:rPr lang="en-GB" dirty="0"/>
              <a:t>Product information and explanation</a:t>
            </a:r>
          </a:p>
          <a:p>
            <a:pPr marL="285750" indent="-285750" algn="ctr">
              <a:buFont typeface="Arial" panose="020B0604020202020204" pitchFamily="34" charset="0"/>
              <a:buChar char="•"/>
            </a:pPr>
            <a:r>
              <a:rPr lang="en-GB" dirty="0"/>
              <a:t>How has their work changed the world</a:t>
            </a:r>
            <a:r>
              <a:rPr lang="en-GB" dirty="0" smtClean="0"/>
              <a:t>?</a:t>
            </a:r>
          </a:p>
          <a:p>
            <a:pPr algn="ctr"/>
            <a:endParaRPr lang="en-GB" dirty="0" smtClean="0"/>
          </a:p>
          <a:p>
            <a:pPr algn="ctr"/>
            <a:r>
              <a:rPr lang="en-GB" dirty="0" smtClean="0">
                <a:solidFill>
                  <a:srgbClr val="FF0000"/>
                </a:solidFill>
              </a:rPr>
              <a:t>As you work I will come around to check your core theory homework has been completed and collect your marks for sections 4 &amp; 5</a:t>
            </a:r>
            <a:endParaRPr lang="en-GB" dirty="0">
              <a:solidFill>
                <a:srgbClr val="FF0000"/>
              </a:solidFill>
            </a:endParaRPr>
          </a:p>
          <a:p>
            <a:endParaRPr lang="en-GB" dirty="0"/>
          </a:p>
        </p:txBody>
      </p:sp>
    </p:spTree>
    <p:extLst>
      <p:ext uri="{BB962C8B-B14F-4D97-AF65-F5344CB8AC3E}">
        <p14:creationId xmlns:p14="http://schemas.microsoft.com/office/powerpoint/2010/main" val="8876349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3490" y="1970690"/>
            <a:ext cx="9191296" cy="2246769"/>
          </a:xfrm>
          <a:prstGeom prst="rect">
            <a:avLst/>
          </a:prstGeom>
          <a:noFill/>
        </p:spPr>
        <p:txBody>
          <a:bodyPr wrap="square" rtlCol="0">
            <a:spAutoFit/>
          </a:bodyPr>
          <a:lstStyle/>
          <a:p>
            <a:pPr algn="ctr"/>
            <a:r>
              <a:rPr lang="en-GB" sz="2800" b="1" dirty="0" smtClean="0"/>
              <a:t>Homework – Due 17</a:t>
            </a:r>
            <a:r>
              <a:rPr lang="en-GB" sz="2800" b="1" baseline="30000" dirty="0" smtClean="0"/>
              <a:t>th</a:t>
            </a:r>
            <a:r>
              <a:rPr lang="en-GB" sz="2800" b="1" dirty="0" smtClean="0"/>
              <a:t> March</a:t>
            </a:r>
          </a:p>
          <a:p>
            <a:pPr algn="ctr"/>
            <a:endParaRPr lang="en-GB" sz="2800" dirty="0"/>
          </a:p>
          <a:p>
            <a:pPr algn="ctr"/>
            <a:r>
              <a:rPr lang="en-GB" sz="2800" dirty="0" smtClean="0"/>
              <a:t>Complete Dyson A3 sheet</a:t>
            </a:r>
          </a:p>
          <a:p>
            <a:pPr algn="ctr"/>
            <a:endParaRPr lang="en-GB" sz="2800" dirty="0"/>
          </a:p>
          <a:p>
            <a:pPr algn="ctr"/>
            <a:r>
              <a:rPr lang="en-GB" sz="2800" dirty="0" smtClean="0"/>
              <a:t>Complete chapter 6 of core theory book 2</a:t>
            </a:r>
            <a:endParaRPr lang="en-GB" sz="2800" dirty="0"/>
          </a:p>
        </p:txBody>
      </p:sp>
    </p:spTree>
    <p:extLst>
      <p:ext uri="{BB962C8B-B14F-4D97-AF65-F5344CB8AC3E}">
        <p14:creationId xmlns:p14="http://schemas.microsoft.com/office/powerpoint/2010/main" val="127387184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40" y="516680"/>
            <a:ext cx="11634953" cy="1569660"/>
          </a:xfrm>
          <a:prstGeom prst="rect">
            <a:avLst/>
          </a:prstGeom>
          <a:solidFill>
            <a:schemeClr val="accent4">
              <a:lumMod val="60000"/>
              <a:lumOff val="40000"/>
            </a:schemeClr>
          </a:solidFill>
        </p:spPr>
        <p:txBody>
          <a:bodyPr wrap="square" rtlCol="0">
            <a:spAutoFit/>
          </a:bodyPr>
          <a:lstStyle/>
          <a:p>
            <a:pPr algn="ctr"/>
            <a:r>
              <a:rPr lang="en-GB" sz="3200" b="1" dirty="0"/>
              <a:t>T</a:t>
            </a:r>
            <a:r>
              <a:rPr lang="en-GB" sz="3200" b="1" dirty="0" smtClean="0"/>
              <a:t>ask: </a:t>
            </a:r>
            <a:r>
              <a:rPr lang="en-GB" sz="3200" dirty="0" smtClean="0"/>
              <a:t>Research one more designer and one more brand of your choosing from the list below. </a:t>
            </a:r>
            <a:r>
              <a:rPr lang="en-GB" sz="3200" dirty="0"/>
              <a:t>C</a:t>
            </a:r>
            <a:r>
              <a:rPr lang="en-GB" sz="3200" dirty="0" smtClean="0"/>
              <a:t>reate at least 2 A4 information pages for each of them. </a:t>
            </a:r>
          </a:p>
        </p:txBody>
      </p:sp>
      <p:sp>
        <p:nvSpPr>
          <p:cNvPr id="6" name="Rectangle 5"/>
          <p:cNvSpPr/>
          <p:nvPr/>
        </p:nvSpPr>
        <p:spPr>
          <a:xfrm>
            <a:off x="751095" y="2377413"/>
            <a:ext cx="3137337" cy="4247317"/>
          </a:xfrm>
          <a:prstGeom prst="rect">
            <a:avLst/>
          </a:prstGeom>
        </p:spPr>
        <p:txBody>
          <a:bodyPr wrap="square">
            <a:spAutoFit/>
          </a:bodyPr>
          <a:lstStyle/>
          <a:p>
            <a:r>
              <a:rPr lang="en-GB" dirty="0">
                <a:latin typeface="ArialMT"/>
              </a:rPr>
              <a:t>• Alexander McQueen</a:t>
            </a:r>
          </a:p>
          <a:p>
            <a:r>
              <a:rPr lang="en-GB" dirty="0">
                <a:latin typeface="ArialMT"/>
              </a:rPr>
              <a:t>• Aldo Rossi</a:t>
            </a:r>
          </a:p>
          <a:p>
            <a:r>
              <a:rPr lang="en-GB" dirty="0">
                <a:latin typeface="ArialMT"/>
              </a:rPr>
              <a:t>• Charles Rennie Macintosh</a:t>
            </a:r>
          </a:p>
          <a:p>
            <a:r>
              <a:rPr lang="en-GB" dirty="0">
                <a:latin typeface="ArialMT"/>
              </a:rPr>
              <a:t>• Coco Chanel</a:t>
            </a:r>
          </a:p>
          <a:p>
            <a:r>
              <a:rPr lang="en-GB" dirty="0">
                <a:latin typeface="ArialMT"/>
              </a:rPr>
              <a:t>• Ettore </a:t>
            </a:r>
            <a:r>
              <a:rPr lang="en-GB" dirty="0" err="1">
                <a:latin typeface="ArialMT"/>
              </a:rPr>
              <a:t>Sottsass</a:t>
            </a:r>
            <a:endParaRPr lang="en-GB" dirty="0">
              <a:latin typeface="ArialMT"/>
            </a:endParaRPr>
          </a:p>
          <a:p>
            <a:r>
              <a:rPr lang="en-GB" dirty="0">
                <a:latin typeface="ArialMT"/>
              </a:rPr>
              <a:t>• </a:t>
            </a:r>
            <a:r>
              <a:rPr lang="en-GB" dirty="0" err="1">
                <a:latin typeface="ArialMT"/>
              </a:rPr>
              <a:t>Gerrit</a:t>
            </a:r>
            <a:r>
              <a:rPr lang="en-GB" dirty="0">
                <a:latin typeface="ArialMT"/>
              </a:rPr>
              <a:t> </a:t>
            </a:r>
            <a:r>
              <a:rPr lang="en-GB" dirty="0" err="1">
                <a:latin typeface="ArialMT"/>
              </a:rPr>
              <a:t>Reitveld</a:t>
            </a:r>
            <a:endParaRPr lang="en-GB" dirty="0">
              <a:latin typeface="ArialMT"/>
            </a:endParaRPr>
          </a:p>
          <a:p>
            <a:r>
              <a:rPr lang="en-GB" dirty="0">
                <a:latin typeface="ArialMT"/>
              </a:rPr>
              <a:t>• Harry Beck</a:t>
            </a:r>
          </a:p>
          <a:p>
            <a:r>
              <a:rPr lang="en-GB" dirty="0">
                <a:latin typeface="ArialMT"/>
              </a:rPr>
              <a:t>• Louis Comfort Tiffany</a:t>
            </a:r>
          </a:p>
          <a:p>
            <a:r>
              <a:rPr lang="en-GB" dirty="0">
                <a:latin typeface="ArialMT"/>
              </a:rPr>
              <a:t>• Marcel Breuer</a:t>
            </a:r>
          </a:p>
          <a:p>
            <a:r>
              <a:rPr lang="en-GB" dirty="0">
                <a:latin typeface="ArialMT"/>
              </a:rPr>
              <a:t>• Mary Quant</a:t>
            </a:r>
          </a:p>
          <a:p>
            <a:r>
              <a:rPr lang="en-GB" dirty="0">
                <a:latin typeface="ArialMT"/>
              </a:rPr>
              <a:t>• Norman Foster</a:t>
            </a:r>
          </a:p>
          <a:p>
            <a:r>
              <a:rPr lang="en-GB" dirty="0" smtClean="0">
                <a:latin typeface="ArialMT"/>
              </a:rPr>
              <a:t>• </a:t>
            </a:r>
            <a:r>
              <a:rPr lang="en-GB" dirty="0">
                <a:latin typeface="ArialMT"/>
              </a:rPr>
              <a:t>Raymond </a:t>
            </a:r>
            <a:r>
              <a:rPr lang="en-GB" dirty="0" err="1">
                <a:latin typeface="ArialMT"/>
              </a:rPr>
              <a:t>Templier</a:t>
            </a:r>
            <a:endParaRPr lang="en-GB" dirty="0">
              <a:latin typeface="ArialMT"/>
            </a:endParaRPr>
          </a:p>
          <a:p>
            <a:r>
              <a:rPr lang="en-GB" dirty="0">
                <a:latin typeface="ArialMT"/>
              </a:rPr>
              <a:t>• Sir Alec </a:t>
            </a:r>
            <a:r>
              <a:rPr lang="en-GB" dirty="0" err="1">
                <a:latin typeface="ArialMT"/>
              </a:rPr>
              <a:t>Issigonis</a:t>
            </a:r>
            <a:endParaRPr lang="en-GB" dirty="0">
              <a:latin typeface="ArialMT"/>
            </a:endParaRPr>
          </a:p>
          <a:p>
            <a:r>
              <a:rPr lang="en-GB" dirty="0">
                <a:latin typeface="ArialMT"/>
              </a:rPr>
              <a:t>• Vivienne Westwood</a:t>
            </a:r>
          </a:p>
          <a:p>
            <a:r>
              <a:rPr lang="en-GB" dirty="0">
                <a:latin typeface="ArialMT"/>
              </a:rPr>
              <a:t>• William Morris.</a:t>
            </a:r>
            <a:endParaRPr lang="en-GB" dirty="0"/>
          </a:p>
        </p:txBody>
      </p:sp>
      <p:sp>
        <p:nvSpPr>
          <p:cNvPr id="7" name="TextBox 6"/>
          <p:cNvSpPr txBox="1"/>
          <p:nvPr/>
        </p:nvSpPr>
        <p:spPr>
          <a:xfrm rot="16200000">
            <a:off x="-880637" y="3989062"/>
            <a:ext cx="2916621" cy="461665"/>
          </a:xfrm>
          <a:prstGeom prst="rect">
            <a:avLst/>
          </a:prstGeom>
          <a:noFill/>
        </p:spPr>
        <p:txBody>
          <a:bodyPr wrap="square" rtlCol="0">
            <a:spAutoFit/>
          </a:bodyPr>
          <a:lstStyle/>
          <a:p>
            <a:pPr algn="ctr"/>
            <a:r>
              <a:rPr lang="en-GB" sz="2400" b="1" dirty="0" smtClean="0"/>
              <a:t>Designers</a:t>
            </a:r>
            <a:endParaRPr lang="en-GB" sz="2400" b="1" dirty="0"/>
          </a:p>
        </p:txBody>
      </p:sp>
      <p:sp>
        <p:nvSpPr>
          <p:cNvPr id="8" name="Rectangle 7"/>
          <p:cNvSpPr/>
          <p:nvPr/>
        </p:nvSpPr>
        <p:spPr>
          <a:xfrm>
            <a:off x="3955566" y="3424384"/>
            <a:ext cx="3137337" cy="2308324"/>
          </a:xfrm>
          <a:prstGeom prst="rect">
            <a:avLst/>
          </a:prstGeom>
        </p:spPr>
        <p:txBody>
          <a:bodyPr wrap="square">
            <a:spAutoFit/>
          </a:bodyPr>
          <a:lstStyle/>
          <a:p>
            <a:pPr marL="285750" indent="-285750">
              <a:buFont typeface="Arial" panose="020B0604020202020204" pitchFamily="34" charset="0"/>
              <a:buChar char="•"/>
            </a:pPr>
            <a:r>
              <a:rPr lang="en-GB" dirty="0" smtClean="0">
                <a:latin typeface="ArialMT"/>
              </a:rPr>
              <a:t>Apple</a:t>
            </a:r>
          </a:p>
          <a:p>
            <a:pPr marL="285750" indent="-285750">
              <a:buFont typeface="Arial" panose="020B0604020202020204" pitchFamily="34" charset="0"/>
              <a:buChar char="•"/>
            </a:pPr>
            <a:r>
              <a:rPr lang="en-GB" dirty="0" smtClean="0">
                <a:latin typeface="ArialMT"/>
              </a:rPr>
              <a:t>Braun</a:t>
            </a:r>
          </a:p>
          <a:p>
            <a:pPr marL="285750" indent="-285750">
              <a:buFont typeface="Arial" panose="020B0604020202020204" pitchFamily="34" charset="0"/>
              <a:buChar char="•"/>
            </a:pPr>
            <a:r>
              <a:rPr lang="en-GB" dirty="0" err="1" smtClean="0">
                <a:latin typeface="ArialMT"/>
              </a:rPr>
              <a:t>Alessi</a:t>
            </a:r>
            <a:r>
              <a:rPr lang="en-GB" dirty="0" smtClean="0">
                <a:latin typeface="ArialMT"/>
              </a:rPr>
              <a:t> </a:t>
            </a:r>
          </a:p>
          <a:p>
            <a:pPr marL="285750" indent="-285750">
              <a:buFont typeface="Arial" panose="020B0604020202020204" pitchFamily="34" charset="0"/>
              <a:buChar char="•"/>
            </a:pPr>
            <a:r>
              <a:rPr lang="en-GB" dirty="0" smtClean="0">
                <a:latin typeface="ArialMT"/>
              </a:rPr>
              <a:t>Gap</a:t>
            </a:r>
          </a:p>
          <a:p>
            <a:pPr marL="285750" indent="-285750">
              <a:buFont typeface="Arial" panose="020B0604020202020204" pitchFamily="34" charset="0"/>
              <a:buChar char="•"/>
            </a:pPr>
            <a:r>
              <a:rPr lang="en-GB" dirty="0" smtClean="0">
                <a:latin typeface="ArialMT"/>
              </a:rPr>
              <a:t>Under Armour</a:t>
            </a:r>
          </a:p>
          <a:p>
            <a:pPr marL="285750" indent="-285750">
              <a:buFont typeface="Arial" panose="020B0604020202020204" pitchFamily="34" charset="0"/>
              <a:buChar char="•"/>
            </a:pPr>
            <a:r>
              <a:rPr lang="en-GB" dirty="0" smtClean="0">
                <a:latin typeface="ArialMT"/>
              </a:rPr>
              <a:t>Zara</a:t>
            </a:r>
          </a:p>
          <a:p>
            <a:pPr marL="285750" indent="-285750">
              <a:buFont typeface="Arial" panose="020B0604020202020204" pitchFamily="34" charset="0"/>
              <a:buChar char="•"/>
            </a:pPr>
            <a:r>
              <a:rPr lang="en-GB" dirty="0" smtClean="0">
                <a:latin typeface="ArialMT"/>
              </a:rPr>
              <a:t>Primark </a:t>
            </a:r>
          </a:p>
          <a:p>
            <a:pPr marL="285750" indent="-285750">
              <a:buFont typeface="Arial" panose="020B0604020202020204" pitchFamily="34" charset="0"/>
              <a:buChar char="•"/>
            </a:pPr>
            <a:endParaRPr lang="en-GB" dirty="0"/>
          </a:p>
        </p:txBody>
      </p:sp>
      <p:sp>
        <p:nvSpPr>
          <p:cNvPr id="9" name="TextBox 8"/>
          <p:cNvSpPr txBox="1"/>
          <p:nvPr/>
        </p:nvSpPr>
        <p:spPr>
          <a:xfrm rot="16200000">
            <a:off x="2266422" y="4097864"/>
            <a:ext cx="2916621" cy="461665"/>
          </a:xfrm>
          <a:prstGeom prst="rect">
            <a:avLst/>
          </a:prstGeom>
          <a:noFill/>
        </p:spPr>
        <p:txBody>
          <a:bodyPr wrap="square" rtlCol="0">
            <a:spAutoFit/>
          </a:bodyPr>
          <a:lstStyle/>
          <a:p>
            <a:pPr algn="ctr"/>
            <a:r>
              <a:rPr lang="en-GB" sz="2400" b="1" dirty="0" smtClean="0"/>
              <a:t>Brands</a:t>
            </a:r>
            <a:endParaRPr lang="en-GB" sz="2400" b="1" dirty="0"/>
          </a:p>
        </p:txBody>
      </p:sp>
      <p:sp>
        <p:nvSpPr>
          <p:cNvPr id="2" name="TextBox 1"/>
          <p:cNvSpPr txBox="1"/>
          <p:nvPr/>
        </p:nvSpPr>
        <p:spPr>
          <a:xfrm>
            <a:off x="7383518" y="2870386"/>
            <a:ext cx="4346028" cy="2862322"/>
          </a:xfrm>
          <a:prstGeom prst="rect">
            <a:avLst/>
          </a:prstGeom>
          <a:solidFill>
            <a:schemeClr val="accent1">
              <a:lumMod val="60000"/>
              <a:lumOff val="40000"/>
            </a:schemeClr>
          </a:solidFill>
        </p:spPr>
        <p:txBody>
          <a:bodyPr wrap="square" rtlCol="0">
            <a:spAutoFit/>
          </a:bodyPr>
          <a:lstStyle/>
          <a:p>
            <a:pPr algn="ctr"/>
            <a:r>
              <a:rPr lang="en-GB" b="1" dirty="0" smtClean="0"/>
              <a:t>What to include:</a:t>
            </a:r>
          </a:p>
          <a:p>
            <a:pPr marL="285750" indent="-285750">
              <a:buFont typeface="Arial" panose="020B0604020202020204" pitchFamily="34" charset="0"/>
              <a:buChar char="•"/>
            </a:pPr>
            <a:r>
              <a:rPr lang="en-GB" dirty="0" smtClean="0"/>
              <a:t>Range of 6-10 key product images</a:t>
            </a:r>
          </a:p>
          <a:p>
            <a:pPr marL="285750" indent="-285750">
              <a:buFont typeface="Arial" panose="020B0604020202020204" pitchFamily="34" charset="0"/>
              <a:buChar char="•"/>
            </a:pPr>
            <a:r>
              <a:rPr lang="en-GB" dirty="0"/>
              <a:t>Key product </a:t>
            </a:r>
            <a:r>
              <a:rPr lang="en-GB" dirty="0" smtClean="0"/>
              <a:t>names</a:t>
            </a:r>
          </a:p>
          <a:p>
            <a:pPr marL="285750" indent="-285750">
              <a:buFont typeface="Arial" panose="020B0604020202020204" pitchFamily="34" charset="0"/>
              <a:buChar char="•"/>
            </a:pPr>
            <a:r>
              <a:rPr lang="en-GB" dirty="0"/>
              <a:t>Product information and </a:t>
            </a:r>
            <a:r>
              <a:rPr lang="en-GB" dirty="0" smtClean="0"/>
              <a:t>explanation</a:t>
            </a:r>
          </a:p>
          <a:p>
            <a:pPr marL="285750" indent="-285750">
              <a:buFont typeface="Arial" panose="020B0604020202020204" pitchFamily="34" charset="0"/>
              <a:buChar char="•"/>
            </a:pPr>
            <a:r>
              <a:rPr lang="en-GB" dirty="0" smtClean="0"/>
              <a:t>Their </a:t>
            </a:r>
            <a:r>
              <a:rPr lang="en-GB" dirty="0"/>
              <a:t>design philosophy</a:t>
            </a:r>
          </a:p>
          <a:p>
            <a:pPr marL="285750" indent="-285750">
              <a:buFont typeface="Arial" panose="020B0604020202020204" pitchFamily="34" charset="0"/>
              <a:buChar char="•"/>
            </a:pPr>
            <a:r>
              <a:rPr lang="en-GB" dirty="0"/>
              <a:t>Their background</a:t>
            </a:r>
          </a:p>
          <a:p>
            <a:pPr marL="285750" indent="-285750">
              <a:buFont typeface="Arial" panose="020B0604020202020204" pitchFamily="34" charset="0"/>
              <a:buChar char="•"/>
            </a:pPr>
            <a:r>
              <a:rPr lang="en-GB" dirty="0"/>
              <a:t>Materials and technologies </a:t>
            </a:r>
            <a:r>
              <a:rPr lang="en-GB" dirty="0" smtClean="0"/>
              <a:t>used</a:t>
            </a:r>
            <a:endParaRPr lang="en-GB" dirty="0"/>
          </a:p>
          <a:p>
            <a:pPr marL="285750" indent="-285750">
              <a:buFont typeface="Arial" panose="020B0604020202020204" pitchFamily="34" charset="0"/>
              <a:buChar char="•"/>
            </a:pPr>
            <a:r>
              <a:rPr lang="en-GB" dirty="0"/>
              <a:t>Their influences and inspiration</a:t>
            </a:r>
          </a:p>
          <a:p>
            <a:pPr marL="285750" indent="-285750">
              <a:buFont typeface="Arial" panose="020B0604020202020204" pitchFamily="34" charset="0"/>
              <a:buChar char="•"/>
            </a:pPr>
            <a:r>
              <a:rPr lang="en-GB" dirty="0" smtClean="0"/>
              <a:t>How </a:t>
            </a:r>
            <a:r>
              <a:rPr lang="en-GB" dirty="0"/>
              <a:t>has their work changed the world?</a:t>
            </a:r>
          </a:p>
          <a:p>
            <a:endParaRPr lang="en-GB" dirty="0"/>
          </a:p>
        </p:txBody>
      </p:sp>
    </p:spTree>
    <p:extLst>
      <p:ext uri="{BB962C8B-B14F-4D97-AF65-F5344CB8AC3E}">
        <p14:creationId xmlns:p14="http://schemas.microsoft.com/office/powerpoint/2010/main" val="28121798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40" y="516680"/>
            <a:ext cx="11634953" cy="1569660"/>
          </a:xfrm>
          <a:prstGeom prst="rect">
            <a:avLst/>
          </a:prstGeom>
          <a:solidFill>
            <a:schemeClr val="accent4">
              <a:lumMod val="60000"/>
              <a:lumOff val="40000"/>
            </a:schemeClr>
          </a:solidFill>
        </p:spPr>
        <p:txBody>
          <a:bodyPr wrap="square" rtlCol="0">
            <a:spAutoFit/>
          </a:bodyPr>
          <a:lstStyle/>
          <a:p>
            <a:pPr algn="ctr"/>
            <a:r>
              <a:rPr lang="en-GB" sz="3200" b="1" dirty="0"/>
              <a:t>T</a:t>
            </a:r>
            <a:r>
              <a:rPr lang="en-GB" sz="3200" b="1" dirty="0" smtClean="0"/>
              <a:t>ask: </a:t>
            </a:r>
            <a:r>
              <a:rPr lang="en-GB" sz="3200" dirty="0" smtClean="0"/>
              <a:t>Research one more designer and one more brand of your choosing from the list below. </a:t>
            </a:r>
            <a:r>
              <a:rPr lang="en-GB" sz="3200" dirty="0"/>
              <a:t>C</a:t>
            </a:r>
            <a:r>
              <a:rPr lang="en-GB" sz="3200" dirty="0" smtClean="0"/>
              <a:t>reate at least 2 A4 information pages for each of them. </a:t>
            </a:r>
          </a:p>
        </p:txBody>
      </p:sp>
      <p:sp>
        <p:nvSpPr>
          <p:cNvPr id="6" name="Rectangle 5"/>
          <p:cNvSpPr/>
          <p:nvPr/>
        </p:nvSpPr>
        <p:spPr>
          <a:xfrm>
            <a:off x="751095" y="2377413"/>
            <a:ext cx="3137337" cy="4247317"/>
          </a:xfrm>
          <a:prstGeom prst="rect">
            <a:avLst/>
          </a:prstGeom>
        </p:spPr>
        <p:txBody>
          <a:bodyPr wrap="square">
            <a:spAutoFit/>
          </a:bodyPr>
          <a:lstStyle/>
          <a:p>
            <a:r>
              <a:rPr lang="en-GB" dirty="0">
                <a:latin typeface="ArialMT"/>
              </a:rPr>
              <a:t>• Alexander McQueen</a:t>
            </a:r>
          </a:p>
          <a:p>
            <a:r>
              <a:rPr lang="en-GB" dirty="0">
                <a:latin typeface="ArialMT"/>
              </a:rPr>
              <a:t>• Aldo Rossi</a:t>
            </a:r>
          </a:p>
          <a:p>
            <a:r>
              <a:rPr lang="en-GB" dirty="0">
                <a:latin typeface="ArialMT"/>
              </a:rPr>
              <a:t>• Charles Rennie Macintosh</a:t>
            </a:r>
          </a:p>
          <a:p>
            <a:r>
              <a:rPr lang="en-GB" dirty="0">
                <a:latin typeface="ArialMT"/>
              </a:rPr>
              <a:t>• Coco Chanel</a:t>
            </a:r>
          </a:p>
          <a:p>
            <a:r>
              <a:rPr lang="en-GB" dirty="0">
                <a:latin typeface="ArialMT"/>
              </a:rPr>
              <a:t>• Ettore </a:t>
            </a:r>
            <a:r>
              <a:rPr lang="en-GB" dirty="0" err="1">
                <a:latin typeface="ArialMT"/>
              </a:rPr>
              <a:t>Sottsass</a:t>
            </a:r>
            <a:endParaRPr lang="en-GB" dirty="0">
              <a:latin typeface="ArialMT"/>
            </a:endParaRPr>
          </a:p>
          <a:p>
            <a:r>
              <a:rPr lang="en-GB" dirty="0">
                <a:latin typeface="ArialMT"/>
              </a:rPr>
              <a:t>• </a:t>
            </a:r>
            <a:r>
              <a:rPr lang="en-GB" dirty="0" err="1">
                <a:latin typeface="ArialMT"/>
              </a:rPr>
              <a:t>Gerrit</a:t>
            </a:r>
            <a:r>
              <a:rPr lang="en-GB" dirty="0">
                <a:latin typeface="ArialMT"/>
              </a:rPr>
              <a:t> </a:t>
            </a:r>
            <a:r>
              <a:rPr lang="en-GB" dirty="0" err="1">
                <a:latin typeface="ArialMT"/>
              </a:rPr>
              <a:t>Reitveld</a:t>
            </a:r>
            <a:endParaRPr lang="en-GB" dirty="0">
              <a:latin typeface="ArialMT"/>
            </a:endParaRPr>
          </a:p>
          <a:p>
            <a:r>
              <a:rPr lang="en-GB" dirty="0">
                <a:latin typeface="ArialMT"/>
              </a:rPr>
              <a:t>• Harry Beck</a:t>
            </a:r>
          </a:p>
          <a:p>
            <a:r>
              <a:rPr lang="en-GB" dirty="0">
                <a:latin typeface="ArialMT"/>
              </a:rPr>
              <a:t>• Louis Comfort Tiffany</a:t>
            </a:r>
          </a:p>
          <a:p>
            <a:r>
              <a:rPr lang="en-GB" dirty="0">
                <a:latin typeface="ArialMT"/>
              </a:rPr>
              <a:t>• Marcel Breuer</a:t>
            </a:r>
          </a:p>
          <a:p>
            <a:r>
              <a:rPr lang="en-GB" dirty="0">
                <a:latin typeface="ArialMT"/>
              </a:rPr>
              <a:t>• Mary Quant</a:t>
            </a:r>
          </a:p>
          <a:p>
            <a:r>
              <a:rPr lang="en-GB" dirty="0">
                <a:latin typeface="ArialMT"/>
              </a:rPr>
              <a:t>• Norman Foster</a:t>
            </a:r>
          </a:p>
          <a:p>
            <a:r>
              <a:rPr lang="en-GB" dirty="0" smtClean="0">
                <a:latin typeface="ArialMT"/>
              </a:rPr>
              <a:t>• </a:t>
            </a:r>
            <a:r>
              <a:rPr lang="en-GB" dirty="0">
                <a:latin typeface="ArialMT"/>
              </a:rPr>
              <a:t>Raymond </a:t>
            </a:r>
            <a:r>
              <a:rPr lang="en-GB" dirty="0" err="1">
                <a:latin typeface="ArialMT"/>
              </a:rPr>
              <a:t>Templier</a:t>
            </a:r>
            <a:endParaRPr lang="en-GB" dirty="0">
              <a:latin typeface="ArialMT"/>
            </a:endParaRPr>
          </a:p>
          <a:p>
            <a:r>
              <a:rPr lang="en-GB" dirty="0">
                <a:latin typeface="ArialMT"/>
              </a:rPr>
              <a:t>• Sir Alec </a:t>
            </a:r>
            <a:r>
              <a:rPr lang="en-GB" dirty="0" err="1">
                <a:latin typeface="ArialMT"/>
              </a:rPr>
              <a:t>Issigonis</a:t>
            </a:r>
            <a:endParaRPr lang="en-GB" dirty="0">
              <a:latin typeface="ArialMT"/>
            </a:endParaRPr>
          </a:p>
          <a:p>
            <a:r>
              <a:rPr lang="en-GB" dirty="0">
                <a:latin typeface="ArialMT"/>
              </a:rPr>
              <a:t>• Vivienne Westwood</a:t>
            </a:r>
          </a:p>
          <a:p>
            <a:r>
              <a:rPr lang="en-GB" dirty="0">
                <a:latin typeface="ArialMT"/>
              </a:rPr>
              <a:t>• William Morris.</a:t>
            </a:r>
            <a:endParaRPr lang="en-GB" dirty="0"/>
          </a:p>
        </p:txBody>
      </p:sp>
      <p:sp>
        <p:nvSpPr>
          <p:cNvPr id="7" name="TextBox 6"/>
          <p:cNvSpPr txBox="1"/>
          <p:nvPr/>
        </p:nvSpPr>
        <p:spPr>
          <a:xfrm rot="16200000">
            <a:off x="-880637" y="3989062"/>
            <a:ext cx="2916621" cy="461665"/>
          </a:xfrm>
          <a:prstGeom prst="rect">
            <a:avLst/>
          </a:prstGeom>
          <a:noFill/>
        </p:spPr>
        <p:txBody>
          <a:bodyPr wrap="square" rtlCol="0">
            <a:spAutoFit/>
          </a:bodyPr>
          <a:lstStyle/>
          <a:p>
            <a:pPr algn="ctr"/>
            <a:r>
              <a:rPr lang="en-GB" sz="2400" b="1" dirty="0" smtClean="0"/>
              <a:t>Designers</a:t>
            </a:r>
            <a:endParaRPr lang="en-GB" sz="2400" b="1" dirty="0"/>
          </a:p>
        </p:txBody>
      </p:sp>
      <p:sp>
        <p:nvSpPr>
          <p:cNvPr id="8" name="Rectangle 7"/>
          <p:cNvSpPr/>
          <p:nvPr/>
        </p:nvSpPr>
        <p:spPr>
          <a:xfrm>
            <a:off x="3955566" y="3424384"/>
            <a:ext cx="3137337" cy="2308324"/>
          </a:xfrm>
          <a:prstGeom prst="rect">
            <a:avLst/>
          </a:prstGeom>
        </p:spPr>
        <p:txBody>
          <a:bodyPr wrap="square">
            <a:spAutoFit/>
          </a:bodyPr>
          <a:lstStyle/>
          <a:p>
            <a:pPr marL="285750" indent="-285750">
              <a:buFont typeface="Arial" panose="020B0604020202020204" pitchFamily="34" charset="0"/>
              <a:buChar char="•"/>
            </a:pPr>
            <a:r>
              <a:rPr lang="en-GB" dirty="0" smtClean="0">
                <a:latin typeface="ArialMT"/>
              </a:rPr>
              <a:t>Apple</a:t>
            </a:r>
          </a:p>
          <a:p>
            <a:pPr marL="285750" indent="-285750">
              <a:buFont typeface="Arial" panose="020B0604020202020204" pitchFamily="34" charset="0"/>
              <a:buChar char="•"/>
            </a:pPr>
            <a:r>
              <a:rPr lang="en-GB" dirty="0" smtClean="0">
                <a:latin typeface="ArialMT"/>
              </a:rPr>
              <a:t>Braun</a:t>
            </a:r>
          </a:p>
          <a:p>
            <a:pPr marL="285750" indent="-285750">
              <a:buFont typeface="Arial" panose="020B0604020202020204" pitchFamily="34" charset="0"/>
              <a:buChar char="•"/>
            </a:pPr>
            <a:r>
              <a:rPr lang="en-GB" dirty="0" err="1" smtClean="0">
                <a:latin typeface="ArialMT"/>
              </a:rPr>
              <a:t>Alessi</a:t>
            </a:r>
            <a:r>
              <a:rPr lang="en-GB" dirty="0" smtClean="0">
                <a:latin typeface="ArialMT"/>
              </a:rPr>
              <a:t> </a:t>
            </a:r>
          </a:p>
          <a:p>
            <a:pPr marL="285750" indent="-285750">
              <a:buFont typeface="Arial" panose="020B0604020202020204" pitchFamily="34" charset="0"/>
              <a:buChar char="•"/>
            </a:pPr>
            <a:r>
              <a:rPr lang="en-GB" dirty="0" smtClean="0">
                <a:latin typeface="ArialMT"/>
              </a:rPr>
              <a:t>Gap</a:t>
            </a:r>
          </a:p>
          <a:p>
            <a:pPr marL="285750" indent="-285750">
              <a:buFont typeface="Arial" panose="020B0604020202020204" pitchFamily="34" charset="0"/>
              <a:buChar char="•"/>
            </a:pPr>
            <a:r>
              <a:rPr lang="en-GB" dirty="0" smtClean="0">
                <a:latin typeface="ArialMT"/>
              </a:rPr>
              <a:t>Under Armour</a:t>
            </a:r>
          </a:p>
          <a:p>
            <a:pPr marL="285750" indent="-285750">
              <a:buFont typeface="Arial" panose="020B0604020202020204" pitchFamily="34" charset="0"/>
              <a:buChar char="•"/>
            </a:pPr>
            <a:r>
              <a:rPr lang="en-GB" dirty="0" smtClean="0">
                <a:latin typeface="ArialMT"/>
              </a:rPr>
              <a:t>Zara</a:t>
            </a:r>
          </a:p>
          <a:p>
            <a:pPr marL="285750" indent="-285750">
              <a:buFont typeface="Arial" panose="020B0604020202020204" pitchFamily="34" charset="0"/>
              <a:buChar char="•"/>
            </a:pPr>
            <a:r>
              <a:rPr lang="en-GB" dirty="0" smtClean="0">
                <a:latin typeface="ArialMT"/>
              </a:rPr>
              <a:t>Primark </a:t>
            </a:r>
          </a:p>
          <a:p>
            <a:pPr marL="285750" indent="-285750">
              <a:buFont typeface="Arial" panose="020B0604020202020204" pitchFamily="34" charset="0"/>
              <a:buChar char="•"/>
            </a:pPr>
            <a:endParaRPr lang="en-GB" dirty="0"/>
          </a:p>
        </p:txBody>
      </p:sp>
      <p:sp>
        <p:nvSpPr>
          <p:cNvPr id="9" name="TextBox 8"/>
          <p:cNvSpPr txBox="1"/>
          <p:nvPr/>
        </p:nvSpPr>
        <p:spPr>
          <a:xfrm rot="16200000">
            <a:off x="2266422" y="4097864"/>
            <a:ext cx="2916621" cy="461665"/>
          </a:xfrm>
          <a:prstGeom prst="rect">
            <a:avLst/>
          </a:prstGeom>
          <a:noFill/>
        </p:spPr>
        <p:txBody>
          <a:bodyPr wrap="square" rtlCol="0">
            <a:spAutoFit/>
          </a:bodyPr>
          <a:lstStyle/>
          <a:p>
            <a:pPr algn="ctr"/>
            <a:r>
              <a:rPr lang="en-GB" sz="2400" b="1" dirty="0" smtClean="0"/>
              <a:t>Brands</a:t>
            </a:r>
            <a:endParaRPr lang="en-GB" sz="2400" b="1" dirty="0"/>
          </a:p>
        </p:txBody>
      </p:sp>
      <p:sp>
        <p:nvSpPr>
          <p:cNvPr id="2" name="TextBox 1"/>
          <p:cNvSpPr txBox="1"/>
          <p:nvPr/>
        </p:nvSpPr>
        <p:spPr>
          <a:xfrm>
            <a:off x="7383518" y="2870386"/>
            <a:ext cx="4346028" cy="2862322"/>
          </a:xfrm>
          <a:prstGeom prst="rect">
            <a:avLst/>
          </a:prstGeom>
          <a:solidFill>
            <a:schemeClr val="accent1">
              <a:lumMod val="60000"/>
              <a:lumOff val="40000"/>
            </a:schemeClr>
          </a:solidFill>
        </p:spPr>
        <p:txBody>
          <a:bodyPr wrap="square" rtlCol="0">
            <a:spAutoFit/>
          </a:bodyPr>
          <a:lstStyle/>
          <a:p>
            <a:pPr algn="ctr"/>
            <a:r>
              <a:rPr lang="en-GB" b="1" dirty="0" smtClean="0"/>
              <a:t>What to include:</a:t>
            </a:r>
          </a:p>
          <a:p>
            <a:pPr marL="285750" indent="-285750">
              <a:buFont typeface="Arial" panose="020B0604020202020204" pitchFamily="34" charset="0"/>
              <a:buChar char="•"/>
            </a:pPr>
            <a:r>
              <a:rPr lang="en-GB" dirty="0" smtClean="0"/>
              <a:t>Range of 6-10 key product images</a:t>
            </a:r>
          </a:p>
          <a:p>
            <a:pPr marL="285750" indent="-285750">
              <a:buFont typeface="Arial" panose="020B0604020202020204" pitchFamily="34" charset="0"/>
              <a:buChar char="•"/>
            </a:pPr>
            <a:r>
              <a:rPr lang="en-GB" dirty="0"/>
              <a:t>Key product </a:t>
            </a:r>
            <a:r>
              <a:rPr lang="en-GB" dirty="0" smtClean="0"/>
              <a:t>names</a:t>
            </a:r>
          </a:p>
          <a:p>
            <a:pPr marL="285750" indent="-285750">
              <a:buFont typeface="Arial" panose="020B0604020202020204" pitchFamily="34" charset="0"/>
              <a:buChar char="•"/>
            </a:pPr>
            <a:r>
              <a:rPr lang="en-GB" dirty="0"/>
              <a:t>Product information and </a:t>
            </a:r>
            <a:r>
              <a:rPr lang="en-GB" dirty="0" smtClean="0"/>
              <a:t>explanation</a:t>
            </a:r>
          </a:p>
          <a:p>
            <a:pPr marL="285750" indent="-285750">
              <a:buFont typeface="Arial" panose="020B0604020202020204" pitchFamily="34" charset="0"/>
              <a:buChar char="•"/>
            </a:pPr>
            <a:r>
              <a:rPr lang="en-GB" dirty="0" smtClean="0"/>
              <a:t>Their </a:t>
            </a:r>
            <a:r>
              <a:rPr lang="en-GB" dirty="0"/>
              <a:t>design philosophy</a:t>
            </a:r>
          </a:p>
          <a:p>
            <a:pPr marL="285750" indent="-285750">
              <a:buFont typeface="Arial" panose="020B0604020202020204" pitchFamily="34" charset="0"/>
              <a:buChar char="•"/>
            </a:pPr>
            <a:r>
              <a:rPr lang="en-GB" dirty="0"/>
              <a:t>Their background</a:t>
            </a:r>
          </a:p>
          <a:p>
            <a:pPr marL="285750" indent="-285750">
              <a:buFont typeface="Arial" panose="020B0604020202020204" pitchFamily="34" charset="0"/>
              <a:buChar char="•"/>
            </a:pPr>
            <a:r>
              <a:rPr lang="en-GB" dirty="0"/>
              <a:t>Materials and technologies </a:t>
            </a:r>
            <a:r>
              <a:rPr lang="en-GB" dirty="0" smtClean="0"/>
              <a:t>used</a:t>
            </a:r>
            <a:endParaRPr lang="en-GB" dirty="0"/>
          </a:p>
          <a:p>
            <a:pPr marL="285750" indent="-285750">
              <a:buFont typeface="Arial" panose="020B0604020202020204" pitchFamily="34" charset="0"/>
              <a:buChar char="•"/>
            </a:pPr>
            <a:r>
              <a:rPr lang="en-GB" dirty="0"/>
              <a:t>Their influences and inspiration</a:t>
            </a:r>
          </a:p>
          <a:p>
            <a:pPr marL="285750" indent="-285750">
              <a:buFont typeface="Arial" panose="020B0604020202020204" pitchFamily="34" charset="0"/>
              <a:buChar char="•"/>
            </a:pPr>
            <a:r>
              <a:rPr lang="en-GB" dirty="0" smtClean="0"/>
              <a:t>How </a:t>
            </a:r>
            <a:r>
              <a:rPr lang="en-GB" dirty="0"/>
              <a:t>has their work changed the world?</a:t>
            </a:r>
          </a:p>
          <a:p>
            <a:endParaRPr lang="en-GB" dirty="0"/>
          </a:p>
        </p:txBody>
      </p:sp>
    </p:spTree>
    <p:extLst>
      <p:ext uri="{BB962C8B-B14F-4D97-AF65-F5344CB8AC3E}">
        <p14:creationId xmlns:p14="http://schemas.microsoft.com/office/powerpoint/2010/main" val="4203039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flipH="1" flipV="1">
            <a:off x="9026434" y="4398070"/>
            <a:ext cx="3165566" cy="2459930"/>
          </a:xfrm>
          <a:prstGeom prst="rect">
            <a:avLst/>
          </a:prstGeom>
          <a:effectLst>
            <a:softEdge rad="63500"/>
          </a:effectLst>
        </p:spPr>
      </p:pic>
      <p:sp>
        <p:nvSpPr>
          <p:cNvPr id="9" name="TextBox 8"/>
          <p:cNvSpPr txBox="1"/>
          <p:nvPr/>
        </p:nvSpPr>
        <p:spPr>
          <a:xfrm>
            <a:off x="222305" y="0"/>
            <a:ext cx="11416553" cy="584775"/>
          </a:xfrm>
          <a:prstGeom prst="rect">
            <a:avLst/>
          </a:prstGeom>
          <a:noFill/>
        </p:spPr>
        <p:txBody>
          <a:bodyPr wrap="square" rtlCol="0">
            <a:spAutoFit/>
          </a:bodyPr>
          <a:lstStyle/>
          <a:p>
            <a:r>
              <a:rPr lang="en-GB" sz="3200" b="1" dirty="0" smtClean="0">
                <a:solidFill>
                  <a:srgbClr val="7030A0"/>
                </a:solidFill>
              </a:rPr>
              <a:t>Ergonomics</a:t>
            </a:r>
            <a:endParaRPr lang="en-GB" sz="3200" b="1" dirty="0">
              <a:solidFill>
                <a:srgbClr val="7030A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138" y="574181"/>
            <a:ext cx="6675120" cy="6283819"/>
          </a:xfrm>
          <a:prstGeom prst="rect">
            <a:avLst/>
          </a:prstGeom>
        </p:spPr>
      </p:pic>
      <p:sp>
        <p:nvSpPr>
          <p:cNvPr id="4" name="TextBox 3"/>
          <p:cNvSpPr txBox="1"/>
          <p:nvPr/>
        </p:nvSpPr>
        <p:spPr>
          <a:xfrm>
            <a:off x="7720149" y="783262"/>
            <a:ext cx="4062548" cy="3416320"/>
          </a:xfrm>
          <a:prstGeom prst="rect">
            <a:avLst/>
          </a:prstGeom>
          <a:noFill/>
        </p:spPr>
        <p:txBody>
          <a:bodyPr wrap="square" rtlCol="0">
            <a:spAutoFit/>
          </a:bodyPr>
          <a:lstStyle/>
          <a:p>
            <a:r>
              <a:rPr lang="en-GB" b="1" dirty="0" smtClean="0"/>
              <a:t>Discuss:</a:t>
            </a:r>
          </a:p>
          <a:p>
            <a:r>
              <a:rPr lang="en-GB" dirty="0" smtClean="0"/>
              <a:t>How have these products evolved with ergonomic considerations?</a:t>
            </a:r>
          </a:p>
          <a:p>
            <a:endParaRPr lang="en-GB" dirty="0" smtClean="0"/>
          </a:p>
          <a:p>
            <a:r>
              <a:rPr lang="en-GB" dirty="0" smtClean="0"/>
              <a:t>Which will be the most comfortable to use? Why?</a:t>
            </a:r>
          </a:p>
          <a:p>
            <a:endParaRPr lang="en-GB" dirty="0"/>
          </a:p>
          <a:p>
            <a:r>
              <a:rPr lang="en-GB" dirty="0" smtClean="0"/>
              <a:t>How has the shape, layout, texture and colour changed?</a:t>
            </a:r>
          </a:p>
          <a:p>
            <a:endParaRPr lang="en-GB" dirty="0"/>
          </a:p>
          <a:p>
            <a:r>
              <a:rPr lang="en-GB" dirty="0" smtClean="0"/>
              <a:t>What do new controllers aim to do?</a:t>
            </a:r>
          </a:p>
          <a:p>
            <a:endParaRPr lang="en-GB" dirty="0"/>
          </a:p>
        </p:txBody>
      </p:sp>
    </p:spTree>
    <p:extLst>
      <p:ext uri="{BB962C8B-B14F-4D97-AF65-F5344CB8AC3E}">
        <p14:creationId xmlns:p14="http://schemas.microsoft.com/office/powerpoint/2010/main" val="202062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17816</TotalTime>
  <Words>5848</Words>
  <Application>Microsoft Office PowerPoint</Application>
  <PresentationFormat>Widescreen</PresentationFormat>
  <Paragraphs>685</Paragraphs>
  <Slides>89</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89</vt:i4>
      </vt:variant>
    </vt:vector>
  </HeadingPairs>
  <TitlesOfParts>
    <vt:vector size="98" baseType="lpstr">
      <vt:lpstr>Arial</vt:lpstr>
      <vt:lpstr>Arial Black</vt:lpstr>
      <vt:lpstr>Arial Narrow</vt:lpstr>
      <vt:lpstr>ArialMT</vt:lpstr>
      <vt:lpstr>Bauhaus 93</vt:lpstr>
      <vt:lpstr>Berlin Sans FB Demi</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McVay, Catherine</dc:creator>
  <cp:lastModifiedBy>McVay, Catherine</cp:lastModifiedBy>
  <cp:revision>56</cp:revision>
  <cp:lastPrinted>2020-03-17T13:24:03Z</cp:lastPrinted>
  <dcterms:created xsi:type="dcterms:W3CDTF">2019-06-07T11:13:47Z</dcterms:created>
  <dcterms:modified xsi:type="dcterms:W3CDTF">2020-03-17T14:17:49Z</dcterms:modified>
</cp:coreProperties>
</file>