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63" r:id="rId5"/>
    <p:sldId id="261" r:id="rId6"/>
    <p:sldId id="259" r:id="rId7"/>
    <p:sldId id="260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DTM%20blank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Demographic Transition Model</a:t>
            </a:r>
            <a:endParaRPr lang="en-US" dirty="0"/>
          </a:p>
        </c:rich>
      </c:tx>
      <c:layout>
        <c:manualLayout>
          <c:xMode val="edge"/>
          <c:yMode val="edge"/>
          <c:x val="0.25409356725146198"/>
          <c:y val="4.301075268817204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Sheet1!$L$4:$T$4</c:f>
              <c:numCache>
                <c:formatCode>General</c:formatCode>
                <c:ptCount val="9"/>
                <c:pt idx="0">
                  <c:v>1700</c:v>
                </c:pt>
                <c:pt idx="1">
                  <c:v>1740</c:v>
                </c:pt>
                <c:pt idx="2">
                  <c:v>1780</c:v>
                </c:pt>
                <c:pt idx="3">
                  <c:v>1820</c:v>
                </c:pt>
                <c:pt idx="4">
                  <c:v>1860</c:v>
                </c:pt>
                <c:pt idx="5">
                  <c:v>1900</c:v>
                </c:pt>
                <c:pt idx="6">
                  <c:v>1940</c:v>
                </c:pt>
                <c:pt idx="7">
                  <c:v>1980</c:v>
                </c:pt>
                <c:pt idx="8">
                  <c:v>2020</c:v>
                </c:pt>
              </c:numCache>
            </c:numRef>
          </c:cat>
          <c:val>
            <c:numRef>
              <c:f>Sheet1!$L$5:$T$5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26-4FCE-9734-080989364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449856"/>
        <c:axId val="31451776"/>
      </c:lineChart>
      <c:catAx>
        <c:axId val="31449856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451776"/>
        <c:crosses val="autoZero"/>
        <c:auto val="1"/>
        <c:lblAlgn val="ctr"/>
        <c:lblOffset val="100"/>
        <c:noMultiLvlLbl val="0"/>
      </c:catAx>
      <c:valAx>
        <c:axId val="31451776"/>
        <c:scaling>
          <c:orientation val="minMax"/>
          <c:max val="40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Rate per 1000 inhabitants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crossAx val="31449856"/>
        <c:crosses val="autoZero"/>
        <c:crossBetween val="midCat"/>
        <c:majorUnit val="10"/>
        <c:minorUnit val="2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9FB46-5264-435B-B7D1-BD75CEF61F3D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C7F9D5-6442-43B5-AC5B-E7AFB352237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lgeography.co.uk/GCSE/AQA/Population/Population%20Change/Natural%20decrease.bm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coolgeography.co.uk/GCSE/AQA/Population/Population%20Change/Natural%20Increase.bm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25" y="47667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Y8 Population </a:t>
            </a:r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7802880" cy="468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-16621"/>
            <a:ext cx="7564891" cy="7232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Revision Topics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Change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Natural Change (BR &amp; DR)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Migration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The Demographic Transition Model (DTM)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Population Pyramids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Different shapes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Different stages of the DTM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c) What do they show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Birth Rate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ii) Death Rate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iii) Life Expectancy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 Key terms (see above)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 Benefits and problems of population change/growth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6) Graph drawing and interpreting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836712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Change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542" y="1540868"/>
            <a:ext cx="6553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Change (Birth Rates and Death Rates)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542" y="2613256"/>
            <a:ext cx="6905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Life Expectancy Definition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why they are different between Rich (MEDC)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Poor (LEDC) countries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Natural decrease 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69" y="4424307"/>
            <a:ext cx="3347417" cy="228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Natural Increase diagr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24307"/>
            <a:ext cx="3302397" cy="229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en-GB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Birth </a:t>
            </a:r>
            <a:r>
              <a:rPr lang="en-GB" sz="1900" u="sng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of live babies born 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per 1000 people per year. E.G.: 10 births per 1000 people per year.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Death </a:t>
            </a:r>
            <a:r>
              <a:rPr lang="en-GB" sz="1900" u="sng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of people 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who die per 1000 people per year.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E.G.: 17 deaths per 1000 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per year. 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u="sng" dirty="0">
                <a:latin typeface="Arial" panose="020B0604020202020204" pitchFamily="34" charset="0"/>
                <a:cs typeface="Arial" panose="020B0604020202020204" pitchFamily="34" charset="0"/>
              </a:rPr>
              <a:t>Natural Increase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difference between the birth rate and the death rate. It is expressed 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as per 1000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year.  Birth rate&gt;Death rate.</a:t>
            </a:r>
          </a:p>
          <a:p>
            <a:pPr marL="0" indent="0">
              <a:buNone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GB" sz="1900" u="sng" dirty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the death rate is greater than the birth rate. More people die per 1000 than babies born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Life expectancy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average age that someone is expected to live to.</a:t>
            </a:r>
          </a:p>
          <a:p>
            <a:pPr marL="0" indent="0">
              <a:buNone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movement of people from one place to another to live &amp;/or work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702" y="0"/>
            <a:ext cx="9144000" cy="837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 smtClean="0"/>
              <a:t>Definitions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21735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508027"/>
            <a:ext cx="6150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Push and Pull Factors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Impacts/Effects of Migration (good and bad)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9" y="3068960"/>
            <a:ext cx="5144120" cy="34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187624" y="3068960"/>
            <a:ext cx="6480894" cy="3006651"/>
            <a:chOff x="0" y="0"/>
            <a:chExt cx="7884368" cy="4429125"/>
          </a:xfrm>
        </p:grpSpPr>
        <p:graphicFrame>
          <p:nvGraphicFramePr>
            <p:cNvPr id="5" name="Chart 4"/>
            <p:cNvGraphicFramePr>
              <a:graphicFrameLocks/>
            </p:cNvGraphicFramePr>
            <p:nvPr/>
          </p:nvGraphicFramePr>
          <p:xfrm>
            <a:off x="0" y="0"/>
            <a:ext cx="6515100" cy="4429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Freeform 5"/>
            <p:cNvSpPr/>
            <p:nvPr/>
          </p:nvSpPr>
          <p:spPr>
            <a:xfrm>
              <a:off x="655935" y="817515"/>
              <a:ext cx="5415160" cy="2398779"/>
            </a:xfrm>
            <a:custGeom>
              <a:avLst/>
              <a:gdLst>
                <a:gd name="connsiteX0" fmla="*/ 0 w 4613563"/>
                <a:gd name="connsiteY0" fmla="*/ 2396897 h 2399557"/>
                <a:gd name="connsiteX1" fmla="*/ 221673 w 4613563"/>
                <a:gd name="connsiteY1" fmla="*/ 2355333 h 2399557"/>
                <a:gd name="connsiteX2" fmla="*/ 387927 w 4613563"/>
                <a:gd name="connsiteY2" fmla="*/ 2396897 h 2399557"/>
                <a:gd name="connsiteX3" fmla="*/ 554182 w 4613563"/>
                <a:gd name="connsiteY3" fmla="*/ 2299915 h 2399557"/>
                <a:gd name="connsiteX4" fmla="*/ 734291 w 4613563"/>
                <a:gd name="connsiteY4" fmla="*/ 2383042 h 2399557"/>
                <a:gd name="connsiteX5" fmla="*/ 872836 w 4613563"/>
                <a:gd name="connsiteY5" fmla="*/ 2286060 h 2399557"/>
                <a:gd name="connsiteX6" fmla="*/ 1039091 w 4613563"/>
                <a:gd name="connsiteY6" fmla="*/ 2313769 h 2399557"/>
                <a:gd name="connsiteX7" fmla="*/ 1191491 w 4613563"/>
                <a:gd name="connsiteY7" fmla="*/ 2396897 h 2399557"/>
                <a:gd name="connsiteX8" fmla="*/ 1565563 w 4613563"/>
                <a:gd name="connsiteY8" fmla="*/ 2202933 h 2399557"/>
                <a:gd name="connsiteX9" fmla="*/ 2673927 w 4613563"/>
                <a:gd name="connsiteY9" fmla="*/ 1454787 h 2399557"/>
                <a:gd name="connsiteX10" fmla="*/ 3394363 w 4613563"/>
                <a:gd name="connsiteY10" fmla="*/ 623515 h 2399557"/>
                <a:gd name="connsiteX11" fmla="*/ 3810000 w 4613563"/>
                <a:gd name="connsiteY11" fmla="*/ 152460 h 2399557"/>
                <a:gd name="connsiteX12" fmla="*/ 4031673 w 4613563"/>
                <a:gd name="connsiteY12" fmla="*/ 41624 h 2399557"/>
                <a:gd name="connsiteX13" fmla="*/ 4211782 w 4613563"/>
                <a:gd name="connsiteY13" fmla="*/ 69333 h 2399557"/>
                <a:gd name="connsiteX14" fmla="*/ 4405745 w 4613563"/>
                <a:gd name="connsiteY14" fmla="*/ 60 h 2399557"/>
                <a:gd name="connsiteX15" fmla="*/ 4613563 w 4613563"/>
                <a:gd name="connsiteY15" fmla="*/ 83187 h 239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3563" h="2399557">
                  <a:moveTo>
                    <a:pt x="0" y="2396897"/>
                  </a:moveTo>
                  <a:cubicBezTo>
                    <a:pt x="78509" y="2376115"/>
                    <a:pt x="157019" y="2355333"/>
                    <a:pt x="221673" y="2355333"/>
                  </a:cubicBezTo>
                  <a:cubicBezTo>
                    <a:pt x="286327" y="2355333"/>
                    <a:pt x="332509" y="2406133"/>
                    <a:pt x="387927" y="2396897"/>
                  </a:cubicBezTo>
                  <a:cubicBezTo>
                    <a:pt x="443345" y="2387661"/>
                    <a:pt x="496455" y="2302224"/>
                    <a:pt x="554182" y="2299915"/>
                  </a:cubicBezTo>
                  <a:cubicBezTo>
                    <a:pt x="611909" y="2297606"/>
                    <a:pt x="681182" y="2385351"/>
                    <a:pt x="734291" y="2383042"/>
                  </a:cubicBezTo>
                  <a:cubicBezTo>
                    <a:pt x="787400" y="2380733"/>
                    <a:pt x="822036" y="2297606"/>
                    <a:pt x="872836" y="2286060"/>
                  </a:cubicBezTo>
                  <a:cubicBezTo>
                    <a:pt x="923636" y="2274514"/>
                    <a:pt x="985982" y="2295296"/>
                    <a:pt x="1039091" y="2313769"/>
                  </a:cubicBezTo>
                  <a:cubicBezTo>
                    <a:pt x="1092200" y="2332242"/>
                    <a:pt x="1103746" y="2415370"/>
                    <a:pt x="1191491" y="2396897"/>
                  </a:cubicBezTo>
                  <a:cubicBezTo>
                    <a:pt x="1279236" y="2378424"/>
                    <a:pt x="1318490" y="2359951"/>
                    <a:pt x="1565563" y="2202933"/>
                  </a:cubicBezTo>
                  <a:cubicBezTo>
                    <a:pt x="1812636" y="2045915"/>
                    <a:pt x="2369127" y="1718023"/>
                    <a:pt x="2673927" y="1454787"/>
                  </a:cubicBezTo>
                  <a:cubicBezTo>
                    <a:pt x="2978727" y="1191551"/>
                    <a:pt x="3205018" y="840569"/>
                    <a:pt x="3394363" y="623515"/>
                  </a:cubicBezTo>
                  <a:cubicBezTo>
                    <a:pt x="3583709" y="406460"/>
                    <a:pt x="3703782" y="249442"/>
                    <a:pt x="3810000" y="152460"/>
                  </a:cubicBezTo>
                  <a:cubicBezTo>
                    <a:pt x="3916218" y="55478"/>
                    <a:pt x="3964709" y="55478"/>
                    <a:pt x="4031673" y="41624"/>
                  </a:cubicBezTo>
                  <a:cubicBezTo>
                    <a:pt x="4098637" y="27770"/>
                    <a:pt x="4149437" y="76260"/>
                    <a:pt x="4211782" y="69333"/>
                  </a:cubicBezTo>
                  <a:cubicBezTo>
                    <a:pt x="4274127" y="62406"/>
                    <a:pt x="4338782" y="-2249"/>
                    <a:pt x="4405745" y="60"/>
                  </a:cubicBezTo>
                  <a:cubicBezTo>
                    <a:pt x="4472708" y="2369"/>
                    <a:pt x="4543135" y="42778"/>
                    <a:pt x="4613563" y="83187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sz="1100" kern="0">
                  <a:solidFill>
                    <a:sysClr val="window" lastClr="FFFFFF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 ker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7" name="Straight Connector 4"/>
            <p:cNvCxnSpPr>
              <a:cxnSpLocks noChangeShapeType="1"/>
            </p:cNvCxnSpPr>
            <p:nvPr/>
          </p:nvCxnSpPr>
          <p:spPr bwMode="auto">
            <a:xfrm flipV="1">
              <a:off x="5925393" y="2774950"/>
              <a:ext cx="360363" cy="7302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"/>
            <p:cNvCxnSpPr>
              <a:cxnSpLocks noChangeShapeType="1"/>
            </p:cNvCxnSpPr>
            <p:nvPr/>
          </p:nvCxnSpPr>
          <p:spPr bwMode="auto">
            <a:xfrm>
              <a:off x="5904756" y="2798763"/>
              <a:ext cx="360362" cy="96837"/>
            </a:xfrm>
            <a:prstGeom prst="line">
              <a:avLst/>
            </a:prstGeom>
            <a:noFill/>
            <a:ln w="25400" algn="ctr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6"/>
            <p:cNvCxnSpPr>
              <a:cxnSpLocks noChangeShapeType="1"/>
              <a:stCxn id="6" idx="15"/>
            </p:cNvCxnSpPr>
            <p:nvPr/>
          </p:nvCxnSpPr>
          <p:spPr bwMode="auto">
            <a:xfrm>
              <a:off x="6071443" y="900113"/>
              <a:ext cx="193675" cy="1524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Freeform 9"/>
            <p:cNvSpPr/>
            <p:nvPr/>
          </p:nvSpPr>
          <p:spPr>
            <a:xfrm>
              <a:off x="627988" y="683107"/>
              <a:ext cx="5296796" cy="2147358"/>
            </a:xfrm>
            <a:custGeom>
              <a:avLst/>
              <a:gdLst>
                <a:gd name="connsiteX0" fmla="*/ 0 w 5297714"/>
                <a:gd name="connsiteY0" fmla="*/ 145178 h 2148150"/>
                <a:gd name="connsiteX1" fmla="*/ 232229 w 5297714"/>
                <a:gd name="connsiteY1" fmla="*/ 35 h 2148150"/>
                <a:gd name="connsiteX2" fmla="*/ 449943 w 5297714"/>
                <a:gd name="connsiteY2" fmla="*/ 130664 h 2148150"/>
                <a:gd name="connsiteX3" fmla="*/ 653143 w 5297714"/>
                <a:gd name="connsiteY3" fmla="*/ 58093 h 2148150"/>
                <a:gd name="connsiteX4" fmla="*/ 928914 w 5297714"/>
                <a:gd name="connsiteY4" fmla="*/ 130664 h 2148150"/>
                <a:gd name="connsiteX5" fmla="*/ 1117600 w 5297714"/>
                <a:gd name="connsiteY5" fmla="*/ 72607 h 2148150"/>
                <a:gd name="connsiteX6" fmla="*/ 1320800 w 5297714"/>
                <a:gd name="connsiteY6" fmla="*/ 87121 h 2148150"/>
                <a:gd name="connsiteX7" fmla="*/ 1494972 w 5297714"/>
                <a:gd name="connsiteY7" fmla="*/ 145178 h 2148150"/>
                <a:gd name="connsiteX8" fmla="*/ 1712686 w 5297714"/>
                <a:gd name="connsiteY8" fmla="*/ 87121 h 2148150"/>
                <a:gd name="connsiteX9" fmla="*/ 2017486 w 5297714"/>
                <a:gd name="connsiteY9" fmla="*/ 116150 h 2148150"/>
                <a:gd name="connsiteX10" fmla="*/ 2249714 w 5297714"/>
                <a:gd name="connsiteY10" fmla="*/ 72607 h 2148150"/>
                <a:gd name="connsiteX11" fmla="*/ 2452914 w 5297714"/>
                <a:gd name="connsiteY11" fmla="*/ 145178 h 2148150"/>
                <a:gd name="connsiteX12" fmla="*/ 2743200 w 5297714"/>
                <a:gd name="connsiteY12" fmla="*/ 116150 h 2148150"/>
                <a:gd name="connsiteX13" fmla="*/ 2888343 w 5297714"/>
                <a:gd name="connsiteY13" fmla="*/ 116150 h 2148150"/>
                <a:gd name="connsiteX14" fmla="*/ 2975429 w 5297714"/>
                <a:gd name="connsiteY14" fmla="*/ 116150 h 2148150"/>
                <a:gd name="connsiteX15" fmla="*/ 3222172 w 5297714"/>
                <a:gd name="connsiteY15" fmla="*/ 319350 h 2148150"/>
                <a:gd name="connsiteX16" fmla="*/ 3497943 w 5297714"/>
                <a:gd name="connsiteY16" fmla="*/ 812835 h 2148150"/>
                <a:gd name="connsiteX17" fmla="*/ 3846286 w 5297714"/>
                <a:gd name="connsiteY17" fmla="*/ 1509521 h 2148150"/>
                <a:gd name="connsiteX18" fmla="*/ 4005943 w 5297714"/>
                <a:gd name="connsiteY18" fmla="*/ 1843350 h 2148150"/>
                <a:gd name="connsiteX19" fmla="*/ 4136572 w 5297714"/>
                <a:gd name="connsiteY19" fmla="*/ 2003007 h 2148150"/>
                <a:gd name="connsiteX20" fmla="*/ 4368800 w 5297714"/>
                <a:gd name="connsiteY20" fmla="*/ 2090093 h 2148150"/>
                <a:gd name="connsiteX21" fmla="*/ 4484914 w 5297714"/>
                <a:gd name="connsiteY21" fmla="*/ 2090093 h 2148150"/>
                <a:gd name="connsiteX22" fmla="*/ 4659086 w 5297714"/>
                <a:gd name="connsiteY22" fmla="*/ 2017521 h 2148150"/>
                <a:gd name="connsiteX23" fmla="*/ 4847772 w 5297714"/>
                <a:gd name="connsiteY23" fmla="*/ 2075578 h 2148150"/>
                <a:gd name="connsiteX24" fmla="*/ 4963886 w 5297714"/>
                <a:gd name="connsiteY24" fmla="*/ 2075578 h 2148150"/>
                <a:gd name="connsiteX25" fmla="*/ 5210629 w 5297714"/>
                <a:gd name="connsiteY25" fmla="*/ 2017521 h 2148150"/>
                <a:gd name="connsiteX26" fmla="*/ 5297714 w 5297714"/>
                <a:gd name="connsiteY26" fmla="*/ 2148150 h 21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97714" h="2148150">
                  <a:moveTo>
                    <a:pt x="0" y="145178"/>
                  </a:moveTo>
                  <a:cubicBezTo>
                    <a:pt x="78619" y="73816"/>
                    <a:pt x="157239" y="2454"/>
                    <a:pt x="232229" y="35"/>
                  </a:cubicBezTo>
                  <a:cubicBezTo>
                    <a:pt x="307219" y="-2384"/>
                    <a:pt x="379791" y="120988"/>
                    <a:pt x="449943" y="130664"/>
                  </a:cubicBezTo>
                  <a:cubicBezTo>
                    <a:pt x="520095" y="140340"/>
                    <a:pt x="573315" y="58093"/>
                    <a:pt x="653143" y="58093"/>
                  </a:cubicBezTo>
                  <a:cubicBezTo>
                    <a:pt x="732971" y="58093"/>
                    <a:pt x="851505" y="128245"/>
                    <a:pt x="928914" y="130664"/>
                  </a:cubicBezTo>
                  <a:cubicBezTo>
                    <a:pt x="1006323" y="133083"/>
                    <a:pt x="1052286" y="79864"/>
                    <a:pt x="1117600" y="72607"/>
                  </a:cubicBezTo>
                  <a:cubicBezTo>
                    <a:pt x="1182914" y="65350"/>
                    <a:pt x="1257905" y="75026"/>
                    <a:pt x="1320800" y="87121"/>
                  </a:cubicBezTo>
                  <a:cubicBezTo>
                    <a:pt x="1383695" y="99216"/>
                    <a:pt x="1429658" y="145178"/>
                    <a:pt x="1494972" y="145178"/>
                  </a:cubicBezTo>
                  <a:cubicBezTo>
                    <a:pt x="1560286" y="145178"/>
                    <a:pt x="1625600" y="91959"/>
                    <a:pt x="1712686" y="87121"/>
                  </a:cubicBezTo>
                  <a:cubicBezTo>
                    <a:pt x="1799772" y="82283"/>
                    <a:pt x="1927981" y="118569"/>
                    <a:pt x="2017486" y="116150"/>
                  </a:cubicBezTo>
                  <a:cubicBezTo>
                    <a:pt x="2106991" y="113731"/>
                    <a:pt x="2177143" y="67769"/>
                    <a:pt x="2249714" y="72607"/>
                  </a:cubicBezTo>
                  <a:cubicBezTo>
                    <a:pt x="2322285" y="77445"/>
                    <a:pt x="2370666" y="137921"/>
                    <a:pt x="2452914" y="145178"/>
                  </a:cubicBezTo>
                  <a:cubicBezTo>
                    <a:pt x="2535162" y="152435"/>
                    <a:pt x="2670629" y="120988"/>
                    <a:pt x="2743200" y="116150"/>
                  </a:cubicBezTo>
                  <a:cubicBezTo>
                    <a:pt x="2815771" y="111312"/>
                    <a:pt x="2888343" y="116150"/>
                    <a:pt x="2888343" y="116150"/>
                  </a:cubicBezTo>
                  <a:cubicBezTo>
                    <a:pt x="2927048" y="116150"/>
                    <a:pt x="2919791" y="82283"/>
                    <a:pt x="2975429" y="116150"/>
                  </a:cubicBezTo>
                  <a:cubicBezTo>
                    <a:pt x="3031067" y="150017"/>
                    <a:pt x="3135086" y="203236"/>
                    <a:pt x="3222172" y="319350"/>
                  </a:cubicBezTo>
                  <a:cubicBezTo>
                    <a:pt x="3309258" y="435464"/>
                    <a:pt x="3393924" y="614473"/>
                    <a:pt x="3497943" y="812835"/>
                  </a:cubicBezTo>
                  <a:cubicBezTo>
                    <a:pt x="3601962" y="1011197"/>
                    <a:pt x="3761619" y="1337769"/>
                    <a:pt x="3846286" y="1509521"/>
                  </a:cubicBezTo>
                  <a:cubicBezTo>
                    <a:pt x="3930953" y="1681274"/>
                    <a:pt x="3957562" y="1761102"/>
                    <a:pt x="4005943" y="1843350"/>
                  </a:cubicBezTo>
                  <a:cubicBezTo>
                    <a:pt x="4054324" y="1925598"/>
                    <a:pt x="4076096" y="1961883"/>
                    <a:pt x="4136572" y="2003007"/>
                  </a:cubicBezTo>
                  <a:cubicBezTo>
                    <a:pt x="4197048" y="2044131"/>
                    <a:pt x="4310743" y="2075579"/>
                    <a:pt x="4368800" y="2090093"/>
                  </a:cubicBezTo>
                  <a:cubicBezTo>
                    <a:pt x="4426857" y="2104607"/>
                    <a:pt x="4436533" y="2102188"/>
                    <a:pt x="4484914" y="2090093"/>
                  </a:cubicBezTo>
                  <a:cubicBezTo>
                    <a:pt x="4533295" y="2077998"/>
                    <a:pt x="4598610" y="2019940"/>
                    <a:pt x="4659086" y="2017521"/>
                  </a:cubicBezTo>
                  <a:cubicBezTo>
                    <a:pt x="4719562" y="2015102"/>
                    <a:pt x="4796972" y="2065902"/>
                    <a:pt x="4847772" y="2075578"/>
                  </a:cubicBezTo>
                  <a:cubicBezTo>
                    <a:pt x="4898572" y="2085254"/>
                    <a:pt x="4903410" y="2085254"/>
                    <a:pt x="4963886" y="2075578"/>
                  </a:cubicBezTo>
                  <a:cubicBezTo>
                    <a:pt x="5024362" y="2065902"/>
                    <a:pt x="5154991" y="2005426"/>
                    <a:pt x="5210629" y="2017521"/>
                  </a:cubicBezTo>
                  <a:cubicBezTo>
                    <a:pt x="5266267" y="2029616"/>
                    <a:pt x="5281990" y="2088883"/>
                    <a:pt x="5297714" y="2148150"/>
                  </a:cubicBezTo>
                </a:path>
              </a:pathLst>
            </a:custGeom>
            <a:noFill/>
            <a:ln w="254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sz="1100" kern="0">
                  <a:solidFill>
                    <a:sysClr val="window" lastClr="FFFFFF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 ker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7988" y="667294"/>
              <a:ext cx="5339539" cy="2278604"/>
            </a:xfrm>
            <a:custGeom>
              <a:avLst/>
              <a:gdLst>
                <a:gd name="connsiteX0" fmla="*/ 0 w 5341257"/>
                <a:gd name="connsiteY0" fmla="*/ 29280 h 2279161"/>
                <a:gd name="connsiteX1" fmla="*/ 188686 w 5341257"/>
                <a:gd name="connsiteY1" fmla="*/ 174423 h 2279161"/>
                <a:gd name="connsiteX2" fmla="*/ 391886 w 5341257"/>
                <a:gd name="connsiteY2" fmla="*/ 43794 h 2279161"/>
                <a:gd name="connsiteX3" fmla="*/ 638629 w 5341257"/>
                <a:gd name="connsiteY3" fmla="*/ 188937 h 2279161"/>
                <a:gd name="connsiteX4" fmla="*/ 899886 w 5341257"/>
                <a:gd name="connsiteY4" fmla="*/ 251 h 2279161"/>
                <a:gd name="connsiteX5" fmla="*/ 1088572 w 5341257"/>
                <a:gd name="connsiteY5" fmla="*/ 159908 h 2279161"/>
                <a:gd name="connsiteX6" fmla="*/ 1494972 w 5341257"/>
                <a:gd name="connsiteY6" fmla="*/ 595337 h 2279161"/>
                <a:gd name="connsiteX7" fmla="*/ 1785257 w 5341257"/>
                <a:gd name="connsiteY7" fmla="*/ 1175908 h 2279161"/>
                <a:gd name="connsiteX8" fmla="*/ 2104572 w 5341257"/>
                <a:gd name="connsiteY8" fmla="*/ 1437165 h 2279161"/>
                <a:gd name="connsiteX9" fmla="*/ 2554514 w 5341257"/>
                <a:gd name="connsiteY9" fmla="*/ 1829051 h 2279161"/>
                <a:gd name="connsiteX10" fmla="*/ 2801257 w 5341257"/>
                <a:gd name="connsiteY10" fmla="*/ 2003223 h 2279161"/>
                <a:gd name="connsiteX11" fmla="*/ 3033486 w 5341257"/>
                <a:gd name="connsiteY11" fmla="*/ 2090308 h 2279161"/>
                <a:gd name="connsiteX12" fmla="*/ 3454400 w 5341257"/>
                <a:gd name="connsiteY12" fmla="*/ 2148365 h 2279161"/>
                <a:gd name="connsiteX13" fmla="*/ 4151086 w 5341257"/>
                <a:gd name="connsiteY13" fmla="*/ 2235451 h 2279161"/>
                <a:gd name="connsiteX14" fmla="*/ 4426857 w 5341257"/>
                <a:gd name="connsiteY14" fmla="*/ 2278994 h 2279161"/>
                <a:gd name="connsiteX15" fmla="*/ 4746172 w 5341257"/>
                <a:gd name="connsiteY15" fmla="*/ 2220937 h 2279161"/>
                <a:gd name="connsiteX16" fmla="*/ 4920343 w 5341257"/>
                <a:gd name="connsiteY16" fmla="*/ 2220937 h 2279161"/>
                <a:gd name="connsiteX17" fmla="*/ 5152572 w 5341257"/>
                <a:gd name="connsiteY17" fmla="*/ 2249965 h 2279161"/>
                <a:gd name="connsiteX18" fmla="*/ 5341257 w 5341257"/>
                <a:gd name="connsiteY18" fmla="*/ 2133851 h 227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41257" h="2279161">
                  <a:moveTo>
                    <a:pt x="0" y="29280"/>
                  </a:moveTo>
                  <a:cubicBezTo>
                    <a:pt x="61686" y="100642"/>
                    <a:pt x="123372" y="172004"/>
                    <a:pt x="188686" y="174423"/>
                  </a:cubicBezTo>
                  <a:cubicBezTo>
                    <a:pt x="254000" y="176842"/>
                    <a:pt x="316896" y="41375"/>
                    <a:pt x="391886" y="43794"/>
                  </a:cubicBezTo>
                  <a:cubicBezTo>
                    <a:pt x="466876" y="46213"/>
                    <a:pt x="553962" y="196194"/>
                    <a:pt x="638629" y="188937"/>
                  </a:cubicBezTo>
                  <a:cubicBezTo>
                    <a:pt x="723296" y="181680"/>
                    <a:pt x="824896" y="5089"/>
                    <a:pt x="899886" y="251"/>
                  </a:cubicBezTo>
                  <a:cubicBezTo>
                    <a:pt x="974877" y="-4587"/>
                    <a:pt x="989391" y="60727"/>
                    <a:pt x="1088572" y="159908"/>
                  </a:cubicBezTo>
                  <a:cubicBezTo>
                    <a:pt x="1187753" y="259089"/>
                    <a:pt x="1378858" y="426004"/>
                    <a:pt x="1494972" y="595337"/>
                  </a:cubicBezTo>
                  <a:cubicBezTo>
                    <a:pt x="1611086" y="764670"/>
                    <a:pt x="1683657" y="1035603"/>
                    <a:pt x="1785257" y="1175908"/>
                  </a:cubicBezTo>
                  <a:cubicBezTo>
                    <a:pt x="1886857" y="1316213"/>
                    <a:pt x="1976363" y="1328308"/>
                    <a:pt x="2104572" y="1437165"/>
                  </a:cubicBezTo>
                  <a:cubicBezTo>
                    <a:pt x="2232782" y="1546022"/>
                    <a:pt x="2438400" y="1734708"/>
                    <a:pt x="2554514" y="1829051"/>
                  </a:cubicBezTo>
                  <a:cubicBezTo>
                    <a:pt x="2670628" y="1923394"/>
                    <a:pt x="2721428" y="1959680"/>
                    <a:pt x="2801257" y="2003223"/>
                  </a:cubicBezTo>
                  <a:cubicBezTo>
                    <a:pt x="2881086" y="2046766"/>
                    <a:pt x="2924629" y="2066118"/>
                    <a:pt x="3033486" y="2090308"/>
                  </a:cubicBezTo>
                  <a:cubicBezTo>
                    <a:pt x="3142343" y="2114498"/>
                    <a:pt x="3454400" y="2148365"/>
                    <a:pt x="3454400" y="2148365"/>
                  </a:cubicBezTo>
                  <a:lnTo>
                    <a:pt x="4151086" y="2235451"/>
                  </a:lnTo>
                  <a:cubicBezTo>
                    <a:pt x="4313162" y="2257222"/>
                    <a:pt x="4327676" y="2281413"/>
                    <a:pt x="4426857" y="2278994"/>
                  </a:cubicBezTo>
                  <a:cubicBezTo>
                    <a:pt x="4526038" y="2276575"/>
                    <a:pt x="4663924" y="2230613"/>
                    <a:pt x="4746172" y="2220937"/>
                  </a:cubicBezTo>
                  <a:cubicBezTo>
                    <a:pt x="4828420" y="2211261"/>
                    <a:pt x="4852610" y="2216099"/>
                    <a:pt x="4920343" y="2220937"/>
                  </a:cubicBezTo>
                  <a:cubicBezTo>
                    <a:pt x="4988076" y="2225775"/>
                    <a:pt x="5082420" y="2264479"/>
                    <a:pt x="5152572" y="2249965"/>
                  </a:cubicBezTo>
                  <a:cubicBezTo>
                    <a:pt x="5222724" y="2235451"/>
                    <a:pt x="5281990" y="2184651"/>
                    <a:pt x="5341257" y="2133851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sz="1100" kern="0">
                  <a:solidFill>
                    <a:sysClr val="window" lastClr="FFFFFF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 ker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Box 2051"/>
            <p:cNvSpPr txBox="1">
              <a:spLocks noChangeArrowheads="1"/>
            </p:cNvSpPr>
            <p:nvPr/>
          </p:nvSpPr>
          <p:spPr bwMode="auto">
            <a:xfrm>
              <a:off x="6286452" y="899741"/>
              <a:ext cx="1597916" cy="46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Resultant population totals</a:t>
              </a:r>
              <a:endParaRPr lang="en-GB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Arial" charset="0"/>
              </a:endParaRPr>
            </a:p>
          </p:txBody>
        </p:sp>
        <p:sp>
          <p:nvSpPr>
            <p:cNvPr id="13" name="TextBox 2058"/>
            <p:cNvSpPr txBox="1">
              <a:spLocks noChangeArrowheads="1"/>
            </p:cNvSpPr>
            <p:nvPr/>
          </p:nvSpPr>
          <p:spPr bwMode="auto">
            <a:xfrm>
              <a:off x="6286452" y="2811490"/>
              <a:ext cx="1274059" cy="27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>
                  <a:solidFill>
                    <a:srgbClr val="008000"/>
                  </a:solidFill>
                  <a:latin typeface="Calibri"/>
                  <a:ea typeface="Times New Roman"/>
                  <a:cs typeface="Arial"/>
                </a:rPr>
                <a:t>Birth rate</a:t>
              </a:r>
              <a:endParaRPr lang="en-GB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Arial" charset="0"/>
              </a:endParaRPr>
            </a:p>
          </p:txBody>
        </p:sp>
        <p:sp>
          <p:nvSpPr>
            <p:cNvPr id="14" name="TextBox 2059"/>
            <p:cNvSpPr txBox="1">
              <a:spLocks noChangeArrowheads="1"/>
            </p:cNvSpPr>
            <p:nvPr/>
          </p:nvSpPr>
          <p:spPr bwMode="auto">
            <a:xfrm>
              <a:off x="6286452" y="2564813"/>
              <a:ext cx="914034" cy="276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>
                  <a:solidFill>
                    <a:srgbClr val="FF0000"/>
                  </a:solidFill>
                  <a:latin typeface="Calibri"/>
                  <a:ea typeface="Times New Roman"/>
                  <a:cs typeface="Arial"/>
                </a:rPr>
                <a:t>Death rate</a:t>
              </a:r>
              <a:endParaRPr lang="en-GB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Arial" charset="0"/>
              </a:endParaRPr>
            </a:p>
          </p:txBody>
        </p:sp>
        <p:sp>
          <p:nvSpPr>
            <p:cNvPr id="15" name="TextBox 2061"/>
            <p:cNvSpPr txBox="1">
              <a:spLocks noChangeArrowheads="1"/>
            </p:cNvSpPr>
            <p:nvPr/>
          </p:nvSpPr>
          <p:spPr bwMode="auto">
            <a:xfrm>
              <a:off x="6588938" y="3379165"/>
              <a:ext cx="1224741" cy="64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Dashed line indicates predictions</a:t>
              </a:r>
              <a:endParaRPr lang="en-GB" sz="1200" kern="0">
                <a:solidFill>
                  <a:sysClr val="windowText" lastClr="000000"/>
                </a:solidFill>
                <a:latin typeface="Times New Roman"/>
                <a:ea typeface="Times New Roman"/>
                <a:cs typeface="Arial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7544" y="779023"/>
            <a:ext cx="4364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Demographic Transition Model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1591151"/>
            <a:ext cx="4627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Birth Rates and Death Rates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tell the 5 Different stages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Change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92926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Pyramids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44824"/>
            <a:ext cx="6447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Birth Rates, Death Rates and Life Expectancy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tell the 5 Different types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87284"/>
            <a:ext cx="2813896" cy="21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87284"/>
            <a:ext cx="2849609" cy="21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45" y="4107709"/>
            <a:ext cx="3064592" cy="21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9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libri" pitchFamily="34" charset="0"/>
              </a:rPr>
              <a:t>The ‘one child’ policy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6121400" cy="5229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mtClean="0">
                <a:latin typeface="Calibri" pitchFamily="34" charset="0"/>
              </a:rPr>
              <a:t>Introduced on 1</a:t>
            </a:r>
            <a:r>
              <a:rPr lang="en-GB" altLang="en-US" baseline="30000" smtClean="0">
                <a:latin typeface="Calibri" pitchFamily="34" charset="0"/>
              </a:rPr>
              <a:t>st</a:t>
            </a:r>
            <a:r>
              <a:rPr lang="en-GB" altLang="en-US" smtClean="0">
                <a:latin typeface="Calibri" pitchFamily="34" charset="0"/>
              </a:rPr>
              <a:t> January 1979</a:t>
            </a:r>
          </a:p>
          <a:p>
            <a:pPr>
              <a:lnSpc>
                <a:spcPct val="90000"/>
              </a:lnSpc>
            </a:pPr>
            <a:endParaRPr lang="en-GB" altLang="en-US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mtClean="0">
                <a:latin typeface="Calibri" pitchFamily="34" charset="0"/>
              </a:rPr>
              <a:t>Couples were only allowed one child and were given a ‘one-child certificate’ entitling them to a package of benefits.</a:t>
            </a:r>
          </a:p>
          <a:p>
            <a:pPr>
              <a:lnSpc>
                <a:spcPct val="90000"/>
              </a:lnSpc>
            </a:pPr>
            <a:endParaRPr lang="en-GB" altLang="en-US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mtClean="0">
                <a:latin typeface="Calibri" pitchFamily="34" charset="0"/>
              </a:rPr>
              <a:t>The government used </a:t>
            </a:r>
            <a:r>
              <a:rPr lang="en-GB" altLang="en-US" b="1" smtClean="0">
                <a:latin typeface="Calibri" pitchFamily="34" charset="0"/>
              </a:rPr>
              <a:t>incentives </a:t>
            </a:r>
            <a:r>
              <a:rPr lang="en-GB" altLang="en-US" smtClean="0">
                <a:latin typeface="Calibri" pitchFamily="34" charset="0"/>
              </a:rPr>
              <a:t>and </a:t>
            </a:r>
            <a:r>
              <a:rPr lang="en-GB" altLang="en-US" b="1" smtClean="0">
                <a:latin typeface="Calibri" pitchFamily="34" charset="0"/>
              </a:rPr>
              <a:t>disincentives </a:t>
            </a:r>
            <a:r>
              <a:rPr lang="en-GB" altLang="en-US" smtClean="0">
                <a:latin typeface="Calibri" pitchFamily="34" charset="0"/>
              </a:rPr>
              <a:t>to enforce this policy.</a:t>
            </a:r>
            <a:endParaRPr lang="en-US" altLang="en-US" smtClean="0">
              <a:latin typeface="Calibri" pitchFamily="34" charset="0"/>
            </a:endParaRPr>
          </a:p>
        </p:txBody>
      </p:sp>
      <p:pic>
        <p:nvPicPr>
          <p:cNvPr id="20484" name="Picture 4" descr="ANd9GcT-NIFtTnTrsVUD2WP83JjPuxG8zZbhuYqPq2LKShJkoh87sSLU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852738"/>
            <a:ext cx="28432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432" y="692696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Incentives: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5-10% rise in pay;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Priority Housing;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Pension Benefits;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health care;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education for the single child.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529720"/>
            <a:ext cx="55643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Disincentives: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a couple had a second 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10% salary cut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Huge fines imposed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to pay for health and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 benefits removed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Pay cuts for fellow workers</a:t>
            </a:r>
          </a:p>
          <a:p>
            <a:endParaRPr lang="en-GB" sz="2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484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22" y="4149080"/>
            <a:ext cx="2025321" cy="20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</TotalTime>
  <Words>335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Flow</vt:lpstr>
      <vt:lpstr>Y8 Population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‘one child’ policy</vt:lpstr>
      <vt:lpstr>PowerPoint Presentation</vt:lpstr>
    </vt:vector>
  </TitlesOfParts>
  <Company>St Benet Biscop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mystery!</dc:title>
  <dc:creator>woodhamsj</dc:creator>
  <cp:lastModifiedBy>Cosgrove, Richard</cp:lastModifiedBy>
  <cp:revision>23</cp:revision>
  <dcterms:created xsi:type="dcterms:W3CDTF">2011-07-05T12:32:36Z</dcterms:created>
  <dcterms:modified xsi:type="dcterms:W3CDTF">2019-06-04T13:49:55Z</dcterms:modified>
</cp:coreProperties>
</file>