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4" r:id="rId6"/>
    <p:sldId id="275" r:id="rId7"/>
    <p:sldId id="263" r:id="rId8"/>
    <p:sldId id="265" r:id="rId9"/>
    <p:sldId id="268" r:id="rId10"/>
    <p:sldId id="259" r:id="rId11"/>
    <p:sldId id="258" r:id="rId12"/>
    <p:sldId id="266" r:id="rId13"/>
    <p:sldId id="267" r:id="rId14"/>
    <p:sldId id="262" r:id="rId15"/>
    <p:sldId id="269" r:id="rId16"/>
    <p:sldId id="270" r:id="rId17"/>
    <p:sldId id="273" r:id="rId18"/>
    <p:sldId id="272" r:id="rId19"/>
    <p:sldId id="274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1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67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4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6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4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9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7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9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3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42070-4B35-4BB1-9E93-D89D77D6256D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746B-A587-47B2-8E90-9D77F6508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78utcLQrJ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4DZvTfDXxU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oZ1EsA5_N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689553"/>
            <a:ext cx="7772400" cy="1470025"/>
          </a:xfrm>
        </p:spPr>
        <p:txBody>
          <a:bodyPr/>
          <a:lstStyle/>
          <a:p>
            <a:r>
              <a:rPr lang="en-GB" dirty="0" smtClean="0"/>
              <a:t>Photosynthesis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920880" cy="17526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Recall the symbol equation for photosynthesis.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Describe the structure of a chloroplast and relate this to its function.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Describe the stages involved in photosynthesis.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Photosynthetic Pigments</a:t>
            </a:r>
            <a:endParaRPr lang="en-GB" dirty="0"/>
          </a:p>
        </p:txBody>
      </p:sp>
      <p:pic>
        <p:nvPicPr>
          <p:cNvPr id="1026" name="Picture 2" descr="https://johnnydissidence.files.wordpress.com/2012/04/chlorophyll-f-spectr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20620"/>
            <a:ext cx="8709426" cy="458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Photosystem</a:t>
            </a:r>
            <a:endParaRPr lang="en-GB" dirty="0"/>
          </a:p>
        </p:txBody>
      </p:sp>
      <p:pic>
        <p:nvPicPr>
          <p:cNvPr id="2050" name="Picture 2" descr="http://legacy.owensboro.kctcs.edu/gcaplan/bio/Notes/07_08aPhotosElectronFlow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6" y="2126107"/>
            <a:ext cx="9026895" cy="39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yclic and Non Cyclic Photophosphoryl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77"/>
          <a:stretch/>
        </p:blipFill>
        <p:spPr bwMode="auto">
          <a:xfrm>
            <a:off x="-1" y="1340769"/>
            <a:ext cx="9171887" cy="439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yclic and Non Cyclic Photophosphoryl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5"/>
          <a:stretch/>
        </p:blipFill>
        <p:spPr bwMode="auto">
          <a:xfrm>
            <a:off x="0" y="332656"/>
            <a:ext cx="914299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www.youtube.com/watch?v=g78utcLQrJ4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2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3-88-2photosynthesis-091027095702-phpapp02/95/38-82-photosynthesis-ppt-24-728.jpg?cb=12566374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9" y="116632"/>
            <a:ext cx="8758402" cy="656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8/8e/Calvin-cycle4.svg/2000px-Calvin-cycle4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829425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1" t="33807" r="36907" b="19412"/>
          <a:stretch/>
        </p:blipFill>
        <p:spPr bwMode="auto">
          <a:xfrm>
            <a:off x="23664" y="63961"/>
            <a:ext cx="464457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8" t="33808" r="11028" b="36563"/>
          <a:stretch/>
        </p:blipFill>
        <p:spPr bwMode="auto">
          <a:xfrm>
            <a:off x="3779912" y="3523634"/>
            <a:ext cx="500182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techopen.com/source/html/45009/media/image13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736304" cy="36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worldofbiology.weebly.com/uploads/3/2/1/4/32143827/5629560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258"/>
            <a:ext cx="5466184" cy="37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8" t="16865" r="11093" b="56184"/>
          <a:stretch/>
        </p:blipFill>
        <p:spPr bwMode="auto">
          <a:xfrm>
            <a:off x="2339751" y="3717032"/>
            <a:ext cx="5503421" cy="3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4533656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www.youtube.com/watch?v=V4DZvTfDXxU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9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www.youtube.com/watch?v=joZ1EsA5_NY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9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Photosynthesis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Converts inorganic molecules (CO</a:t>
            </a:r>
            <a:r>
              <a:rPr lang="en-GB" baseline="-25000" dirty="0" smtClean="0"/>
              <a:t>2</a:t>
            </a:r>
            <a:r>
              <a:rPr lang="en-GB" dirty="0" smtClean="0"/>
              <a:t>) into organic molecules.</a:t>
            </a:r>
          </a:p>
          <a:p>
            <a:r>
              <a:rPr lang="en-GB" dirty="0" smtClean="0"/>
              <a:t>Process evolved about 2500 000 000 years ago.</a:t>
            </a:r>
          </a:p>
          <a:p>
            <a:r>
              <a:rPr lang="en-GB" dirty="0" smtClean="0"/>
              <a:t>Organisms that can photosynthesise are called </a:t>
            </a:r>
            <a:r>
              <a:rPr lang="en-GB" b="1" dirty="0" smtClean="0"/>
              <a:t>photoautotrophs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Includes </a:t>
            </a:r>
            <a:r>
              <a:rPr lang="en-GB" b="1" dirty="0" smtClean="0"/>
              <a:t>plants</a:t>
            </a:r>
            <a:r>
              <a:rPr lang="en-GB" dirty="0" smtClean="0"/>
              <a:t>, some </a:t>
            </a:r>
            <a:r>
              <a:rPr lang="en-GB" b="1" dirty="0" smtClean="0"/>
              <a:t>bacteria</a:t>
            </a:r>
            <a:r>
              <a:rPr lang="en-GB" dirty="0" smtClean="0"/>
              <a:t> and some </a:t>
            </a:r>
            <a:r>
              <a:rPr lang="en-GB" b="1" dirty="0" err="1" smtClean="0"/>
              <a:t>protoctists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2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14286" r="32065" b="31547"/>
          <a:stretch/>
        </p:blipFill>
        <p:spPr bwMode="auto">
          <a:xfrm>
            <a:off x="438765" y="692696"/>
            <a:ext cx="837587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11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20486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6C0</a:t>
            </a:r>
            <a:r>
              <a:rPr lang="en-GB" sz="4400" baseline="-25000" dirty="0" smtClean="0"/>
              <a:t>2</a:t>
            </a:r>
            <a:r>
              <a:rPr lang="en-GB" sz="4400" dirty="0" smtClean="0"/>
              <a:t> + 6H</a:t>
            </a:r>
            <a:r>
              <a:rPr lang="en-GB" sz="4400" baseline="-25000" dirty="0" smtClean="0"/>
              <a:t>2</a:t>
            </a:r>
            <a:r>
              <a:rPr lang="en-GB" sz="4400" dirty="0" smtClean="0"/>
              <a:t>0 → C</a:t>
            </a:r>
            <a:r>
              <a:rPr lang="en-GB" sz="4400" baseline="-25000" dirty="0" smtClean="0"/>
              <a:t>6</a:t>
            </a:r>
            <a:r>
              <a:rPr lang="en-GB" sz="4400" dirty="0" smtClean="0"/>
              <a:t>H</a:t>
            </a:r>
            <a:r>
              <a:rPr lang="en-GB" sz="4400" baseline="-25000" dirty="0" smtClean="0"/>
              <a:t>12</a:t>
            </a:r>
            <a:r>
              <a:rPr lang="en-GB" sz="4400" dirty="0" smtClean="0"/>
              <a:t>O</a:t>
            </a:r>
            <a:r>
              <a:rPr lang="en-GB" sz="4400" baseline="-25000" dirty="0" smtClean="0"/>
              <a:t>6</a:t>
            </a:r>
            <a:r>
              <a:rPr lang="en-GB" sz="4400" dirty="0" smtClean="0"/>
              <a:t> + 6O</a:t>
            </a:r>
            <a:r>
              <a:rPr lang="en-GB" sz="4400" baseline="-25000" dirty="0" smtClean="0"/>
              <a:t>2</a:t>
            </a:r>
            <a:endParaRPr lang="en-GB" sz="44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3491880" y="136507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FF00"/>
                </a:solidFill>
              </a:rPr>
              <a:t>LIGHT</a:t>
            </a: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28498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2D050"/>
                </a:solidFill>
              </a:rPr>
              <a:t>CHLOROPHYLL</a:t>
            </a:r>
            <a:endParaRPr lang="en-GB" sz="4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Chloroplasts</a:t>
            </a:r>
            <a:endParaRPr lang="en-GB" dirty="0"/>
          </a:p>
        </p:txBody>
      </p:sp>
      <p:pic>
        <p:nvPicPr>
          <p:cNvPr id="1026" name="Picture 2" descr="https://upload.wikimedia.org/wikipedia/commons/1/19/Moss_chloroplasts_100%C3%97_objective_obliqu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22731" r="19860" b="6363"/>
          <a:stretch/>
        </p:blipFill>
        <p:spPr bwMode="auto">
          <a:xfrm>
            <a:off x="395536" y="1412776"/>
            <a:ext cx="1967346" cy="17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rtualplant.ru.ac.za/Main/ANATOMY/chlorop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24" y="1412776"/>
            <a:ext cx="2660038" cy="14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levelnotes.com/content_images/chloroplast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7"/>
          <a:stretch/>
        </p:blipFill>
        <p:spPr bwMode="auto">
          <a:xfrm>
            <a:off x="395536" y="3717032"/>
            <a:ext cx="4499992" cy="29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79712" y="2147988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064" y="3717032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2-10µm in 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Intermembrane space 10-20nm wide.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Outer membrane permeable.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Inner membrane less permeable and contains transport proteins.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Contains DNA and ribosomes P70), </a:t>
            </a:r>
            <a:r>
              <a:rPr lang="en-GB" smtClean="0"/>
              <a:t>so can </a:t>
            </a:r>
            <a:r>
              <a:rPr lang="en-GB" dirty="0" smtClean="0"/>
              <a:t>manufacture proteins.</a:t>
            </a:r>
          </a:p>
          <a:p>
            <a:endParaRPr lang="en-GB" dirty="0" smtClean="0"/>
          </a:p>
          <a:p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79912" y="2883201"/>
            <a:ext cx="1224136" cy="97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717032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2-10µm in 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Intermembrane space 10-20nm wide.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Outer membrane permeable.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Inner membrane less permeable and contains transport proteins.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Contains DNA and ribosomes (70), so cam manufacture proteins.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What does this information suggest about the origin of chloroplasts.</a:t>
            </a:r>
          </a:p>
          <a:p>
            <a:r>
              <a:rPr lang="en-GB" dirty="0" smtClean="0"/>
              <a:t>Explain how the chloroplast is adapted to carry out photosynthesis.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6" descr="http://alevelnotes.com/content_images/chloroplast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7"/>
          <a:stretch/>
        </p:blipFill>
        <p:spPr bwMode="auto">
          <a:xfrm>
            <a:off x="3491880" y="548680"/>
            <a:ext cx="4499992" cy="29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light-dependent reaction in such detail as to show </a:t>
            </a:r>
            <a:r>
              <a:rPr lang="en-GB" sz="2400" dirty="0" smtClean="0"/>
              <a:t>that:</a:t>
            </a:r>
          </a:p>
          <a:p>
            <a:pPr marL="0" indent="0">
              <a:buNone/>
            </a:pPr>
            <a:r>
              <a:rPr lang="en-GB" sz="2400" dirty="0" smtClean="0"/>
              <a:t>•• chlorophyll </a:t>
            </a:r>
            <a:r>
              <a:rPr lang="en-GB" sz="2400" dirty="0"/>
              <a:t>absorbs light, leading to </a:t>
            </a:r>
            <a:r>
              <a:rPr lang="en-GB" sz="2400" dirty="0" err="1"/>
              <a:t>photoionisation</a:t>
            </a:r>
            <a:r>
              <a:rPr lang="en-GB" sz="2400" dirty="0"/>
              <a:t> of chlorophyll</a:t>
            </a:r>
          </a:p>
          <a:p>
            <a:pPr marL="0" indent="0">
              <a:buNone/>
            </a:pPr>
            <a:r>
              <a:rPr lang="en-GB" sz="2400" dirty="0" smtClean="0"/>
              <a:t>•• </a:t>
            </a:r>
            <a:r>
              <a:rPr lang="en-GB" sz="2400" dirty="0"/>
              <a:t>some of the energy from electrons released during </a:t>
            </a:r>
            <a:r>
              <a:rPr lang="en-GB" sz="2400" dirty="0" err="1" smtClean="0"/>
              <a:t>photoionisation</a:t>
            </a:r>
            <a:r>
              <a:rPr lang="en-GB" sz="2400" dirty="0"/>
              <a:t> </a:t>
            </a:r>
            <a:r>
              <a:rPr lang="en-GB" sz="2400" dirty="0" smtClean="0"/>
              <a:t>is </a:t>
            </a:r>
            <a:r>
              <a:rPr lang="en-GB" sz="2400" dirty="0"/>
              <a:t>conserved in the production of ATP and reduced NADP</a:t>
            </a:r>
          </a:p>
          <a:p>
            <a:pPr marL="0" indent="0">
              <a:buNone/>
            </a:pPr>
            <a:r>
              <a:rPr lang="en-GB" sz="2400" dirty="0"/>
              <a:t>•• the production of ATP involves electron transfer </a:t>
            </a:r>
            <a:r>
              <a:rPr lang="en-GB" sz="2400" dirty="0" smtClean="0"/>
              <a:t>associated with </a:t>
            </a:r>
            <a:r>
              <a:rPr lang="en-GB" sz="2400" dirty="0"/>
              <a:t>the transfer of electrons down the electron transfer </a:t>
            </a:r>
            <a:r>
              <a:rPr lang="en-GB" sz="2400" dirty="0" smtClean="0"/>
              <a:t>chain and </a:t>
            </a:r>
            <a:r>
              <a:rPr lang="en-GB" sz="2400" dirty="0"/>
              <a:t>passage of protons across chloroplast membranes </a:t>
            </a:r>
            <a:r>
              <a:rPr lang="en-GB" sz="2400" dirty="0" smtClean="0"/>
              <a:t>and is </a:t>
            </a:r>
            <a:r>
              <a:rPr lang="en-GB" sz="2400" dirty="0"/>
              <a:t>catalysed by ATP synthase embedded in these </a:t>
            </a:r>
            <a:r>
              <a:rPr lang="en-GB" sz="2400" dirty="0" smtClean="0"/>
              <a:t>membranes (</a:t>
            </a:r>
            <a:r>
              <a:rPr lang="en-GB" sz="2400" dirty="0" err="1" smtClean="0"/>
              <a:t>chemiosomotic</a:t>
            </a:r>
            <a:r>
              <a:rPr lang="en-GB" sz="2400" dirty="0" smtClean="0"/>
              <a:t> </a:t>
            </a:r>
            <a:r>
              <a:rPr lang="en-GB" sz="2400" dirty="0"/>
              <a:t>theory)</a:t>
            </a:r>
          </a:p>
          <a:p>
            <a:pPr marL="0" indent="0">
              <a:buNone/>
            </a:pPr>
            <a:r>
              <a:rPr lang="en-GB" sz="2400" dirty="0"/>
              <a:t>•• photolysis of water produces protons, electrons and oxygen.</a:t>
            </a:r>
          </a:p>
        </p:txBody>
      </p:sp>
    </p:spTree>
    <p:extLst>
      <p:ext uri="{BB962C8B-B14F-4D97-AF65-F5344CB8AC3E}">
        <p14:creationId xmlns:p14="http://schemas.microsoft.com/office/powerpoint/2010/main" val="36790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hylakoid-mem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770608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5.bluevalleyk12.org/mohn/wp-content/uploads/2015/10/plant_pig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" y="2023085"/>
            <a:ext cx="9082251" cy="48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.blogthings.com/theautumnleaftest/leaf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3"/>
            <a:ext cx="2987823" cy="29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2787\Downloads\0010_1A_Book_angol_01_novenyelett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696744" cy="51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4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268</Words>
  <Application>Microsoft Office PowerPoint</Application>
  <PresentationFormat>On-screen Show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Photosynthesis</vt:lpstr>
      <vt:lpstr>Photosynthesis Overview</vt:lpstr>
      <vt:lpstr>PowerPoint Presentation</vt:lpstr>
      <vt:lpstr>Chloroplasts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Photosynthetic Pigments</vt:lpstr>
      <vt:lpstr>The Photosystem</vt:lpstr>
      <vt:lpstr>PowerPoint Presentation</vt:lpstr>
      <vt:lpstr>PowerPoint Presentation</vt:lpstr>
      <vt:lpstr>https://www.youtube.com/watch?v=g78utcLQrJ4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Reeve, Ian</dc:creator>
  <cp:lastModifiedBy>Reeve, Ian</cp:lastModifiedBy>
  <cp:revision>24</cp:revision>
  <dcterms:created xsi:type="dcterms:W3CDTF">2016-06-09T08:27:10Z</dcterms:created>
  <dcterms:modified xsi:type="dcterms:W3CDTF">2019-05-02T10:00:21Z</dcterms:modified>
</cp:coreProperties>
</file>