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handoutMasterIdLst>
    <p:handoutMasterId r:id="rId28"/>
  </p:handoutMasterIdLst>
  <p:sldIdLst>
    <p:sldId id="256" r:id="rId2"/>
    <p:sldId id="257" r:id="rId3"/>
    <p:sldId id="258" r:id="rId4"/>
    <p:sldId id="265" r:id="rId5"/>
    <p:sldId id="266" r:id="rId6"/>
    <p:sldId id="280" r:id="rId7"/>
    <p:sldId id="260" r:id="rId8"/>
    <p:sldId id="259" r:id="rId9"/>
    <p:sldId id="267" r:id="rId10"/>
    <p:sldId id="268" r:id="rId11"/>
    <p:sldId id="269" r:id="rId12"/>
    <p:sldId id="270" r:id="rId13"/>
    <p:sldId id="271" r:id="rId14"/>
    <p:sldId id="272" r:id="rId15"/>
    <p:sldId id="274" r:id="rId16"/>
    <p:sldId id="273" r:id="rId17"/>
    <p:sldId id="261" r:id="rId18"/>
    <p:sldId id="262" r:id="rId19"/>
    <p:sldId id="277" r:id="rId20"/>
    <p:sldId id="278" r:id="rId21"/>
    <p:sldId id="279" r:id="rId22"/>
    <p:sldId id="264" r:id="rId23"/>
    <p:sldId id="275" r:id="rId24"/>
    <p:sldId id="276" r:id="rId25"/>
    <p:sldId id="26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2" d="100"/>
          <a:sy n="112" d="100"/>
        </p:scale>
        <p:origin x="55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9C4876D-61C6-4046-A5B7-1D1AE21C6B42}" type="datetimeFigureOut">
              <a:rPr lang="en-GB" smtClean="0"/>
              <a:t>10/08/2016</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FBE5707-3E89-4E5B-A88E-C9A2E0610D58}" type="slidenum">
              <a:rPr lang="en-GB" smtClean="0"/>
              <a:t>‹#›</a:t>
            </a:fld>
            <a:endParaRPr lang="en-GB"/>
          </a:p>
        </p:txBody>
      </p:sp>
    </p:spTree>
    <p:extLst>
      <p:ext uri="{BB962C8B-B14F-4D97-AF65-F5344CB8AC3E}">
        <p14:creationId xmlns:p14="http://schemas.microsoft.com/office/powerpoint/2010/main" val="32680761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08C4AF-90C3-4AF6-A3D6-88E44765DCBA}" type="datetimeFigureOut">
              <a:rPr lang="en-GB" smtClean="0"/>
              <a:t>10/08/2016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282E19-5ACC-4751-8EFB-FA52FD2AED60}" type="slidenum">
              <a:rPr lang="en-GB" smtClean="0"/>
              <a:t>‹#›</a:t>
            </a:fld>
            <a:endParaRPr lang="en-GB"/>
          </a:p>
        </p:txBody>
      </p:sp>
    </p:spTree>
    <p:extLst>
      <p:ext uri="{BB962C8B-B14F-4D97-AF65-F5344CB8AC3E}">
        <p14:creationId xmlns:p14="http://schemas.microsoft.com/office/powerpoint/2010/main" val="1574355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4282E19-5ACC-4751-8EFB-FA52FD2AED60}" type="slidenum">
              <a:rPr lang="en-GB" smtClean="0"/>
              <a:t>1</a:t>
            </a:fld>
            <a:endParaRPr lang="en-GB"/>
          </a:p>
        </p:txBody>
      </p:sp>
    </p:spTree>
    <p:extLst>
      <p:ext uri="{BB962C8B-B14F-4D97-AF65-F5344CB8AC3E}">
        <p14:creationId xmlns:p14="http://schemas.microsoft.com/office/powerpoint/2010/main" val="1591244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4282E19-5ACC-4751-8EFB-FA52FD2AED60}" type="slidenum">
              <a:rPr lang="en-GB" smtClean="0"/>
              <a:t>11</a:t>
            </a:fld>
            <a:endParaRPr lang="en-GB"/>
          </a:p>
        </p:txBody>
      </p:sp>
    </p:spTree>
    <p:extLst>
      <p:ext uri="{BB962C8B-B14F-4D97-AF65-F5344CB8AC3E}">
        <p14:creationId xmlns:p14="http://schemas.microsoft.com/office/powerpoint/2010/main" val="1259367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4282E19-5ACC-4751-8EFB-FA52FD2AED60}" type="slidenum">
              <a:rPr lang="en-GB" smtClean="0"/>
              <a:t>12</a:t>
            </a:fld>
            <a:endParaRPr lang="en-GB"/>
          </a:p>
        </p:txBody>
      </p:sp>
    </p:spTree>
    <p:extLst>
      <p:ext uri="{BB962C8B-B14F-4D97-AF65-F5344CB8AC3E}">
        <p14:creationId xmlns:p14="http://schemas.microsoft.com/office/powerpoint/2010/main" val="1704672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4282E19-5ACC-4751-8EFB-FA52FD2AED60}" type="slidenum">
              <a:rPr lang="en-GB" smtClean="0"/>
              <a:t>13</a:t>
            </a:fld>
            <a:endParaRPr lang="en-GB"/>
          </a:p>
        </p:txBody>
      </p:sp>
    </p:spTree>
    <p:extLst>
      <p:ext uri="{BB962C8B-B14F-4D97-AF65-F5344CB8AC3E}">
        <p14:creationId xmlns:p14="http://schemas.microsoft.com/office/powerpoint/2010/main" val="24017462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4282E19-5ACC-4751-8EFB-FA52FD2AED60}" type="slidenum">
              <a:rPr lang="en-GB" smtClean="0"/>
              <a:t>14</a:t>
            </a:fld>
            <a:endParaRPr lang="en-GB"/>
          </a:p>
        </p:txBody>
      </p:sp>
    </p:spTree>
    <p:extLst>
      <p:ext uri="{BB962C8B-B14F-4D97-AF65-F5344CB8AC3E}">
        <p14:creationId xmlns:p14="http://schemas.microsoft.com/office/powerpoint/2010/main" val="26335276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4282E19-5ACC-4751-8EFB-FA52FD2AED60}" type="slidenum">
              <a:rPr lang="en-GB" smtClean="0"/>
              <a:t>15</a:t>
            </a:fld>
            <a:endParaRPr lang="en-GB"/>
          </a:p>
        </p:txBody>
      </p:sp>
    </p:spTree>
    <p:extLst>
      <p:ext uri="{BB962C8B-B14F-4D97-AF65-F5344CB8AC3E}">
        <p14:creationId xmlns:p14="http://schemas.microsoft.com/office/powerpoint/2010/main" val="7088850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4282E19-5ACC-4751-8EFB-FA52FD2AED60}" type="slidenum">
              <a:rPr lang="en-GB" smtClean="0"/>
              <a:t>16</a:t>
            </a:fld>
            <a:endParaRPr lang="en-GB"/>
          </a:p>
        </p:txBody>
      </p:sp>
    </p:spTree>
    <p:extLst>
      <p:ext uri="{BB962C8B-B14F-4D97-AF65-F5344CB8AC3E}">
        <p14:creationId xmlns:p14="http://schemas.microsoft.com/office/powerpoint/2010/main" val="13366769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4282E19-5ACC-4751-8EFB-FA52FD2AED60}" type="slidenum">
              <a:rPr lang="en-GB" smtClean="0"/>
              <a:t>17</a:t>
            </a:fld>
            <a:endParaRPr lang="en-GB"/>
          </a:p>
        </p:txBody>
      </p:sp>
    </p:spTree>
    <p:extLst>
      <p:ext uri="{BB962C8B-B14F-4D97-AF65-F5344CB8AC3E}">
        <p14:creationId xmlns:p14="http://schemas.microsoft.com/office/powerpoint/2010/main" val="41323294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4282E19-5ACC-4751-8EFB-FA52FD2AED60}" type="slidenum">
              <a:rPr lang="en-GB" smtClean="0"/>
              <a:t>18</a:t>
            </a:fld>
            <a:endParaRPr lang="en-GB"/>
          </a:p>
        </p:txBody>
      </p:sp>
    </p:spTree>
    <p:extLst>
      <p:ext uri="{BB962C8B-B14F-4D97-AF65-F5344CB8AC3E}">
        <p14:creationId xmlns:p14="http://schemas.microsoft.com/office/powerpoint/2010/main" val="7071197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4282E19-5ACC-4751-8EFB-FA52FD2AED60}" type="slidenum">
              <a:rPr lang="en-GB" smtClean="0"/>
              <a:t>19</a:t>
            </a:fld>
            <a:endParaRPr lang="en-GB"/>
          </a:p>
        </p:txBody>
      </p:sp>
    </p:spTree>
    <p:extLst>
      <p:ext uri="{BB962C8B-B14F-4D97-AF65-F5344CB8AC3E}">
        <p14:creationId xmlns:p14="http://schemas.microsoft.com/office/powerpoint/2010/main" val="22950551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4282E19-5ACC-4751-8EFB-FA52FD2AED60}" type="slidenum">
              <a:rPr lang="en-GB" smtClean="0"/>
              <a:t>20</a:t>
            </a:fld>
            <a:endParaRPr lang="en-GB"/>
          </a:p>
        </p:txBody>
      </p:sp>
    </p:spTree>
    <p:extLst>
      <p:ext uri="{BB962C8B-B14F-4D97-AF65-F5344CB8AC3E}">
        <p14:creationId xmlns:p14="http://schemas.microsoft.com/office/powerpoint/2010/main" val="4069569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4282E19-5ACC-4751-8EFB-FA52FD2AED60}" type="slidenum">
              <a:rPr lang="en-GB" smtClean="0"/>
              <a:t>2</a:t>
            </a:fld>
            <a:endParaRPr lang="en-GB"/>
          </a:p>
        </p:txBody>
      </p:sp>
    </p:spTree>
    <p:extLst>
      <p:ext uri="{BB962C8B-B14F-4D97-AF65-F5344CB8AC3E}">
        <p14:creationId xmlns:p14="http://schemas.microsoft.com/office/powerpoint/2010/main" val="10822112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4282E19-5ACC-4751-8EFB-FA52FD2AED60}" type="slidenum">
              <a:rPr lang="en-GB" smtClean="0"/>
              <a:t>21</a:t>
            </a:fld>
            <a:endParaRPr lang="en-GB"/>
          </a:p>
        </p:txBody>
      </p:sp>
    </p:spTree>
    <p:extLst>
      <p:ext uri="{BB962C8B-B14F-4D97-AF65-F5344CB8AC3E}">
        <p14:creationId xmlns:p14="http://schemas.microsoft.com/office/powerpoint/2010/main" val="13545437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4282E19-5ACC-4751-8EFB-FA52FD2AED60}" type="slidenum">
              <a:rPr lang="en-GB" smtClean="0"/>
              <a:t>22</a:t>
            </a:fld>
            <a:endParaRPr lang="en-GB"/>
          </a:p>
        </p:txBody>
      </p:sp>
    </p:spTree>
    <p:extLst>
      <p:ext uri="{BB962C8B-B14F-4D97-AF65-F5344CB8AC3E}">
        <p14:creationId xmlns:p14="http://schemas.microsoft.com/office/powerpoint/2010/main" val="30057004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4282E19-5ACC-4751-8EFB-FA52FD2AED60}" type="slidenum">
              <a:rPr lang="en-GB" smtClean="0"/>
              <a:t>23</a:t>
            </a:fld>
            <a:endParaRPr lang="en-GB"/>
          </a:p>
        </p:txBody>
      </p:sp>
    </p:spTree>
    <p:extLst>
      <p:ext uri="{BB962C8B-B14F-4D97-AF65-F5344CB8AC3E}">
        <p14:creationId xmlns:p14="http://schemas.microsoft.com/office/powerpoint/2010/main" val="25993930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4282E19-5ACC-4751-8EFB-FA52FD2AED60}" type="slidenum">
              <a:rPr lang="en-GB" smtClean="0"/>
              <a:t>24</a:t>
            </a:fld>
            <a:endParaRPr lang="en-GB"/>
          </a:p>
        </p:txBody>
      </p:sp>
    </p:spTree>
    <p:extLst>
      <p:ext uri="{BB962C8B-B14F-4D97-AF65-F5344CB8AC3E}">
        <p14:creationId xmlns:p14="http://schemas.microsoft.com/office/powerpoint/2010/main" val="24314656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4282E19-5ACC-4751-8EFB-FA52FD2AED60}" type="slidenum">
              <a:rPr lang="en-GB" smtClean="0"/>
              <a:t>25</a:t>
            </a:fld>
            <a:endParaRPr lang="en-GB"/>
          </a:p>
        </p:txBody>
      </p:sp>
    </p:spTree>
    <p:extLst>
      <p:ext uri="{BB962C8B-B14F-4D97-AF65-F5344CB8AC3E}">
        <p14:creationId xmlns:p14="http://schemas.microsoft.com/office/powerpoint/2010/main" val="1334265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4282E19-5ACC-4751-8EFB-FA52FD2AED60}" type="slidenum">
              <a:rPr lang="en-GB" smtClean="0"/>
              <a:t>3</a:t>
            </a:fld>
            <a:endParaRPr lang="en-GB"/>
          </a:p>
        </p:txBody>
      </p:sp>
    </p:spTree>
    <p:extLst>
      <p:ext uri="{BB962C8B-B14F-4D97-AF65-F5344CB8AC3E}">
        <p14:creationId xmlns:p14="http://schemas.microsoft.com/office/powerpoint/2010/main" val="828412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4282E19-5ACC-4751-8EFB-FA52FD2AED60}" type="slidenum">
              <a:rPr lang="en-GB" smtClean="0"/>
              <a:t>4</a:t>
            </a:fld>
            <a:endParaRPr lang="en-GB"/>
          </a:p>
        </p:txBody>
      </p:sp>
    </p:spTree>
    <p:extLst>
      <p:ext uri="{BB962C8B-B14F-4D97-AF65-F5344CB8AC3E}">
        <p14:creationId xmlns:p14="http://schemas.microsoft.com/office/powerpoint/2010/main" val="3558439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4282E19-5ACC-4751-8EFB-FA52FD2AED60}" type="slidenum">
              <a:rPr lang="en-GB" smtClean="0"/>
              <a:t>5</a:t>
            </a:fld>
            <a:endParaRPr lang="en-GB"/>
          </a:p>
        </p:txBody>
      </p:sp>
    </p:spTree>
    <p:extLst>
      <p:ext uri="{BB962C8B-B14F-4D97-AF65-F5344CB8AC3E}">
        <p14:creationId xmlns:p14="http://schemas.microsoft.com/office/powerpoint/2010/main" val="2493150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4282E19-5ACC-4751-8EFB-FA52FD2AED60}" type="slidenum">
              <a:rPr lang="en-GB" smtClean="0"/>
              <a:t>7</a:t>
            </a:fld>
            <a:endParaRPr lang="en-GB"/>
          </a:p>
        </p:txBody>
      </p:sp>
    </p:spTree>
    <p:extLst>
      <p:ext uri="{BB962C8B-B14F-4D97-AF65-F5344CB8AC3E}">
        <p14:creationId xmlns:p14="http://schemas.microsoft.com/office/powerpoint/2010/main" val="2705192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4282E19-5ACC-4751-8EFB-FA52FD2AED60}" type="slidenum">
              <a:rPr lang="en-GB" smtClean="0"/>
              <a:t>8</a:t>
            </a:fld>
            <a:endParaRPr lang="en-GB"/>
          </a:p>
        </p:txBody>
      </p:sp>
    </p:spTree>
    <p:extLst>
      <p:ext uri="{BB962C8B-B14F-4D97-AF65-F5344CB8AC3E}">
        <p14:creationId xmlns:p14="http://schemas.microsoft.com/office/powerpoint/2010/main" val="2354627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4282E19-5ACC-4751-8EFB-FA52FD2AED60}" type="slidenum">
              <a:rPr lang="en-GB" smtClean="0"/>
              <a:t>9</a:t>
            </a:fld>
            <a:endParaRPr lang="en-GB"/>
          </a:p>
        </p:txBody>
      </p:sp>
    </p:spTree>
    <p:extLst>
      <p:ext uri="{BB962C8B-B14F-4D97-AF65-F5344CB8AC3E}">
        <p14:creationId xmlns:p14="http://schemas.microsoft.com/office/powerpoint/2010/main" val="248543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4282E19-5ACC-4751-8EFB-FA52FD2AED60}" type="slidenum">
              <a:rPr lang="en-GB" smtClean="0"/>
              <a:t>10</a:t>
            </a:fld>
            <a:endParaRPr lang="en-GB"/>
          </a:p>
        </p:txBody>
      </p:sp>
    </p:spTree>
    <p:extLst>
      <p:ext uri="{BB962C8B-B14F-4D97-AF65-F5344CB8AC3E}">
        <p14:creationId xmlns:p14="http://schemas.microsoft.com/office/powerpoint/2010/main" val="146096059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smtClean="0"/>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5421B63-86B9-4FC8-AA51-71C8F6F32ECB}" type="datetimeFigureOut">
              <a:rPr lang="en-GB" smtClean="0"/>
              <a:t>10/08/2016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F45A515E-BDA2-4FD9-98BC-9FD7F890C549}" type="slidenum">
              <a:rPr lang="en-GB" smtClean="0"/>
              <a:t>‹#›</a:t>
            </a:fld>
            <a:endParaRPr lang="en-GB"/>
          </a:p>
        </p:txBody>
      </p:sp>
    </p:spTree>
    <p:extLst>
      <p:ext uri="{BB962C8B-B14F-4D97-AF65-F5344CB8AC3E}">
        <p14:creationId xmlns:p14="http://schemas.microsoft.com/office/powerpoint/2010/main" val="2137195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5421B63-86B9-4FC8-AA51-71C8F6F32ECB}" type="datetimeFigureOut">
              <a:rPr lang="en-GB" smtClean="0"/>
              <a:t>10/08/2016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5A515E-BDA2-4FD9-98BC-9FD7F890C549}" type="slidenum">
              <a:rPr lang="en-GB" smtClean="0"/>
              <a:t>‹#›</a:t>
            </a:fld>
            <a:endParaRPr lang="en-GB"/>
          </a:p>
        </p:txBody>
      </p:sp>
    </p:spTree>
    <p:extLst>
      <p:ext uri="{BB962C8B-B14F-4D97-AF65-F5344CB8AC3E}">
        <p14:creationId xmlns:p14="http://schemas.microsoft.com/office/powerpoint/2010/main" val="3344922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5421B63-86B9-4FC8-AA51-71C8F6F32ECB}" type="datetimeFigureOut">
              <a:rPr lang="en-GB" smtClean="0"/>
              <a:t>10/08/2016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5A515E-BDA2-4FD9-98BC-9FD7F890C549}" type="slidenum">
              <a:rPr lang="en-GB" smtClean="0"/>
              <a:t>‹#›</a:t>
            </a:fld>
            <a:endParaRPr lang="en-GB"/>
          </a:p>
        </p:txBody>
      </p:sp>
    </p:spTree>
    <p:extLst>
      <p:ext uri="{BB962C8B-B14F-4D97-AF65-F5344CB8AC3E}">
        <p14:creationId xmlns:p14="http://schemas.microsoft.com/office/powerpoint/2010/main" val="2071466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5421B63-86B9-4FC8-AA51-71C8F6F32ECB}" type="datetimeFigureOut">
              <a:rPr lang="en-GB" smtClean="0"/>
              <a:t>10/08/2016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5A515E-BDA2-4FD9-98BC-9FD7F890C549}" type="slidenum">
              <a:rPr lang="en-GB" smtClean="0"/>
              <a:t>‹#›</a:t>
            </a:fld>
            <a:endParaRPr lang="en-GB"/>
          </a:p>
        </p:txBody>
      </p:sp>
    </p:spTree>
    <p:extLst>
      <p:ext uri="{BB962C8B-B14F-4D97-AF65-F5344CB8AC3E}">
        <p14:creationId xmlns:p14="http://schemas.microsoft.com/office/powerpoint/2010/main" val="1454491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smtClean="0"/>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65421B63-86B9-4FC8-AA51-71C8F6F32ECB}" type="datetimeFigureOut">
              <a:rPr lang="en-GB" smtClean="0"/>
              <a:t>10/08/2016</a:t>
            </a:fld>
            <a:endParaRPr lang="en-GB"/>
          </a:p>
        </p:txBody>
      </p:sp>
      <p:sp>
        <p:nvSpPr>
          <p:cNvPr id="5" name="Footer Placeholder 4"/>
          <p:cNvSpPr>
            <a:spLocks noGrp="1"/>
          </p:cNvSpPr>
          <p:nvPr>
            <p:ph type="ftr" sz="quarter" idx="11"/>
          </p:nvPr>
        </p:nvSpPr>
        <p:spPr>
          <a:xfrm>
            <a:off x="2182708" y="6272784"/>
            <a:ext cx="6327648" cy="365125"/>
          </a:xfrm>
        </p:spPr>
        <p:txBody>
          <a:bodyPr/>
          <a:lstStyle/>
          <a:p>
            <a:endParaRPr lang="en-GB"/>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F45A515E-BDA2-4FD9-98BC-9FD7F890C549}" type="slidenum">
              <a:rPr lang="en-GB" smtClean="0"/>
              <a:t>‹#›</a:t>
            </a:fld>
            <a:endParaRPr lang="en-GB"/>
          </a:p>
        </p:txBody>
      </p:sp>
    </p:spTree>
    <p:extLst>
      <p:ext uri="{BB962C8B-B14F-4D97-AF65-F5344CB8AC3E}">
        <p14:creationId xmlns:p14="http://schemas.microsoft.com/office/powerpoint/2010/main" val="546471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5421B63-86B9-4FC8-AA51-71C8F6F32ECB}" type="datetimeFigureOut">
              <a:rPr lang="en-GB" smtClean="0"/>
              <a:t>10/08/2016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5A515E-BDA2-4FD9-98BC-9FD7F890C549}" type="slidenum">
              <a:rPr lang="en-GB" smtClean="0"/>
              <a:t>‹#›</a:t>
            </a:fld>
            <a:endParaRPr lang="en-GB"/>
          </a:p>
        </p:txBody>
      </p:sp>
    </p:spTree>
    <p:extLst>
      <p:ext uri="{BB962C8B-B14F-4D97-AF65-F5344CB8AC3E}">
        <p14:creationId xmlns:p14="http://schemas.microsoft.com/office/powerpoint/2010/main" val="8599932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5421B63-86B9-4FC8-AA51-71C8F6F32ECB}" type="datetimeFigureOut">
              <a:rPr lang="en-GB" smtClean="0"/>
              <a:t>10/08/2016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45A515E-BDA2-4FD9-98BC-9FD7F890C549}" type="slidenum">
              <a:rPr lang="en-GB" smtClean="0"/>
              <a:t>‹#›</a:t>
            </a:fld>
            <a:endParaRPr lang="en-GB"/>
          </a:p>
        </p:txBody>
      </p:sp>
    </p:spTree>
    <p:extLst>
      <p:ext uri="{BB962C8B-B14F-4D97-AF65-F5344CB8AC3E}">
        <p14:creationId xmlns:p14="http://schemas.microsoft.com/office/powerpoint/2010/main" val="3081655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5421B63-86B9-4FC8-AA51-71C8F6F32ECB}" type="datetimeFigureOut">
              <a:rPr lang="en-GB" smtClean="0"/>
              <a:t>10/08/2016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45A515E-BDA2-4FD9-98BC-9FD7F890C549}" type="slidenum">
              <a:rPr lang="en-GB" smtClean="0"/>
              <a:t>‹#›</a:t>
            </a:fld>
            <a:endParaRPr lang="en-GB"/>
          </a:p>
        </p:txBody>
      </p:sp>
    </p:spTree>
    <p:extLst>
      <p:ext uri="{BB962C8B-B14F-4D97-AF65-F5344CB8AC3E}">
        <p14:creationId xmlns:p14="http://schemas.microsoft.com/office/powerpoint/2010/main" val="3144052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421B63-86B9-4FC8-AA51-71C8F6F32ECB}" type="datetimeFigureOut">
              <a:rPr lang="en-GB" smtClean="0"/>
              <a:t>10/08/2016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45A515E-BDA2-4FD9-98BC-9FD7F890C549}" type="slidenum">
              <a:rPr lang="en-GB" smtClean="0"/>
              <a:t>‹#›</a:t>
            </a:fld>
            <a:endParaRPr lang="en-GB"/>
          </a:p>
        </p:txBody>
      </p:sp>
    </p:spTree>
    <p:extLst>
      <p:ext uri="{BB962C8B-B14F-4D97-AF65-F5344CB8AC3E}">
        <p14:creationId xmlns:p14="http://schemas.microsoft.com/office/powerpoint/2010/main" val="3971740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smtClean="0"/>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421B63-86B9-4FC8-AA51-71C8F6F32ECB}" type="datetimeFigureOut">
              <a:rPr lang="en-GB" smtClean="0"/>
              <a:t>10/08/2016</a:t>
            </a:fld>
            <a:endParaRPr lang="en-GB"/>
          </a:p>
        </p:txBody>
      </p:sp>
      <p:sp>
        <p:nvSpPr>
          <p:cNvPr id="6" name="Footer Placeholder 5"/>
          <p:cNvSpPr>
            <a:spLocks noGrp="1"/>
          </p:cNvSpPr>
          <p:nvPr>
            <p:ph type="ftr" sz="quarter" idx="11"/>
          </p:nvPr>
        </p:nvSpPr>
        <p:spPr/>
        <p:txBody>
          <a:bodyPr/>
          <a:lstStyle/>
          <a:p>
            <a:endParaRPr lang="en-GB"/>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F45A515E-BDA2-4FD9-98BC-9FD7F890C549}" type="slidenum">
              <a:rPr lang="en-GB" smtClean="0"/>
              <a:t>‹#›</a:t>
            </a:fld>
            <a:endParaRPr lang="en-GB"/>
          </a:p>
        </p:txBody>
      </p:sp>
    </p:spTree>
    <p:extLst>
      <p:ext uri="{BB962C8B-B14F-4D97-AF65-F5344CB8AC3E}">
        <p14:creationId xmlns:p14="http://schemas.microsoft.com/office/powerpoint/2010/main" val="2188042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421B63-86B9-4FC8-AA51-71C8F6F32ECB}" type="datetimeFigureOut">
              <a:rPr lang="en-GB" smtClean="0"/>
              <a:t>10/08/2016</a:t>
            </a:fld>
            <a:endParaRPr lang="en-GB"/>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F45A515E-BDA2-4FD9-98BC-9FD7F890C549}" type="slidenum">
              <a:rPr lang="en-GB" smtClean="0"/>
              <a:t>‹#›</a:t>
            </a:fld>
            <a:endParaRPr lang="en-GB"/>
          </a:p>
        </p:txBody>
      </p:sp>
    </p:spTree>
    <p:extLst>
      <p:ext uri="{BB962C8B-B14F-4D97-AF65-F5344CB8AC3E}">
        <p14:creationId xmlns:p14="http://schemas.microsoft.com/office/powerpoint/2010/main" val="30955266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65421B63-86B9-4FC8-AA51-71C8F6F32ECB}" type="datetimeFigureOut">
              <a:rPr lang="en-GB" smtClean="0"/>
              <a:t>10/08/2016</a:t>
            </a:fld>
            <a:endParaRPr lang="en-GB"/>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GB"/>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F45A515E-BDA2-4FD9-98BC-9FD7F890C549}" type="slidenum">
              <a:rPr lang="en-GB" smtClean="0"/>
              <a:t>‹#›</a:t>
            </a:fld>
            <a:endParaRPr lang="en-GB"/>
          </a:p>
        </p:txBody>
      </p:sp>
    </p:spTree>
    <p:extLst>
      <p:ext uri="{BB962C8B-B14F-4D97-AF65-F5344CB8AC3E}">
        <p14:creationId xmlns:p14="http://schemas.microsoft.com/office/powerpoint/2010/main" val="4603714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GB" sz="5400" dirty="0" smtClean="0"/>
              <a:t>AOS2: Vocal Music</a:t>
            </a:r>
            <a:endParaRPr lang="en-GB" sz="5400" dirty="0"/>
          </a:p>
        </p:txBody>
      </p:sp>
      <p:sp>
        <p:nvSpPr>
          <p:cNvPr id="3" name="Subtitle 2"/>
          <p:cNvSpPr>
            <a:spLocks noGrp="1"/>
          </p:cNvSpPr>
          <p:nvPr>
            <p:ph type="subTitle" idx="1"/>
          </p:nvPr>
        </p:nvSpPr>
        <p:spPr>
          <a:xfrm>
            <a:off x="4017818" y="4468031"/>
            <a:ext cx="5451855" cy="1069848"/>
          </a:xfrm>
        </p:spPr>
        <p:txBody>
          <a:bodyPr>
            <a:normAutofit/>
          </a:bodyPr>
          <a:lstStyle/>
          <a:p>
            <a:pPr algn="r"/>
            <a:r>
              <a:rPr lang="en-GB" dirty="0" smtClean="0">
                <a:solidFill>
                  <a:schemeClr val="bg1"/>
                </a:solidFill>
              </a:rPr>
              <a:t>Queen: ‘Killer Queen’ from the album </a:t>
            </a:r>
          </a:p>
          <a:p>
            <a:pPr algn="r"/>
            <a:r>
              <a:rPr lang="en-GB" i="1" dirty="0" smtClean="0">
                <a:solidFill>
                  <a:schemeClr val="bg1"/>
                </a:solidFill>
              </a:rPr>
              <a:t>Sheer Heart Attack</a:t>
            </a:r>
            <a:endParaRPr lang="en-GB" i="1"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0716" y="316780"/>
            <a:ext cx="3787618" cy="202225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5" name="Picture 4"/>
          <p:cNvPicPr>
            <a:picLocks noChangeAspect="1"/>
          </p:cNvPicPr>
          <p:nvPr/>
        </p:nvPicPr>
        <p:blipFill>
          <a:blip r:embed="rId4"/>
          <a:stretch>
            <a:fillRect/>
          </a:stretch>
        </p:blipFill>
        <p:spPr>
          <a:xfrm>
            <a:off x="341746" y="3898496"/>
            <a:ext cx="3676094" cy="2208917"/>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RightFacing"/>
            <a:lightRig rig="soft" dir="t"/>
          </a:scene3d>
          <a:sp3d contourW="12700" prstMaterial="matte">
            <a:bevelT w="63500" h="50800"/>
            <a:contourClr>
              <a:srgbClr val="C0C0C0"/>
            </a:contourClr>
          </a:sp3d>
        </p:spPr>
      </p:pic>
      <p:pic>
        <p:nvPicPr>
          <p:cNvPr id="6" name="Picture 5"/>
          <p:cNvPicPr>
            <a:picLocks noChangeAspect="1"/>
          </p:cNvPicPr>
          <p:nvPr/>
        </p:nvPicPr>
        <p:blipFill>
          <a:blip r:embed="rId5"/>
          <a:stretch>
            <a:fillRect/>
          </a:stretch>
        </p:blipFill>
        <p:spPr>
          <a:xfrm>
            <a:off x="483986" y="362375"/>
            <a:ext cx="2979823" cy="154247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8287397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Instrumentation &amp; Sonority</a:t>
            </a:r>
          </a:p>
        </p:txBody>
      </p:sp>
      <p:sp>
        <p:nvSpPr>
          <p:cNvPr id="3" name="Content Placeholder 2"/>
          <p:cNvSpPr>
            <a:spLocks noGrp="1"/>
          </p:cNvSpPr>
          <p:nvPr>
            <p:ph idx="1"/>
          </p:nvPr>
        </p:nvSpPr>
        <p:spPr>
          <a:solidFill>
            <a:schemeClr val="accent1">
              <a:lumMod val="40000"/>
              <a:lumOff val="60000"/>
            </a:schemeClr>
          </a:solidFill>
        </p:spPr>
        <p:txBody>
          <a:bodyPr/>
          <a:lstStyle/>
          <a:p>
            <a:pPr marL="0" indent="0">
              <a:buNone/>
            </a:pPr>
            <a:r>
              <a:rPr lang="en-GB" dirty="0" smtClean="0"/>
              <a:t>Can you identify the extra percussion used in the song?  Other than the finger clicks in the introduction there are only two additional percussion instruments.  These can be heard at the start of bar 29 and the end of bar 68</a:t>
            </a:r>
            <a:r>
              <a:rPr lang="en-GB" dirty="0" smtClean="0"/>
              <a:t>.</a:t>
            </a:r>
          </a:p>
          <a:p>
            <a:pPr marL="0" indent="0">
              <a:buNone/>
            </a:pPr>
            <a:endParaRPr lang="en-GB" dirty="0" smtClean="0"/>
          </a:p>
          <a:p>
            <a:pPr lvl="3"/>
            <a:r>
              <a:rPr lang="en-GB" dirty="0" smtClean="0"/>
              <a:t>Triangle</a:t>
            </a:r>
          </a:p>
          <a:p>
            <a:pPr lvl="3"/>
            <a:r>
              <a:rPr lang="en-GB" dirty="0" smtClean="0"/>
              <a:t>Chimes</a:t>
            </a:r>
          </a:p>
          <a:p>
            <a:pPr marL="0" indent="0">
              <a:buNone/>
            </a:pPr>
            <a:endParaRPr lang="en-GB" dirty="0" smtClean="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8712" y="3389833"/>
            <a:ext cx="1364779" cy="105262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64252" y="3389833"/>
            <a:ext cx="1313873" cy="1052622"/>
          </a:xfrm>
          <a:prstGeom prst="rect">
            <a:avLst/>
          </a:prstGeom>
        </p:spPr>
      </p:pic>
      <p:sp>
        <p:nvSpPr>
          <p:cNvPr id="6" name="TextBox 5"/>
          <p:cNvSpPr txBox="1"/>
          <p:nvPr/>
        </p:nvSpPr>
        <p:spPr>
          <a:xfrm>
            <a:off x="9956800" y="5478338"/>
            <a:ext cx="2087418" cy="1215717"/>
          </a:xfrm>
          <a:prstGeom prst="rect">
            <a:avLst/>
          </a:prstGeom>
          <a:solidFill>
            <a:schemeClr val="accent1">
              <a:lumMod val="40000"/>
              <a:lumOff val="60000"/>
            </a:schemeClr>
          </a:solidFill>
          <a:effectLst>
            <a:glow rad="101600">
              <a:schemeClr val="accent1">
                <a:satMod val="175000"/>
                <a:alpha val="40000"/>
              </a:schemeClr>
            </a:glow>
            <a:outerShdw blurRad="50800" dist="19050" dir="5400000" algn="tl" rotWithShape="0">
              <a:srgbClr val="000000">
                <a:alpha val="60000"/>
              </a:srgbClr>
            </a:outerShdw>
            <a:softEdge rad="12700"/>
          </a:effectLst>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endParaRPr lang="en-GB" sz="1100" dirty="0" smtClean="0"/>
          </a:p>
          <a:p>
            <a:pPr algn="ctr"/>
            <a:r>
              <a:rPr lang="en-GB" sz="1100" b="1" dirty="0" smtClean="0"/>
              <a:t>Q. What’s  overdubbing?</a:t>
            </a:r>
          </a:p>
          <a:p>
            <a:pPr algn="ctr"/>
            <a:r>
              <a:rPr lang="en-GB" sz="1100" dirty="0" smtClean="0"/>
              <a:t>A. When a performer records </a:t>
            </a:r>
            <a:r>
              <a:rPr lang="en-GB" sz="1100" dirty="0"/>
              <a:t>(additional sounds) on an existing recording</a:t>
            </a:r>
          </a:p>
          <a:p>
            <a:pPr algn="ctr"/>
            <a:endParaRPr lang="en-GB" dirty="0"/>
          </a:p>
        </p:txBody>
      </p:sp>
    </p:spTree>
    <p:extLst>
      <p:ext uri="{BB962C8B-B14F-4D97-AF65-F5344CB8AC3E}">
        <p14:creationId xmlns:p14="http://schemas.microsoft.com/office/powerpoint/2010/main" val="2787796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par>
                                <p:cTn id="14" presetID="6" presetClass="entr" presetSubtype="16"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Rhythm, Metre &amp; Tempo</a:t>
            </a:r>
            <a:endParaRPr lang="en-GB" dirty="0"/>
          </a:p>
        </p:txBody>
      </p:sp>
      <p:sp>
        <p:nvSpPr>
          <p:cNvPr id="3" name="Content Placeholder 2"/>
          <p:cNvSpPr>
            <a:spLocks noGrp="1"/>
          </p:cNvSpPr>
          <p:nvPr>
            <p:ph idx="1"/>
          </p:nvPr>
        </p:nvSpPr>
        <p:spPr/>
        <p:txBody>
          <a:bodyPr/>
          <a:lstStyle/>
          <a:p>
            <a:pPr marL="457200" indent="-457200">
              <a:buFont typeface="+mj-lt"/>
              <a:buAutoNum type="arabicPeriod"/>
            </a:pPr>
            <a:r>
              <a:rPr lang="en-GB" dirty="0" smtClean="0"/>
              <a:t>What is the time signature?</a:t>
            </a:r>
          </a:p>
          <a:p>
            <a:pPr lvl="2"/>
            <a:r>
              <a:rPr lang="en-GB" dirty="0" smtClean="0"/>
              <a:t>12/8</a:t>
            </a:r>
          </a:p>
          <a:p>
            <a:pPr lvl="2"/>
            <a:r>
              <a:rPr lang="en-GB" dirty="0" smtClean="0"/>
              <a:t>Compound quadruple</a:t>
            </a:r>
          </a:p>
          <a:p>
            <a:pPr marL="457200" indent="-457200">
              <a:buFont typeface="+mj-lt"/>
              <a:buAutoNum type="arabicPeriod"/>
            </a:pPr>
            <a:r>
              <a:rPr lang="en-GB" dirty="0" smtClean="0"/>
              <a:t>What is the tempo marking?</a:t>
            </a:r>
          </a:p>
          <a:p>
            <a:pPr lvl="2"/>
            <a:r>
              <a:rPr lang="en-GB" dirty="0" smtClean="0"/>
              <a:t>112 crotchet beats per minute (moderate tempo)</a:t>
            </a:r>
          </a:p>
          <a:p>
            <a:pPr marL="457200" indent="-457200">
              <a:buFont typeface="+mj-lt"/>
              <a:buAutoNum type="arabicPeriod"/>
            </a:pPr>
            <a:r>
              <a:rPr lang="en-GB" dirty="0" smtClean="0"/>
              <a:t>Syncopation is an important rhythmic feature of this piece. There are two important syncopated motifs.  Can you find them?</a:t>
            </a:r>
          </a:p>
          <a:p>
            <a:pPr lvl="2"/>
            <a:r>
              <a:rPr lang="en-GB" dirty="0" smtClean="0"/>
              <a:t>Bar 47-50 (LH piano)</a:t>
            </a:r>
          </a:p>
          <a:p>
            <a:pPr lvl="3"/>
            <a:r>
              <a:rPr lang="en-GB" dirty="0" smtClean="0"/>
              <a:t>also heard end of bar 23, end of bar 25</a:t>
            </a:r>
          </a:p>
          <a:p>
            <a:pPr lvl="2"/>
            <a:r>
              <a:rPr lang="en-GB" dirty="0" smtClean="0"/>
              <a:t>Bar 6 (vocal line) </a:t>
            </a:r>
            <a:r>
              <a:rPr lang="en-GB" i="1" dirty="0" smtClean="0"/>
              <a:t>“Just like Marie Antoinette”</a:t>
            </a:r>
          </a:p>
          <a:p>
            <a:pPr lvl="3"/>
            <a:r>
              <a:rPr lang="en-GB" dirty="0" smtClean="0"/>
              <a:t>Developed on “</a:t>
            </a:r>
            <a:r>
              <a:rPr lang="en-GB" i="1" dirty="0" smtClean="0"/>
              <a:t>built a remedy</a:t>
            </a:r>
            <a:r>
              <a:rPr lang="en-GB" dirty="0" smtClean="0"/>
              <a:t>” with an anacrusis on ‘a’ and slight change to 2</a:t>
            </a:r>
            <a:r>
              <a:rPr lang="en-GB" baseline="30000" dirty="0" smtClean="0"/>
              <a:t>nd</a:t>
            </a:r>
            <a:r>
              <a:rPr lang="en-GB" dirty="0" smtClean="0"/>
              <a:t> beat</a:t>
            </a:r>
          </a:p>
          <a:p>
            <a:pPr lvl="3"/>
            <a:r>
              <a:rPr lang="en-GB" dirty="0" smtClean="0"/>
              <a:t>Bar 44-46 (guitar solo), also uses string bends, slides, vibrato and staccato</a:t>
            </a:r>
          </a:p>
          <a:p>
            <a:pPr marL="457200" indent="-457200">
              <a:buFont typeface="+mj-lt"/>
              <a:buAutoNum type="arabicPeriod"/>
            </a:pPr>
            <a:endParaRPr lang="en-GB" dirty="0" smtClean="0"/>
          </a:p>
          <a:p>
            <a:pPr marL="457200" indent="-457200">
              <a:buFont typeface="+mj-lt"/>
              <a:buAutoNum type="arabicPeriod"/>
            </a:pPr>
            <a:endParaRPr lang="en-GB" dirty="0"/>
          </a:p>
        </p:txBody>
      </p:sp>
    </p:spTree>
    <p:extLst>
      <p:ext uri="{BB962C8B-B14F-4D97-AF65-F5344CB8AC3E}">
        <p14:creationId xmlns:p14="http://schemas.microsoft.com/office/powerpoint/2010/main" val="327979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Melody</a:t>
            </a:r>
            <a:endParaRPr lang="en-GB" dirty="0"/>
          </a:p>
        </p:txBody>
      </p:sp>
      <p:sp>
        <p:nvSpPr>
          <p:cNvPr id="3" name="Content Placeholder 2"/>
          <p:cNvSpPr>
            <a:spLocks noGrp="1"/>
          </p:cNvSpPr>
          <p:nvPr>
            <p:ph idx="1"/>
          </p:nvPr>
        </p:nvSpPr>
        <p:spPr/>
        <p:txBody>
          <a:bodyPr>
            <a:normAutofit lnSpcReduction="10000"/>
          </a:bodyPr>
          <a:lstStyle/>
          <a:p>
            <a:pPr marL="457200" indent="-457200">
              <a:buFont typeface="+mj-lt"/>
              <a:buAutoNum type="arabicPeriod"/>
            </a:pPr>
            <a:r>
              <a:rPr lang="en-GB" dirty="0" smtClean="0"/>
              <a:t>Is the vocal line mostly melismatic or syllabic?</a:t>
            </a:r>
          </a:p>
          <a:p>
            <a:pPr lvl="2"/>
            <a:r>
              <a:rPr lang="en-GB" dirty="0" smtClean="0"/>
              <a:t>Syllabic</a:t>
            </a:r>
          </a:p>
          <a:p>
            <a:pPr marL="457200" indent="-457200">
              <a:buFont typeface="+mj-lt"/>
              <a:buAutoNum type="arabicPeriod"/>
            </a:pPr>
            <a:r>
              <a:rPr lang="en-GB" dirty="0" smtClean="0"/>
              <a:t>Describe the melodic shape of the first phrase of verse 1.</a:t>
            </a:r>
          </a:p>
          <a:p>
            <a:pPr lvl="2"/>
            <a:r>
              <a:rPr lang="en-GB" dirty="0" smtClean="0"/>
              <a:t>Starts </a:t>
            </a:r>
            <a:r>
              <a:rPr lang="en-GB" dirty="0"/>
              <a:t>lower in pitch and ascends (over the 4 bars</a:t>
            </a:r>
            <a:r>
              <a:rPr lang="en-GB" dirty="0" smtClean="0"/>
              <a:t>)</a:t>
            </a:r>
          </a:p>
          <a:p>
            <a:pPr marL="457200" indent="-457200">
              <a:buFont typeface="+mj-lt"/>
              <a:buAutoNum type="arabicPeriod"/>
            </a:pPr>
            <a:r>
              <a:rPr lang="en-GB" dirty="0" smtClean="0"/>
              <a:t>Name the musical device used on the words “recommended at the price” (bar 20) and “(in)satiable an appetite” (bar 21)</a:t>
            </a:r>
          </a:p>
          <a:p>
            <a:pPr lvl="2"/>
            <a:r>
              <a:rPr lang="en-GB" dirty="0" smtClean="0"/>
              <a:t>Descending sequence</a:t>
            </a:r>
          </a:p>
          <a:p>
            <a:pPr marL="457200" indent="-457200">
              <a:buFont typeface="+mj-lt"/>
              <a:buAutoNum type="arabicPeriod"/>
            </a:pPr>
            <a:r>
              <a:rPr lang="en-GB" dirty="0" smtClean="0"/>
              <a:t>Describe the pitch range of the guitar in the solo.</a:t>
            </a:r>
          </a:p>
          <a:p>
            <a:pPr lvl="2"/>
            <a:r>
              <a:rPr lang="en-GB" dirty="0" smtClean="0"/>
              <a:t>Uses very high tessitura (see the ledger lines and 8va symbol on the score)</a:t>
            </a:r>
          </a:p>
          <a:p>
            <a:pPr marL="457200" indent="-457200">
              <a:buFont typeface="+mj-lt"/>
              <a:buAutoNum type="arabicPeriod"/>
            </a:pPr>
            <a:r>
              <a:rPr lang="en-GB" dirty="0" smtClean="0"/>
              <a:t>Sometimes the vocal line has an ‘x’ printed as the note-head.  What does this mean?</a:t>
            </a:r>
          </a:p>
          <a:p>
            <a:pPr lvl="2"/>
            <a:r>
              <a:rPr lang="en-GB" dirty="0" smtClean="0"/>
              <a:t>The words are almost spoken, rather than sung, at an undefined pitch.</a:t>
            </a:r>
          </a:p>
          <a:p>
            <a:pPr lvl="2"/>
            <a:endParaRPr lang="en-GB" dirty="0" smtClean="0"/>
          </a:p>
        </p:txBody>
      </p:sp>
    </p:spTree>
    <p:extLst>
      <p:ext uri="{BB962C8B-B14F-4D97-AF65-F5344CB8AC3E}">
        <p14:creationId xmlns:p14="http://schemas.microsoft.com/office/powerpoint/2010/main" val="3571744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5709" y="124414"/>
            <a:ext cx="10058400" cy="1609344"/>
          </a:xfrm>
        </p:spPr>
        <p:txBody>
          <a:bodyPr/>
          <a:lstStyle/>
          <a:p>
            <a:r>
              <a:rPr lang="en-GB" dirty="0" smtClean="0"/>
              <a:t>Texture</a:t>
            </a:r>
            <a:endParaRPr lang="en-GB" dirty="0"/>
          </a:p>
        </p:txBody>
      </p:sp>
      <p:sp>
        <p:nvSpPr>
          <p:cNvPr id="4" name="Content Placeholder 2"/>
          <p:cNvSpPr txBox="1">
            <a:spLocks/>
          </p:cNvSpPr>
          <p:nvPr/>
        </p:nvSpPr>
        <p:spPr>
          <a:xfrm>
            <a:off x="535709" y="1357745"/>
            <a:ext cx="10774841" cy="5108958"/>
          </a:xfrm>
          <a:prstGeom prst="rect">
            <a:avLst/>
          </a:prstGeom>
          <a:solidFill>
            <a:schemeClr val="accent1">
              <a:lumMod val="40000"/>
              <a:lumOff val="60000"/>
            </a:schemeClr>
          </a:solidFill>
          <a:effectLst>
            <a:glow rad="101600">
              <a:schemeClr val="accent1">
                <a:satMod val="175000"/>
                <a:alpha val="40000"/>
              </a:schemeClr>
            </a:glow>
            <a:outerShdw blurRad="50800" dist="19050" dir="5400000" algn="tl" rotWithShape="0">
              <a:srgbClr val="000000">
                <a:alpha val="60000"/>
              </a:srgbClr>
            </a:outerShdw>
            <a:softEdge rad="12700"/>
          </a:effectLst>
        </p:spPr>
        <p:style>
          <a:lnRef idx="0">
            <a:schemeClr val="accent1"/>
          </a:lnRef>
          <a:fillRef idx="3">
            <a:schemeClr val="accent1"/>
          </a:fillRef>
          <a:effectRef idx="3">
            <a:schemeClr val="accent1"/>
          </a:effectRef>
          <a:fontRef idx="minor">
            <a:schemeClr val="lt1"/>
          </a:fontRef>
        </p:style>
        <p:txBody>
          <a:bodyPr vert="horz" lIns="91440" tIns="45720" rIns="91440" bIns="45720" rtlCol="0">
            <a:normAutofit fontScale="62500" lnSpcReduction="20000"/>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lt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lt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lt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lt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lt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lt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lt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lt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lt1"/>
                </a:solidFill>
                <a:latin typeface="+mn-lt"/>
                <a:ea typeface="+mn-ea"/>
                <a:cs typeface="+mn-cs"/>
              </a:defRPr>
            </a:lvl9pPr>
          </a:lstStyle>
          <a:p>
            <a:pPr marL="0" indent="0">
              <a:buNone/>
            </a:pPr>
            <a:r>
              <a:rPr lang="en-GB" dirty="0">
                <a:solidFill>
                  <a:schemeClr val="tx1"/>
                </a:solidFill>
              </a:rPr>
              <a:t>The texture of this piece changes frequently.  Only the piano seems to be present throughout the whole song.</a:t>
            </a:r>
          </a:p>
          <a:p>
            <a:pPr marL="457200" indent="-457200">
              <a:buClr>
                <a:schemeClr val="bg1"/>
              </a:buClr>
              <a:buFont typeface="+mj-lt"/>
              <a:buAutoNum type="arabicPeriod"/>
            </a:pPr>
            <a:r>
              <a:rPr lang="en-GB" dirty="0">
                <a:solidFill>
                  <a:schemeClr val="tx1"/>
                </a:solidFill>
              </a:rPr>
              <a:t>Using one word describe the texture from when the vocals enter</a:t>
            </a:r>
            <a:r>
              <a:rPr lang="en-GB" dirty="0" smtClean="0">
                <a:solidFill>
                  <a:schemeClr val="tx1"/>
                </a:solidFill>
              </a:rPr>
              <a:t>.</a:t>
            </a:r>
          </a:p>
          <a:p>
            <a:pPr lvl="2">
              <a:buClr>
                <a:schemeClr val="bg1"/>
              </a:buClr>
            </a:pPr>
            <a:r>
              <a:rPr lang="en-GB" dirty="0">
                <a:solidFill>
                  <a:schemeClr val="tx1"/>
                </a:solidFill>
              </a:rPr>
              <a:t>H</a:t>
            </a:r>
            <a:r>
              <a:rPr lang="en-GB" dirty="0" smtClean="0">
                <a:solidFill>
                  <a:schemeClr val="tx1"/>
                </a:solidFill>
              </a:rPr>
              <a:t>omophonic</a:t>
            </a:r>
            <a:endParaRPr lang="en-GB" dirty="0">
              <a:solidFill>
                <a:schemeClr val="tx1"/>
              </a:solidFill>
            </a:endParaRPr>
          </a:p>
          <a:p>
            <a:pPr marL="457200" indent="-457200">
              <a:buClr>
                <a:schemeClr val="bg1"/>
              </a:buClr>
              <a:buFont typeface="+mj-lt"/>
              <a:buAutoNum type="arabicPeriod"/>
            </a:pPr>
            <a:r>
              <a:rPr lang="en-GB" dirty="0">
                <a:solidFill>
                  <a:schemeClr val="tx1"/>
                </a:solidFill>
              </a:rPr>
              <a:t>How do parts come in at the start of the song</a:t>
            </a:r>
            <a:r>
              <a:rPr lang="en-GB" dirty="0" smtClean="0">
                <a:solidFill>
                  <a:schemeClr val="tx1"/>
                </a:solidFill>
              </a:rPr>
              <a:t>?</a:t>
            </a:r>
          </a:p>
          <a:p>
            <a:pPr lvl="2">
              <a:buClr>
                <a:schemeClr val="bg1"/>
              </a:buClr>
            </a:pPr>
            <a:r>
              <a:rPr lang="en-GB" dirty="0" smtClean="0">
                <a:solidFill>
                  <a:schemeClr val="tx1"/>
                </a:solidFill>
              </a:rPr>
              <a:t>Gradually, even the piano comes in one hand at a time.</a:t>
            </a:r>
            <a:endParaRPr lang="en-GB" dirty="0">
              <a:solidFill>
                <a:schemeClr val="tx1"/>
              </a:solidFill>
            </a:endParaRPr>
          </a:p>
          <a:p>
            <a:pPr marL="457200" indent="-457200">
              <a:buClr>
                <a:schemeClr val="bg1"/>
              </a:buClr>
              <a:buFont typeface="+mj-lt"/>
              <a:buAutoNum type="arabicPeriod"/>
            </a:pPr>
            <a:r>
              <a:rPr lang="en-GB" dirty="0">
                <a:solidFill>
                  <a:schemeClr val="tx1"/>
                </a:solidFill>
              </a:rPr>
              <a:t>Describe the articulation of the verse.  How does this affect the texture</a:t>
            </a:r>
            <a:r>
              <a:rPr lang="en-GB" dirty="0" smtClean="0">
                <a:solidFill>
                  <a:schemeClr val="tx1"/>
                </a:solidFill>
              </a:rPr>
              <a:t>?</a:t>
            </a:r>
          </a:p>
          <a:p>
            <a:pPr lvl="2">
              <a:buClr>
                <a:schemeClr val="bg1"/>
              </a:buClr>
            </a:pPr>
            <a:r>
              <a:rPr lang="en-GB" dirty="0" smtClean="0">
                <a:solidFill>
                  <a:schemeClr val="tx1"/>
                </a:solidFill>
              </a:rPr>
              <a:t>Staccato for the most part: even when there are several instruments playing the overall texture is light and relatively sparse.</a:t>
            </a:r>
            <a:endParaRPr lang="en-GB" dirty="0">
              <a:solidFill>
                <a:schemeClr val="tx1"/>
              </a:solidFill>
            </a:endParaRPr>
          </a:p>
          <a:p>
            <a:pPr marL="457200" indent="-457200">
              <a:buClr>
                <a:schemeClr val="bg1"/>
              </a:buClr>
              <a:buFont typeface="+mj-lt"/>
              <a:buAutoNum type="arabicPeriod"/>
            </a:pPr>
            <a:r>
              <a:rPr lang="en-GB" dirty="0">
                <a:solidFill>
                  <a:schemeClr val="tx1"/>
                </a:solidFill>
              </a:rPr>
              <a:t>What do you notice about the backing vocals in the chorus (compared with the verse</a:t>
            </a:r>
            <a:r>
              <a:rPr lang="en-GB" dirty="0" smtClean="0">
                <a:solidFill>
                  <a:schemeClr val="tx1"/>
                </a:solidFill>
              </a:rPr>
              <a:t>)</a:t>
            </a:r>
          </a:p>
          <a:p>
            <a:pPr lvl="2">
              <a:buClr>
                <a:schemeClr val="bg1"/>
              </a:buClr>
            </a:pPr>
            <a:r>
              <a:rPr lang="en-GB" dirty="0" smtClean="0">
                <a:solidFill>
                  <a:schemeClr val="tx1"/>
                </a:solidFill>
              </a:rPr>
              <a:t>They are more prominent in the chorus.</a:t>
            </a:r>
            <a:endParaRPr lang="en-GB" dirty="0">
              <a:solidFill>
                <a:schemeClr val="tx1"/>
              </a:solidFill>
            </a:endParaRPr>
          </a:p>
          <a:p>
            <a:pPr marL="457200" indent="-457200">
              <a:buClr>
                <a:schemeClr val="bg1"/>
              </a:buClr>
              <a:buFont typeface="+mj-lt"/>
              <a:buAutoNum type="arabicPeriod"/>
            </a:pPr>
            <a:r>
              <a:rPr lang="en-GB" dirty="0">
                <a:solidFill>
                  <a:schemeClr val="tx1"/>
                </a:solidFill>
              </a:rPr>
              <a:t>Describe the articulation of the chorus.  How does this affect the texture</a:t>
            </a:r>
            <a:r>
              <a:rPr lang="en-GB" dirty="0" smtClean="0">
                <a:solidFill>
                  <a:schemeClr val="tx1"/>
                </a:solidFill>
              </a:rPr>
              <a:t>?</a:t>
            </a:r>
          </a:p>
          <a:p>
            <a:pPr lvl="2">
              <a:buClr>
                <a:schemeClr val="bg1"/>
              </a:buClr>
            </a:pPr>
            <a:r>
              <a:rPr lang="en-GB" dirty="0" smtClean="0">
                <a:solidFill>
                  <a:schemeClr val="tx1"/>
                </a:solidFill>
              </a:rPr>
              <a:t>Legato – texture sounds thicker and dynamics increase.</a:t>
            </a:r>
            <a:endParaRPr lang="en-GB" dirty="0">
              <a:solidFill>
                <a:schemeClr val="tx1"/>
              </a:solidFill>
            </a:endParaRPr>
          </a:p>
          <a:p>
            <a:pPr marL="457200" indent="-457200">
              <a:buClr>
                <a:schemeClr val="bg1"/>
              </a:buClr>
              <a:buFont typeface="+mj-lt"/>
              <a:buAutoNum type="arabicPeriod"/>
            </a:pPr>
            <a:r>
              <a:rPr lang="en-GB" dirty="0">
                <a:solidFill>
                  <a:schemeClr val="tx1"/>
                </a:solidFill>
              </a:rPr>
              <a:t>Describe the texture of the first chorus using one word</a:t>
            </a:r>
            <a:r>
              <a:rPr lang="en-GB" dirty="0" smtClean="0">
                <a:solidFill>
                  <a:schemeClr val="tx1"/>
                </a:solidFill>
              </a:rPr>
              <a:t>.</a:t>
            </a:r>
          </a:p>
          <a:p>
            <a:pPr lvl="2">
              <a:buClr>
                <a:schemeClr val="bg1"/>
              </a:buClr>
            </a:pPr>
            <a:r>
              <a:rPr lang="en-GB" dirty="0">
                <a:solidFill>
                  <a:schemeClr val="tx1"/>
                </a:solidFill>
              </a:rPr>
              <a:t>H</a:t>
            </a:r>
            <a:r>
              <a:rPr lang="en-GB" dirty="0" smtClean="0">
                <a:solidFill>
                  <a:schemeClr val="tx1"/>
                </a:solidFill>
              </a:rPr>
              <a:t>omophonic</a:t>
            </a:r>
            <a:endParaRPr lang="en-GB" dirty="0">
              <a:solidFill>
                <a:schemeClr val="tx1"/>
              </a:solidFill>
            </a:endParaRPr>
          </a:p>
          <a:p>
            <a:pPr marL="457200" indent="-457200">
              <a:buClr>
                <a:schemeClr val="bg1"/>
              </a:buClr>
              <a:buFont typeface="+mj-lt"/>
              <a:buAutoNum type="arabicPeriod"/>
            </a:pPr>
            <a:r>
              <a:rPr lang="en-GB" dirty="0">
                <a:solidFill>
                  <a:schemeClr val="tx1"/>
                </a:solidFill>
              </a:rPr>
              <a:t>What happens to the texture in the 2</a:t>
            </a:r>
            <a:r>
              <a:rPr lang="en-GB" baseline="30000" dirty="0">
                <a:solidFill>
                  <a:schemeClr val="tx1"/>
                </a:solidFill>
              </a:rPr>
              <a:t>nd</a:t>
            </a:r>
            <a:r>
              <a:rPr lang="en-GB" dirty="0">
                <a:solidFill>
                  <a:schemeClr val="tx1"/>
                </a:solidFill>
              </a:rPr>
              <a:t> verse</a:t>
            </a:r>
            <a:r>
              <a:rPr lang="en-GB" dirty="0" smtClean="0">
                <a:solidFill>
                  <a:schemeClr val="tx1"/>
                </a:solidFill>
              </a:rPr>
              <a:t>?</a:t>
            </a:r>
          </a:p>
          <a:p>
            <a:pPr lvl="2">
              <a:buClr>
                <a:schemeClr val="bg1"/>
              </a:buClr>
            </a:pPr>
            <a:r>
              <a:rPr lang="en-GB" dirty="0" smtClean="0">
                <a:solidFill>
                  <a:schemeClr val="tx1"/>
                </a:solidFill>
              </a:rPr>
              <a:t>More polyphonic as more interweaving parts are introduced.</a:t>
            </a:r>
            <a:endParaRPr lang="en-GB" dirty="0">
              <a:solidFill>
                <a:schemeClr val="tx1"/>
              </a:solidFill>
            </a:endParaRPr>
          </a:p>
          <a:p>
            <a:pPr marL="457200" indent="-457200">
              <a:buClr>
                <a:schemeClr val="bg1"/>
              </a:buClr>
              <a:buFont typeface="+mj-lt"/>
              <a:buAutoNum type="arabicPeriod"/>
            </a:pPr>
            <a:r>
              <a:rPr lang="en-GB" dirty="0">
                <a:solidFill>
                  <a:schemeClr val="tx1"/>
                </a:solidFill>
              </a:rPr>
              <a:t>What do you notice about the chords played by the 2</a:t>
            </a:r>
            <a:r>
              <a:rPr lang="en-GB" baseline="30000" dirty="0">
                <a:solidFill>
                  <a:schemeClr val="tx1"/>
                </a:solidFill>
              </a:rPr>
              <a:t>nd</a:t>
            </a:r>
            <a:r>
              <a:rPr lang="en-GB" dirty="0">
                <a:solidFill>
                  <a:schemeClr val="tx1"/>
                </a:solidFill>
              </a:rPr>
              <a:t> and 3</a:t>
            </a:r>
            <a:r>
              <a:rPr lang="en-GB" baseline="30000" dirty="0">
                <a:solidFill>
                  <a:schemeClr val="tx1"/>
                </a:solidFill>
              </a:rPr>
              <a:t>rd</a:t>
            </a:r>
            <a:r>
              <a:rPr lang="en-GB" dirty="0">
                <a:solidFill>
                  <a:schemeClr val="tx1"/>
                </a:solidFill>
              </a:rPr>
              <a:t> guitar parts in the 2</a:t>
            </a:r>
            <a:r>
              <a:rPr lang="en-GB" baseline="30000" dirty="0">
                <a:solidFill>
                  <a:schemeClr val="tx1"/>
                </a:solidFill>
              </a:rPr>
              <a:t>nd</a:t>
            </a:r>
            <a:r>
              <a:rPr lang="en-GB" dirty="0">
                <a:solidFill>
                  <a:schemeClr val="tx1"/>
                </a:solidFill>
              </a:rPr>
              <a:t> half of the guitar solo</a:t>
            </a:r>
            <a:r>
              <a:rPr lang="en-GB" dirty="0" smtClean="0">
                <a:solidFill>
                  <a:schemeClr val="tx1"/>
                </a:solidFill>
              </a:rPr>
              <a:t>?</a:t>
            </a:r>
          </a:p>
          <a:p>
            <a:pPr lvl="2">
              <a:buClr>
                <a:schemeClr val="bg1"/>
              </a:buClr>
            </a:pPr>
            <a:r>
              <a:rPr lang="en-GB" dirty="0" smtClean="0">
                <a:solidFill>
                  <a:schemeClr val="tx1"/>
                </a:solidFill>
              </a:rPr>
              <a:t>Chords are gradually layered by delaying the entry of the 2</a:t>
            </a:r>
            <a:r>
              <a:rPr lang="en-GB" baseline="30000" dirty="0" smtClean="0">
                <a:solidFill>
                  <a:schemeClr val="tx1"/>
                </a:solidFill>
              </a:rPr>
              <a:t>nd</a:t>
            </a:r>
            <a:r>
              <a:rPr lang="en-GB" dirty="0" smtClean="0">
                <a:solidFill>
                  <a:schemeClr val="tx1"/>
                </a:solidFill>
              </a:rPr>
              <a:t> and 3</a:t>
            </a:r>
            <a:r>
              <a:rPr lang="en-GB" baseline="30000" dirty="0" smtClean="0">
                <a:solidFill>
                  <a:schemeClr val="tx1"/>
                </a:solidFill>
              </a:rPr>
              <a:t>rd</a:t>
            </a:r>
            <a:r>
              <a:rPr lang="en-GB" dirty="0" smtClean="0">
                <a:solidFill>
                  <a:schemeClr val="tx1"/>
                </a:solidFill>
              </a:rPr>
              <a:t> guitar parts.</a:t>
            </a:r>
            <a:endParaRPr lang="en-GB" dirty="0">
              <a:solidFill>
                <a:schemeClr val="tx1"/>
              </a:solidFill>
            </a:endParaRPr>
          </a:p>
          <a:p>
            <a:pPr marL="457200" indent="-457200">
              <a:buClr>
                <a:schemeClr val="bg1"/>
              </a:buClr>
              <a:buFont typeface="+mj-lt"/>
              <a:buAutoNum type="arabicPeriod"/>
            </a:pPr>
            <a:r>
              <a:rPr lang="en-GB" dirty="0">
                <a:solidFill>
                  <a:schemeClr val="tx1"/>
                </a:solidFill>
              </a:rPr>
              <a:t>There is antiphony at bars 42-43 and 67-68.  Describe this effect</a:t>
            </a:r>
            <a:r>
              <a:rPr lang="en-GB" dirty="0" smtClean="0">
                <a:solidFill>
                  <a:schemeClr val="tx1"/>
                </a:solidFill>
              </a:rPr>
              <a:t>.</a:t>
            </a:r>
          </a:p>
          <a:p>
            <a:pPr lvl="2">
              <a:buClr>
                <a:schemeClr val="bg1"/>
              </a:buClr>
            </a:pPr>
            <a:r>
              <a:rPr lang="en-GB" dirty="0" smtClean="0">
                <a:solidFill>
                  <a:schemeClr val="tx1"/>
                </a:solidFill>
              </a:rPr>
              <a:t>Panning creates an effect that makes it sounds like sounds are coming from different places (speakers).  You can move instruments to the left or right of the stereo field to create a more realistic sound.</a:t>
            </a:r>
            <a:endParaRPr lang="en-GB" dirty="0">
              <a:solidFill>
                <a:schemeClr val="tx1"/>
              </a:solidFill>
            </a:endParaRPr>
          </a:p>
          <a:p>
            <a:pPr marL="457200" indent="-457200">
              <a:buClr>
                <a:schemeClr val="bg1"/>
              </a:buClr>
              <a:buFont typeface="+mj-lt"/>
              <a:buAutoNum type="arabicPeriod"/>
            </a:pPr>
            <a:r>
              <a:rPr lang="en-GB" dirty="0">
                <a:solidFill>
                  <a:schemeClr val="tx1"/>
                </a:solidFill>
              </a:rPr>
              <a:t>What happens to the texture in the 2</a:t>
            </a:r>
            <a:r>
              <a:rPr lang="en-GB" baseline="30000" dirty="0">
                <a:solidFill>
                  <a:schemeClr val="tx1"/>
                </a:solidFill>
              </a:rPr>
              <a:t>nd</a:t>
            </a:r>
            <a:r>
              <a:rPr lang="en-GB" dirty="0">
                <a:solidFill>
                  <a:schemeClr val="tx1"/>
                </a:solidFill>
              </a:rPr>
              <a:t> half of the guitar </a:t>
            </a:r>
            <a:r>
              <a:rPr lang="en-GB" dirty="0" smtClean="0">
                <a:solidFill>
                  <a:schemeClr val="tx1"/>
                </a:solidFill>
              </a:rPr>
              <a:t>solo?</a:t>
            </a:r>
          </a:p>
          <a:p>
            <a:pPr lvl="2">
              <a:buClr>
                <a:schemeClr val="bg1"/>
              </a:buClr>
            </a:pPr>
            <a:r>
              <a:rPr lang="en-GB" dirty="0" smtClean="0">
                <a:solidFill>
                  <a:schemeClr val="tx1"/>
                </a:solidFill>
              </a:rPr>
              <a:t>Thinner, several parts drop out.  This makes the 3 guitar broken chord part more effective.</a:t>
            </a:r>
          </a:p>
        </p:txBody>
      </p:sp>
      <p:sp>
        <p:nvSpPr>
          <p:cNvPr id="6" name="Content Placeholder 2"/>
          <p:cNvSpPr>
            <a:spLocks noGrp="1"/>
          </p:cNvSpPr>
          <p:nvPr>
            <p:ph idx="1"/>
          </p:nvPr>
        </p:nvSpPr>
        <p:spPr>
          <a:xfrm>
            <a:off x="9264073" y="1561683"/>
            <a:ext cx="1864174" cy="3943190"/>
          </a:xfrm>
        </p:spPr>
        <p:style>
          <a:lnRef idx="0">
            <a:schemeClr val="accent1"/>
          </a:lnRef>
          <a:fillRef idx="3">
            <a:schemeClr val="accent1"/>
          </a:fillRef>
          <a:effectRef idx="3">
            <a:schemeClr val="accent1"/>
          </a:effectRef>
          <a:fontRef idx="minor">
            <a:schemeClr val="lt1"/>
          </a:fontRef>
        </p:style>
        <p:txBody>
          <a:bodyPr>
            <a:normAutofit/>
          </a:bodyPr>
          <a:lstStyle/>
          <a:p>
            <a:pPr marL="0" indent="0" algn="ctr">
              <a:buNone/>
            </a:pPr>
            <a:r>
              <a:rPr lang="en-GB" sz="1400" dirty="0" smtClean="0"/>
              <a:t>Texture glossary:</a:t>
            </a:r>
          </a:p>
          <a:p>
            <a:pPr marL="0" indent="0" algn="ctr">
              <a:buNone/>
            </a:pPr>
            <a:r>
              <a:rPr lang="en-GB" dirty="0" smtClean="0"/>
              <a:t>Monophonic</a:t>
            </a:r>
          </a:p>
          <a:p>
            <a:pPr marL="0" indent="0" algn="ctr">
              <a:buNone/>
            </a:pPr>
            <a:r>
              <a:rPr lang="en-GB" dirty="0" smtClean="0"/>
              <a:t>Homophonic</a:t>
            </a:r>
          </a:p>
          <a:p>
            <a:pPr marL="0" indent="0" algn="ctr">
              <a:buNone/>
            </a:pPr>
            <a:r>
              <a:rPr lang="en-GB" dirty="0" smtClean="0"/>
              <a:t>Polyphonic</a:t>
            </a:r>
          </a:p>
          <a:p>
            <a:pPr marL="0" indent="0" algn="ctr">
              <a:buNone/>
            </a:pPr>
            <a:r>
              <a:rPr lang="en-GB" dirty="0" smtClean="0"/>
              <a:t>Antiphony</a:t>
            </a:r>
          </a:p>
          <a:p>
            <a:pPr marL="0" indent="0" algn="ctr">
              <a:buNone/>
            </a:pPr>
            <a:r>
              <a:rPr lang="en-GB" dirty="0" smtClean="0"/>
              <a:t>Thin/Thick</a:t>
            </a:r>
          </a:p>
          <a:p>
            <a:pPr marL="0" indent="0" algn="ctr">
              <a:buNone/>
            </a:pPr>
            <a:r>
              <a:rPr lang="en-GB" dirty="0" smtClean="0"/>
              <a:t>Layered</a:t>
            </a:r>
          </a:p>
          <a:p>
            <a:pPr marL="0" indent="0" algn="ctr">
              <a:buNone/>
            </a:pPr>
            <a:r>
              <a:rPr lang="en-GB" dirty="0" smtClean="0"/>
              <a:t>Sparse</a:t>
            </a:r>
          </a:p>
          <a:p>
            <a:pPr marL="0" indent="0" algn="ctr">
              <a:buNone/>
            </a:pPr>
            <a:r>
              <a:rPr lang="en-GB" dirty="0" smtClean="0"/>
              <a:t>Light</a:t>
            </a:r>
          </a:p>
        </p:txBody>
      </p:sp>
    </p:spTree>
    <p:extLst>
      <p:ext uri="{BB962C8B-B14F-4D97-AF65-F5344CB8AC3E}">
        <p14:creationId xmlns:p14="http://schemas.microsoft.com/office/powerpoint/2010/main" val="1466469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16" end="1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18" end="1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20" end="2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Music technology</a:t>
            </a:r>
            <a:endParaRPr lang="en-GB" dirty="0"/>
          </a:p>
        </p:txBody>
      </p:sp>
      <p:sp>
        <p:nvSpPr>
          <p:cNvPr id="3" name="Content Placeholder 2"/>
          <p:cNvSpPr>
            <a:spLocks noGrp="1"/>
          </p:cNvSpPr>
          <p:nvPr>
            <p:ph idx="1"/>
          </p:nvPr>
        </p:nvSpPr>
        <p:spPr/>
        <p:txBody>
          <a:bodyPr>
            <a:normAutofit fontScale="85000" lnSpcReduction="10000"/>
          </a:bodyPr>
          <a:lstStyle/>
          <a:p>
            <a:pPr marL="0" indent="0">
              <a:buNone/>
            </a:pPr>
            <a:r>
              <a:rPr lang="en-GB" dirty="0" smtClean="0"/>
              <a:t>The art of using effects in the appropriate place, panning parts to the centre, left and right, balancing all the different sounds and mixing all the ingredients into a cohesive whole can add considerable amount to the success of a song.</a:t>
            </a:r>
          </a:p>
          <a:p>
            <a:pPr marL="0" indent="0">
              <a:buNone/>
            </a:pPr>
            <a:r>
              <a:rPr lang="en-GB" dirty="0" smtClean="0"/>
              <a:t>In ‘Killer Queen’ the following use of music technology can be heart:</a:t>
            </a:r>
          </a:p>
          <a:p>
            <a:r>
              <a:rPr lang="en-GB" dirty="0" smtClean="0"/>
              <a:t>Much use of ………. , especially of the backing vocals (e.g. 73-74) and guitar parts (55-61)</a:t>
            </a:r>
          </a:p>
          <a:p>
            <a:r>
              <a:rPr lang="en-GB" dirty="0" smtClean="0"/>
              <a:t>The distinctive swooshing sound of ………….. On the whole mix (77-78) and for word-painting on the word laser-beam (17) in the vocal part.</a:t>
            </a:r>
          </a:p>
          <a:p>
            <a:r>
              <a:rPr lang="en-GB" dirty="0" smtClean="0"/>
              <a:t>The dependence on …………….…………. and ………………… for the basic sound of the band.</a:t>
            </a:r>
          </a:p>
          <a:p>
            <a:r>
              <a:rPr lang="en-GB" dirty="0" smtClean="0"/>
              <a:t>Use of effects on the guitar - ……………... throughout the track, creating the sustained tone; </a:t>
            </a:r>
          </a:p>
          <a:p>
            <a:pPr marL="0" indent="0">
              <a:buNone/>
            </a:pPr>
            <a:r>
              <a:rPr lang="en-GB" dirty="0" smtClean="0"/>
              <a:t>………… at the start of Verse 3 (62).</a:t>
            </a:r>
          </a:p>
          <a:p>
            <a:r>
              <a:rPr lang="en-GB" dirty="0" smtClean="0"/>
              <a:t>………… on all tracks to some extent, though this is not a major feature of the piece other than to create a sense of space.</a:t>
            </a:r>
          </a:p>
          <a:p>
            <a:r>
              <a:rPr lang="en-GB" dirty="0" smtClean="0"/>
              <a:t>Clever use of …………………. Positioning when recording the guitars to create different timbres.</a:t>
            </a:r>
            <a:endParaRPr lang="en-GB" dirty="0"/>
          </a:p>
        </p:txBody>
      </p:sp>
      <p:sp>
        <p:nvSpPr>
          <p:cNvPr id="4" name="TextBox 3"/>
          <p:cNvSpPr txBox="1"/>
          <p:nvPr/>
        </p:nvSpPr>
        <p:spPr>
          <a:xfrm>
            <a:off x="2527670" y="3183416"/>
            <a:ext cx="905163" cy="307777"/>
          </a:xfrm>
          <a:prstGeom prst="rect">
            <a:avLst/>
          </a:prstGeom>
          <a:noFill/>
        </p:spPr>
        <p:txBody>
          <a:bodyPr wrap="square" rtlCol="0">
            <a:spAutoFit/>
          </a:bodyPr>
          <a:lstStyle/>
          <a:p>
            <a:r>
              <a:rPr lang="en-GB" sz="1400" dirty="0" smtClean="0">
                <a:solidFill>
                  <a:schemeClr val="accent2"/>
                </a:solidFill>
              </a:rPr>
              <a:t>panning</a:t>
            </a:r>
            <a:endParaRPr lang="en-GB" sz="1400" dirty="0">
              <a:solidFill>
                <a:schemeClr val="accent2"/>
              </a:solidFill>
            </a:endParaRPr>
          </a:p>
        </p:txBody>
      </p:sp>
      <p:sp>
        <p:nvSpPr>
          <p:cNvPr id="5" name="TextBox 4"/>
          <p:cNvSpPr txBox="1"/>
          <p:nvPr/>
        </p:nvSpPr>
        <p:spPr>
          <a:xfrm>
            <a:off x="4890654" y="3491193"/>
            <a:ext cx="905163" cy="307777"/>
          </a:xfrm>
          <a:prstGeom prst="rect">
            <a:avLst/>
          </a:prstGeom>
          <a:noFill/>
        </p:spPr>
        <p:txBody>
          <a:bodyPr wrap="square" rtlCol="0">
            <a:spAutoFit/>
          </a:bodyPr>
          <a:lstStyle/>
          <a:p>
            <a:pPr algn="ctr"/>
            <a:r>
              <a:rPr lang="en-GB" sz="1400" dirty="0" err="1" smtClean="0">
                <a:solidFill>
                  <a:schemeClr val="accent2"/>
                </a:solidFill>
              </a:rPr>
              <a:t>flanger</a:t>
            </a:r>
            <a:endParaRPr lang="en-GB" sz="1400" dirty="0">
              <a:solidFill>
                <a:schemeClr val="accent2"/>
              </a:solidFill>
            </a:endParaRPr>
          </a:p>
        </p:txBody>
      </p:sp>
      <p:sp>
        <p:nvSpPr>
          <p:cNvPr id="6" name="TextBox 5"/>
          <p:cNvSpPr txBox="1"/>
          <p:nvPr/>
        </p:nvSpPr>
        <p:spPr>
          <a:xfrm>
            <a:off x="3432833" y="4125049"/>
            <a:ext cx="2035094" cy="307777"/>
          </a:xfrm>
          <a:prstGeom prst="rect">
            <a:avLst/>
          </a:prstGeom>
          <a:noFill/>
        </p:spPr>
        <p:txBody>
          <a:bodyPr wrap="square" rtlCol="0">
            <a:spAutoFit/>
          </a:bodyPr>
          <a:lstStyle/>
          <a:p>
            <a:pPr algn="ctr"/>
            <a:r>
              <a:rPr lang="en-GB" sz="1400" dirty="0" smtClean="0">
                <a:solidFill>
                  <a:schemeClr val="accent2"/>
                </a:solidFill>
              </a:rPr>
              <a:t>Multi-track recording</a:t>
            </a:r>
            <a:endParaRPr lang="en-GB" sz="1400" dirty="0">
              <a:solidFill>
                <a:schemeClr val="accent2"/>
              </a:solidFill>
            </a:endParaRPr>
          </a:p>
        </p:txBody>
      </p:sp>
      <p:sp>
        <p:nvSpPr>
          <p:cNvPr id="7" name="TextBox 6"/>
          <p:cNvSpPr txBox="1"/>
          <p:nvPr/>
        </p:nvSpPr>
        <p:spPr>
          <a:xfrm>
            <a:off x="5906654" y="4125048"/>
            <a:ext cx="1447061" cy="307777"/>
          </a:xfrm>
          <a:prstGeom prst="rect">
            <a:avLst/>
          </a:prstGeom>
          <a:noFill/>
        </p:spPr>
        <p:txBody>
          <a:bodyPr wrap="square" rtlCol="0">
            <a:spAutoFit/>
          </a:bodyPr>
          <a:lstStyle/>
          <a:p>
            <a:pPr algn="ctr"/>
            <a:r>
              <a:rPr lang="en-GB" sz="1400" dirty="0">
                <a:solidFill>
                  <a:schemeClr val="accent2"/>
                </a:solidFill>
              </a:rPr>
              <a:t>o</a:t>
            </a:r>
            <a:r>
              <a:rPr lang="en-GB" sz="1400" dirty="0" smtClean="0">
                <a:solidFill>
                  <a:schemeClr val="accent2"/>
                </a:solidFill>
              </a:rPr>
              <a:t>ver-dubbing</a:t>
            </a:r>
            <a:endParaRPr lang="en-GB" sz="1400" dirty="0">
              <a:solidFill>
                <a:schemeClr val="accent2"/>
              </a:solidFill>
            </a:endParaRPr>
          </a:p>
        </p:txBody>
      </p:sp>
      <p:sp>
        <p:nvSpPr>
          <p:cNvPr id="8" name="TextBox 7"/>
          <p:cNvSpPr txBox="1"/>
          <p:nvPr/>
        </p:nvSpPr>
        <p:spPr>
          <a:xfrm>
            <a:off x="4313381" y="4463189"/>
            <a:ext cx="988292" cy="307777"/>
          </a:xfrm>
          <a:prstGeom prst="rect">
            <a:avLst/>
          </a:prstGeom>
          <a:noFill/>
        </p:spPr>
        <p:txBody>
          <a:bodyPr wrap="square" rtlCol="0">
            <a:spAutoFit/>
          </a:bodyPr>
          <a:lstStyle/>
          <a:p>
            <a:pPr algn="ctr"/>
            <a:r>
              <a:rPr lang="en-GB" sz="1400" dirty="0" smtClean="0">
                <a:solidFill>
                  <a:schemeClr val="accent2"/>
                </a:solidFill>
              </a:rPr>
              <a:t>distortion</a:t>
            </a:r>
            <a:endParaRPr lang="en-GB" sz="1400" dirty="0">
              <a:solidFill>
                <a:schemeClr val="accent2"/>
              </a:solidFill>
            </a:endParaRPr>
          </a:p>
        </p:txBody>
      </p:sp>
      <p:sp>
        <p:nvSpPr>
          <p:cNvPr id="9" name="TextBox 8"/>
          <p:cNvSpPr txBox="1"/>
          <p:nvPr/>
        </p:nvSpPr>
        <p:spPr>
          <a:xfrm>
            <a:off x="1069848" y="4835621"/>
            <a:ext cx="1062968" cy="307777"/>
          </a:xfrm>
          <a:prstGeom prst="rect">
            <a:avLst/>
          </a:prstGeom>
          <a:noFill/>
        </p:spPr>
        <p:txBody>
          <a:bodyPr wrap="square" rtlCol="0">
            <a:spAutoFit/>
          </a:bodyPr>
          <a:lstStyle/>
          <a:p>
            <a:pPr algn="ctr"/>
            <a:r>
              <a:rPr lang="en-GB" sz="1400" dirty="0" smtClean="0">
                <a:solidFill>
                  <a:schemeClr val="accent2"/>
                </a:solidFill>
              </a:rPr>
              <a:t>wah-wah</a:t>
            </a:r>
            <a:endParaRPr lang="en-GB" sz="1400" dirty="0">
              <a:solidFill>
                <a:schemeClr val="accent2"/>
              </a:solidFill>
            </a:endParaRPr>
          </a:p>
        </p:txBody>
      </p:sp>
      <p:sp>
        <p:nvSpPr>
          <p:cNvPr id="10" name="TextBox 9"/>
          <p:cNvSpPr txBox="1"/>
          <p:nvPr/>
        </p:nvSpPr>
        <p:spPr>
          <a:xfrm>
            <a:off x="1278452" y="5170830"/>
            <a:ext cx="905163" cy="307777"/>
          </a:xfrm>
          <a:prstGeom prst="rect">
            <a:avLst/>
          </a:prstGeom>
          <a:noFill/>
        </p:spPr>
        <p:txBody>
          <a:bodyPr wrap="square" rtlCol="0">
            <a:spAutoFit/>
          </a:bodyPr>
          <a:lstStyle/>
          <a:p>
            <a:pPr algn="ctr"/>
            <a:r>
              <a:rPr lang="en-GB" sz="1400" dirty="0" smtClean="0">
                <a:solidFill>
                  <a:schemeClr val="accent2"/>
                </a:solidFill>
              </a:rPr>
              <a:t>Reverb</a:t>
            </a:r>
            <a:endParaRPr lang="en-GB" sz="1400" dirty="0">
              <a:solidFill>
                <a:schemeClr val="accent2"/>
              </a:solidFill>
            </a:endParaRPr>
          </a:p>
        </p:txBody>
      </p:sp>
      <p:sp>
        <p:nvSpPr>
          <p:cNvPr id="11" name="TextBox 10"/>
          <p:cNvSpPr txBox="1"/>
          <p:nvPr/>
        </p:nvSpPr>
        <p:spPr>
          <a:xfrm>
            <a:off x="2821686" y="5725716"/>
            <a:ext cx="1222294" cy="307777"/>
          </a:xfrm>
          <a:prstGeom prst="rect">
            <a:avLst/>
          </a:prstGeom>
          <a:noFill/>
        </p:spPr>
        <p:txBody>
          <a:bodyPr wrap="square" rtlCol="0">
            <a:spAutoFit/>
          </a:bodyPr>
          <a:lstStyle/>
          <a:p>
            <a:pPr algn="ctr"/>
            <a:r>
              <a:rPr lang="en-GB" sz="1400" dirty="0" smtClean="0">
                <a:solidFill>
                  <a:schemeClr val="accent2"/>
                </a:solidFill>
              </a:rPr>
              <a:t>microphone</a:t>
            </a:r>
            <a:endParaRPr lang="en-GB" sz="1400" dirty="0">
              <a:solidFill>
                <a:schemeClr val="accent2"/>
              </a:solidFill>
            </a:endParaRPr>
          </a:p>
        </p:txBody>
      </p:sp>
      <p:sp>
        <p:nvSpPr>
          <p:cNvPr id="13" name="Content Placeholder 2"/>
          <p:cNvSpPr txBox="1">
            <a:spLocks/>
          </p:cNvSpPr>
          <p:nvPr/>
        </p:nvSpPr>
        <p:spPr>
          <a:xfrm>
            <a:off x="6908801" y="103401"/>
            <a:ext cx="5161555" cy="2004291"/>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numCol="2" rtlCol="0">
            <a:normAutofit lnSpcReduction="10000"/>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lt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lt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lt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lt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lt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lt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lt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lt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lt1"/>
                </a:solidFill>
                <a:latin typeface="+mn-lt"/>
                <a:ea typeface="+mn-ea"/>
                <a:cs typeface="+mn-cs"/>
              </a:defRPr>
            </a:lvl9pPr>
          </a:lstStyle>
          <a:p>
            <a:pPr marL="0" indent="0" algn="ctr">
              <a:buFont typeface="Wingdings" pitchFamily="2" charset="2"/>
              <a:buNone/>
            </a:pPr>
            <a:endParaRPr lang="en-GB" dirty="0" smtClean="0"/>
          </a:p>
          <a:p>
            <a:pPr marL="0" indent="0" algn="ctr">
              <a:buFont typeface="Wingdings" pitchFamily="2" charset="2"/>
              <a:buNone/>
            </a:pPr>
            <a:r>
              <a:rPr lang="en-GB" dirty="0" smtClean="0"/>
              <a:t>Microphone</a:t>
            </a:r>
          </a:p>
          <a:p>
            <a:pPr marL="0" indent="0" algn="ctr">
              <a:buFont typeface="Wingdings" pitchFamily="2" charset="2"/>
              <a:buNone/>
            </a:pPr>
            <a:r>
              <a:rPr lang="en-GB" dirty="0" smtClean="0"/>
              <a:t>Distortion</a:t>
            </a:r>
          </a:p>
          <a:p>
            <a:pPr marL="0" indent="0" algn="ctr">
              <a:buFont typeface="Wingdings" pitchFamily="2" charset="2"/>
              <a:buNone/>
            </a:pPr>
            <a:r>
              <a:rPr lang="en-GB" dirty="0" err="1" smtClean="0"/>
              <a:t>Flanger</a:t>
            </a:r>
            <a:endParaRPr lang="en-GB" dirty="0" smtClean="0"/>
          </a:p>
          <a:p>
            <a:pPr marL="0" indent="0" algn="ctr">
              <a:buFont typeface="Wingdings" pitchFamily="2" charset="2"/>
              <a:buNone/>
            </a:pPr>
            <a:r>
              <a:rPr lang="en-GB" dirty="0" smtClean="0"/>
              <a:t>Multi-track recording</a:t>
            </a:r>
          </a:p>
          <a:p>
            <a:pPr marL="0" indent="0" algn="ctr">
              <a:buFont typeface="Wingdings" pitchFamily="2" charset="2"/>
              <a:buNone/>
            </a:pPr>
            <a:endParaRPr lang="en-GB" dirty="0" smtClean="0"/>
          </a:p>
          <a:p>
            <a:pPr marL="0" indent="0" algn="ctr">
              <a:buFont typeface="Wingdings" pitchFamily="2" charset="2"/>
              <a:buNone/>
            </a:pPr>
            <a:r>
              <a:rPr lang="en-GB" dirty="0" smtClean="0"/>
              <a:t>Reverb</a:t>
            </a:r>
          </a:p>
          <a:p>
            <a:pPr marL="0" indent="0" algn="ctr">
              <a:buFont typeface="Wingdings" pitchFamily="2" charset="2"/>
              <a:buNone/>
            </a:pPr>
            <a:r>
              <a:rPr lang="en-GB" dirty="0" smtClean="0"/>
              <a:t>Wah-wah</a:t>
            </a:r>
          </a:p>
          <a:p>
            <a:pPr marL="0" indent="0" algn="ctr">
              <a:buFont typeface="Wingdings" pitchFamily="2" charset="2"/>
              <a:buNone/>
            </a:pPr>
            <a:r>
              <a:rPr lang="en-GB" dirty="0" smtClean="0"/>
              <a:t>Panning</a:t>
            </a:r>
          </a:p>
          <a:p>
            <a:pPr marL="0" indent="0" algn="ctr">
              <a:buFont typeface="Wingdings" pitchFamily="2" charset="2"/>
              <a:buNone/>
            </a:pPr>
            <a:r>
              <a:rPr lang="en-GB" dirty="0" smtClean="0"/>
              <a:t>Over-dubbing</a:t>
            </a:r>
          </a:p>
        </p:txBody>
      </p:sp>
      <p:sp>
        <p:nvSpPr>
          <p:cNvPr id="14" name="TextBox 13"/>
          <p:cNvSpPr txBox="1"/>
          <p:nvPr/>
        </p:nvSpPr>
        <p:spPr>
          <a:xfrm>
            <a:off x="8368146" y="89685"/>
            <a:ext cx="2641599" cy="646331"/>
          </a:xfrm>
          <a:prstGeom prst="rect">
            <a:avLst/>
          </a:prstGeom>
          <a:noFill/>
        </p:spPr>
        <p:txBody>
          <a:bodyPr wrap="square" rtlCol="0">
            <a:spAutoFit/>
          </a:bodyPr>
          <a:lstStyle/>
          <a:p>
            <a:r>
              <a:rPr lang="en-GB" dirty="0" smtClean="0">
                <a:solidFill>
                  <a:schemeClr val="bg1"/>
                </a:solidFill>
              </a:rPr>
              <a:t>Music tech glossary</a:t>
            </a:r>
            <a:r>
              <a:rPr lang="en-GB" b="1" dirty="0" smtClean="0">
                <a:solidFill>
                  <a:schemeClr val="bg1"/>
                </a:solidFill>
              </a:rPr>
              <a:t>:</a:t>
            </a:r>
          </a:p>
          <a:p>
            <a:endParaRPr lang="en-GB" dirty="0"/>
          </a:p>
        </p:txBody>
      </p:sp>
    </p:spTree>
    <p:extLst>
      <p:ext uri="{BB962C8B-B14F-4D97-AF65-F5344CB8AC3E}">
        <p14:creationId xmlns:p14="http://schemas.microsoft.com/office/powerpoint/2010/main" val="495095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fltVal val="0"/>
                                          </p:val>
                                        </p:tav>
                                        <p:tav tm="100000">
                                          <p:val>
                                            <p:strVal val="#ppt_w"/>
                                          </p:val>
                                        </p:tav>
                                      </p:tavLst>
                                    </p:anim>
                                    <p:anim calcmode="lin" valueType="num">
                                      <p:cBhvr>
                                        <p:cTn id="14" dur="1000" fill="hold"/>
                                        <p:tgtEl>
                                          <p:spTgt spid="14"/>
                                        </p:tgtEl>
                                        <p:attrNameLst>
                                          <p:attrName>ppt_h</p:attrName>
                                        </p:attrNameLst>
                                      </p:cBhvr>
                                      <p:tavLst>
                                        <p:tav tm="0">
                                          <p:val>
                                            <p:fltVal val="0"/>
                                          </p:val>
                                        </p:tav>
                                        <p:tav tm="100000">
                                          <p:val>
                                            <p:strVal val="#ppt_h"/>
                                          </p:val>
                                        </p:tav>
                                      </p:tavLst>
                                    </p:anim>
                                    <p:anim calcmode="lin" valueType="num">
                                      <p:cBhvr>
                                        <p:cTn id="15" dur="1000" fill="hold"/>
                                        <p:tgtEl>
                                          <p:spTgt spid="14"/>
                                        </p:tgtEl>
                                        <p:attrNameLst>
                                          <p:attrName>style.rotation</p:attrName>
                                        </p:attrNameLst>
                                      </p:cBhvr>
                                      <p:tavLst>
                                        <p:tav tm="0">
                                          <p:val>
                                            <p:fltVal val="90"/>
                                          </p:val>
                                        </p:tav>
                                        <p:tav tm="100000">
                                          <p:val>
                                            <p:fltVal val="0"/>
                                          </p:val>
                                        </p:tav>
                                      </p:tavLst>
                                    </p:anim>
                                    <p:animEffect transition="in" filter="fade">
                                      <p:cBhvr>
                                        <p:cTn id="16" dur="10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3" grpId="0" animBg="1"/>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9848" y="392268"/>
            <a:ext cx="10058400" cy="1609344"/>
          </a:xfrm>
        </p:spPr>
        <p:txBody>
          <a:bodyPr/>
          <a:lstStyle/>
          <a:p>
            <a:pPr algn="ctr"/>
            <a:r>
              <a:rPr lang="en-GB" dirty="0" smtClean="0"/>
              <a:t>Task</a:t>
            </a:r>
            <a:endParaRPr lang="en-GB" dirty="0"/>
          </a:p>
        </p:txBody>
      </p:sp>
      <p:sp>
        <p:nvSpPr>
          <p:cNvPr id="3" name="Content Placeholder 2"/>
          <p:cNvSpPr>
            <a:spLocks noGrp="1"/>
          </p:cNvSpPr>
          <p:nvPr>
            <p:ph idx="1"/>
          </p:nvPr>
        </p:nvSpPr>
        <p:spPr>
          <a:xfrm>
            <a:off x="1069848" y="1650353"/>
            <a:ext cx="10058400" cy="1821504"/>
          </a:xfrm>
        </p:spPr>
        <p:style>
          <a:lnRef idx="0">
            <a:schemeClr val="accent1"/>
          </a:lnRef>
          <a:fillRef idx="3">
            <a:schemeClr val="accent1"/>
          </a:fillRef>
          <a:effectRef idx="3">
            <a:schemeClr val="accent1"/>
          </a:effectRef>
          <a:fontRef idx="minor">
            <a:schemeClr val="lt1"/>
          </a:fontRef>
        </p:style>
        <p:txBody>
          <a:bodyPr>
            <a:normAutofit/>
          </a:bodyPr>
          <a:lstStyle/>
          <a:p>
            <a:pPr marL="0" indent="0" algn="ctr">
              <a:buNone/>
            </a:pPr>
            <a:endParaRPr lang="en-GB" dirty="0" smtClean="0"/>
          </a:p>
          <a:p>
            <a:pPr marL="0" indent="0" algn="ctr">
              <a:buNone/>
            </a:pPr>
            <a:r>
              <a:rPr lang="en-GB" dirty="0" smtClean="0"/>
              <a:t>Listen to the track on headphones, focusing on how the sounds have been placed on the left or the right.</a:t>
            </a:r>
          </a:p>
          <a:p>
            <a:pPr marL="0" indent="0" algn="ctr">
              <a:buNone/>
            </a:pPr>
            <a:r>
              <a:rPr lang="en-GB" dirty="0" smtClean="0"/>
              <a:t>Are there any particular sounds that are always in the centre?</a:t>
            </a:r>
            <a:endParaRPr lang="en-GB" dirty="0"/>
          </a:p>
        </p:txBody>
      </p:sp>
      <p:sp>
        <p:nvSpPr>
          <p:cNvPr id="4" name="Title 1"/>
          <p:cNvSpPr txBox="1">
            <a:spLocks/>
          </p:cNvSpPr>
          <p:nvPr/>
        </p:nvSpPr>
        <p:spPr>
          <a:xfrm>
            <a:off x="1069848" y="3398197"/>
            <a:ext cx="10058400" cy="16093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r>
              <a:rPr lang="en-GB" dirty="0" smtClean="0"/>
              <a:t>Exam-style question</a:t>
            </a:r>
            <a:endParaRPr lang="en-GB" dirty="0"/>
          </a:p>
        </p:txBody>
      </p:sp>
      <p:sp>
        <p:nvSpPr>
          <p:cNvPr id="5" name="Content Placeholder 2"/>
          <p:cNvSpPr txBox="1">
            <a:spLocks/>
          </p:cNvSpPr>
          <p:nvPr/>
        </p:nvSpPr>
        <p:spPr>
          <a:xfrm>
            <a:off x="1069848" y="4933880"/>
            <a:ext cx="10058400" cy="1212919"/>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ormAutofit lnSpcReduction="10000"/>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lt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lt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lt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lt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lt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lt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lt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lt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lt1"/>
                </a:solidFill>
                <a:latin typeface="+mn-lt"/>
                <a:ea typeface="+mn-ea"/>
                <a:cs typeface="+mn-cs"/>
              </a:defRPr>
            </a:lvl9pPr>
          </a:lstStyle>
          <a:p>
            <a:pPr marL="0" indent="0" algn="ctr">
              <a:buFont typeface="Wingdings" pitchFamily="2" charset="2"/>
              <a:buNone/>
            </a:pPr>
            <a:endParaRPr lang="en-GB" dirty="0" smtClean="0"/>
          </a:p>
          <a:p>
            <a:pPr marL="0" indent="0" algn="ctr">
              <a:buFont typeface="Wingdings" pitchFamily="2" charset="2"/>
              <a:buNone/>
            </a:pPr>
            <a:r>
              <a:rPr lang="en-GB" dirty="0" smtClean="0"/>
              <a:t>List three effects that have been used on the guitar part during the guitar solo.</a:t>
            </a:r>
          </a:p>
          <a:p>
            <a:pPr marL="0" indent="0" algn="ctr">
              <a:buFont typeface="Wingdings" pitchFamily="2" charset="2"/>
              <a:buNone/>
            </a:pPr>
            <a:r>
              <a:rPr lang="en-GB" dirty="0" smtClean="0"/>
              <a:t>(3 marks)</a:t>
            </a:r>
            <a:endParaRPr lang="en-GB" dirty="0"/>
          </a:p>
        </p:txBody>
      </p:sp>
    </p:spTree>
    <p:extLst>
      <p:ext uri="{BB962C8B-B14F-4D97-AF65-F5344CB8AC3E}">
        <p14:creationId xmlns:p14="http://schemas.microsoft.com/office/powerpoint/2010/main" val="22979874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Guitar Techniques</a:t>
            </a:r>
            <a:endParaRPr lang="en-GB" dirty="0"/>
          </a:p>
        </p:txBody>
      </p:sp>
      <p:sp>
        <p:nvSpPr>
          <p:cNvPr id="3" name="Content Placeholder 2"/>
          <p:cNvSpPr>
            <a:spLocks noGrp="1"/>
          </p:cNvSpPr>
          <p:nvPr>
            <p:ph idx="1"/>
          </p:nvPr>
        </p:nvSpPr>
        <p:spPr/>
        <p:txBody>
          <a:bodyPr/>
          <a:lstStyle/>
          <a:p>
            <a:pPr algn="ctr"/>
            <a:r>
              <a:rPr lang="en-GB" dirty="0" smtClean="0"/>
              <a:t>String bends</a:t>
            </a:r>
          </a:p>
          <a:p>
            <a:pPr algn="ctr"/>
            <a:endParaRPr lang="en-GB" dirty="0" smtClean="0"/>
          </a:p>
          <a:p>
            <a:pPr algn="ctr"/>
            <a:r>
              <a:rPr lang="en-GB" dirty="0" smtClean="0"/>
              <a:t>Slides</a:t>
            </a:r>
          </a:p>
          <a:p>
            <a:pPr algn="ctr"/>
            <a:endParaRPr lang="en-GB" dirty="0" smtClean="0"/>
          </a:p>
          <a:p>
            <a:pPr algn="ctr"/>
            <a:r>
              <a:rPr lang="en-GB" dirty="0" smtClean="0"/>
              <a:t>Pull-offs</a:t>
            </a:r>
          </a:p>
          <a:p>
            <a:pPr algn="ctr"/>
            <a:endParaRPr lang="en-GB" dirty="0" smtClean="0"/>
          </a:p>
          <a:p>
            <a:pPr algn="ctr"/>
            <a:r>
              <a:rPr lang="en-GB" dirty="0" smtClean="0"/>
              <a:t>Vibrato</a:t>
            </a:r>
            <a:endParaRPr lang="en-GB" dirty="0"/>
          </a:p>
        </p:txBody>
      </p:sp>
      <p:pic>
        <p:nvPicPr>
          <p:cNvPr id="4" name="Picture 3"/>
          <p:cNvPicPr>
            <a:picLocks noChangeAspect="1"/>
          </p:cNvPicPr>
          <p:nvPr/>
        </p:nvPicPr>
        <p:blipFill>
          <a:blip r:embed="rId3"/>
          <a:stretch>
            <a:fillRect/>
          </a:stretch>
        </p:blipFill>
        <p:spPr>
          <a:xfrm>
            <a:off x="9528708" y="4060044"/>
            <a:ext cx="2517866" cy="2737341"/>
          </a:xfrm>
          <a:prstGeom prst="rect">
            <a:avLst/>
          </a:prstGeom>
        </p:spPr>
      </p:pic>
      <p:pic>
        <p:nvPicPr>
          <p:cNvPr id="5" name="Picture 4"/>
          <p:cNvPicPr>
            <a:picLocks noChangeAspect="1"/>
          </p:cNvPicPr>
          <p:nvPr/>
        </p:nvPicPr>
        <p:blipFill>
          <a:blip r:embed="rId4"/>
          <a:stretch>
            <a:fillRect/>
          </a:stretch>
        </p:blipFill>
        <p:spPr>
          <a:xfrm>
            <a:off x="9510418" y="60651"/>
            <a:ext cx="2536156" cy="2664183"/>
          </a:xfrm>
          <a:prstGeom prst="rect">
            <a:avLst/>
          </a:prstGeom>
        </p:spPr>
      </p:pic>
      <p:pic>
        <p:nvPicPr>
          <p:cNvPr id="6" name="Picture 5"/>
          <p:cNvPicPr>
            <a:picLocks noChangeAspect="1"/>
          </p:cNvPicPr>
          <p:nvPr/>
        </p:nvPicPr>
        <p:blipFill>
          <a:blip r:embed="rId5"/>
          <a:stretch>
            <a:fillRect/>
          </a:stretch>
        </p:blipFill>
        <p:spPr>
          <a:xfrm>
            <a:off x="82610" y="54554"/>
            <a:ext cx="2609314" cy="2676376"/>
          </a:xfrm>
          <a:prstGeom prst="rect">
            <a:avLst/>
          </a:prstGeom>
        </p:spPr>
      </p:pic>
      <p:pic>
        <p:nvPicPr>
          <p:cNvPr id="7" name="Picture 6"/>
          <p:cNvPicPr>
            <a:picLocks noChangeAspect="1"/>
          </p:cNvPicPr>
          <p:nvPr/>
        </p:nvPicPr>
        <p:blipFill>
          <a:blip r:embed="rId6"/>
          <a:stretch>
            <a:fillRect/>
          </a:stretch>
        </p:blipFill>
        <p:spPr>
          <a:xfrm>
            <a:off x="82610" y="4200264"/>
            <a:ext cx="2487384" cy="2597121"/>
          </a:xfrm>
          <a:prstGeom prst="rect">
            <a:avLst/>
          </a:prstGeom>
        </p:spPr>
      </p:pic>
    </p:spTree>
    <p:extLst>
      <p:ext uri="{BB962C8B-B14F-4D97-AF65-F5344CB8AC3E}">
        <p14:creationId xmlns:p14="http://schemas.microsoft.com/office/powerpoint/2010/main" val="9399536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Tonality &amp; Harmony</a:t>
            </a:r>
            <a:endParaRPr lang="en-GB" dirty="0"/>
          </a:p>
        </p:txBody>
      </p:sp>
      <p:sp>
        <p:nvSpPr>
          <p:cNvPr id="3" name="Content Placeholder 2"/>
          <p:cNvSpPr>
            <a:spLocks noGrp="1"/>
          </p:cNvSpPr>
          <p:nvPr>
            <p:ph idx="1"/>
          </p:nvPr>
        </p:nvSpPr>
        <p:spPr>
          <a:xfrm>
            <a:off x="1069848" y="1761188"/>
            <a:ext cx="10058400" cy="4630375"/>
          </a:xfrm>
        </p:spPr>
        <p:txBody>
          <a:bodyPr>
            <a:normAutofit/>
          </a:bodyPr>
          <a:lstStyle/>
          <a:p>
            <a:r>
              <a:rPr lang="en-GB" sz="1800" dirty="0" smtClean="0"/>
              <a:t>The chord sequences owe more to songs from musicals than to the blues-based sequences of rock music.  A standard rock song will often follow an adapted 12-bar-blues sequence or will use chords I, IV and V as the basis of their harmony.</a:t>
            </a:r>
          </a:p>
          <a:p>
            <a:r>
              <a:rPr lang="en-GB" sz="1800" dirty="0" smtClean="0"/>
              <a:t>The middle 8 may briefly venture into something more exciting, but the song will generally stay rooted in the tonic key throughout.</a:t>
            </a:r>
          </a:p>
          <a:p>
            <a:r>
              <a:rPr lang="en-GB" sz="1800" dirty="0" smtClean="0"/>
              <a:t>Songs from musicals tend to be much more harmonically adventurous.</a:t>
            </a:r>
          </a:p>
          <a:p>
            <a:pPr marL="342900" indent="-342900">
              <a:buFont typeface="+mj-lt"/>
              <a:buAutoNum type="arabicPeriod"/>
            </a:pPr>
            <a:r>
              <a:rPr lang="en-GB" sz="1800" dirty="0" smtClean="0"/>
              <a:t>What key is ‘Killer Queen’ in?</a:t>
            </a:r>
          </a:p>
          <a:p>
            <a:pPr lvl="1"/>
            <a:r>
              <a:rPr lang="en-GB" sz="1300" dirty="0" err="1" smtClean="0"/>
              <a:t>Eb</a:t>
            </a:r>
            <a:r>
              <a:rPr lang="en-GB" sz="1300" dirty="0" smtClean="0"/>
              <a:t> major.  Rock songs are rarely written in flat keys (unless the guitarist uses a capo or detunes the guitar by a semitone). E major and D major, which suit the guitar, are much more common.  Queen often explored unusual keys for rock music – e.g. ‘Bohemian Rhapsody’ is in Bb major.</a:t>
            </a:r>
          </a:p>
          <a:p>
            <a:pPr marL="342900" indent="-342900">
              <a:buFont typeface="+mj-lt"/>
              <a:buAutoNum type="arabicPeriod"/>
            </a:pPr>
            <a:r>
              <a:rPr lang="en-GB" sz="1800" dirty="0" smtClean="0"/>
              <a:t>What features make the song more harmonically interesting?</a:t>
            </a:r>
          </a:p>
          <a:p>
            <a:pPr lvl="1"/>
            <a:r>
              <a:rPr lang="en-GB" sz="1300" dirty="0" smtClean="0"/>
              <a:t>Frequent modulations (changes of key)</a:t>
            </a:r>
          </a:p>
          <a:p>
            <a:pPr lvl="1"/>
            <a:r>
              <a:rPr lang="en-GB" sz="1300" dirty="0" smtClean="0"/>
              <a:t>Harmonic sequences (V-I progressions which modulate through different keys)</a:t>
            </a:r>
          </a:p>
          <a:p>
            <a:pPr lvl="1"/>
            <a:r>
              <a:rPr lang="en-GB" sz="1300" dirty="0" smtClean="0"/>
              <a:t>Tonal ambiguity (e.g. the piece starts with a C chord but the piece is in the key of </a:t>
            </a:r>
            <a:r>
              <a:rPr lang="en-GB" sz="1300" dirty="0" err="1" smtClean="0"/>
              <a:t>Eb</a:t>
            </a:r>
            <a:r>
              <a:rPr lang="en-GB" sz="1300" dirty="0" smtClean="0"/>
              <a:t> major!)</a:t>
            </a:r>
          </a:p>
          <a:p>
            <a:pPr lvl="1"/>
            <a:r>
              <a:rPr lang="en-GB" sz="1300" dirty="0" smtClean="0"/>
              <a:t>Extended chords (adding notes to triads to make them sound more interesting)</a:t>
            </a:r>
          </a:p>
          <a:p>
            <a:pPr lvl="1"/>
            <a:r>
              <a:rPr lang="en-GB" sz="1300" dirty="0" smtClean="0"/>
              <a:t>Inversions of chords to create scalic movement in the bass (When the root note is not always in the bass)</a:t>
            </a:r>
            <a:endParaRPr lang="en-GB" sz="1300" dirty="0"/>
          </a:p>
        </p:txBody>
      </p:sp>
    </p:spTree>
    <p:extLst>
      <p:ext uri="{BB962C8B-B14F-4D97-AF65-F5344CB8AC3E}">
        <p14:creationId xmlns:p14="http://schemas.microsoft.com/office/powerpoint/2010/main" val="1144452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chord sequences</a:t>
            </a:r>
            <a:endParaRPr lang="en-GB" dirty="0"/>
          </a:p>
        </p:txBody>
      </p:sp>
      <p:sp>
        <p:nvSpPr>
          <p:cNvPr id="3" name="Content Placeholder 2"/>
          <p:cNvSpPr>
            <a:spLocks noGrp="1"/>
          </p:cNvSpPr>
          <p:nvPr>
            <p:ph idx="1"/>
          </p:nvPr>
        </p:nvSpPr>
        <p:spPr>
          <a:xfrm>
            <a:off x="1069848" y="1834634"/>
            <a:ext cx="10058400" cy="4050792"/>
          </a:xfrm>
        </p:spPr>
        <p:txBody>
          <a:bodyPr/>
          <a:lstStyle/>
          <a:p>
            <a:pPr marL="0" indent="0">
              <a:buNone/>
            </a:pPr>
            <a:r>
              <a:rPr lang="en-GB" dirty="0" smtClean="0"/>
              <a:t>Listen to the 1</a:t>
            </a:r>
            <a:r>
              <a:rPr lang="en-GB" baseline="30000" dirty="0" smtClean="0"/>
              <a:t>st</a:t>
            </a:r>
            <a:r>
              <a:rPr lang="en-GB" dirty="0" smtClean="0"/>
              <a:t> phrase of verse 1 </a:t>
            </a:r>
            <a:r>
              <a:rPr lang="en-GB" i="1" dirty="0" smtClean="0"/>
              <a:t>“She keeps a Moët et </a:t>
            </a:r>
            <a:r>
              <a:rPr lang="en-GB" i="1" dirty="0" err="1" smtClean="0"/>
              <a:t>Chandon</a:t>
            </a:r>
            <a:r>
              <a:rPr lang="en-GB" i="1" dirty="0" smtClean="0"/>
              <a:t>…”.  </a:t>
            </a:r>
          </a:p>
          <a:p>
            <a:pPr marL="0" indent="0">
              <a:buNone/>
            </a:pPr>
            <a:r>
              <a:rPr lang="en-GB" dirty="0" smtClean="0"/>
              <a:t>There are four chords used in total. </a:t>
            </a:r>
          </a:p>
          <a:p>
            <a:r>
              <a:rPr lang="en-GB" dirty="0" smtClean="0"/>
              <a:t>Can you identify the pattern of major and minor chords?</a:t>
            </a:r>
          </a:p>
          <a:p>
            <a:pPr marL="0" indent="0">
              <a:buNone/>
            </a:pPr>
            <a:endParaRPr lang="en-GB" dirty="0"/>
          </a:p>
          <a:p>
            <a:pPr marL="457200" indent="-457200">
              <a:buFont typeface="+mj-lt"/>
              <a:buAutoNum type="arabicPeriod"/>
            </a:pPr>
            <a:endParaRPr lang="en-GB" i="1" dirty="0" smtClean="0"/>
          </a:p>
          <a:p>
            <a:pPr marL="457200" indent="-457200">
              <a:buFont typeface="+mj-lt"/>
              <a:buAutoNum type="arabicPeriod"/>
            </a:pPr>
            <a:endParaRPr lang="en-GB" i="1" dirty="0"/>
          </a:p>
          <a:p>
            <a:pPr marL="0" indent="0">
              <a:buNone/>
            </a:pPr>
            <a:r>
              <a:rPr lang="en-GB" dirty="0" smtClean="0"/>
              <a:t>Listen to the 2</a:t>
            </a:r>
            <a:r>
              <a:rPr lang="en-GB" baseline="30000" dirty="0" smtClean="0"/>
              <a:t>nd</a:t>
            </a:r>
            <a:r>
              <a:rPr lang="en-GB" dirty="0" smtClean="0"/>
              <a:t> phrase of verse 1 </a:t>
            </a:r>
            <a:r>
              <a:rPr lang="en-GB" i="1" dirty="0" smtClean="0"/>
              <a:t>“A built in a remedy…”</a:t>
            </a:r>
          </a:p>
          <a:p>
            <a:r>
              <a:rPr lang="en-GB" dirty="0" smtClean="0"/>
              <a:t>What has happened to the harmonic rhythm?</a:t>
            </a:r>
          </a:p>
          <a:p>
            <a:pPr lvl="1"/>
            <a:r>
              <a:rPr lang="en-GB" dirty="0" smtClean="0"/>
              <a:t>It has increased.  There are now two chords per bar.</a:t>
            </a:r>
            <a:endParaRPr lang="en-GB" dirty="0"/>
          </a:p>
          <a:p>
            <a:pPr lvl="1"/>
            <a:endParaRPr lang="en-GB" dirty="0" smtClean="0"/>
          </a:p>
          <a:p>
            <a:pPr lvl="1"/>
            <a:endParaRPr lang="en-GB" dirty="0" smtClean="0"/>
          </a:p>
        </p:txBody>
      </p:sp>
      <p:graphicFrame>
        <p:nvGraphicFramePr>
          <p:cNvPr id="4" name="Table 3"/>
          <p:cNvGraphicFramePr>
            <a:graphicFrameLocks noGrp="1"/>
          </p:cNvGraphicFramePr>
          <p:nvPr>
            <p:extLst>
              <p:ext uri="{D42A27DB-BD31-4B8C-83A1-F6EECF244321}">
                <p14:modId xmlns:p14="http://schemas.microsoft.com/office/powerpoint/2010/main" val="2542999799"/>
              </p:ext>
            </p:extLst>
          </p:nvPr>
        </p:nvGraphicFramePr>
        <p:xfrm>
          <a:off x="1173018" y="3073138"/>
          <a:ext cx="8128000" cy="370840"/>
        </p:xfrm>
        <a:graphic>
          <a:graphicData uri="http://schemas.openxmlformats.org/drawingml/2006/table">
            <a:tbl>
              <a:tblPr firstRow="1" bandRow="1">
                <a:tableStyleId>{5C22544A-7EE6-4342-B048-85BDC9FD1C3A}</a:tableStyleId>
              </a:tblPr>
              <a:tblGrid>
                <a:gridCol w="2032000"/>
                <a:gridCol w="2032000"/>
                <a:gridCol w="2032000"/>
                <a:gridCol w="2032000"/>
              </a:tblGrid>
              <a:tr h="370840">
                <a:tc>
                  <a:txBody>
                    <a:bodyPr/>
                    <a:lstStyle/>
                    <a:p>
                      <a:pPr marL="0" indent="0" algn="ctr">
                        <a:buFont typeface="Arial" panose="020B0604020202020204" pitchFamily="34" charset="0"/>
                        <a:buNone/>
                      </a:pPr>
                      <a:r>
                        <a:rPr lang="en-GB" dirty="0" smtClean="0"/>
                        <a:t>Major/Minor</a:t>
                      </a:r>
                      <a:endParaRPr lang="en-GB" dirty="0"/>
                    </a:p>
                  </a:txBody>
                  <a:tcPr/>
                </a:tc>
                <a:tc>
                  <a:txBody>
                    <a:bodyPr/>
                    <a:lstStyle/>
                    <a:p>
                      <a:pPr marL="0" indent="0" algn="ctr">
                        <a:buFont typeface="Arial" panose="020B0604020202020204" pitchFamily="34" charset="0"/>
                        <a:buNone/>
                      </a:pPr>
                      <a:r>
                        <a:rPr lang="en-GB" dirty="0" smtClean="0"/>
                        <a:t>Major/Minor</a:t>
                      </a:r>
                      <a:endParaRPr lang="en-GB" dirty="0"/>
                    </a:p>
                  </a:txBody>
                  <a:tcPr/>
                </a:tc>
                <a:tc>
                  <a:txBody>
                    <a:bodyPr/>
                    <a:lstStyle/>
                    <a:p>
                      <a:pPr marL="0" indent="0" algn="ctr">
                        <a:buFont typeface="Arial" panose="020B0604020202020204" pitchFamily="34" charset="0"/>
                        <a:buNone/>
                      </a:pPr>
                      <a:r>
                        <a:rPr lang="en-GB" dirty="0" smtClean="0"/>
                        <a:t>Major/Minor</a:t>
                      </a:r>
                      <a:endParaRPr lang="en-GB" dirty="0"/>
                    </a:p>
                  </a:txBody>
                  <a:tcPr/>
                </a:tc>
                <a:tc>
                  <a:txBody>
                    <a:bodyPr/>
                    <a:lstStyle/>
                    <a:p>
                      <a:pPr marL="0" indent="0" algn="ctr">
                        <a:buFont typeface="Arial" panose="020B0604020202020204" pitchFamily="34" charset="0"/>
                        <a:buNone/>
                      </a:pPr>
                      <a:r>
                        <a:rPr lang="en-GB" dirty="0" smtClean="0"/>
                        <a:t>Major Minor</a:t>
                      </a:r>
                      <a:endParaRPr lang="en-GB" dirty="0"/>
                    </a:p>
                  </a:txBody>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734962771"/>
              </p:ext>
            </p:extLst>
          </p:nvPr>
        </p:nvGraphicFramePr>
        <p:xfrm>
          <a:off x="1173018" y="3539990"/>
          <a:ext cx="8128000" cy="640080"/>
        </p:xfrm>
        <a:graphic>
          <a:graphicData uri="http://schemas.openxmlformats.org/drawingml/2006/table">
            <a:tbl>
              <a:tblPr firstRow="1" bandRow="1">
                <a:tableStyleId>{5C22544A-7EE6-4342-B048-85BDC9FD1C3A}</a:tableStyleId>
              </a:tblPr>
              <a:tblGrid>
                <a:gridCol w="2032000"/>
                <a:gridCol w="2032000"/>
                <a:gridCol w="2032000"/>
                <a:gridCol w="2032000"/>
              </a:tblGrid>
              <a:tr h="370840">
                <a:tc>
                  <a:txBody>
                    <a:bodyPr/>
                    <a:lstStyle/>
                    <a:p>
                      <a:r>
                        <a:rPr lang="en-GB" dirty="0" smtClean="0"/>
                        <a:t>Minor</a:t>
                      </a:r>
                    </a:p>
                    <a:p>
                      <a:r>
                        <a:rPr lang="en-GB" dirty="0" smtClean="0"/>
                        <a:t>Cm</a:t>
                      </a:r>
                      <a:endParaRPr lang="en-GB" dirty="0"/>
                    </a:p>
                  </a:txBody>
                  <a:tcPr>
                    <a:solidFill>
                      <a:schemeClr val="accent1">
                        <a:lumMod val="60000"/>
                        <a:lumOff val="40000"/>
                      </a:schemeClr>
                    </a:solidFill>
                  </a:tcPr>
                </a:tc>
                <a:tc>
                  <a:txBody>
                    <a:bodyPr/>
                    <a:lstStyle/>
                    <a:p>
                      <a:r>
                        <a:rPr lang="en-GB" dirty="0" smtClean="0"/>
                        <a:t>Major</a:t>
                      </a:r>
                    </a:p>
                    <a:p>
                      <a:r>
                        <a:rPr lang="en-GB" dirty="0" smtClean="0"/>
                        <a:t>Bb7</a:t>
                      </a:r>
                      <a:endParaRPr lang="en-GB" dirty="0"/>
                    </a:p>
                  </a:txBody>
                  <a:tcPr>
                    <a:solidFill>
                      <a:schemeClr val="accent1">
                        <a:lumMod val="60000"/>
                        <a:lumOff val="40000"/>
                      </a:schemeClr>
                    </a:solidFill>
                  </a:tcPr>
                </a:tc>
                <a:tc>
                  <a:txBody>
                    <a:bodyPr/>
                    <a:lstStyle/>
                    <a:p>
                      <a:r>
                        <a:rPr lang="en-GB" dirty="0" smtClean="0"/>
                        <a:t>Minor</a:t>
                      </a:r>
                    </a:p>
                    <a:p>
                      <a:r>
                        <a:rPr lang="en-GB" dirty="0" smtClean="0"/>
                        <a:t>Cm</a:t>
                      </a:r>
                      <a:endParaRPr lang="en-GB" dirty="0"/>
                    </a:p>
                  </a:txBody>
                  <a:tcPr>
                    <a:solidFill>
                      <a:schemeClr val="accent1">
                        <a:lumMod val="60000"/>
                        <a:lumOff val="40000"/>
                      </a:schemeClr>
                    </a:solidFill>
                  </a:tcPr>
                </a:tc>
                <a:tc>
                  <a:txBody>
                    <a:bodyPr/>
                    <a:lstStyle/>
                    <a:p>
                      <a:r>
                        <a:rPr lang="en-GB" dirty="0" smtClean="0"/>
                        <a:t>Major</a:t>
                      </a:r>
                    </a:p>
                    <a:p>
                      <a:r>
                        <a:rPr lang="en-GB" dirty="0" smtClean="0"/>
                        <a:t>Bb7</a:t>
                      </a:r>
                      <a:endParaRPr lang="en-GB" dirty="0"/>
                    </a:p>
                  </a:txBody>
                  <a:tcPr>
                    <a:solidFill>
                      <a:schemeClr val="accent1">
                        <a:lumMod val="60000"/>
                        <a:lumOff val="40000"/>
                      </a:schemeClr>
                    </a:solidFill>
                  </a:tcPr>
                </a:tc>
              </a:tr>
            </a:tbl>
          </a:graphicData>
        </a:graphic>
      </p:graphicFrame>
      <p:sp>
        <p:nvSpPr>
          <p:cNvPr id="6" name="Rounded Rectangle 5"/>
          <p:cNvSpPr/>
          <p:nvPr/>
        </p:nvSpPr>
        <p:spPr>
          <a:xfrm>
            <a:off x="9421090" y="3073138"/>
            <a:ext cx="2235201" cy="11069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The harmonic rhythm is 1 chord per bar</a:t>
            </a:r>
            <a:endParaRPr lang="en-GB" dirty="0"/>
          </a:p>
        </p:txBody>
      </p:sp>
      <p:graphicFrame>
        <p:nvGraphicFramePr>
          <p:cNvPr id="7" name="Table 6"/>
          <p:cNvGraphicFramePr>
            <a:graphicFrameLocks noGrp="1"/>
          </p:cNvGraphicFramePr>
          <p:nvPr>
            <p:extLst>
              <p:ext uri="{D42A27DB-BD31-4B8C-83A1-F6EECF244321}">
                <p14:modId xmlns:p14="http://schemas.microsoft.com/office/powerpoint/2010/main" val="2366358871"/>
              </p:ext>
            </p:extLst>
          </p:nvPr>
        </p:nvGraphicFramePr>
        <p:xfrm>
          <a:off x="1173018" y="5610598"/>
          <a:ext cx="8128000" cy="640080"/>
        </p:xfrm>
        <a:graphic>
          <a:graphicData uri="http://schemas.openxmlformats.org/drawingml/2006/table">
            <a:tbl>
              <a:tblPr firstRow="1" bandRow="1">
                <a:tableStyleId>{5C22544A-7EE6-4342-B048-85BDC9FD1C3A}</a:tableStyleId>
              </a:tblPr>
              <a:tblGrid>
                <a:gridCol w="1625600"/>
                <a:gridCol w="1625600"/>
                <a:gridCol w="1625600"/>
                <a:gridCol w="1625600"/>
                <a:gridCol w="1625600"/>
              </a:tblGrid>
              <a:tr h="370840">
                <a:tc>
                  <a:txBody>
                    <a:bodyPr/>
                    <a:lstStyle/>
                    <a:p>
                      <a:r>
                        <a:rPr lang="en-GB" dirty="0" err="1" smtClean="0"/>
                        <a:t>Eb</a:t>
                      </a:r>
                      <a:r>
                        <a:rPr lang="en-GB" dirty="0" smtClean="0"/>
                        <a:t>       </a:t>
                      </a:r>
                    </a:p>
                    <a:p>
                      <a:r>
                        <a:rPr lang="en-GB" dirty="0" smtClean="0"/>
                        <a:t>Gm/D</a:t>
                      </a:r>
                      <a:endParaRPr lang="en-GB" dirty="0"/>
                    </a:p>
                  </a:txBody>
                  <a:tcPr>
                    <a:solidFill>
                      <a:schemeClr val="accent1">
                        <a:lumMod val="60000"/>
                        <a:lumOff val="40000"/>
                      </a:schemeClr>
                    </a:solidFill>
                  </a:tcPr>
                </a:tc>
                <a:tc>
                  <a:txBody>
                    <a:bodyPr/>
                    <a:lstStyle/>
                    <a:p>
                      <a:r>
                        <a:rPr lang="en-GB" dirty="0" smtClean="0"/>
                        <a:t>Eb7/Db    </a:t>
                      </a:r>
                    </a:p>
                    <a:p>
                      <a:r>
                        <a:rPr lang="en-GB" dirty="0" smtClean="0"/>
                        <a:t>Ab</a:t>
                      </a:r>
                      <a:endParaRPr lang="en-GB" dirty="0"/>
                    </a:p>
                  </a:txBody>
                  <a:tcPr>
                    <a:solidFill>
                      <a:schemeClr val="accent1">
                        <a:lumMod val="60000"/>
                        <a:lumOff val="40000"/>
                      </a:schemeClr>
                    </a:solidFill>
                  </a:tcPr>
                </a:tc>
                <a:tc>
                  <a:txBody>
                    <a:bodyPr/>
                    <a:lstStyle/>
                    <a:p>
                      <a:r>
                        <a:rPr lang="en-GB" dirty="0" err="1" smtClean="0"/>
                        <a:t>Abm</a:t>
                      </a:r>
                      <a:r>
                        <a:rPr lang="en-GB" dirty="0" smtClean="0"/>
                        <a:t> </a:t>
                      </a:r>
                    </a:p>
                    <a:p>
                      <a:r>
                        <a:rPr lang="en-GB" dirty="0" err="1" smtClean="0"/>
                        <a:t>Eb</a:t>
                      </a:r>
                      <a:r>
                        <a:rPr lang="en-GB" dirty="0" smtClean="0"/>
                        <a:t>/Bb</a:t>
                      </a:r>
                      <a:endParaRPr lang="en-GB" dirty="0"/>
                    </a:p>
                  </a:txBody>
                  <a:tcPr>
                    <a:solidFill>
                      <a:schemeClr val="accent1">
                        <a:lumMod val="60000"/>
                        <a:lumOff val="40000"/>
                      </a:schemeClr>
                    </a:solidFill>
                  </a:tcPr>
                </a:tc>
                <a:tc>
                  <a:txBody>
                    <a:bodyPr/>
                    <a:lstStyle/>
                    <a:p>
                      <a:r>
                        <a:rPr lang="en-GB" dirty="0" smtClean="0"/>
                        <a:t>(6/8) Ab/Bb</a:t>
                      </a:r>
                      <a:endParaRPr lang="en-GB" dirty="0"/>
                    </a:p>
                  </a:txBody>
                  <a:tcPr>
                    <a:solidFill>
                      <a:schemeClr val="accent1">
                        <a:lumMod val="60000"/>
                        <a:lumOff val="40000"/>
                      </a:schemeClr>
                    </a:solidFill>
                  </a:tcPr>
                </a:tc>
                <a:tc>
                  <a:txBody>
                    <a:bodyPr/>
                    <a:lstStyle/>
                    <a:p>
                      <a:r>
                        <a:rPr lang="en-GB" dirty="0" smtClean="0"/>
                        <a:t>(12/8) Bb7</a:t>
                      </a:r>
                      <a:endParaRPr lang="en-GB" dirty="0"/>
                    </a:p>
                  </a:txBody>
                  <a:tcPr>
                    <a:solidFill>
                      <a:schemeClr val="accent1">
                        <a:lumMod val="60000"/>
                        <a:lumOff val="40000"/>
                      </a:schemeClr>
                    </a:solidFill>
                  </a:tcPr>
                </a:tc>
              </a:tr>
            </a:tbl>
          </a:graphicData>
        </a:graphic>
      </p:graphicFrame>
      <p:sp>
        <p:nvSpPr>
          <p:cNvPr id="8" name="Rounded Rectangle 7"/>
          <p:cNvSpPr/>
          <p:nvPr/>
        </p:nvSpPr>
        <p:spPr>
          <a:xfrm>
            <a:off x="9421090" y="5377172"/>
            <a:ext cx="2235201" cy="11069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The harmonic rhythm is 2 chords per bar</a:t>
            </a:r>
            <a:endParaRPr lang="en-GB" dirty="0"/>
          </a:p>
        </p:txBody>
      </p:sp>
    </p:spTree>
    <p:extLst>
      <p:ext uri="{BB962C8B-B14F-4D97-AF65-F5344CB8AC3E}">
        <p14:creationId xmlns:p14="http://schemas.microsoft.com/office/powerpoint/2010/main" val="147306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Tonality &amp; Harmony</a:t>
            </a:r>
          </a:p>
        </p:txBody>
      </p:sp>
      <p:sp>
        <p:nvSpPr>
          <p:cNvPr id="3" name="Content Placeholder 2"/>
          <p:cNvSpPr>
            <a:spLocks noGrp="1"/>
          </p:cNvSpPr>
          <p:nvPr>
            <p:ph idx="1"/>
          </p:nvPr>
        </p:nvSpPr>
        <p:spPr>
          <a:xfrm>
            <a:off x="738909" y="2093976"/>
            <a:ext cx="10740320" cy="4050792"/>
          </a:xfrm>
        </p:spPr>
        <p:txBody>
          <a:bodyPr>
            <a:normAutofit/>
          </a:bodyPr>
          <a:lstStyle/>
          <a:p>
            <a:pPr marL="274320" lvl="1" indent="0">
              <a:buNone/>
            </a:pPr>
            <a:r>
              <a:rPr lang="en-GB" sz="1600" b="1" dirty="0" smtClean="0">
                <a:solidFill>
                  <a:schemeClr val="accent2"/>
                </a:solidFill>
              </a:rPr>
              <a:t>Using your score and listening to the music can you find examples of each of the below?</a:t>
            </a:r>
          </a:p>
          <a:p>
            <a:pPr marL="274320" lvl="1" indent="0">
              <a:buNone/>
            </a:pPr>
            <a:endParaRPr lang="en-GB" sz="1600" dirty="0" smtClean="0"/>
          </a:p>
          <a:p>
            <a:pPr lvl="1"/>
            <a:r>
              <a:rPr lang="en-GB" sz="1600" dirty="0" smtClean="0"/>
              <a:t>Frequent </a:t>
            </a:r>
            <a:r>
              <a:rPr lang="en-GB" sz="1600" dirty="0"/>
              <a:t>modulations (changes of key</a:t>
            </a:r>
            <a:r>
              <a:rPr lang="en-GB" sz="1600" dirty="0" smtClean="0"/>
              <a:t>)</a:t>
            </a:r>
          </a:p>
          <a:p>
            <a:pPr marL="274320" lvl="1" indent="0">
              <a:buNone/>
            </a:pPr>
            <a:r>
              <a:rPr lang="en-GB" sz="1600" dirty="0" smtClean="0"/>
              <a:t>	</a:t>
            </a:r>
            <a:r>
              <a:rPr lang="en-GB" sz="1200" dirty="0" smtClean="0"/>
              <a:t>Chorus 1 (“She’s a killer queen…”)</a:t>
            </a:r>
            <a:endParaRPr lang="en-GB" sz="1200" dirty="0"/>
          </a:p>
          <a:p>
            <a:pPr lvl="1"/>
            <a:r>
              <a:rPr lang="en-GB" sz="1600" dirty="0"/>
              <a:t>Harmonic sequences (V-I progressions which modulate through different keys</a:t>
            </a:r>
            <a:r>
              <a:rPr lang="en-GB" sz="1600" dirty="0" smtClean="0"/>
              <a:t>)</a:t>
            </a:r>
          </a:p>
          <a:p>
            <a:pPr marL="274320" lvl="1" indent="0">
              <a:buNone/>
            </a:pPr>
            <a:r>
              <a:rPr lang="en-GB" sz="1600" dirty="0" smtClean="0"/>
              <a:t>	</a:t>
            </a:r>
            <a:r>
              <a:rPr lang="en-GB" sz="1200" dirty="0" smtClean="0"/>
              <a:t>Verse </a:t>
            </a:r>
            <a:r>
              <a:rPr lang="en-GB" sz="1200" dirty="0"/>
              <a:t>1 (from “Caviar and cigarettes</a:t>
            </a:r>
            <a:r>
              <a:rPr lang="en-GB" sz="1200" dirty="0" smtClean="0"/>
              <a:t>…”): 3 bars of V-I modulating from:</a:t>
            </a:r>
            <a:r>
              <a:rPr lang="en-GB" sz="1200" dirty="0"/>
              <a:t>	</a:t>
            </a:r>
            <a:r>
              <a:rPr lang="en-GB" sz="1200" dirty="0" smtClean="0"/>
              <a:t>C-minor – </a:t>
            </a:r>
            <a:r>
              <a:rPr lang="en-GB" sz="1200" dirty="0" err="1" smtClean="0"/>
              <a:t>Eb</a:t>
            </a:r>
            <a:r>
              <a:rPr lang="en-GB" sz="1200" dirty="0" smtClean="0"/>
              <a:t>-major – G-minor</a:t>
            </a:r>
          </a:p>
          <a:p>
            <a:pPr lvl="1"/>
            <a:r>
              <a:rPr lang="en-GB" sz="1600" dirty="0" smtClean="0"/>
              <a:t>Tonal </a:t>
            </a:r>
            <a:r>
              <a:rPr lang="en-GB" sz="1600" dirty="0"/>
              <a:t>ambiguity </a:t>
            </a:r>
            <a:endParaRPr lang="en-GB" sz="1600" dirty="0" smtClean="0"/>
          </a:p>
          <a:p>
            <a:pPr marL="274320" lvl="1" indent="0">
              <a:buNone/>
            </a:pPr>
            <a:r>
              <a:rPr lang="en-GB" sz="1600" dirty="0" smtClean="0"/>
              <a:t>	</a:t>
            </a:r>
            <a:r>
              <a:rPr lang="en-GB" sz="1200" dirty="0" smtClean="0"/>
              <a:t>The </a:t>
            </a:r>
            <a:r>
              <a:rPr lang="en-GB" sz="1200" dirty="0"/>
              <a:t>piece starts with a </a:t>
            </a:r>
            <a:r>
              <a:rPr lang="en-GB" sz="1200" dirty="0" smtClean="0"/>
              <a:t>Cm </a:t>
            </a:r>
            <a:r>
              <a:rPr lang="en-GB" sz="1200" dirty="0"/>
              <a:t>chord but the piece is in the key of </a:t>
            </a:r>
            <a:r>
              <a:rPr lang="en-GB" sz="1200" dirty="0" err="1"/>
              <a:t>Eb</a:t>
            </a:r>
            <a:r>
              <a:rPr lang="en-GB" sz="1200" dirty="0"/>
              <a:t> major</a:t>
            </a:r>
            <a:r>
              <a:rPr lang="en-GB" sz="1200" dirty="0" smtClean="0"/>
              <a:t>!</a:t>
            </a:r>
          </a:p>
          <a:p>
            <a:pPr lvl="1"/>
            <a:r>
              <a:rPr lang="en-GB" sz="1600" dirty="0" smtClean="0"/>
              <a:t>Extended </a:t>
            </a:r>
            <a:r>
              <a:rPr lang="en-GB" sz="1600" dirty="0"/>
              <a:t>chords (adding notes to triads to make them sound more interesting</a:t>
            </a:r>
            <a:r>
              <a:rPr lang="en-GB" sz="1600" dirty="0" smtClean="0"/>
              <a:t>)</a:t>
            </a:r>
          </a:p>
          <a:p>
            <a:pPr marL="274320" lvl="1" indent="0">
              <a:buNone/>
            </a:pPr>
            <a:r>
              <a:rPr lang="en-GB" sz="1600" dirty="0" smtClean="0"/>
              <a:t>	</a:t>
            </a:r>
            <a:r>
              <a:rPr lang="en-GB" sz="1200" dirty="0" smtClean="0"/>
              <a:t>Guitar solo part 1 (47-50) F11 chord is used</a:t>
            </a:r>
            <a:endParaRPr lang="en-GB" sz="1200" dirty="0"/>
          </a:p>
          <a:p>
            <a:pPr lvl="1"/>
            <a:r>
              <a:rPr lang="en-GB" sz="1600" dirty="0"/>
              <a:t>Inversions of chords to create scalic movement in the bass (When the root note is not always in the bass</a:t>
            </a:r>
            <a:r>
              <a:rPr lang="en-GB" sz="1600" dirty="0" smtClean="0"/>
              <a:t>)</a:t>
            </a:r>
          </a:p>
          <a:p>
            <a:pPr marL="274320" lvl="1" indent="0">
              <a:buNone/>
            </a:pPr>
            <a:r>
              <a:rPr lang="en-GB" sz="1600" dirty="0"/>
              <a:t>	</a:t>
            </a:r>
            <a:r>
              <a:rPr lang="en-GB" sz="1200" dirty="0" smtClean="0"/>
              <a:t>Chorus 1, bar 18 (“N’guaranteed to blow your mind”) G7 - F7/A - G7/B – C</a:t>
            </a:r>
          </a:p>
          <a:p>
            <a:pPr marL="274320" lvl="1" indent="0">
              <a:buNone/>
            </a:pPr>
            <a:r>
              <a:rPr lang="en-GB" sz="1200" dirty="0" smtClean="0"/>
              <a:t>	Verse 1, bar 7-8 (“A built in a-remedy”) </a:t>
            </a:r>
            <a:r>
              <a:rPr lang="en-GB" sz="1200" dirty="0" err="1" smtClean="0"/>
              <a:t>Eb</a:t>
            </a:r>
            <a:r>
              <a:rPr lang="en-GB" sz="1200" dirty="0" smtClean="0"/>
              <a:t> – Gm/D – </a:t>
            </a:r>
            <a:r>
              <a:rPr lang="en-GB" sz="1200" dirty="0" err="1" smtClean="0"/>
              <a:t>Eb</a:t>
            </a:r>
            <a:r>
              <a:rPr lang="en-GB" sz="1200" dirty="0" smtClean="0"/>
              <a:t>/Db</a:t>
            </a:r>
            <a:endParaRPr lang="en-GB" sz="1200" dirty="0"/>
          </a:p>
          <a:p>
            <a:endParaRPr lang="en-GB" dirty="0"/>
          </a:p>
        </p:txBody>
      </p:sp>
    </p:spTree>
    <p:extLst>
      <p:ext uri="{BB962C8B-B14F-4D97-AF65-F5344CB8AC3E}">
        <p14:creationId xmlns:p14="http://schemas.microsoft.com/office/powerpoint/2010/main" val="319614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Who are Queen?</a:t>
            </a:r>
            <a:endParaRPr lang="en-GB" dirty="0"/>
          </a:p>
        </p:txBody>
      </p:sp>
      <p:sp>
        <p:nvSpPr>
          <p:cNvPr id="5" name="TextBox 4"/>
          <p:cNvSpPr txBox="1"/>
          <p:nvPr/>
        </p:nvSpPr>
        <p:spPr>
          <a:xfrm>
            <a:off x="1069848" y="1803163"/>
            <a:ext cx="10853159" cy="4785926"/>
          </a:xfrm>
          <a:prstGeom prst="rect">
            <a:avLst/>
          </a:prstGeom>
          <a:noFill/>
        </p:spPr>
        <p:txBody>
          <a:bodyPr wrap="square" rtlCol="0">
            <a:spAutoFit/>
          </a:bodyPr>
          <a:lstStyle/>
          <a:p>
            <a:pPr marL="342900" indent="-342900">
              <a:buAutoNum type="arabicPeriod"/>
            </a:pPr>
            <a:r>
              <a:rPr lang="en-GB" dirty="0" smtClean="0"/>
              <a:t>What genre of music is the song ‘Killer Queen’?</a:t>
            </a:r>
          </a:p>
          <a:p>
            <a:pPr marL="800100" lvl="1" indent="-342900">
              <a:buFont typeface="Arial" panose="020B0604020202020204" pitchFamily="34" charset="0"/>
              <a:buChar char="•"/>
            </a:pPr>
            <a:r>
              <a:rPr lang="en-GB" sz="1100" dirty="0" smtClean="0"/>
              <a:t>Pop</a:t>
            </a:r>
          </a:p>
          <a:p>
            <a:pPr marL="342900" indent="-342900">
              <a:buAutoNum type="arabicPeriod"/>
            </a:pPr>
            <a:r>
              <a:rPr lang="en-GB" dirty="0" smtClean="0"/>
              <a:t>What was a ‘single’ in the 1970s?</a:t>
            </a:r>
          </a:p>
          <a:p>
            <a:pPr marL="800100" lvl="1" indent="-342900">
              <a:buFont typeface="Arial" panose="020B0604020202020204" pitchFamily="34" charset="0"/>
              <a:buChar char="•"/>
            </a:pPr>
            <a:r>
              <a:rPr lang="en-GB" sz="1100" dirty="0" smtClean="0"/>
              <a:t>7 inch diameter vinyl disc (full albums were LP (long-playing records).  I was intended to whet appetites before people invested money in the full album.  It was also given to DJs to be played as promotional material on the radio.  The ‘singles chart’ was a measure of how popular these releases were amongst the record-buying public.</a:t>
            </a:r>
          </a:p>
          <a:p>
            <a:pPr marL="342900" indent="-342900">
              <a:buAutoNum type="arabicPeriod"/>
            </a:pPr>
            <a:r>
              <a:rPr lang="en-GB" dirty="0" smtClean="0"/>
              <a:t>In which city did Queen spend their early years?</a:t>
            </a:r>
          </a:p>
          <a:p>
            <a:pPr marL="800100" lvl="1" indent="-342900">
              <a:buFont typeface="Arial" panose="020B0604020202020204" pitchFamily="34" charset="0"/>
              <a:buChar char="•"/>
            </a:pPr>
            <a:r>
              <a:rPr lang="en-GB" sz="1100" dirty="0" smtClean="0"/>
              <a:t>London</a:t>
            </a:r>
          </a:p>
          <a:p>
            <a:pPr marL="342900" indent="-342900">
              <a:buAutoNum type="arabicPeriod"/>
            </a:pPr>
            <a:r>
              <a:rPr lang="en-GB" dirty="0" smtClean="0"/>
              <a:t>Name some other popular British bands making music at the same time as Queen.</a:t>
            </a:r>
          </a:p>
          <a:p>
            <a:pPr marL="800100" lvl="1" indent="-342900">
              <a:buFont typeface="Arial" panose="020B0604020202020204" pitchFamily="34" charset="0"/>
              <a:buChar char="•"/>
            </a:pPr>
            <a:r>
              <a:rPr lang="en-GB" sz="1100" dirty="0" smtClean="0"/>
              <a:t>Yes, Pink Floyd, Black Sabbath, The Who</a:t>
            </a:r>
          </a:p>
          <a:p>
            <a:pPr marL="342900" indent="-342900">
              <a:buAutoNum type="arabicPeriod"/>
            </a:pPr>
            <a:r>
              <a:rPr lang="en-GB" dirty="0" smtClean="0"/>
              <a:t>What new features did Queen add to their music?</a:t>
            </a:r>
          </a:p>
          <a:p>
            <a:pPr marL="800100" lvl="1" indent="-342900">
              <a:buFont typeface="Arial" panose="020B0604020202020204" pitchFamily="34" charset="0"/>
              <a:buChar char="•"/>
            </a:pPr>
            <a:r>
              <a:rPr lang="en-GB" sz="1100" dirty="0" smtClean="0"/>
              <a:t>They ‘orchestrated’ it.  Basic sound was riff-driven heavy rock, but they added arranging techniques borrowed from big-band jazz.  They applied distorted electric guitars, treating the guitar tracks almost like the sections of a jazz orchestra.</a:t>
            </a:r>
          </a:p>
          <a:p>
            <a:pPr marL="342900" indent="-342900">
              <a:buAutoNum type="arabicPeriod"/>
            </a:pPr>
            <a:r>
              <a:rPr lang="en-GB" dirty="0" smtClean="0"/>
              <a:t>Which styles of music was Freddie Mercury influenced by?</a:t>
            </a:r>
          </a:p>
          <a:p>
            <a:pPr marL="800100" lvl="1" indent="-342900">
              <a:buFont typeface="Arial" panose="020B0604020202020204" pitchFamily="34" charset="0"/>
              <a:buChar char="•"/>
            </a:pPr>
            <a:r>
              <a:rPr lang="en-GB" sz="1100" dirty="0" smtClean="0"/>
              <a:t>Theatre and opera</a:t>
            </a:r>
          </a:p>
          <a:p>
            <a:pPr marL="342900" indent="-342900">
              <a:buAutoNum type="arabicPeriod"/>
            </a:pPr>
            <a:r>
              <a:rPr lang="en-GB" dirty="0" smtClean="0"/>
              <a:t>What year was ‘Killer Queen’ released in?</a:t>
            </a:r>
          </a:p>
          <a:p>
            <a:pPr marL="800100" lvl="1" indent="-342900">
              <a:buFont typeface="Arial" panose="020B0604020202020204" pitchFamily="34" charset="0"/>
              <a:buChar char="•"/>
            </a:pPr>
            <a:r>
              <a:rPr lang="en-GB" sz="1100" dirty="0" smtClean="0"/>
              <a:t>1974</a:t>
            </a:r>
          </a:p>
          <a:p>
            <a:pPr marL="342900" indent="-342900">
              <a:buAutoNum type="arabicPeriod"/>
            </a:pPr>
            <a:r>
              <a:rPr lang="en-GB" dirty="0" smtClean="0"/>
              <a:t>How was it different to their other songs?</a:t>
            </a:r>
          </a:p>
          <a:p>
            <a:pPr marL="800100" lvl="1" indent="-342900">
              <a:buFont typeface="Arial" panose="020B0604020202020204" pitchFamily="34" charset="0"/>
              <a:buChar char="•"/>
            </a:pPr>
            <a:r>
              <a:rPr lang="en-GB" sz="1100" dirty="0" smtClean="0"/>
              <a:t>Lighter sound.  May was in hospital when Mercury was writing the song and he was often responsible for the harder-edged rock tracks.</a:t>
            </a:r>
          </a:p>
          <a:p>
            <a:pPr marL="342900" indent="-342900">
              <a:buAutoNum type="arabicPeriod"/>
            </a:pPr>
            <a:r>
              <a:rPr lang="en-GB" dirty="0" smtClean="0"/>
              <a:t>What did Mercury say about the lyrics?</a:t>
            </a:r>
          </a:p>
          <a:p>
            <a:pPr marL="800100" lvl="1" indent="-342900">
              <a:buFont typeface="Arial" panose="020B0604020202020204" pitchFamily="34" charset="0"/>
              <a:buChar char="•"/>
            </a:pPr>
            <a:r>
              <a:rPr lang="en-GB" sz="1100" dirty="0" smtClean="0"/>
              <a:t>“I’d prefer people to put their own interpretation upon it – to read into it what they like”.  The pictures evoked through the lyrics are both suggestive and vague, leaving listeners to interpret them as they see fit. </a:t>
            </a:r>
            <a:endParaRPr lang="en-GB"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2946" y="112909"/>
            <a:ext cx="3416316" cy="2367507"/>
          </a:xfrm>
          <a:prstGeom prst="rect">
            <a:avLst/>
          </a:prstGeom>
        </p:spPr>
      </p:pic>
      <p:sp>
        <p:nvSpPr>
          <p:cNvPr id="9" name="TextBox 8"/>
          <p:cNvSpPr txBox="1"/>
          <p:nvPr/>
        </p:nvSpPr>
        <p:spPr>
          <a:xfrm>
            <a:off x="8950037" y="4804981"/>
            <a:ext cx="1930399" cy="430887"/>
          </a:xfrm>
          <a:prstGeom prst="rect">
            <a:avLst/>
          </a:prstGeom>
          <a:solidFill>
            <a:schemeClr val="accent1">
              <a:lumMod val="40000"/>
              <a:lumOff val="60000"/>
            </a:schemeClr>
          </a:solidFill>
          <a:effectLst>
            <a:glow rad="101600">
              <a:schemeClr val="accent1">
                <a:satMod val="175000"/>
                <a:alpha val="40000"/>
              </a:schemeClr>
            </a:glow>
            <a:outerShdw blurRad="50800" dist="19050" dir="5400000" algn="tl" rotWithShape="0">
              <a:srgbClr val="000000">
                <a:alpha val="60000"/>
              </a:srgbClr>
            </a:outerShdw>
            <a:softEdge rad="12700"/>
          </a:effectLst>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GB" sz="1100" b="1" dirty="0" smtClean="0"/>
              <a:t>Q. What’s a riff?</a:t>
            </a:r>
          </a:p>
          <a:p>
            <a:pPr algn="ctr"/>
            <a:r>
              <a:rPr lang="en-GB" sz="1100" dirty="0" smtClean="0"/>
              <a:t>A. A </a:t>
            </a:r>
            <a:r>
              <a:rPr lang="en-GB" sz="1100" dirty="0"/>
              <a:t>short repeated </a:t>
            </a:r>
            <a:r>
              <a:rPr lang="en-GB" sz="1100" dirty="0" smtClean="0"/>
              <a:t>phrase</a:t>
            </a:r>
            <a:endParaRPr lang="en-GB" dirty="0"/>
          </a:p>
        </p:txBody>
      </p:sp>
    </p:spTree>
    <p:extLst>
      <p:ext uri="{BB962C8B-B14F-4D97-AF65-F5344CB8AC3E}">
        <p14:creationId xmlns:p14="http://schemas.microsoft.com/office/powerpoint/2010/main" val="1762430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5" end="1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17" end="1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Tonality</a:t>
            </a:r>
            <a:endParaRPr lang="en-GB" dirty="0"/>
          </a:p>
        </p:txBody>
      </p:sp>
      <p:sp>
        <p:nvSpPr>
          <p:cNvPr id="3" name="Content Placeholder 2"/>
          <p:cNvSpPr>
            <a:spLocks noGrp="1"/>
          </p:cNvSpPr>
          <p:nvPr>
            <p:ph idx="1"/>
          </p:nvPr>
        </p:nvSpPr>
        <p:spPr/>
        <p:style>
          <a:lnRef idx="1">
            <a:schemeClr val="accent1"/>
          </a:lnRef>
          <a:fillRef idx="3">
            <a:schemeClr val="accent1"/>
          </a:fillRef>
          <a:effectRef idx="2">
            <a:schemeClr val="accent1"/>
          </a:effectRef>
          <a:fontRef idx="minor">
            <a:schemeClr val="lt1"/>
          </a:fontRef>
        </p:style>
        <p:txBody>
          <a:bodyPr/>
          <a:lstStyle/>
          <a:p>
            <a:pPr algn="ctr"/>
            <a:endParaRPr lang="en-GB" dirty="0" smtClean="0"/>
          </a:p>
          <a:p>
            <a:pPr algn="ctr"/>
            <a:r>
              <a:rPr lang="en-GB" i="1" dirty="0" smtClean="0"/>
              <a:t>Name the keys used in Killer Queen</a:t>
            </a:r>
          </a:p>
          <a:p>
            <a:pPr algn="ctr"/>
            <a:endParaRPr lang="en-GB" i="1" dirty="0" smtClean="0"/>
          </a:p>
          <a:p>
            <a:pPr algn="ctr">
              <a:buClr>
                <a:schemeClr val="bg1"/>
              </a:buClr>
              <a:buFont typeface="Wingdings" panose="05000000000000000000" pitchFamily="2" charset="2"/>
              <a:buChar char="v"/>
            </a:pPr>
            <a:r>
              <a:rPr lang="en-GB" dirty="0" err="1" smtClean="0"/>
              <a:t>Eb</a:t>
            </a:r>
            <a:r>
              <a:rPr lang="en-GB" dirty="0" smtClean="0"/>
              <a:t> major (tonic I)</a:t>
            </a:r>
          </a:p>
          <a:p>
            <a:pPr algn="ctr">
              <a:buClr>
                <a:schemeClr val="bg1"/>
              </a:buClr>
              <a:buFont typeface="Wingdings" panose="05000000000000000000" pitchFamily="2" charset="2"/>
              <a:buChar char="v"/>
            </a:pPr>
            <a:r>
              <a:rPr lang="en-GB" dirty="0" smtClean="0"/>
              <a:t>Bb major (dominant V)</a:t>
            </a:r>
          </a:p>
          <a:p>
            <a:pPr algn="ctr">
              <a:buClr>
                <a:schemeClr val="bg1"/>
              </a:buClr>
              <a:buFont typeface="Wingdings" panose="05000000000000000000" pitchFamily="2" charset="2"/>
              <a:buChar char="v"/>
            </a:pPr>
            <a:r>
              <a:rPr lang="en-GB" dirty="0" smtClean="0"/>
              <a:t>C minor (relative minor vi)</a:t>
            </a:r>
          </a:p>
          <a:p>
            <a:pPr algn="ctr">
              <a:buClr>
                <a:schemeClr val="bg1"/>
              </a:buClr>
              <a:buFont typeface="Wingdings" panose="05000000000000000000" pitchFamily="2" charset="2"/>
              <a:buChar char="v"/>
            </a:pPr>
            <a:r>
              <a:rPr lang="en-GB" dirty="0" smtClean="0"/>
              <a:t>Passing modulations to C minor, G minor, D minor, C major </a:t>
            </a:r>
          </a:p>
          <a:p>
            <a:pPr marL="0" indent="0" algn="ctr">
              <a:buClr>
                <a:schemeClr val="bg1"/>
              </a:buClr>
              <a:buNone/>
            </a:pPr>
            <a:r>
              <a:rPr lang="en-GB" dirty="0" smtClean="0"/>
              <a:t>(using harmonic sequences and circle of 5</a:t>
            </a:r>
            <a:r>
              <a:rPr lang="en-GB" baseline="30000" dirty="0" smtClean="0"/>
              <a:t>th</a:t>
            </a:r>
            <a:r>
              <a:rPr lang="en-GB" dirty="0" smtClean="0"/>
              <a:t> modulations)</a:t>
            </a:r>
          </a:p>
          <a:p>
            <a:pPr algn="ctr">
              <a:buClr>
                <a:schemeClr val="bg1"/>
              </a:buClr>
              <a:buFont typeface="Wingdings" panose="05000000000000000000" pitchFamily="2" charset="2"/>
              <a:buChar char="v"/>
            </a:pPr>
            <a:endParaRPr lang="en-GB" dirty="0" smtClean="0"/>
          </a:p>
          <a:p>
            <a:pPr algn="ctr">
              <a:buClr>
                <a:schemeClr val="bg1"/>
              </a:buClr>
              <a:buFont typeface="Wingdings" panose="05000000000000000000" pitchFamily="2" charset="2"/>
              <a:buChar char="v"/>
            </a:pPr>
            <a:endParaRPr lang="en-GB" dirty="0"/>
          </a:p>
          <a:p>
            <a:pPr algn="ctr">
              <a:buClr>
                <a:schemeClr val="bg1"/>
              </a:buClr>
              <a:buFont typeface="Wingdings" panose="05000000000000000000" pitchFamily="2" charset="2"/>
              <a:buChar char="v"/>
            </a:pPr>
            <a:endParaRPr lang="en-GB" dirty="0"/>
          </a:p>
        </p:txBody>
      </p:sp>
    </p:spTree>
    <p:extLst>
      <p:ext uri="{BB962C8B-B14F-4D97-AF65-F5344CB8AC3E}">
        <p14:creationId xmlns:p14="http://schemas.microsoft.com/office/powerpoint/2010/main" val="356868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Harmonic devices </a:t>
            </a:r>
            <a:endParaRPr lang="en-GB" dirty="0"/>
          </a:p>
        </p:txBody>
      </p:sp>
      <p:sp>
        <p:nvSpPr>
          <p:cNvPr id="4" name="Content Placeholder 2"/>
          <p:cNvSpPr>
            <a:spLocks noGrp="1"/>
          </p:cNvSpPr>
          <p:nvPr>
            <p:ph idx="1"/>
          </p:nvPr>
        </p:nvSpPr>
        <p:spPr/>
        <p:style>
          <a:lnRef idx="1">
            <a:schemeClr val="accent1"/>
          </a:lnRef>
          <a:fillRef idx="3">
            <a:schemeClr val="accent1"/>
          </a:fillRef>
          <a:effectRef idx="2">
            <a:schemeClr val="accent1"/>
          </a:effectRef>
          <a:fontRef idx="minor">
            <a:schemeClr val="lt1"/>
          </a:fontRef>
        </p:style>
        <p:txBody>
          <a:bodyPr/>
          <a:lstStyle/>
          <a:p>
            <a:pPr algn="ctr"/>
            <a:endParaRPr lang="en-GB" dirty="0" smtClean="0"/>
          </a:p>
          <a:p>
            <a:pPr marL="0" indent="0" algn="ctr">
              <a:buClr>
                <a:schemeClr val="bg1"/>
              </a:buClr>
              <a:buNone/>
            </a:pPr>
            <a:r>
              <a:rPr lang="en-GB" i="1" dirty="0" smtClean="0"/>
              <a:t>Name the harmonic devices used in Killer Queen </a:t>
            </a:r>
          </a:p>
          <a:p>
            <a:pPr marL="0" indent="0" algn="ctr">
              <a:buClr>
                <a:schemeClr val="bg1"/>
              </a:buClr>
              <a:buNone/>
            </a:pPr>
            <a:endParaRPr lang="en-GB" i="1" dirty="0" smtClean="0"/>
          </a:p>
          <a:p>
            <a:pPr algn="ctr">
              <a:buClr>
                <a:schemeClr val="bg1"/>
              </a:buClr>
              <a:buFont typeface="Wingdings" panose="05000000000000000000" pitchFamily="2" charset="2"/>
              <a:buChar char="v"/>
            </a:pPr>
            <a:r>
              <a:rPr lang="en-GB" dirty="0" smtClean="0"/>
              <a:t>Harmonic sequences (e.g. 12-13)</a:t>
            </a:r>
          </a:p>
          <a:p>
            <a:pPr algn="ctr">
              <a:buClr>
                <a:schemeClr val="bg1"/>
              </a:buClr>
              <a:buFont typeface="Wingdings" panose="05000000000000000000" pitchFamily="2" charset="2"/>
              <a:buChar char="v"/>
            </a:pPr>
            <a:r>
              <a:rPr lang="en-GB" dirty="0" smtClean="0"/>
              <a:t>Circle of fifths modulations (e.g. 20-21)</a:t>
            </a:r>
          </a:p>
          <a:p>
            <a:pPr algn="ctr">
              <a:buClr>
                <a:schemeClr val="bg1"/>
              </a:buClr>
              <a:buFont typeface="Wingdings" panose="05000000000000000000" pitchFamily="2" charset="2"/>
              <a:buChar char="v"/>
            </a:pPr>
            <a:r>
              <a:rPr lang="en-GB" dirty="0" smtClean="0"/>
              <a:t>Pedal notes (e.g. 23-24, 27-30)</a:t>
            </a:r>
          </a:p>
          <a:p>
            <a:pPr algn="ctr">
              <a:buClr>
                <a:schemeClr val="bg1"/>
              </a:buClr>
              <a:buFont typeface="Wingdings" panose="05000000000000000000" pitchFamily="2" charset="2"/>
              <a:buChar char="v"/>
            </a:pPr>
            <a:r>
              <a:rPr lang="en-GB" dirty="0" smtClean="0"/>
              <a:t>Extended chords (e.g. 23-24)</a:t>
            </a:r>
          </a:p>
          <a:p>
            <a:pPr algn="ctr">
              <a:buClr>
                <a:schemeClr val="bg1"/>
              </a:buClr>
              <a:buFont typeface="Wingdings" panose="05000000000000000000" pitchFamily="2" charset="2"/>
              <a:buChar char="v"/>
            </a:pPr>
            <a:endParaRPr lang="en-GB" dirty="0" smtClean="0"/>
          </a:p>
          <a:p>
            <a:pPr algn="ctr">
              <a:buClr>
                <a:schemeClr val="bg1"/>
              </a:buClr>
              <a:buFont typeface="Wingdings" panose="05000000000000000000" pitchFamily="2" charset="2"/>
              <a:buChar char="v"/>
            </a:pPr>
            <a:endParaRPr lang="en-GB" dirty="0"/>
          </a:p>
          <a:p>
            <a:pPr algn="ctr">
              <a:buClr>
                <a:schemeClr val="bg1"/>
              </a:buClr>
              <a:buFont typeface="Wingdings" panose="05000000000000000000" pitchFamily="2" charset="2"/>
              <a:buChar char="v"/>
            </a:pPr>
            <a:endParaRPr lang="en-GB" dirty="0"/>
          </a:p>
        </p:txBody>
      </p:sp>
    </p:spTree>
    <p:extLst>
      <p:ext uri="{BB962C8B-B14F-4D97-AF65-F5344CB8AC3E}">
        <p14:creationId xmlns:p14="http://schemas.microsoft.com/office/powerpoint/2010/main" val="368797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800" dirty="0" smtClean="0"/>
              <a:t>Spotting differences in chord sequences</a:t>
            </a:r>
            <a:endParaRPr lang="en-GB" sz="4800" dirty="0"/>
          </a:p>
        </p:txBody>
      </p:sp>
      <p:sp>
        <p:nvSpPr>
          <p:cNvPr id="3" name="Content Placeholder 2"/>
          <p:cNvSpPr>
            <a:spLocks noGrp="1"/>
          </p:cNvSpPr>
          <p:nvPr>
            <p:ph idx="1"/>
          </p:nvPr>
        </p:nvSpPr>
        <p:spPr/>
        <p:txBody>
          <a:bodyPr/>
          <a:lstStyle/>
          <a:p>
            <a:pPr marL="457200" indent="-457200">
              <a:buFont typeface="+mj-lt"/>
              <a:buAutoNum type="arabicPeriod"/>
            </a:pPr>
            <a:r>
              <a:rPr lang="en-GB" dirty="0" smtClean="0"/>
              <a:t>Listen for the difference in harmonic rhythm from the 1</a:t>
            </a:r>
            <a:r>
              <a:rPr lang="en-GB" baseline="30000" dirty="0" smtClean="0"/>
              <a:t>st</a:t>
            </a:r>
            <a:r>
              <a:rPr lang="en-GB" dirty="0" smtClean="0"/>
              <a:t> 4-bars of the verse onwards.  What effect does this have? What effect does it have when the chords start changing on every beat (e.g. bar 18)?</a:t>
            </a:r>
          </a:p>
          <a:p>
            <a:pPr marL="457200" indent="-457200">
              <a:buFont typeface="+mj-lt"/>
              <a:buAutoNum type="arabicPeriod"/>
            </a:pPr>
            <a:endParaRPr lang="en-GB" dirty="0" smtClean="0"/>
          </a:p>
          <a:p>
            <a:pPr marL="457200" indent="-457200">
              <a:buFont typeface="+mj-lt"/>
              <a:buAutoNum type="arabicPeriod"/>
            </a:pPr>
            <a:r>
              <a:rPr lang="en-GB" dirty="0" smtClean="0"/>
              <a:t>Listen to the circle of 5ths sequence in bars 20-21.  Do you think you would recognise this sequence if you heard it in an unfamiliar piece of music?</a:t>
            </a:r>
          </a:p>
          <a:p>
            <a:pPr marL="457200" indent="-457200">
              <a:buFont typeface="+mj-lt"/>
              <a:buAutoNum type="arabicPeriod"/>
            </a:pPr>
            <a:endParaRPr lang="en-GB" dirty="0" smtClean="0"/>
          </a:p>
          <a:p>
            <a:pPr marL="457200" indent="-457200">
              <a:buFont typeface="+mj-lt"/>
              <a:buAutoNum type="arabicPeriod"/>
            </a:pPr>
            <a:r>
              <a:rPr lang="en-GB" dirty="0" smtClean="0"/>
              <a:t>Do you think the ending is effective when the song returns to </a:t>
            </a:r>
            <a:r>
              <a:rPr lang="en-GB" dirty="0" err="1" smtClean="0"/>
              <a:t>Eb</a:t>
            </a:r>
            <a:r>
              <a:rPr lang="en-GB" dirty="0" smtClean="0"/>
              <a:t>-major at the end?  What words would you use to describe the key change here?</a:t>
            </a:r>
            <a:endParaRPr lang="en-GB" dirty="0"/>
          </a:p>
        </p:txBody>
      </p:sp>
    </p:spTree>
    <p:extLst>
      <p:ext uri="{BB962C8B-B14F-4D97-AF65-F5344CB8AC3E}">
        <p14:creationId xmlns:p14="http://schemas.microsoft.com/office/powerpoint/2010/main" val="14554091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Review	</a:t>
            </a:r>
            <a:endParaRPr lang="en-GB" dirty="0"/>
          </a:p>
        </p:txBody>
      </p:sp>
      <p:sp>
        <p:nvSpPr>
          <p:cNvPr id="3" name="Content Placeholder 2"/>
          <p:cNvSpPr>
            <a:spLocks noGrp="1"/>
          </p:cNvSpPr>
          <p:nvPr>
            <p:ph idx="1"/>
          </p:nvPr>
        </p:nvSpPr>
        <p:spPr/>
        <p:txBody>
          <a:bodyPr/>
          <a:lstStyle/>
          <a:p>
            <a:r>
              <a:rPr lang="en-GB" dirty="0" smtClean="0"/>
              <a:t>Create a table with two headings: ‘heavy rock’ and ‘songs from musicals’. List the elements of ‘Killer Queen’ under the appropriate heading.</a:t>
            </a:r>
          </a:p>
          <a:p>
            <a:r>
              <a:rPr lang="en-GB" dirty="0" smtClean="0"/>
              <a:t>Write out the overall structure of ‘Killer Queen’ using fewer than 30 words.</a:t>
            </a:r>
          </a:p>
          <a:p>
            <a:r>
              <a:rPr lang="en-GB" dirty="0" smtClean="0"/>
              <a:t>Where is a ‘circle of fifths’ chord sequence used in ‘Killer Queen’?</a:t>
            </a:r>
          </a:p>
          <a:p>
            <a:r>
              <a:rPr lang="en-GB" dirty="0" smtClean="0"/>
              <a:t>Describe how the use of music technology has enhanced this song.</a:t>
            </a:r>
          </a:p>
          <a:p>
            <a:r>
              <a:rPr lang="en-GB" dirty="0" smtClean="0"/>
              <a:t>What are the key elements of ‘Killer Queen’ that reflect Mercury’s love of theatrical?</a:t>
            </a:r>
            <a:endParaRPr lang="en-GB" dirty="0"/>
          </a:p>
        </p:txBody>
      </p:sp>
    </p:spTree>
    <p:extLst>
      <p:ext uri="{BB962C8B-B14F-4D97-AF65-F5344CB8AC3E}">
        <p14:creationId xmlns:p14="http://schemas.microsoft.com/office/powerpoint/2010/main" val="23368124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Wider listening</a:t>
            </a:r>
            <a:endParaRPr lang="en-GB" dirty="0"/>
          </a:p>
        </p:txBody>
      </p:sp>
      <p:sp>
        <p:nvSpPr>
          <p:cNvPr id="3" name="Text Placeholder 2"/>
          <p:cNvSpPr>
            <a:spLocks noGrp="1"/>
          </p:cNvSpPr>
          <p:nvPr>
            <p:ph type="body" idx="1"/>
          </p:nvPr>
        </p:nvSpPr>
        <p:spPr/>
        <p:txBody>
          <a:bodyPr>
            <a:normAutofit fontScale="85000" lnSpcReduction="20000"/>
          </a:bodyPr>
          <a:lstStyle/>
          <a:p>
            <a:pPr algn="ctr"/>
            <a:r>
              <a:rPr lang="en-GB" dirty="0" smtClean="0"/>
              <a:t>Beach Boys:</a:t>
            </a:r>
          </a:p>
          <a:p>
            <a:pPr algn="ctr"/>
            <a:r>
              <a:rPr lang="en-GB" dirty="0" smtClean="0"/>
              <a:t> ‘God Only Knows’ from </a:t>
            </a:r>
            <a:r>
              <a:rPr lang="en-GB" i="1" dirty="0" smtClean="0"/>
              <a:t>Pet Sounds</a:t>
            </a:r>
            <a:endParaRPr lang="en-GB" i="1" dirty="0"/>
          </a:p>
        </p:txBody>
      </p:sp>
      <p:sp>
        <p:nvSpPr>
          <p:cNvPr id="4" name="Content Placeholder 3"/>
          <p:cNvSpPr>
            <a:spLocks noGrp="1"/>
          </p:cNvSpPr>
          <p:nvPr>
            <p:ph sz="half" idx="2"/>
          </p:nvPr>
        </p:nvSpPr>
        <p:spPr/>
        <p:txBody>
          <a:bodyPr>
            <a:normAutofit fontScale="85000" lnSpcReduction="10000"/>
          </a:bodyPr>
          <a:lstStyle/>
          <a:p>
            <a:r>
              <a:rPr lang="en-GB" dirty="0" smtClean="0"/>
              <a:t>1966</a:t>
            </a:r>
          </a:p>
          <a:p>
            <a:r>
              <a:rPr lang="en-GB" dirty="0" smtClean="0"/>
              <a:t>Produced and arranged by Brian Wilson.</a:t>
            </a:r>
          </a:p>
          <a:p>
            <a:r>
              <a:rPr lang="en-GB" dirty="0" smtClean="0"/>
              <a:t>Layering of vocal parts to create an interesting musical texture.</a:t>
            </a:r>
          </a:p>
          <a:p>
            <a:r>
              <a:rPr lang="en-GB" dirty="0" smtClean="0"/>
              <a:t>Multi-track tape recorders had only recently been invented and potential was being explored.</a:t>
            </a:r>
          </a:p>
          <a:p>
            <a:r>
              <a:rPr lang="en-GB" dirty="0" smtClean="0"/>
              <a:t>Originally mixed in mono (same signal coming from both speakers), partly due to how new stereo recording was and because Wilson was almost completely deaf in one ear.</a:t>
            </a:r>
            <a:endParaRPr lang="en-GB" dirty="0"/>
          </a:p>
        </p:txBody>
      </p:sp>
      <p:sp>
        <p:nvSpPr>
          <p:cNvPr id="5" name="Text Placeholder 4"/>
          <p:cNvSpPr>
            <a:spLocks noGrp="1"/>
          </p:cNvSpPr>
          <p:nvPr>
            <p:ph type="body" sz="quarter" idx="3"/>
          </p:nvPr>
        </p:nvSpPr>
        <p:spPr/>
        <p:txBody>
          <a:bodyPr>
            <a:normAutofit fontScale="70000" lnSpcReduction="20000"/>
          </a:bodyPr>
          <a:lstStyle/>
          <a:p>
            <a:pPr algn="ctr"/>
            <a:r>
              <a:rPr lang="en-GB" dirty="0" smtClean="0"/>
              <a:t>Alicia Keys: </a:t>
            </a:r>
          </a:p>
          <a:p>
            <a:pPr algn="ctr"/>
            <a:r>
              <a:rPr lang="en-GB" dirty="0" smtClean="0"/>
              <a:t>‘If I </a:t>
            </a:r>
            <a:r>
              <a:rPr lang="en-GB" dirty="0" err="1" smtClean="0"/>
              <a:t>Ain’t</a:t>
            </a:r>
            <a:r>
              <a:rPr lang="en-GB" dirty="0" smtClean="0"/>
              <a:t> Got You’ from </a:t>
            </a:r>
            <a:r>
              <a:rPr lang="en-GB" i="1" dirty="0" smtClean="0"/>
              <a:t>The Diary of Alicia Keys</a:t>
            </a:r>
            <a:endParaRPr lang="en-GB" i="1" dirty="0"/>
          </a:p>
        </p:txBody>
      </p:sp>
      <p:sp>
        <p:nvSpPr>
          <p:cNvPr id="6" name="Content Placeholder 5"/>
          <p:cNvSpPr>
            <a:spLocks noGrp="1"/>
          </p:cNvSpPr>
          <p:nvPr>
            <p:ph sz="quarter" idx="4"/>
          </p:nvPr>
        </p:nvSpPr>
        <p:spPr/>
        <p:txBody>
          <a:bodyPr>
            <a:normAutofit fontScale="92500" lnSpcReduction="20000"/>
          </a:bodyPr>
          <a:lstStyle/>
          <a:p>
            <a:r>
              <a:rPr lang="en-GB" dirty="0" smtClean="0"/>
              <a:t>2003</a:t>
            </a:r>
          </a:p>
          <a:p>
            <a:r>
              <a:rPr lang="en-GB" dirty="0" smtClean="0"/>
              <a:t>Melody-driven song with standard verse-chorus structure.</a:t>
            </a:r>
          </a:p>
          <a:p>
            <a:r>
              <a:rPr lang="en-GB" dirty="0" smtClean="0"/>
              <a:t>Harmonically simple</a:t>
            </a:r>
          </a:p>
          <a:p>
            <a:r>
              <a:rPr lang="en-GB" dirty="0" smtClean="0"/>
              <a:t>Uses music technology: </a:t>
            </a:r>
          </a:p>
          <a:p>
            <a:pPr lvl="1"/>
            <a:r>
              <a:rPr lang="en-GB" dirty="0" smtClean="0"/>
              <a:t>overdubs and multi-tracking create a complex, layered texture;</a:t>
            </a:r>
          </a:p>
          <a:p>
            <a:pPr lvl="1"/>
            <a:r>
              <a:rPr lang="en-GB" dirty="0" smtClean="0"/>
              <a:t>‘Crackling’ sample which is sampled from a vinyl record;</a:t>
            </a:r>
          </a:p>
          <a:p>
            <a:pPr lvl="1"/>
            <a:r>
              <a:rPr lang="en-GB" dirty="0" smtClean="0"/>
              <a:t>Vocal part frequently double up using overdubs, but only isolated words and phrases.</a:t>
            </a:r>
            <a:endParaRPr lang="en-GB" dirty="0"/>
          </a:p>
        </p:txBody>
      </p:sp>
      <p:pic>
        <p:nvPicPr>
          <p:cNvPr id="9" name="Picture 8"/>
          <p:cNvPicPr>
            <a:picLocks noChangeAspect="1"/>
          </p:cNvPicPr>
          <p:nvPr/>
        </p:nvPicPr>
        <p:blipFill>
          <a:blip r:embed="rId3"/>
          <a:stretch>
            <a:fillRect/>
          </a:stretch>
        </p:blipFill>
        <p:spPr>
          <a:xfrm rot="829636">
            <a:off x="10107331" y="190205"/>
            <a:ext cx="1811336" cy="181133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Picture 9"/>
          <p:cNvPicPr>
            <a:picLocks noChangeAspect="1"/>
          </p:cNvPicPr>
          <p:nvPr/>
        </p:nvPicPr>
        <p:blipFill>
          <a:blip r:embed="rId4"/>
          <a:stretch>
            <a:fillRect/>
          </a:stretch>
        </p:blipFill>
        <p:spPr>
          <a:xfrm>
            <a:off x="323273" y="206064"/>
            <a:ext cx="1787328" cy="178732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1520280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193480070"/>
              </p:ext>
            </p:extLst>
          </p:nvPr>
        </p:nvGraphicFramePr>
        <p:xfrm>
          <a:off x="1" y="0"/>
          <a:ext cx="12191999" cy="6869663"/>
        </p:xfrm>
        <a:graphic>
          <a:graphicData uri="http://schemas.openxmlformats.org/drawingml/2006/table">
            <a:tbl>
              <a:tblPr firstRow="1" bandRow="1">
                <a:tableStyleId>{5C22544A-7EE6-4342-B048-85BDC9FD1C3A}</a:tableStyleId>
              </a:tblPr>
              <a:tblGrid>
                <a:gridCol w="2586181"/>
                <a:gridCol w="1727200"/>
                <a:gridCol w="7878618"/>
              </a:tblGrid>
              <a:tr h="279218">
                <a:tc>
                  <a:txBody>
                    <a:bodyPr/>
                    <a:lstStyle/>
                    <a:p>
                      <a:r>
                        <a:rPr lang="en-GB" sz="1100" dirty="0" smtClean="0">
                          <a:latin typeface="Arial" panose="020B0604020202020204" pitchFamily="34" charset="0"/>
                          <a:cs typeface="Arial" panose="020B0604020202020204" pitchFamily="34" charset="0"/>
                        </a:rPr>
                        <a:t>Verse 1 (2-14)</a:t>
                      </a:r>
                      <a:endParaRPr lang="en-GB" sz="1100" dirty="0">
                        <a:latin typeface="Arial" panose="020B0604020202020204" pitchFamily="34" charset="0"/>
                        <a:cs typeface="Arial" panose="020B0604020202020204" pitchFamily="34" charset="0"/>
                      </a:endParaRPr>
                    </a:p>
                  </a:txBody>
                  <a:tcPr/>
                </a:tc>
                <a:tc>
                  <a:txBody>
                    <a:bodyPr/>
                    <a:lstStyle/>
                    <a:p>
                      <a:r>
                        <a:rPr lang="en-GB" sz="1100" dirty="0" smtClean="0">
                          <a:latin typeface="Arial" panose="020B0604020202020204" pitchFamily="34" charset="0"/>
                          <a:cs typeface="Arial" panose="020B0604020202020204" pitchFamily="34" charset="0"/>
                        </a:rPr>
                        <a:t>Harmonic rhythm</a:t>
                      </a:r>
                      <a:endParaRPr lang="en-GB" sz="1100" dirty="0">
                        <a:latin typeface="Arial" panose="020B0604020202020204" pitchFamily="34" charset="0"/>
                        <a:cs typeface="Arial" panose="020B0604020202020204" pitchFamily="34" charset="0"/>
                      </a:endParaRPr>
                    </a:p>
                  </a:txBody>
                  <a:tcPr/>
                </a:tc>
                <a:tc>
                  <a:txBody>
                    <a:bodyPr/>
                    <a:lstStyle/>
                    <a:p>
                      <a:r>
                        <a:rPr lang="en-GB" sz="1100" dirty="0" smtClean="0">
                          <a:latin typeface="Arial" panose="020B0604020202020204" pitchFamily="34" charset="0"/>
                          <a:cs typeface="Arial" panose="020B0604020202020204" pitchFamily="34" charset="0"/>
                        </a:rPr>
                        <a:t>Key</a:t>
                      </a:r>
                      <a:endParaRPr lang="en-GB" sz="1100" dirty="0">
                        <a:latin typeface="Arial" panose="020B0604020202020204" pitchFamily="34" charset="0"/>
                        <a:cs typeface="Arial" panose="020B0604020202020204" pitchFamily="34" charset="0"/>
                      </a:endParaRPr>
                    </a:p>
                  </a:txBody>
                  <a:tcPr/>
                </a:tc>
              </a:tr>
              <a:tr h="407710">
                <a:tc>
                  <a:txBody>
                    <a:bodyPr/>
                    <a:lstStyle/>
                    <a:p>
                      <a:r>
                        <a:rPr lang="en-GB" sz="1100" i="1" dirty="0" smtClean="0">
                          <a:latin typeface="Arial" panose="020B0604020202020204" pitchFamily="34" charset="0"/>
                          <a:cs typeface="Arial" panose="020B0604020202020204" pitchFamily="34" charset="0"/>
                        </a:rPr>
                        <a:t>She</a:t>
                      </a:r>
                      <a:r>
                        <a:rPr lang="en-GB" sz="1100" i="1" baseline="0" dirty="0" smtClean="0">
                          <a:latin typeface="Arial" panose="020B0604020202020204" pitchFamily="34" charset="0"/>
                          <a:cs typeface="Arial" panose="020B0604020202020204" pitchFamily="34" charset="0"/>
                        </a:rPr>
                        <a:t> keeps a Moët et </a:t>
                      </a:r>
                      <a:r>
                        <a:rPr lang="en-GB" sz="1100" i="1" baseline="0" dirty="0" err="1" smtClean="0">
                          <a:latin typeface="Arial" panose="020B0604020202020204" pitchFamily="34" charset="0"/>
                          <a:cs typeface="Arial" panose="020B0604020202020204" pitchFamily="34" charset="0"/>
                        </a:rPr>
                        <a:t>Chandon</a:t>
                      </a:r>
                      <a:r>
                        <a:rPr lang="en-GB" sz="1100" i="1" baseline="0" dirty="0" smtClean="0">
                          <a:latin typeface="Arial" panose="020B0604020202020204" pitchFamily="34" charset="0"/>
                          <a:cs typeface="Arial" panose="020B0604020202020204" pitchFamily="34" charset="0"/>
                        </a:rPr>
                        <a:t>…</a:t>
                      </a:r>
                      <a:endParaRPr lang="en-GB" sz="1100" i="1" dirty="0">
                        <a:latin typeface="Arial" panose="020B0604020202020204" pitchFamily="34" charset="0"/>
                        <a:cs typeface="Arial" panose="020B0604020202020204" pitchFamily="34" charset="0"/>
                      </a:endParaRPr>
                    </a:p>
                  </a:txBody>
                  <a:tcPr/>
                </a:tc>
                <a:tc>
                  <a:txBody>
                    <a:bodyPr/>
                    <a:lstStyle/>
                    <a:p>
                      <a:r>
                        <a:rPr lang="en-GB" sz="1100" dirty="0" smtClean="0">
                          <a:latin typeface="Arial" panose="020B0604020202020204" pitchFamily="34" charset="0"/>
                          <a:cs typeface="Arial" panose="020B0604020202020204" pitchFamily="34" charset="0"/>
                        </a:rPr>
                        <a:t>1 chord per bar</a:t>
                      </a:r>
                      <a:endParaRPr lang="en-GB" sz="1100" dirty="0">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smtClean="0">
                          <a:latin typeface="Arial" panose="020B0604020202020204" pitchFamily="34" charset="0"/>
                          <a:cs typeface="Arial" panose="020B0604020202020204" pitchFamily="34" charset="0"/>
                        </a:rPr>
                        <a:t>Cm |</a:t>
                      </a:r>
                      <a:r>
                        <a:rPr lang="en-GB" sz="1100" baseline="0" dirty="0" smtClean="0">
                          <a:latin typeface="Arial" panose="020B0604020202020204" pitchFamily="34" charset="0"/>
                          <a:cs typeface="Arial" panose="020B0604020202020204" pitchFamily="34" charset="0"/>
                        </a:rPr>
                        <a:t> Bb7 | Cm | Bb7</a:t>
                      </a:r>
                      <a:endParaRPr lang="en-GB" sz="1100" dirty="0">
                        <a:latin typeface="Arial" panose="020B0604020202020204" pitchFamily="34" charset="0"/>
                        <a:cs typeface="Arial" panose="020B0604020202020204" pitchFamily="34" charset="0"/>
                      </a:endParaRPr>
                    </a:p>
                  </a:txBody>
                  <a:tcPr/>
                </a:tc>
              </a:tr>
              <a:tr h="298297">
                <a:tc>
                  <a:txBody>
                    <a:bodyPr/>
                    <a:lstStyle/>
                    <a:p>
                      <a:r>
                        <a:rPr lang="en-GB" sz="1100" i="1" dirty="0" smtClean="0">
                          <a:latin typeface="Arial" panose="020B0604020202020204" pitchFamily="34" charset="0"/>
                          <a:cs typeface="Arial" panose="020B0604020202020204" pitchFamily="34" charset="0"/>
                        </a:rPr>
                        <a:t>A built in remedy</a:t>
                      </a:r>
                      <a:endParaRPr lang="en-GB" sz="1100" i="1" dirty="0">
                        <a:latin typeface="Arial" panose="020B0604020202020204" pitchFamily="34" charset="0"/>
                        <a:cs typeface="Arial" panose="020B0604020202020204" pitchFamily="34" charset="0"/>
                      </a:endParaRPr>
                    </a:p>
                  </a:txBody>
                  <a:tcPr/>
                </a:tc>
                <a:tc>
                  <a:txBody>
                    <a:bodyPr/>
                    <a:lstStyle/>
                    <a:p>
                      <a:r>
                        <a:rPr lang="en-GB" sz="1100" dirty="0" smtClean="0">
                          <a:latin typeface="Arial" panose="020B0604020202020204" pitchFamily="34" charset="0"/>
                          <a:cs typeface="Arial" panose="020B0604020202020204" pitchFamily="34" charset="0"/>
                        </a:rPr>
                        <a:t>2 chords per bar</a:t>
                      </a:r>
                      <a:endParaRPr lang="en-GB" sz="1100" dirty="0">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smtClean="0">
                          <a:latin typeface="Arial" panose="020B0604020202020204" pitchFamily="34" charset="0"/>
                          <a:cs typeface="Arial" panose="020B0604020202020204" pitchFamily="34" charset="0"/>
                        </a:rPr>
                        <a:t>Uses inversions to create a chromatically descending bass line (e.g. Gm/D, Eb7/Db)</a:t>
                      </a:r>
                      <a:endParaRPr lang="en-GB" sz="1100" dirty="0">
                        <a:latin typeface="Arial" panose="020B0604020202020204" pitchFamily="34" charset="0"/>
                        <a:cs typeface="Arial" panose="020B0604020202020204" pitchFamily="34" charset="0"/>
                      </a:endParaRPr>
                    </a:p>
                  </a:txBody>
                  <a:tcPr/>
                </a:tc>
              </a:tr>
              <a:tr h="618262">
                <a:tc>
                  <a:txBody>
                    <a:bodyPr/>
                    <a:lstStyle/>
                    <a:p>
                      <a:r>
                        <a:rPr lang="en-GB" sz="1100" i="1" dirty="0" smtClean="0">
                          <a:latin typeface="Arial" panose="020B0604020202020204" pitchFamily="34" charset="0"/>
                          <a:cs typeface="Arial" panose="020B0604020202020204" pitchFamily="34" charset="0"/>
                        </a:rPr>
                        <a:t>Caviar and cigarettes…</a:t>
                      </a:r>
                      <a:endParaRPr lang="en-GB" sz="1100" i="1" dirty="0">
                        <a:latin typeface="Arial" panose="020B0604020202020204" pitchFamily="34" charset="0"/>
                        <a:cs typeface="Arial" panose="020B0604020202020204" pitchFamily="34" charset="0"/>
                      </a:endParaRPr>
                    </a:p>
                  </a:txBody>
                  <a:tcPr/>
                </a:tc>
                <a:tc>
                  <a:txBody>
                    <a:bodyPr/>
                    <a:lstStyle/>
                    <a:p>
                      <a:r>
                        <a:rPr lang="en-GB" sz="1100" dirty="0" smtClean="0">
                          <a:latin typeface="Arial" panose="020B0604020202020204" pitchFamily="34" charset="0"/>
                          <a:cs typeface="Arial" panose="020B0604020202020204" pitchFamily="34" charset="0"/>
                        </a:rPr>
                        <a:t>2 chords per bar</a:t>
                      </a:r>
                      <a:endParaRPr lang="en-GB" sz="1100" dirty="0">
                        <a:latin typeface="Arial" panose="020B0604020202020204" pitchFamily="34" charset="0"/>
                        <a:cs typeface="Arial" panose="020B0604020202020204" pitchFamily="34" charset="0"/>
                      </a:endParaRPr>
                    </a:p>
                  </a:txBody>
                  <a:tcPr/>
                </a:tc>
                <a:tc>
                  <a:txBody>
                    <a:bodyPr/>
                    <a:lstStyle/>
                    <a:p>
                      <a:r>
                        <a:rPr lang="en-GB" sz="1100" dirty="0" smtClean="0">
                          <a:latin typeface="Arial" panose="020B0604020202020204" pitchFamily="34" charset="0"/>
                          <a:cs typeface="Arial" panose="020B0604020202020204" pitchFamily="34" charset="0"/>
                        </a:rPr>
                        <a:t>Three bars of V-I modulating from:</a:t>
                      </a:r>
                    </a:p>
                    <a:p>
                      <a:r>
                        <a:rPr lang="en-GB" sz="1100" dirty="0" smtClean="0">
                          <a:latin typeface="Arial" panose="020B0604020202020204" pitchFamily="34" charset="0"/>
                          <a:cs typeface="Arial" panose="020B0604020202020204" pitchFamily="34" charset="0"/>
                        </a:rPr>
                        <a:t>C minor -  </a:t>
                      </a:r>
                      <a:r>
                        <a:rPr lang="en-GB" sz="1100" dirty="0" err="1" smtClean="0">
                          <a:latin typeface="Arial" panose="020B0604020202020204" pitchFamily="34" charset="0"/>
                          <a:cs typeface="Arial" panose="020B0604020202020204" pitchFamily="34" charset="0"/>
                        </a:rPr>
                        <a:t>Eb</a:t>
                      </a:r>
                      <a:r>
                        <a:rPr lang="en-GB" sz="1100" dirty="0" smtClean="0">
                          <a:latin typeface="Arial" panose="020B0604020202020204" pitchFamily="34" charset="0"/>
                          <a:cs typeface="Arial" panose="020B0604020202020204" pitchFamily="34" charset="0"/>
                        </a:rPr>
                        <a:t> major – G minor</a:t>
                      </a:r>
                    </a:p>
                    <a:p>
                      <a:r>
                        <a:rPr lang="en-GB" sz="1100" dirty="0" smtClean="0">
                          <a:latin typeface="Arial" panose="020B0604020202020204" pitchFamily="34" charset="0"/>
                          <a:cs typeface="Arial" panose="020B0604020202020204" pitchFamily="34" charset="0"/>
                        </a:rPr>
                        <a:t>An F chord prepares for the Chorus</a:t>
                      </a:r>
                      <a:r>
                        <a:rPr lang="en-GB" sz="1100" baseline="0" dirty="0" smtClean="0">
                          <a:latin typeface="Arial" panose="020B0604020202020204" pitchFamily="34" charset="0"/>
                          <a:cs typeface="Arial" panose="020B0604020202020204" pitchFamily="34" charset="0"/>
                        </a:rPr>
                        <a:t> (Bb major)</a:t>
                      </a:r>
                      <a:endParaRPr lang="en-GB" sz="1100" dirty="0">
                        <a:latin typeface="Arial" panose="020B0604020202020204" pitchFamily="34" charset="0"/>
                        <a:cs typeface="Arial" panose="020B0604020202020204" pitchFamily="34" charset="0"/>
                      </a:endParaRPr>
                    </a:p>
                  </a:txBody>
                  <a:tcPr/>
                </a:tc>
              </a:tr>
              <a:tr h="279218">
                <a:tc gridSpan="3">
                  <a:txBody>
                    <a:bodyPr/>
                    <a:lstStyle/>
                    <a:p>
                      <a:r>
                        <a:rPr lang="en-GB" sz="1100" b="1" i="0" baseline="0" dirty="0" smtClean="0">
                          <a:solidFill>
                            <a:schemeClr val="bg1"/>
                          </a:solidFill>
                          <a:latin typeface="Arial" panose="020B0604020202020204" pitchFamily="34" charset="0"/>
                          <a:cs typeface="Arial" panose="020B0604020202020204" pitchFamily="34" charset="0"/>
                        </a:rPr>
                        <a:t>Chorus (15-22)</a:t>
                      </a:r>
                      <a:endParaRPr lang="en-GB" sz="1100" b="1" i="0" baseline="0" dirty="0">
                        <a:solidFill>
                          <a:schemeClr val="bg1"/>
                        </a:solidFill>
                        <a:latin typeface="Arial" panose="020B0604020202020204" pitchFamily="34" charset="0"/>
                        <a:cs typeface="Arial" panose="020B0604020202020204" pitchFamily="34" charset="0"/>
                      </a:endParaRPr>
                    </a:p>
                  </a:txBody>
                  <a:tcPr>
                    <a:solidFill>
                      <a:schemeClr val="accent1"/>
                    </a:solidFill>
                  </a:tcPr>
                </a:tc>
                <a:tc hMerge="1">
                  <a:txBody>
                    <a:bodyPr/>
                    <a:lstStyle/>
                    <a:p>
                      <a:endParaRPr lang="en-GB"/>
                    </a:p>
                  </a:txBody>
                  <a:tcPr/>
                </a:tc>
                <a:tc hMerge="1">
                  <a:txBody>
                    <a:bodyPr/>
                    <a:lstStyle/>
                    <a:p>
                      <a:endParaRPr lang="en-GB"/>
                    </a:p>
                  </a:txBody>
                  <a:tcPr/>
                </a:tc>
              </a:tr>
              <a:tr h="689831">
                <a:tc>
                  <a:txBody>
                    <a:bodyPr/>
                    <a:lstStyle/>
                    <a:p>
                      <a:r>
                        <a:rPr lang="en-GB" sz="1100" i="1" dirty="0" smtClean="0">
                          <a:latin typeface="Arial" panose="020B0604020202020204" pitchFamily="34" charset="0"/>
                          <a:cs typeface="Arial" panose="020B0604020202020204" pitchFamily="34" charset="0"/>
                        </a:rPr>
                        <a:t>She’s a killer queen…</a:t>
                      </a:r>
                      <a:endParaRPr lang="en-GB" sz="1100" i="1" dirty="0">
                        <a:latin typeface="Arial" panose="020B0604020202020204" pitchFamily="34" charset="0"/>
                        <a:cs typeface="Arial" panose="020B0604020202020204" pitchFamily="34" charset="0"/>
                      </a:endParaRPr>
                    </a:p>
                  </a:txBody>
                  <a:tcPr/>
                </a:tc>
                <a:tc>
                  <a:txBody>
                    <a:bodyPr/>
                    <a:lstStyle/>
                    <a:p>
                      <a:r>
                        <a:rPr lang="en-GB" sz="1100" dirty="0" smtClean="0">
                          <a:latin typeface="Arial" panose="020B0604020202020204" pitchFamily="34" charset="0"/>
                          <a:cs typeface="Arial" panose="020B0604020202020204" pitchFamily="34" charset="0"/>
                        </a:rPr>
                        <a:t>2 chords per bar</a:t>
                      </a:r>
                    </a:p>
                    <a:p>
                      <a:r>
                        <a:rPr lang="en-GB" sz="1100" dirty="0" smtClean="0">
                          <a:latin typeface="Arial" panose="020B0604020202020204" pitchFamily="34" charset="0"/>
                          <a:cs typeface="Arial" panose="020B0604020202020204" pitchFamily="34" charset="0"/>
                        </a:rPr>
                        <a:t>Final bar</a:t>
                      </a:r>
                      <a:r>
                        <a:rPr lang="en-GB" sz="1100" baseline="0" dirty="0" smtClean="0">
                          <a:latin typeface="Arial" panose="020B0604020202020204" pitchFamily="34" charset="0"/>
                          <a:cs typeface="Arial" panose="020B0604020202020204" pitchFamily="34" charset="0"/>
                        </a:rPr>
                        <a:t> changes chord every beat</a:t>
                      </a:r>
                      <a:endParaRPr lang="en-GB" sz="1100" dirty="0">
                        <a:latin typeface="Arial" panose="020B0604020202020204" pitchFamily="34" charset="0"/>
                        <a:cs typeface="Arial" panose="020B0604020202020204" pitchFamily="34" charset="0"/>
                      </a:endParaRPr>
                    </a:p>
                  </a:txBody>
                  <a:tcPr/>
                </a:tc>
                <a:tc>
                  <a:txBody>
                    <a:bodyPr/>
                    <a:lstStyle/>
                    <a:p>
                      <a:r>
                        <a:rPr lang="en-GB" sz="1100" dirty="0" smtClean="0">
                          <a:latin typeface="Arial" panose="020B0604020202020204" pitchFamily="34" charset="0"/>
                          <a:cs typeface="Arial" panose="020B0604020202020204" pitchFamily="34" charset="0"/>
                        </a:rPr>
                        <a:t>Modulating</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smtClean="0">
                          <a:latin typeface="Arial" panose="020B0604020202020204" pitchFamily="34" charset="0"/>
                          <a:cs typeface="Arial" panose="020B0604020202020204" pitchFamily="34" charset="0"/>
                        </a:rPr>
                        <a:t>Bb major, D minor, C major</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baseline="0" dirty="0" smtClean="0">
                          <a:latin typeface="Arial" panose="020B0604020202020204" pitchFamily="34" charset="0"/>
                          <a:cs typeface="Arial" panose="020B0604020202020204" pitchFamily="34" charset="0"/>
                        </a:rPr>
                        <a:t>Ascending bass line</a:t>
                      </a:r>
                      <a:endParaRPr lang="en-GB" sz="1100" dirty="0">
                        <a:latin typeface="Arial" panose="020B0604020202020204" pitchFamily="34" charset="0"/>
                        <a:cs typeface="Arial" panose="020B0604020202020204" pitchFamily="34" charset="0"/>
                      </a:endParaRPr>
                    </a:p>
                  </a:txBody>
                  <a:tcPr/>
                </a:tc>
              </a:tr>
              <a:tr h="484774">
                <a:tc>
                  <a:txBody>
                    <a:bodyPr/>
                    <a:lstStyle/>
                    <a:p>
                      <a:r>
                        <a:rPr lang="en-GB" sz="1100" i="1" dirty="0" smtClean="0">
                          <a:latin typeface="Arial" panose="020B0604020202020204" pitchFamily="34" charset="0"/>
                          <a:cs typeface="Arial" panose="020B0604020202020204" pitchFamily="34" charset="0"/>
                        </a:rPr>
                        <a:t>Ooh, recommended at the price…</a:t>
                      </a:r>
                      <a:endParaRPr lang="en-GB" sz="1100" i="1" dirty="0">
                        <a:latin typeface="Arial" panose="020B0604020202020204" pitchFamily="34" charset="0"/>
                        <a:cs typeface="Arial" panose="020B0604020202020204" pitchFamily="34" charset="0"/>
                      </a:endParaRPr>
                    </a:p>
                  </a:txBody>
                  <a:tcPr/>
                </a:tc>
                <a:tc>
                  <a:txBody>
                    <a:bodyPr/>
                    <a:lstStyle/>
                    <a:p>
                      <a:r>
                        <a:rPr lang="en-GB" sz="1100" dirty="0" smtClean="0">
                          <a:latin typeface="Arial" panose="020B0604020202020204" pitchFamily="34" charset="0"/>
                          <a:cs typeface="Arial" panose="020B0604020202020204" pitchFamily="34" charset="0"/>
                        </a:rPr>
                        <a:t>2 chords per bar</a:t>
                      </a:r>
                      <a:endParaRPr lang="en-GB" sz="1100" dirty="0">
                        <a:latin typeface="Arial" panose="020B0604020202020204" pitchFamily="34" charset="0"/>
                        <a:cs typeface="Arial" panose="020B0604020202020204" pitchFamily="34" charset="0"/>
                      </a:endParaRPr>
                    </a:p>
                  </a:txBody>
                  <a:tcPr/>
                </a:tc>
                <a:tc>
                  <a:txBody>
                    <a:bodyPr/>
                    <a:lstStyle/>
                    <a:p>
                      <a:r>
                        <a:rPr lang="en-GB" sz="1100" dirty="0" smtClean="0">
                          <a:latin typeface="Arial" panose="020B0604020202020204" pitchFamily="34" charset="0"/>
                          <a:cs typeface="Arial" panose="020B0604020202020204" pitchFamily="34" charset="0"/>
                        </a:rPr>
                        <a:t>Uses circle of</a:t>
                      </a:r>
                      <a:r>
                        <a:rPr lang="en-GB" sz="1100" baseline="0" dirty="0" smtClean="0">
                          <a:latin typeface="Arial" panose="020B0604020202020204" pitchFamily="34" charset="0"/>
                          <a:cs typeface="Arial" panose="020B0604020202020204" pitchFamily="34" charset="0"/>
                        </a:rPr>
                        <a:t> 5ths modulation</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smtClean="0">
                          <a:latin typeface="Arial" panose="020B0604020202020204" pitchFamily="34" charset="0"/>
                          <a:cs typeface="Arial" panose="020B0604020202020204" pitchFamily="34" charset="0"/>
                        </a:rPr>
                        <a:t>A </a:t>
                      </a:r>
                      <a:r>
                        <a:rPr lang="en-GB" sz="1100" dirty="0" err="1" smtClean="0">
                          <a:latin typeface="Arial" panose="020B0604020202020204" pitchFamily="34" charset="0"/>
                          <a:cs typeface="Arial" panose="020B0604020202020204" pitchFamily="34" charset="0"/>
                        </a:rPr>
                        <a:t>Dm</a:t>
                      </a:r>
                      <a:r>
                        <a:rPr lang="en-GB" sz="1100" dirty="0" smtClean="0">
                          <a:latin typeface="Arial" panose="020B0604020202020204" pitchFamily="34" charset="0"/>
                          <a:cs typeface="Arial" panose="020B0604020202020204" pitchFamily="34" charset="0"/>
                        </a:rPr>
                        <a:t> |</a:t>
                      </a:r>
                      <a:r>
                        <a:rPr lang="en-GB" sz="1100" baseline="0" dirty="0" smtClean="0">
                          <a:latin typeface="Arial" panose="020B0604020202020204" pitchFamily="34" charset="0"/>
                          <a:cs typeface="Arial" panose="020B0604020202020204" pitchFamily="34" charset="0"/>
                        </a:rPr>
                        <a:t> G7 C | Bb |</a:t>
                      </a:r>
                      <a:endParaRPr lang="en-GB" sz="1100" dirty="0">
                        <a:latin typeface="Arial" panose="020B0604020202020204" pitchFamily="34" charset="0"/>
                        <a:cs typeface="Arial" panose="020B0604020202020204" pitchFamily="34" charset="0"/>
                      </a:endParaRPr>
                    </a:p>
                  </a:txBody>
                  <a:tcPr/>
                </a:tc>
              </a:tr>
              <a:tr h="492737">
                <a:tc>
                  <a:txBody>
                    <a:bodyPr/>
                    <a:lstStyle/>
                    <a:p>
                      <a:r>
                        <a:rPr lang="en-GB" sz="1100" b="1" i="0" dirty="0" smtClean="0">
                          <a:solidFill>
                            <a:schemeClr val="bg1"/>
                          </a:solidFill>
                          <a:latin typeface="Arial" panose="020B0604020202020204" pitchFamily="34" charset="0"/>
                          <a:cs typeface="Arial" panose="020B0604020202020204" pitchFamily="34" charset="0"/>
                        </a:rPr>
                        <a:t>Instrumental (23-26)</a:t>
                      </a:r>
                      <a:endParaRPr lang="en-GB" sz="1100" b="1" i="0" dirty="0">
                        <a:solidFill>
                          <a:schemeClr val="bg1"/>
                        </a:solidFill>
                        <a:latin typeface="Arial" panose="020B0604020202020204" pitchFamily="34" charset="0"/>
                        <a:cs typeface="Arial" panose="020B0604020202020204" pitchFamily="34" charset="0"/>
                      </a:endParaRPr>
                    </a:p>
                  </a:txBody>
                  <a:tcPr>
                    <a:solidFill>
                      <a:schemeClr val="accent1"/>
                    </a:solidFill>
                  </a:tcPr>
                </a:tc>
                <a:tc gridSpan="2">
                  <a:txBody>
                    <a:bodyPr/>
                    <a:lstStyle/>
                    <a:p>
                      <a:r>
                        <a:rPr lang="en-GB" sz="1100" dirty="0" smtClean="0">
                          <a:solidFill>
                            <a:schemeClr val="bg1"/>
                          </a:solidFill>
                          <a:latin typeface="Arial" panose="020B0604020202020204" pitchFamily="34" charset="0"/>
                          <a:cs typeface="Arial" panose="020B0604020202020204" pitchFamily="34" charset="0"/>
                        </a:rPr>
                        <a:t>F pedal note (dominant pedal) in bass with changing chord</a:t>
                      </a:r>
                      <a:r>
                        <a:rPr lang="en-GB" sz="1100" baseline="0" dirty="0" smtClean="0">
                          <a:solidFill>
                            <a:schemeClr val="bg1"/>
                          </a:solidFill>
                          <a:latin typeface="Arial" panose="020B0604020202020204" pitchFamily="34" charset="0"/>
                          <a:cs typeface="Arial" panose="020B0604020202020204" pitchFamily="34" charset="0"/>
                        </a:rPr>
                        <a:t> in the piano accompaniment: </a:t>
                      </a:r>
                    </a:p>
                    <a:p>
                      <a:r>
                        <a:rPr lang="en-GB" sz="1100" baseline="0" dirty="0" smtClean="0">
                          <a:solidFill>
                            <a:schemeClr val="bg1"/>
                          </a:solidFill>
                          <a:latin typeface="Arial" panose="020B0604020202020204" pitchFamily="34" charset="0"/>
                          <a:cs typeface="Arial" panose="020B0604020202020204" pitchFamily="34" charset="0"/>
                        </a:rPr>
                        <a:t>F, Bb/F and </a:t>
                      </a:r>
                      <a:r>
                        <a:rPr lang="en-GB" sz="1100" baseline="0" dirty="0" err="1" smtClean="0">
                          <a:solidFill>
                            <a:schemeClr val="bg1"/>
                          </a:solidFill>
                          <a:latin typeface="Arial" panose="020B0604020202020204" pitchFamily="34" charset="0"/>
                          <a:cs typeface="Arial" panose="020B0604020202020204" pitchFamily="34" charset="0"/>
                        </a:rPr>
                        <a:t>Eb</a:t>
                      </a:r>
                      <a:r>
                        <a:rPr lang="en-GB" sz="1100" baseline="0" dirty="0" smtClean="0">
                          <a:solidFill>
                            <a:schemeClr val="bg1"/>
                          </a:solidFill>
                          <a:latin typeface="Arial" panose="020B0604020202020204" pitchFamily="34" charset="0"/>
                          <a:cs typeface="Arial" panose="020B0604020202020204" pitchFamily="34" charset="0"/>
                        </a:rPr>
                        <a:t>/F (inversions)</a:t>
                      </a:r>
                      <a:endParaRPr lang="en-GB" sz="1100" dirty="0">
                        <a:solidFill>
                          <a:schemeClr val="bg1"/>
                        </a:solidFill>
                        <a:latin typeface="Arial" panose="020B0604020202020204" pitchFamily="34" charset="0"/>
                        <a:cs typeface="Arial" panose="020B0604020202020204" pitchFamily="34" charset="0"/>
                      </a:endParaRPr>
                    </a:p>
                  </a:txBody>
                  <a:tcPr>
                    <a:solidFill>
                      <a:schemeClr val="accent1"/>
                    </a:solidFill>
                  </a:tcPr>
                </a:tc>
                <a:tc hMerge="1">
                  <a:txBody>
                    <a:bodyPr/>
                    <a:lstStyle/>
                    <a:p>
                      <a:endParaRPr lang="en-GB"/>
                    </a:p>
                  </a:txBody>
                  <a:tcPr/>
                </a:tc>
              </a:tr>
              <a:tr h="399664">
                <a:tc>
                  <a:txBody>
                    <a:bodyPr/>
                    <a:lstStyle/>
                    <a:p>
                      <a:r>
                        <a:rPr lang="en-GB" sz="1100" b="1" i="0" baseline="0" dirty="0" smtClean="0">
                          <a:solidFill>
                            <a:schemeClr val="bg1"/>
                          </a:solidFill>
                          <a:latin typeface="Arial" panose="020B0604020202020204" pitchFamily="34" charset="0"/>
                          <a:cs typeface="Arial" panose="020B0604020202020204" pitchFamily="34" charset="0"/>
                        </a:rPr>
                        <a:t>Verse 2 (27-38)</a:t>
                      </a:r>
                      <a:endParaRPr lang="en-GB" sz="1100" b="1" i="0" baseline="0" dirty="0">
                        <a:solidFill>
                          <a:schemeClr val="bg1"/>
                        </a:solidFill>
                        <a:latin typeface="Arial" panose="020B0604020202020204" pitchFamily="34" charset="0"/>
                        <a:cs typeface="Arial" panose="020B0604020202020204" pitchFamily="34" charset="0"/>
                      </a:endParaRPr>
                    </a:p>
                  </a:txBody>
                  <a:tcPr>
                    <a:solidFill>
                      <a:schemeClr val="accent1"/>
                    </a:solidFill>
                  </a:tcPr>
                </a:tc>
                <a:tc gridSpan="2">
                  <a:txBody>
                    <a:bodyPr/>
                    <a:lstStyle/>
                    <a:p>
                      <a:r>
                        <a:rPr lang="en-GB" sz="1100" baseline="0" dirty="0" smtClean="0">
                          <a:solidFill>
                            <a:schemeClr val="bg1"/>
                          </a:solidFill>
                          <a:latin typeface="Arial" panose="020B0604020202020204" pitchFamily="34" charset="0"/>
                          <a:cs typeface="Arial" panose="020B0604020202020204" pitchFamily="34" charset="0"/>
                        </a:rPr>
                        <a:t>Same chord sequence as Verse 1, with a pedal note on C (relative minor)</a:t>
                      </a:r>
                      <a:endParaRPr lang="en-GB" sz="1100" baseline="0" dirty="0">
                        <a:solidFill>
                          <a:schemeClr val="bg1"/>
                        </a:solidFill>
                        <a:latin typeface="Arial" panose="020B0604020202020204" pitchFamily="34" charset="0"/>
                        <a:cs typeface="Arial" panose="020B0604020202020204" pitchFamily="34" charset="0"/>
                      </a:endParaRPr>
                    </a:p>
                  </a:txBody>
                  <a:tcPr>
                    <a:solidFill>
                      <a:schemeClr val="accent1"/>
                    </a:solidFill>
                  </a:tcPr>
                </a:tc>
                <a:tc hMerge="1">
                  <a:txBody>
                    <a:bodyPr/>
                    <a:lstStyle/>
                    <a:p>
                      <a:endParaRPr lang="en-GB"/>
                    </a:p>
                  </a:txBody>
                  <a:tcPr/>
                </a:tc>
              </a:tr>
              <a:tr h="399664">
                <a:tc>
                  <a:txBody>
                    <a:bodyPr/>
                    <a:lstStyle/>
                    <a:p>
                      <a:r>
                        <a:rPr lang="en-GB" sz="1100" b="1" i="0" baseline="0" dirty="0" smtClean="0">
                          <a:solidFill>
                            <a:schemeClr val="bg1"/>
                          </a:solidFill>
                          <a:latin typeface="Arial" panose="020B0604020202020204" pitchFamily="34" charset="0"/>
                          <a:cs typeface="Arial" panose="020B0604020202020204" pitchFamily="34" charset="0"/>
                        </a:rPr>
                        <a:t>Chorus 2 (39-43)</a:t>
                      </a:r>
                      <a:endParaRPr lang="en-GB" sz="1100" b="1" i="0" baseline="0" dirty="0">
                        <a:solidFill>
                          <a:schemeClr val="bg1"/>
                        </a:solidFill>
                        <a:latin typeface="Arial" panose="020B0604020202020204" pitchFamily="34" charset="0"/>
                        <a:cs typeface="Arial" panose="020B0604020202020204" pitchFamily="34" charset="0"/>
                      </a:endParaRPr>
                    </a:p>
                  </a:txBody>
                  <a:tcPr>
                    <a:solidFill>
                      <a:schemeClr val="accent1"/>
                    </a:solidFill>
                  </a:tcPr>
                </a:tc>
                <a:tc gridSpan="2">
                  <a:txBody>
                    <a:bodyPr/>
                    <a:lstStyle/>
                    <a:p>
                      <a:r>
                        <a:rPr lang="en-GB" sz="1100" baseline="0" dirty="0" smtClean="0">
                          <a:solidFill>
                            <a:schemeClr val="bg1"/>
                          </a:solidFill>
                          <a:latin typeface="Arial" panose="020B0604020202020204" pitchFamily="34" charset="0"/>
                          <a:cs typeface="Arial" panose="020B0604020202020204" pitchFamily="34" charset="0"/>
                        </a:rPr>
                        <a:t>Same chord sequence as Chorus 1</a:t>
                      </a:r>
                      <a:endParaRPr lang="en-GB" sz="1100" baseline="0" dirty="0">
                        <a:solidFill>
                          <a:schemeClr val="bg1"/>
                        </a:solidFill>
                        <a:latin typeface="Arial" panose="020B0604020202020204" pitchFamily="34" charset="0"/>
                        <a:cs typeface="Arial" panose="020B0604020202020204" pitchFamily="34" charset="0"/>
                      </a:endParaRPr>
                    </a:p>
                  </a:txBody>
                  <a:tcPr>
                    <a:solidFill>
                      <a:schemeClr val="accent1"/>
                    </a:solidFill>
                  </a:tcPr>
                </a:tc>
                <a:tc hMerge="1">
                  <a:txBody>
                    <a:bodyPr/>
                    <a:lstStyle/>
                    <a:p>
                      <a:endParaRPr lang="en-GB"/>
                    </a:p>
                  </a:txBody>
                  <a:tcPr/>
                </a:tc>
              </a:tr>
              <a:tr h="279218">
                <a:tc gridSpan="3">
                  <a:txBody>
                    <a:bodyPr/>
                    <a:lstStyle/>
                    <a:p>
                      <a:r>
                        <a:rPr lang="en-GB" sz="1100" b="1" i="0" baseline="0" dirty="0" smtClean="0">
                          <a:solidFill>
                            <a:schemeClr val="bg1"/>
                          </a:solidFill>
                          <a:latin typeface="Arial" panose="020B0604020202020204" pitchFamily="34" charset="0"/>
                          <a:cs typeface="Arial" panose="020B0604020202020204" pitchFamily="34" charset="0"/>
                        </a:rPr>
                        <a:t>Guitar solo (44-61)</a:t>
                      </a:r>
                      <a:endParaRPr lang="en-GB" sz="1100" b="1" i="0" baseline="0" dirty="0">
                        <a:solidFill>
                          <a:schemeClr val="bg1"/>
                        </a:solidFill>
                        <a:latin typeface="Arial" panose="020B0604020202020204" pitchFamily="34" charset="0"/>
                        <a:cs typeface="Arial" panose="020B0604020202020204" pitchFamily="34" charset="0"/>
                      </a:endParaRPr>
                    </a:p>
                  </a:txBody>
                  <a:tcPr>
                    <a:solidFill>
                      <a:schemeClr val="accent1"/>
                    </a:solidFill>
                  </a:tcPr>
                </a:tc>
                <a:tc hMerge="1">
                  <a:txBody>
                    <a:bodyPr/>
                    <a:lstStyle/>
                    <a:p>
                      <a:endParaRPr lang="en-GB"/>
                    </a:p>
                  </a:txBody>
                  <a:tcPr/>
                </a:tc>
                <a:tc hMerge="1">
                  <a:txBody>
                    <a:bodyPr/>
                    <a:lstStyle/>
                    <a:p>
                      <a:endParaRPr lang="en-GB"/>
                    </a:p>
                  </a:txBody>
                  <a:tcPr/>
                </a:tc>
              </a:tr>
              <a:tr h="615358">
                <a:tc>
                  <a:txBody>
                    <a:bodyPr/>
                    <a:lstStyle/>
                    <a:p>
                      <a:r>
                        <a:rPr lang="en-GB" sz="1100" i="1" dirty="0" smtClean="0">
                          <a:latin typeface="Arial" panose="020B0604020202020204" pitchFamily="34" charset="0"/>
                          <a:cs typeface="Arial" panose="020B0604020202020204" pitchFamily="34" charset="0"/>
                        </a:rPr>
                        <a:t>Part 1 (44-50)</a:t>
                      </a:r>
                      <a:endParaRPr lang="en-GB" sz="1100" i="1" dirty="0">
                        <a:latin typeface="Arial" panose="020B0604020202020204" pitchFamily="34" charset="0"/>
                        <a:cs typeface="Arial" panose="020B0604020202020204" pitchFamily="34" charset="0"/>
                      </a:endParaRPr>
                    </a:p>
                  </a:txBody>
                  <a:tcPr/>
                </a:tc>
                <a:tc>
                  <a:txBody>
                    <a:bodyPr/>
                    <a:lstStyle/>
                    <a:p>
                      <a:r>
                        <a:rPr lang="en-GB" sz="1100" dirty="0" smtClean="0">
                          <a:latin typeface="Arial" panose="020B0604020202020204" pitchFamily="34" charset="0"/>
                          <a:cs typeface="Arial" panose="020B0604020202020204" pitchFamily="34" charset="0"/>
                        </a:rPr>
                        <a:t>2</a:t>
                      </a:r>
                      <a:r>
                        <a:rPr lang="en-GB" sz="1100" baseline="0" dirty="0" smtClean="0">
                          <a:latin typeface="Arial" panose="020B0604020202020204" pitchFamily="34" charset="0"/>
                          <a:cs typeface="Arial" panose="020B0604020202020204" pitchFamily="34" charset="0"/>
                        </a:rPr>
                        <a:t> chords per bar</a:t>
                      </a:r>
                      <a:endParaRPr lang="en-GB" sz="1100" dirty="0">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smtClean="0">
                          <a:latin typeface="Arial" panose="020B0604020202020204" pitchFamily="34" charset="0"/>
                          <a:cs typeface="Arial" panose="020B0604020202020204" pitchFamily="34" charset="0"/>
                        </a:rPr>
                        <a:t>A </a:t>
                      </a:r>
                      <a:r>
                        <a:rPr lang="en-GB" sz="1100" dirty="0" err="1" smtClean="0">
                          <a:latin typeface="Arial" panose="020B0604020202020204" pitchFamily="34" charset="0"/>
                          <a:cs typeface="Arial" panose="020B0604020202020204" pitchFamily="34" charset="0"/>
                        </a:rPr>
                        <a:t>Dm</a:t>
                      </a:r>
                      <a:r>
                        <a:rPr lang="en-GB" sz="1100" dirty="0" smtClean="0">
                          <a:latin typeface="Arial" panose="020B0604020202020204" pitchFamily="34" charset="0"/>
                          <a:cs typeface="Arial" panose="020B0604020202020204" pitchFamily="34" charset="0"/>
                        </a:rPr>
                        <a:t> | A </a:t>
                      </a:r>
                      <a:r>
                        <a:rPr lang="en-GB" sz="1100" dirty="0" err="1" smtClean="0">
                          <a:latin typeface="Arial" panose="020B0604020202020204" pitchFamily="34" charset="0"/>
                          <a:cs typeface="Arial" panose="020B0604020202020204" pitchFamily="34" charset="0"/>
                        </a:rPr>
                        <a:t>Dm</a:t>
                      </a:r>
                      <a:r>
                        <a:rPr lang="en-GB" sz="1100" dirty="0" smtClean="0">
                          <a:latin typeface="Arial" panose="020B0604020202020204" pitchFamily="34" charset="0"/>
                          <a:cs typeface="Arial" panose="020B0604020202020204" pitchFamily="34" charset="0"/>
                        </a:rPr>
                        <a:t> | G Cm | G Cm </a:t>
                      </a:r>
                      <a:r>
                        <a:rPr lang="en-GB" sz="1100" dirty="0" err="1" smtClean="0">
                          <a:latin typeface="Arial" panose="020B0604020202020204" pitchFamily="34" charset="0"/>
                          <a:cs typeface="Arial" panose="020B0604020202020204" pitchFamily="34" charset="0"/>
                        </a:rPr>
                        <a:t>Eb</a:t>
                      </a:r>
                      <a:r>
                        <a:rPr lang="en-GB" sz="1100" dirty="0" smtClean="0">
                          <a:latin typeface="Arial" panose="020B0604020202020204" pitchFamily="34" charset="0"/>
                          <a:cs typeface="Arial" panose="020B0604020202020204" pitchFamily="34" charset="0"/>
                        </a:rPr>
                        <a:t>/F |</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smtClean="0">
                          <a:latin typeface="Arial" panose="020B0604020202020204" pitchFamily="34" charset="0"/>
                          <a:cs typeface="Arial" panose="020B0604020202020204" pitchFamily="34" charset="0"/>
                        </a:rPr>
                        <a:t>Next 3 bars feature </a:t>
                      </a:r>
                      <a:r>
                        <a:rPr lang="en-GB" sz="1100" dirty="0" err="1" smtClean="0">
                          <a:latin typeface="Arial" panose="020B0604020202020204" pitchFamily="34" charset="0"/>
                          <a:cs typeface="Arial" panose="020B0604020202020204" pitchFamily="34" charset="0"/>
                        </a:rPr>
                        <a:t>Eb</a:t>
                      </a:r>
                      <a:r>
                        <a:rPr lang="en-GB" sz="1100" dirty="0" smtClean="0">
                          <a:latin typeface="Arial" panose="020B0604020202020204" pitchFamily="34" charset="0"/>
                          <a:cs typeface="Arial" panose="020B0604020202020204" pitchFamily="34" charset="0"/>
                        </a:rPr>
                        <a:t>/F (or F11)</a:t>
                      </a:r>
                      <a:r>
                        <a:rPr lang="en-GB" sz="1100" baseline="0" dirty="0" smtClean="0">
                          <a:latin typeface="Arial" panose="020B0604020202020204" pitchFamily="34" charset="0"/>
                          <a:cs typeface="Arial" panose="020B0604020202020204" pitchFamily="34" charset="0"/>
                        </a:rPr>
                        <a:t> chord, repeating it to increase tension</a:t>
                      </a:r>
                      <a:endParaRPr lang="en-GB" sz="1100" dirty="0">
                        <a:latin typeface="Arial" panose="020B0604020202020204" pitchFamily="34" charset="0"/>
                        <a:cs typeface="Arial" panose="020B0604020202020204" pitchFamily="34" charset="0"/>
                      </a:endParaRPr>
                    </a:p>
                  </a:txBody>
                  <a:tcPr/>
                </a:tc>
              </a:tr>
              <a:tr h="415059">
                <a:tc>
                  <a:txBody>
                    <a:bodyPr/>
                    <a:lstStyle/>
                    <a:p>
                      <a:r>
                        <a:rPr lang="en-GB" sz="1100" i="1" dirty="0" smtClean="0">
                          <a:latin typeface="Arial" panose="020B0604020202020204" pitchFamily="34" charset="0"/>
                          <a:cs typeface="Arial" panose="020B0604020202020204" pitchFamily="34" charset="0"/>
                        </a:rPr>
                        <a:t>Part</a:t>
                      </a:r>
                      <a:r>
                        <a:rPr lang="en-GB" sz="1100" i="1" baseline="0" dirty="0" smtClean="0">
                          <a:latin typeface="Arial" panose="020B0604020202020204" pitchFamily="34" charset="0"/>
                          <a:cs typeface="Arial" panose="020B0604020202020204" pitchFamily="34" charset="0"/>
                        </a:rPr>
                        <a:t> 2 (51-61)</a:t>
                      </a:r>
                      <a:endParaRPr lang="en-GB" sz="1100" i="1" dirty="0">
                        <a:latin typeface="Arial" panose="020B0604020202020204" pitchFamily="34" charset="0"/>
                        <a:cs typeface="Arial" panose="020B0604020202020204" pitchFamily="34" charset="0"/>
                      </a:endParaRPr>
                    </a:p>
                  </a:txBody>
                  <a:tcPr/>
                </a:tc>
                <a:tc>
                  <a:txBody>
                    <a:bodyPr/>
                    <a:lstStyle/>
                    <a:p>
                      <a:r>
                        <a:rPr lang="en-GB" sz="1100" dirty="0" smtClean="0">
                          <a:latin typeface="Arial" panose="020B0604020202020204" pitchFamily="34" charset="0"/>
                          <a:cs typeface="Arial" panose="020B0604020202020204" pitchFamily="34" charset="0"/>
                        </a:rPr>
                        <a:t>2 chords per bar</a:t>
                      </a:r>
                      <a:endParaRPr lang="en-GB" sz="1100" dirty="0">
                        <a:latin typeface="Arial" panose="020B0604020202020204" pitchFamily="34" charset="0"/>
                        <a:cs typeface="Arial" panose="020B0604020202020204" pitchFamily="34" charset="0"/>
                      </a:endParaRPr>
                    </a:p>
                  </a:txBody>
                  <a:tcPr/>
                </a:tc>
                <a:tc>
                  <a:txBody>
                    <a:bodyPr/>
                    <a:lstStyle/>
                    <a:p>
                      <a:r>
                        <a:rPr lang="en-GB" sz="1100" dirty="0" smtClean="0">
                          <a:latin typeface="Arial" panose="020B0604020202020204" pitchFamily="34" charset="0"/>
                          <a:cs typeface="Arial" panose="020B0604020202020204" pitchFamily="34" charset="0"/>
                        </a:rPr>
                        <a:t>Same</a:t>
                      </a:r>
                      <a:r>
                        <a:rPr lang="en-GB" sz="1100" baseline="0" dirty="0" smtClean="0">
                          <a:latin typeface="Arial" panose="020B0604020202020204" pitchFamily="34" charset="0"/>
                          <a:cs typeface="Arial" panose="020B0604020202020204" pitchFamily="34" charset="0"/>
                        </a:rPr>
                        <a:t> chord sequence as verse.</a:t>
                      </a:r>
                    </a:p>
                    <a:p>
                      <a:r>
                        <a:rPr lang="en-GB" sz="1100" baseline="0" dirty="0" smtClean="0">
                          <a:latin typeface="Arial" panose="020B0604020202020204" pitchFamily="34" charset="0"/>
                          <a:cs typeface="Arial" panose="020B0604020202020204" pitchFamily="34" charset="0"/>
                        </a:rPr>
                        <a:t>Last chord (Bb7) prepares listener for return to </a:t>
                      </a:r>
                      <a:r>
                        <a:rPr lang="en-GB" sz="1100" baseline="0" dirty="0" err="1" smtClean="0">
                          <a:latin typeface="Arial" panose="020B0604020202020204" pitchFamily="34" charset="0"/>
                          <a:cs typeface="Arial" panose="020B0604020202020204" pitchFamily="34" charset="0"/>
                        </a:rPr>
                        <a:t>Eb</a:t>
                      </a:r>
                      <a:r>
                        <a:rPr lang="en-GB" sz="1100" baseline="0" dirty="0" smtClean="0">
                          <a:latin typeface="Arial" panose="020B0604020202020204" pitchFamily="34" charset="0"/>
                          <a:cs typeface="Arial" panose="020B0604020202020204" pitchFamily="34" charset="0"/>
                        </a:rPr>
                        <a:t> major, but instead modulates to C minor (relative minor)</a:t>
                      </a:r>
                      <a:endParaRPr lang="en-GB" sz="1100" dirty="0">
                        <a:latin typeface="Arial" panose="020B0604020202020204" pitchFamily="34" charset="0"/>
                        <a:cs typeface="Arial" panose="020B0604020202020204" pitchFamily="34" charset="0"/>
                      </a:endParaRPr>
                    </a:p>
                  </a:txBody>
                  <a:tcPr/>
                </a:tc>
              </a:tr>
              <a:tr h="399664">
                <a:tc>
                  <a:txBody>
                    <a:bodyPr/>
                    <a:lstStyle/>
                    <a:p>
                      <a:r>
                        <a:rPr lang="en-GB" sz="1100" b="1" i="0" dirty="0" smtClean="0">
                          <a:solidFill>
                            <a:schemeClr val="bg1"/>
                          </a:solidFill>
                          <a:latin typeface="Arial" panose="020B0604020202020204" pitchFamily="34" charset="0"/>
                          <a:cs typeface="Arial" panose="020B0604020202020204" pitchFamily="34" charset="0"/>
                        </a:rPr>
                        <a:t>Verse 3 (62-69)</a:t>
                      </a:r>
                      <a:endParaRPr lang="en-GB" sz="1100" b="1" i="0" dirty="0">
                        <a:solidFill>
                          <a:schemeClr val="bg1"/>
                        </a:solidFill>
                        <a:latin typeface="Arial" panose="020B0604020202020204" pitchFamily="34" charset="0"/>
                        <a:cs typeface="Arial" panose="020B0604020202020204" pitchFamily="34" charset="0"/>
                      </a:endParaRPr>
                    </a:p>
                  </a:txBody>
                  <a:tcPr>
                    <a:solidFill>
                      <a:schemeClr val="accent1"/>
                    </a:solidFill>
                  </a:tcPr>
                </a:tc>
                <a:tc>
                  <a:txBody>
                    <a:bodyPr/>
                    <a:lstStyle/>
                    <a:p>
                      <a:r>
                        <a:rPr lang="en-GB" sz="1100" dirty="0" smtClean="0">
                          <a:solidFill>
                            <a:schemeClr val="bg1"/>
                          </a:solidFill>
                          <a:latin typeface="Arial" panose="020B0604020202020204" pitchFamily="34" charset="0"/>
                          <a:cs typeface="Arial" panose="020B0604020202020204" pitchFamily="34" charset="0"/>
                        </a:rPr>
                        <a:t>2 chords per bar</a:t>
                      </a:r>
                      <a:endParaRPr lang="en-GB" sz="1100" dirty="0">
                        <a:solidFill>
                          <a:schemeClr val="bg1"/>
                        </a:solidFill>
                        <a:latin typeface="Arial" panose="020B0604020202020204" pitchFamily="34" charset="0"/>
                        <a:cs typeface="Arial" panose="020B0604020202020204" pitchFamily="34" charset="0"/>
                      </a:endParaRPr>
                    </a:p>
                  </a:txBody>
                  <a:tcPr>
                    <a:solidFill>
                      <a:schemeClr val="accent1"/>
                    </a:solidFill>
                  </a:tcPr>
                </a:tc>
                <a:tc>
                  <a:txBody>
                    <a:bodyPr/>
                    <a:lstStyle/>
                    <a:p>
                      <a:r>
                        <a:rPr lang="en-GB" sz="1100" dirty="0" smtClean="0">
                          <a:solidFill>
                            <a:schemeClr val="bg1"/>
                          </a:solidFill>
                          <a:latin typeface="Arial" panose="020B0604020202020204" pitchFamily="34" charset="0"/>
                          <a:cs typeface="Arial" panose="020B0604020202020204" pitchFamily="34" charset="0"/>
                        </a:rPr>
                        <a:t>C-minor</a:t>
                      </a:r>
                      <a:endParaRPr lang="en-GB" sz="1100" dirty="0">
                        <a:solidFill>
                          <a:schemeClr val="bg1"/>
                        </a:solidFill>
                        <a:latin typeface="Arial" panose="020B0604020202020204" pitchFamily="34" charset="0"/>
                        <a:cs typeface="Arial" panose="020B0604020202020204" pitchFamily="34" charset="0"/>
                      </a:endParaRPr>
                    </a:p>
                  </a:txBody>
                  <a:tcPr>
                    <a:solidFill>
                      <a:schemeClr val="accent1"/>
                    </a:solidFill>
                  </a:tcPr>
                </a:tc>
              </a:tr>
              <a:tr h="399664">
                <a:tc>
                  <a:txBody>
                    <a:bodyPr/>
                    <a:lstStyle/>
                    <a:p>
                      <a:r>
                        <a:rPr lang="en-GB" sz="1100" b="1" i="0" dirty="0" smtClean="0">
                          <a:solidFill>
                            <a:schemeClr val="bg1"/>
                          </a:solidFill>
                          <a:latin typeface="Arial" panose="020B0604020202020204" pitchFamily="34" charset="0"/>
                          <a:cs typeface="Arial" panose="020B0604020202020204" pitchFamily="34" charset="0"/>
                        </a:rPr>
                        <a:t>Chorus 3 (70-78)</a:t>
                      </a:r>
                      <a:endParaRPr lang="en-GB" sz="1100" b="1" i="0" dirty="0">
                        <a:solidFill>
                          <a:schemeClr val="bg1"/>
                        </a:solidFill>
                        <a:latin typeface="Arial" panose="020B0604020202020204" pitchFamily="34" charset="0"/>
                        <a:cs typeface="Arial" panose="020B0604020202020204" pitchFamily="34" charset="0"/>
                      </a:endParaRPr>
                    </a:p>
                  </a:txBody>
                  <a:tcPr>
                    <a:solidFill>
                      <a:schemeClr val="accent1"/>
                    </a:solidFill>
                  </a:tcPr>
                </a:tc>
                <a:tc>
                  <a:txBody>
                    <a:bodyPr/>
                    <a:lstStyle/>
                    <a:p>
                      <a:r>
                        <a:rPr lang="en-GB" sz="1100" dirty="0" smtClean="0">
                          <a:solidFill>
                            <a:schemeClr val="bg1"/>
                          </a:solidFill>
                          <a:latin typeface="Arial" panose="020B0604020202020204" pitchFamily="34" charset="0"/>
                          <a:cs typeface="Arial" panose="020B0604020202020204" pitchFamily="34" charset="0"/>
                        </a:rPr>
                        <a:t>2 chords per</a:t>
                      </a:r>
                      <a:r>
                        <a:rPr lang="en-GB" sz="1100" baseline="0" dirty="0" smtClean="0">
                          <a:solidFill>
                            <a:schemeClr val="bg1"/>
                          </a:solidFill>
                          <a:latin typeface="Arial" panose="020B0604020202020204" pitchFamily="34" charset="0"/>
                          <a:cs typeface="Arial" panose="020B0604020202020204" pitchFamily="34" charset="0"/>
                        </a:rPr>
                        <a:t> bar</a:t>
                      </a:r>
                      <a:endParaRPr lang="en-GB" sz="1100" dirty="0">
                        <a:solidFill>
                          <a:schemeClr val="bg1"/>
                        </a:solidFill>
                        <a:latin typeface="Arial" panose="020B0604020202020204" pitchFamily="34" charset="0"/>
                        <a:cs typeface="Arial" panose="020B0604020202020204" pitchFamily="34" charset="0"/>
                      </a:endParaRPr>
                    </a:p>
                  </a:txBody>
                  <a:tcPr>
                    <a:solidFill>
                      <a:schemeClr val="accent1"/>
                    </a:solidFill>
                  </a:tcPr>
                </a:tc>
                <a:tc>
                  <a:txBody>
                    <a:bodyPr/>
                    <a:lstStyle/>
                    <a:p>
                      <a:r>
                        <a:rPr lang="en-GB" sz="1100" dirty="0" smtClean="0">
                          <a:solidFill>
                            <a:schemeClr val="bg1"/>
                          </a:solidFill>
                          <a:latin typeface="Arial" panose="020B0604020202020204" pitchFamily="34" charset="0"/>
                          <a:cs typeface="Arial" panose="020B0604020202020204" pitchFamily="34" charset="0"/>
                        </a:rPr>
                        <a:t>Bb</a:t>
                      </a:r>
                      <a:r>
                        <a:rPr lang="en-GB" sz="1100" baseline="0" dirty="0" smtClean="0">
                          <a:solidFill>
                            <a:schemeClr val="bg1"/>
                          </a:solidFill>
                          <a:latin typeface="Arial" panose="020B0604020202020204" pitchFamily="34" charset="0"/>
                          <a:cs typeface="Arial" panose="020B0604020202020204" pitchFamily="34" charset="0"/>
                        </a:rPr>
                        <a:t>-major</a:t>
                      </a:r>
                      <a:endParaRPr lang="en-GB" sz="1100" dirty="0">
                        <a:solidFill>
                          <a:schemeClr val="bg1"/>
                        </a:solidFill>
                        <a:latin typeface="Arial" panose="020B0604020202020204" pitchFamily="34" charset="0"/>
                        <a:cs typeface="Arial" panose="020B0604020202020204" pitchFamily="34" charset="0"/>
                      </a:endParaRPr>
                    </a:p>
                  </a:txBody>
                  <a:tcPr>
                    <a:solidFill>
                      <a:schemeClr val="accent1"/>
                    </a:solidFill>
                  </a:tcPr>
                </a:tc>
              </a:tr>
              <a:tr h="399664">
                <a:tc>
                  <a:txBody>
                    <a:bodyPr/>
                    <a:lstStyle/>
                    <a:p>
                      <a:r>
                        <a:rPr lang="en-GB" sz="1100" b="1" i="0" dirty="0" smtClean="0">
                          <a:solidFill>
                            <a:schemeClr val="bg1"/>
                          </a:solidFill>
                          <a:latin typeface="Arial" panose="020B0604020202020204" pitchFamily="34" charset="0"/>
                          <a:cs typeface="Arial" panose="020B0604020202020204" pitchFamily="34" charset="0"/>
                        </a:rPr>
                        <a:t>Outro (79-End)</a:t>
                      </a:r>
                      <a:endParaRPr lang="en-GB" sz="1100" b="1" i="0" dirty="0">
                        <a:solidFill>
                          <a:schemeClr val="bg1"/>
                        </a:solidFill>
                        <a:latin typeface="Arial" panose="020B0604020202020204" pitchFamily="34" charset="0"/>
                        <a:cs typeface="Arial" panose="020B0604020202020204" pitchFamily="34" charset="0"/>
                      </a:endParaRPr>
                    </a:p>
                  </a:txBody>
                  <a:tcPr>
                    <a:solidFill>
                      <a:schemeClr val="accent1"/>
                    </a:solidFill>
                  </a:tcPr>
                </a:tc>
                <a:tc>
                  <a:txBody>
                    <a:bodyPr/>
                    <a:lstStyle/>
                    <a:p>
                      <a:r>
                        <a:rPr lang="en-GB" sz="1100" dirty="0" smtClean="0">
                          <a:solidFill>
                            <a:schemeClr val="bg1"/>
                          </a:solidFill>
                          <a:latin typeface="Arial" panose="020B0604020202020204" pitchFamily="34" charset="0"/>
                          <a:cs typeface="Arial" panose="020B0604020202020204" pitchFamily="34" charset="0"/>
                        </a:rPr>
                        <a:t>Only 1 chord used</a:t>
                      </a:r>
                      <a:endParaRPr lang="en-GB" sz="1100" dirty="0">
                        <a:solidFill>
                          <a:schemeClr val="bg1"/>
                        </a:solidFill>
                        <a:latin typeface="Arial" panose="020B0604020202020204" pitchFamily="34" charset="0"/>
                        <a:cs typeface="Arial" panose="020B0604020202020204" pitchFamily="34" charset="0"/>
                      </a:endParaRPr>
                    </a:p>
                  </a:txBody>
                  <a:tcPr>
                    <a:solidFill>
                      <a:schemeClr val="accent1"/>
                    </a:solidFill>
                  </a:tcPr>
                </a:tc>
                <a:tc>
                  <a:txBody>
                    <a:bodyPr/>
                    <a:lstStyle/>
                    <a:p>
                      <a:r>
                        <a:rPr lang="en-GB" sz="1100" dirty="0" err="1" smtClean="0">
                          <a:solidFill>
                            <a:schemeClr val="bg1"/>
                          </a:solidFill>
                          <a:latin typeface="Arial" panose="020B0604020202020204" pitchFamily="34" charset="0"/>
                          <a:cs typeface="Arial" panose="020B0604020202020204" pitchFamily="34" charset="0"/>
                        </a:rPr>
                        <a:t>Eb</a:t>
                      </a:r>
                      <a:r>
                        <a:rPr lang="en-GB" sz="1100" dirty="0" smtClean="0">
                          <a:solidFill>
                            <a:schemeClr val="bg1"/>
                          </a:solidFill>
                          <a:latin typeface="Arial" panose="020B0604020202020204" pitchFamily="34" charset="0"/>
                          <a:cs typeface="Arial" panose="020B0604020202020204" pitchFamily="34" charset="0"/>
                        </a:rPr>
                        <a:t>-major</a:t>
                      </a:r>
                      <a:endParaRPr lang="en-GB" sz="1100" dirty="0">
                        <a:solidFill>
                          <a:schemeClr val="bg1"/>
                        </a:solidFill>
                        <a:latin typeface="Arial" panose="020B0604020202020204" pitchFamily="34" charset="0"/>
                        <a:cs typeface="Arial" panose="020B0604020202020204" pitchFamily="34" charset="0"/>
                      </a:endParaRPr>
                    </a:p>
                  </a:txBody>
                  <a:tcPr>
                    <a:solidFill>
                      <a:schemeClr val="accent1"/>
                    </a:solidFill>
                  </a:tcPr>
                </a:tc>
              </a:tr>
            </a:tbl>
          </a:graphicData>
        </a:graphic>
      </p:graphicFrame>
    </p:spTree>
    <p:extLst>
      <p:ext uri="{BB962C8B-B14F-4D97-AF65-F5344CB8AC3E}">
        <p14:creationId xmlns:p14="http://schemas.microsoft.com/office/powerpoint/2010/main" val="3790081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4800" y="383032"/>
            <a:ext cx="3583593" cy="314933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Content Placeholder 2"/>
          <p:cNvSpPr>
            <a:spLocks noGrp="1"/>
          </p:cNvSpPr>
          <p:nvPr>
            <p:ph idx="1"/>
          </p:nvPr>
        </p:nvSpPr>
        <p:spPr/>
        <p:txBody>
          <a:bodyPr/>
          <a:lstStyle/>
          <a:p>
            <a:pPr marL="0" lvl="1" indent="0">
              <a:spcBef>
                <a:spcPts val="1200"/>
              </a:spcBef>
              <a:spcAft>
                <a:spcPts val="0"/>
              </a:spcAft>
              <a:buNone/>
            </a:pPr>
            <a:r>
              <a:rPr lang="en-GB" dirty="0"/>
              <a:t>Name the key features of Queen’s sound.</a:t>
            </a:r>
          </a:p>
          <a:p>
            <a:r>
              <a:rPr lang="en-GB" dirty="0" smtClean="0"/>
              <a:t>Adventurous structures</a:t>
            </a:r>
          </a:p>
          <a:p>
            <a:r>
              <a:rPr lang="en-GB" dirty="0" smtClean="0"/>
              <a:t>Use of unusual keys (for rock music)</a:t>
            </a:r>
          </a:p>
          <a:p>
            <a:r>
              <a:rPr lang="en-GB" dirty="0" smtClean="0"/>
              <a:t>Complex, multi-tracked guitar and vocal parts</a:t>
            </a:r>
          </a:p>
          <a:p>
            <a:r>
              <a:rPr lang="en-GB" dirty="0" smtClean="0"/>
              <a:t>Anthemic melodies (‘We are the Champions’, ‘Bohemian Rhapsody’. Etc.)</a:t>
            </a:r>
          </a:p>
          <a:p>
            <a:r>
              <a:rPr lang="en-GB" dirty="0" smtClean="0"/>
              <a:t>Melodic, carefully crafted guitar solos</a:t>
            </a:r>
          </a:p>
          <a:p>
            <a:r>
              <a:rPr lang="en-GB" dirty="0" smtClean="0"/>
              <a:t>A sense of theatre blended into a rock song format</a:t>
            </a:r>
          </a:p>
          <a:p>
            <a:r>
              <a:rPr lang="en-GB" dirty="0" smtClean="0"/>
              <a:t>A studio sound that was consciously different and more ‘crafted’ than their live sound, with the use of music technology playing an important role</a:t>
            </a:r>
            <a:endParaRPr lang="en-GB" dirty="0"/>
          </a:p>
        </p:txBody>
      </p:sp>
      <p:sp>
        <p:nvSpPr>
          <p:cNvPr id="4" name="Title 1"/>
          <p:cNvSpPr>
            <a:spLocks noGrp="1"/>
          </p:cNvSpPr>
          <p:nvPr>
            <p:ph type="title"/>
          </p:nvPr>
        </p:nvSpPr>
        <p:spPr/>
        <p:txBody>
          <a:bodyPr/>
          <a:lstStyle/>
          <a:p>
            <a:r>
              <a:rPr lang="en-GB" dirty="0" smtClean="0"/>
              <a:t>What do they sound like?</a:t>
            </a:r>
            <a:endParaRPr lang="en-GB" dirty="0"/>
          </a:p>
        </p:txBody>
      </p:sp>
    </p:spTree>
    <p:extLst>
      <p:ext uri="{BB962C8B-B14F-4D97-AF65-F5344CB8AC3E}">
        <p14:creationId xmlns:p14="http://schemas.microsoft.com/office/powerpoint/2010/main" val="98496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6254" y="138546"/>
            <a:ext cx="5209310" cy="1609344"/>
          </a:xfrm>
        </p:spPr>
        <p:txBody>
          <a:bodyPr/>
          <a:lstStyle/>
          <a:p>
            <a:r>
              <a:rPr lang="en-GB" dirty="0" smtClean="0"/>
              <a:t>Instrumentation &amp; </a:t>
            </a:r>
            <a:br>
              <a:rPr lang="en-GB" dirty="0" smtClean="0"/>
            </a:br>
            <a:r>
              <a:rPr lang="en-GB" dirty="0" smtClean="0"/>
              <a:t>Sonority</a:t>
            </a:r>
            <a:endParaRPr lang="en-GB" dirty="0"/>
          </a:p>
        </p:txBody>
      </p:sp>
      <p:sp>
        <p:nvSpPr>
          <p:cNvPr id="3" name="Content Placeholder 2"/>
          <p:cNvSpPr>
            <a:spLocks noGrp="1"/>
          </p:cNvSpPr>
          <p:nvPr>
            <p:ph idx="1"/>
          </p:nvPr>
        </p:nvSpPr>
        <p:spPr>
          <a:xfrm>
            <a:off x="295564" y="3890726"/>
            <a:ext cx="11637818" cy="2380765"/>
          </a:xfrm>
        </p:spPr>
        <p:txBody>
          <a:bodyPr>
            <a:normAutofit/>
          </a:bodyPr>
          <a:lstStyle/>
          <a:p>
            <a:pPr marL="457200" indent="-457200">
              <a:buFont typeface="+mj-lt"/>
              <a:buAutoNum type="arabicPeriod" startAt="2"/>
            </a:pPr>
            <a:r>
              <a:rPr lang="en-GB" sz="1800" dirty="0" smtClean="0"/>
              <a:t>Listen to the chorus.  How do you think the sound of a 4-part choir has been created?</a:t>
            </a:r>
          </a:p>
          <a:p>
            <a:pPr lvl="1"/>
            <a:r>
              <a:rPr lang="en-GB" sz="1100" dirty="0" smtClean="0"/>
              <a:t>Overdubbing.  The 4-part choir has been built up by recording Mercury singing each part individually.</a:t>
            </a:r>
          </a:p>
          <a:p>
            <a:pPr marL="457200" indent="-457200">
              <a:buFont typeface="+mj-lt"/>
              <a:buAutoNum type="arabicPeriod" startAt="2"/>
            </a:pPr>
            <a:r>
              <a:rPr lang="en-GB" sz="1800" dirty="0" smtClean="0"/>
              <a:t>What is the role of the backing vocals?</a:t>
            </a:r>
          </a:p>
          <a:p>
            <a:pPr lvl="1"/>
            <a:r>
              <a:rPr lang="en-GB" sz="1100" dirty="0" smtClean="0"/>
              <a:t>They create gospel inspired parallel harmonies that weave in and out of the main vocal.</a:t>
            </a:r>
          </a:p>
          <a:p>
            <a:pPr lvl="1"/>
            <a:r>
              <a:rPr lang="en-GB" sz="1100" dirty="0" smtClean="0"/>
              <a:t>They provide harmonic support, almost like synth chords.</a:t>
            </a:r>
          </a:p>
          <a:p>
            <a:pPr marL="457200" indent="-457200">
              <a:buFont typeface="+mj-lt"/>
              <a:buAutoNum type="arabicPeriod" startAt="2"/>
            </a:pPr>
            <a:r>
              <a:rPr lang="en-GB" sz="1800" dirty="0" smtClean="0"/>
              <a:t>What is the effect of using two pianos playing exactly the same part?</a:t>
            </a:r>
          </a:p>
          <a:p>
            <a:pPr lvl="1"/>
            <a:r>
              <a:rPr lang="en-GB" sz="1100" dirty="0" smtClean="0"/>
              <a:t>One piano is a standard piano.  The other is a ‘jangle piano’ – the brand was unknown but it had a honky-tonk, out-of-tune sound.  The two instruments play the same part, so a hybrid timbre has been created.</a:t>
            </a:r>
            <a:endParaRPr lang="en-GB" sz="1100" dirty="0"/>
          </a:p>
        </p:txBody>
      </p:sp>
      <p:pic>
        <p:nvPicPr>
          <p:cNvPr id="4" name="Picture 3"/>
          <p:cNvPicPr>
            <a:picLocks noChangeAspect="1"/>
          </p:cNvPicPr>
          <p:nvPr/>
        </p:nvPicPr>
        <p:blipFill>
          <a:blip r:embed="rId3"/>
          <a:stretch>
            <a:fillRect/>
          </a:stretch>
        </p:blipFill>
        <p:spPr>
          <a:xfrm>
            <a:off x="5698835" y="138546"/>
            <a:ext cx="6317673" cy="3553691"/>
          </a:xfrm>
          <a:prstGeom prst="rect">
            <a:avLst/>
          </a:prstGeom>
        </p:spPr>
      </p:pic>
      <p:sp>
        <p:nvSpPr>
          <p:cNvPr id="5" name="TextBox 4"/>
          <p:cNvSpPr txBox="1"/>
          <p:nvPr/>
        </p:nvSpPr>
        <p:spPr>
          <a:xfrm>
            <a:off x="295564" y="1979121"/>
            <a:ext cx="5153891" cy="1831271"/>
          </a:xfrm>
          <a:prstGeom prst="rect">
            <a:avLst/>
          </a:prstGeom>
          <a:noFill/>
        </p:spPr>
        <p:txBody>
          <a:bodyPr wrap="square" rtlCol="0">
            <a:spAutoFit/>
          </a:bodyPr>
          <a:lstStyle/>
          <a:p>
            <a:pPr marL="457200" indent="-457200">
              <a:buFont typeface="+mj-lt"/>
              <a:buAutoNum type="arabicPeriod"/>
            </a:pPr>
            <a:r>
              <a:rPr lang="en-GB" dirty="0"/>
              <a:t>Listen to the song. What instruments can you hear?</a:t>
            </a:r>
          </a:p>
          <a:p>
            <a:pPr lvl="1"/>
            <a:endParaRPr lang="en-GB" sz="1100" dirty="0" smtClean="0"/>
          </a:p>
          <a:p>
            <a:pPr lvl="1"/>
            <a:r>
              <a:rPr lang="en-GB" sz="1100" dirty="0" smtClean="0"/>
              <a:t>Vocals</a:t>
            </a:r>
          </a:p>
          <a:p>
            <a:pPr lvl="1"/>
            <a:r>
              <a:rPr lang="en-GB" sz="1100" dirty="0" smtClean="0"/>
              <a:t>Piano</a:t>
            </a:r>
          </a:p>
          <a:p>
            <a:pPr lvl="1"/>
            <a:r>
              <a:rPr lang="en-GB" sz="1100" dirty="0" smtClean="0"/>
              <a:t>‘Jangle’ piano</a:t>
            </a:r>
          </a:p>
          <a:p>
            <a:pPr lvl="1"/>
            <a:r>
              <a:rPr lang="en-GB" sz="1100" dirty="0" smtClean="0"/>
              <a:t>Electric guitar</a:t>
            </a:r>
          </a:p>
          <a:p>
            <a:pPr lvl="1"/>
            <a:r>
              <a:rPr lang="en-GB" sz="1100" dirty="0" smtClean="0"/>
              <a:t>Bass guitar</a:t>
            </a:r>
          </a:p>
          <a:p>
            <a:pPr lvl="1"/>
            <a:r>
              <a:rPr lang="en-GB" sz="1100" dirty="0" smtClean="0"/>
              <a:t>Drum-kit and percussion</a:t>
            </a:r>
          </a:p>
        </p:txBody>
      </p:sp>
      <p:sp>
        <p:nvSpPr>
          <p:cNvPr id="6" name="Rectangle 5"/>
          <p:cNvSpPr/>
          <p:nvPr/>
        </p:nvSpPr>
        <p:spPr>
          <a:xfrm>
            <a:off x="9744364" y="3810392"/>
            <a:ext cx="2189018" cy="1805317"/>
          </a:xfrm>
          <a:prstGeom prst="rect">
            <a:avLst/>
          </a:prstGeom>
          <a:solidFill>
            <a:schemeClr val="accent1">
              <a:lumMod val="40000"/>
              <a:lumOff val="60000"/>
            </a:schemeClr>
          </a:solidFill>
          <a:ln>
            <a:no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latin typeface="Arial" panose="020B0604020202020204" pitchFamily="34" charset="0"/>
                <a:cs typeface="Arial" panose="020B0604020202020204" pitchFamily="34" charset="0"/>
              </a:rPr>
              <a:t>Queen were very proud that no synthesisers were used in the making of the album Sheer Heart Attack.  Synths were very popular in the 1970s and provided all sorts of options for crafting the sound.  Queen did things the hard way, creating similar effects with their voices and guitars.</a:t>
            </a:r>
            <a:endParaRPr lang="en-GB" sz="1100" dirty="0">
              <a:latin typeface="Arial" panose="020B0604020202020204" pitchFamily="34" charset="0"/>
              <a:cs typeface="Arial" panose="020B0604020202020204" pitchFamily="34" charset="0"/>
            </a:endParaRPr>
          </a:p>
        </p:txBody>
      </p:sp>
      <p:sp>
        <p:nvSpPr>
          <p:cNvPr id="7" name="TextBox 6"/>
          <p:cNvSpPr txBox="1"/>
          <p:nvPr/>
        </p:nvSpPr>
        <p:spPr>
          <a:xfrm>
            <a:off x="3288146" y="2476520"/>
            <a:ext cx="2087418" cy="1215717"/>
          </a:xfrm>
          <a:prstGeom prst="rect">
            <a:avLst/>
          </a:prstGeom>
          <a:solidFill>
            <a:schemeClr val="accent1">
              <a:lumMod val="40000"/>
              <a:lumOff val="60000"/>
            </a:schemeClr>
          </a:solidFill>
          <a:effectLst>
            <a:glow rad="101600">
              <a:schemeClr val="accent1">
                <a:satMod val="175000"/>
                <a:alpha val="40000"/>
              </a:schemeClr>
            </a:glow>
            <a:outerShdw blurRad="50800" dist="19050" dir="5400000" algn="tl" rotWithShape="0">
              <a:srgbClr val="000000">
                <a:alpha val="60000"/>
              </a:srgbClr>
            </a:outerShdw>
            <a:softEdge rad="12700"/>
          </a:effectLst>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endParaRPr lang="en-GB" sz="1100" dirty="0" smtClean="0"/>
          </a:p>
          <a:p>
            <a:pPr algn="ctr"/>
            <a:r>
              <a:rPr lang="en-GB" sz="1100" b="1" dirty="0" smtClean="0"/>
              <a:t>Q. What’s  overdubbing?</a:t>
            </a:r>
          </a:p>
          <a:p>
            <a:pPr algn="ctr"/>
            <a:r>
              <a:rPr lang="en-GB" sz="1100" dirty="0" smtClean="0"/>
              <a:t>A. When a performer records </a:t>
            </a:r>
            <a:r>
              <a:rPr lang="en-GB" sz="1100" dirty="0"/>
              <a:t>(additional sounds) on an existing recording</a:t>
            </a:r>
          </a:p>
          <a:p>
            <a:pPr algn="ctr"/>
            <a:endParaRPr lang="en-GB" dirty="0"/>
          </a:p>
        </p:txBody>
      </p:sp>
    </p:spTree>
    <p:extLst>
      <p:ext uri="{BB962C8B-B14F-4D97-AF65-F5344CB8AC3E}">
        <p14:creationId xmlns:p14="http://schemas.microsoft.com/office/powerpoint/2010/main" val="2500510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061"/>
            <a:ext cx="12192000" cy="6865062"/>
          </a:xfrm>
          <a:prstGeom prst="rect">
            <a:avLst/>
          </a:prstGeom>
        </p:spPr>
      </p:pic>
      <p:sp>
        <p:nvSpPr>
          <p:cNvPr id="3" name="TextBox 2"/>
          <p:cNvSpPr txBox="1"/>
          <p:nvPr/>
        </p:nvSpPr>
        <p:spPr>
          <a:xfrm>
            <a:off x="6816436" y="397164"/>
            <a:ext cx="5080000" cy="3970318"/>
          </a:xfrm>
          <a:prstGeom prst="rect">
            <a:avLst/>
          </a:prstGeom>
          <a:noFill/>
        </p:spPr>
        <p:txBody>
          <a:bodyPr wrap="square" rtlCol="0">
            <a:spAutoFit/>
          </a:bodyPr>
          <a:lstStyle/>
          <a:p>
            <a:pPr algn="just"/>
            <a:r>
              <a:rPr lang="en-GB" dirty="0" smtClean="0">
                <a:solidFill>
                  <a:schemeClr val="bg1"/>
                </a:solidFill>
                <a:latin typeface="Bell MT" panose="02020503060305020303" pitchFamily="18" charset="0"/>
              </a:rPr>
              <a:t>Multi-tracked, layered electric guitars were another major part of the Queen sound.  Brian May was extremely particular about how he recorded his guitar parts.  He played with an old sixpence rather than a plectrum so that he could use the serrated edge to create a rasping sound when he altered the angle of attack on the string.  He is famous for having built his own guitar, the Red Special, with mahogany from a 100-year old fireplace.  He was able to customise every aspect of the guitar’s sound.  Apart from his customary </a:t>
            </a:r>
            <a:r>
              <a:rPr lang="en-GB" dirty="0" err="1" smtClean="0">
                <a:solidFill>
                  <a:schemeClr val="bg1"/>
                </a:solidFill>
                <a:latin typeface="Bell MT" panose="02020503060305020303" pitchFamily="18" charset="0"/>
              </a:rPr>
              <a:t>Vox</a:t>
            </a:r>
            <a:r>
              <a:rPr lang="en-GB" dirty="0" smtClean="0">
                <a:solidFill>
                  <a:schemeClr val="bg1"/>
                </a:solidFill>
                <a:latin typeface="Bell MT" panose="02020503060305020303" pitchFamily="18" charset="0"/>
              </a:rPr>
              <a:t> AC30, he also used an amplifier build by John Deacon to record some of his guitar parts, just because of the sound it produced.</a:t>
            </a:r>
            <a:endParaRPr lang="en-GB" dirty="0">
              <a:solidFill>
                <a:schemeClr val="bg1"/>
              </a:solidFill>
              <a:latin typeface="Bell MT" panose="02020503060305020303" pitchFamily="18" charset="0"/>
            </a:endParaRPr>
          </a:p>
        </p:txBody>
      </p:sp>
    </p:spTree>
    <p:extLst>
      <p:ext uri="{BB962C8B-B14F-4D97-AF65-F5344CB8AC3E}">
        <p14:creationId xmlns:p14="http://schemas.microsoft.com/office/powerpoint/2010/main" val="41294514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rot="19403154">
            <a:off x="-1050259" y="666087"/>
            <a:ext cx="5754258" cy="1609344"/>
          </a:xfrm>
        </p:spPr>
        <p:txBody>
          <a:bodyPr>
            <a:normAutofit/>
          </a:bodyPr>
          <a:lstStyle/>
          <a:p>
            <a:pPr algn="ctr"/>
            <a:r>
              <a:rPr lang="en-GB" sz="7200" dirty="0" smtClean="0"/>
              <a:t>structure</a:t>
            </a:r>
            <a:endParaRPr lang="en-GB" sz="7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09844735"/>
              </p:ext>
            </p:extLst>
          </p:nvPr>
        </p:nvGraphicFramePr>
        <p:xfrm>
          <a:off x="6103826" y="503104"/>
          <a:ext cx="3760610" cy="5900401"/>
        </p:xfrm>
        <a:graphic>
          <a:graphicData uri="http://schemas.openxmlformats.org/drawingml/2006/table">
            <a:tbl>
              <a:tblPr firstRow="1" bandRow="1">
                <a:effectLst>
                  <a:outerShdw blurRad="76200" dir="18900000" sy="23000" kx="-1200000" algn="bl" rotWithShape="0">
                    <a:prstClr val="black">
                      <a:alpha val="20000"/>
                    </a:prstClr>
                  </a:outerShdw>
                </a:effectLst>
                <a:tableStyleId>{5C22544A-7EE6-4342-B048-85BDC9FD1C3A}</a:tableStyleId>
              </a:tblPr>
              <a:tblGrid>
                <a:gridCol w="1585676"/>
                <a:gridCol w="2174934"/>
              </a:tblGrid>
              <a:tr h="302723">
                <a:tc>
                  <a:txBody>
                    <a:bodyPr/>
                    <a:lstStyle/>
                    <a:p>
                      <a:pPr algn="l">
                        <a:lnSpc>
                          <a:spcPct val="107000"/>
                        </a:lnSpc>
                        <a:spcAft>
                          <a:spcPts val="800"/>
                        </a:spcAft>
                      </a:pPr>
                      <a:r>
                        <a:rPr lang="en-GB" sz="2400" dirty="0">
                          <a:effectLst/>
                        </a:rPr>
                        <a:t>Bar</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7516" marR="57516" marT="28758" marB="28758"/>
                </a:tc>
                <a:tc>
                  <a:txBody>
                    <a:bodyPr/>
                    <a:lstStyle/>
                    <a:p>
                      <a:pPr algn="l">
                        <a:lnSpc>
                          <a:spcPct val="107000"/>
                        </a:lnSpc>
                        <a:spcAft>
                          <a:spcPts val="800"/>
                        </a:spcAft>
                      </a:pPr>
                      <a:r>
                        <a:rPr lang="en-GB" sz="2400" dirty="0">
                          <a:effectLst/>
                        </a:rPr>
                        <a:t>Section</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7516" marR="57516" marT="28758" marB="28758"/>
                </a:tc>
              </a:tr>
              <a:tr h="495594">
                <a:tc>
                  <a:txBody>
                    <a:bodyPr/>
                    <a:lstStyle/>
                    <a:p>
                      <a:pPr algn="l">
                        <a:lnSpc>
                          <a:spcPct val="107000"/>
                        </a:lnSpc>
                        <a:spcAft>
                          <a:spcPts val="800"/>
                        </a:spcAft>
                      </a:pPr>
                      <a:r>
                        <a:rPr lang="en-GB" sz="2400">
                          <a:effectLst/>
                        </a:rPr>
                        <a:t>1-2</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57516" marR="57516" marT="28758" marB="28758"/>
                </a:tc>
                <a:tc>
                  <a:txBody>
                    <a:bodyPr/>
                    <a:lstStyle/>
                    <a:p>
                      <a:pPr algn="l">
                        <a:lnSpc>
                          <a:spcPct val="107000"/>
                        </a:lnSpc>
                        <a:spcAft>
                          <a:spcPts val="800"/>
                        </a:spcAft>
                      </a:pPr>
                      <a:r>
                        <a:rPr lang="en-GB" sz="700">
                          <a:effectLst/>
                        </a:rPr>
                        <a:t> </a:t>
                      </a:r>
                    </a:p>
                    <a:p>
                      <a:pPr algn="l">
                        <a:lnSpc>
                          <a:spcPct val="107000"/>
                        </a:lnSpc>
                        <a:spcAft>
                          <a:spcPts val="800"/>
                        </a:spcAft>
                      </a:pPr>
                      <a:r>
                        <a:rPr lang="en-GB" sz="700">
                          <a:effectLst/>
                        </a:rPr>
                        <a:t> </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57516" marR="57516" marT="28758" marB="28758"/>
                </a:tc>
              </a:tr>
              <a:tr h="495594">
                <a:tc>
                  <a:txBody>
                    <a:bodyPr/>
                    <a:lstStyle/>
                    <a:p>
                      <a:pPr algn="l">
                        <a:lnSpc>
                          <a:spcPct val="107000"/>
                        </a:lnSpc>
                        <a:spcAft>
                          <a:spcPts val="800"/>
                        </a:spcAft>
                      </a:pPr>
                      <a:r>
                        <a:rPr lang="en-GB" sz="2400" dirty="0">
                          <a:effectLst/>
                        </a:rPr>
                        <a:t>2-14</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7516" marR="57516" marT="28758" marB="28758"/>
                </a:tc>
                <a:tc>
                  <a:txBody>
                    <a:bodyPr/>
                    <a:lstStyle/>
                    <a:p>
                      <a:pPr algn="l">
                        <a:lnSpc>
                          <a:spcPct val="107000"/>
                        </a:lnSpc>
                        <a:spcAft>
                          <a:spcPts val="800"/>
                        </a:spcAft>
                      </a:pPr>
                      <a:r>
                        <a:rPr lang="en-GB" sz="700" dirty="0">
                          <a:effectLst/>
                        </a:rPr>
                        <a:t> </a:t>
                      </a:r>
                    </a:p>
                    <a:p>
                      <a:pPr algn="l">
                        <a:lnSpc>
                          <a:spcPct val="107000"/>
                        </a:lnSpc>
                        <a:spcAft>
                          <a:spcPts val="800"/>
                        </a:spcAft>
                      </a:pPr>
                      <a:r>
                        <a:rPr lang="en-GB" sz="700" dirty="0">
                          <a:effectLst/>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57516" marR="57516" marT="28758" marB="28758"/>
                </a:tc>
              </a:tr>
              <a:tr h="495594">
                <a:tc>
                  <a:txBody>
                    <a:bodyPr/>
                    <a:lstStyle/>
                    <a:p>
                      <a:pPr algn="l">
                        <a:lnSpc>
                          <a:spcPct val="107000"/>
                        </a:lnSpc>
                        <a:spcAft>
                          <a:spcPts val="800"/>
                        </a:spcAft>
                      </a:pPr>
                      <a:r>
                        <a:rPr lang="en-GB" sz="2400">
                          <a:effectLst/>
                        </a:rPr>
                        <a:t>15-22</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57516" marR="57516" marT="28758" marB="28758"/>
                </a:tc>
                <a:tc>
                  <a:txBody>
                    <a:bodyPr/>
                    <a:lstStyle/>
                    <a:p>
                      <a:pPr algn="l">
                        <a:lnSpc>
                          <a:spcPct val="107000"/>
                        </a:lnSpc>
                        <a:spcAft>
                          <a:spcPts val="800"/>
                        </a:spcAft>
                      </a:pPr>
                      <a:r>
                        <a:rPr lang="en-GB" sz="700">
                          <a:effectLst/>
                        </a:rPr>
                        <a:t> </a:t>
                      </a:r>
                    </a:p>
                    <a:p>
                      <a:pPr algn="l">
                        <a:lnSpc>
                          <a:spcPct val="107000"/>
                        </a:lnSpc>
                        <a:spcAft>
                          <a:spcPts val="800"/>
                        </a:spcAft>
                      </a:pPr>
                      <a:r>
                        <a:rPr lang="en-GB" sz="700">
                          <a:effectLst/>
                        </a:rPr>
                        <a:t> </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57516" marR="57516" marT="28758" marB="28758"/>
                </a:tc>
              </a:tr>
              <a:tr h="495594">
                <a:tc>
                  <a:txBody>
                    <a:bodyPr/>
                    <a:lstStyle/>
                    <a:p>
                      <a:pPr algn="l">
                        <a:lnSpc>
                          <a:spcPct val="107000"/>
                        </a:lnSpc>
                        <a:spcAft>
                          <a:spcPts val="800"/>
                        </a:spcAft>
                      </a:pPr>
                      <a:r>
                        <a:rPr lang="en-GB" sz="2400" dirty="0">
                          <a:effectLst/>
                        </a:rPr>
                        <a:t>23-26</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7516" marR="57516" marT="28758" marB="28758"/>
                </a:tc>
                <a:tc>
                  <a:txBody>
                    <a:bodyPr/>
                    <a:lstStyle/>
                    <a:p>
                      <a:pPr algn="l">
                        <a:lnSpc>
                          <a:spcPct val="107000"/>
                        </a:lnSpc>
                        <a:spcAft>
                          <a:spcPts val="800"/>
                        </a:spcAft>
                      </a:pPr>
                      <a:r>
                        <a:rPr lang="en-GB" sz="700" dirty="0">
                          <a:effectLst/>
                        </a:rPr>
                        <a:t> </a:t>
                      </a:r>
                    </a:p>
                    <a:p>
                      <a:pPr algn="l">
                        <a:lnSpc>
                          <a:spcPct val="107000"/>
                        </a:lnSpc>
                        <a:spcAft>
                          <a:spcPts val="800"/>
                        </a:spcAft>
                      </a:pPr>
                      <a:r>
                        <a:rPr lang="en-GB" sz="700" dirty="0">
                          <a:effectLst/>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57516" marR="57516" marT="28758" marB="28758"/>
                </a:tc>
              </a:tr>
              <a:tr h="495594">
                <a:tc>
                  <a:txBody>
                    <a:bodyPr/>
                    <a:lstStyle/>
                    <a:p>
                      <a:pPr algn="l">
                        <a:lnSpc>
                          <a:spcPct val="107000"/>
                        </a:lnSpc>
                        <a:spcAft>
                          <a:spcPts val="800"/>
                        </a:spcAft>
                      </a:pPr>
                      <a:r>
                        <a:rPr lang="en-GB" sz="2400">
                          <a:effectLst/>
                        </a:rPr>
                        <a:t>27-38</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57516" marR="57516" marT="28758" marB="28758"/>
                </a:tc>
                <a:tc>
                  <a:txBody>
                    <a:bodyPr/>
                    <a:lstStyle/>
                    <a:p>
                      <a:pPr algn="l">
                        <a:lnSpc>
                          <a:spcPct val="107000"/>
                        </a:lnSpc>
                        <a:spcAft>
                          <a:spcPts val="800"/>
                        </a:spcAft>
                      </a:pPr>
                      <a:r>
                        <a:rPr lang="en-GB" sz="700">
                          <a:effectLst/>
                        </a:rPr>
                        <a:t> </a:t>
                      </a:r>
                    </a:p>
                    <a:p>
                      <a:pPr algn="l">
                        <a:lnSpc>
                          <a:spcPct val="107000"/>
                        </a:lnSpc>
                        <a:spcAft>
                          <a:spcPts val="800"/>
                        </a:spcAft>
                      </a:pPr>
                      <a:r>
                        <a:rPr lang="en-GB" sz="700">
                          <a:effectLst/>
                        </a:rPr>
                        <a:t> </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57516" marR="57516" marT="28758" marB="28758"/>
                </a:tc>
              </a:tr>
              <a:tr h="495594">
                <a:tc>
                  <a:txBody>
                    <a:bodyPr/>
                    <a:lstStyle/>
                    <a:p>
                      <a:pPr algn="l">
                        <a:lnSpc>
                          <a:spcPct val="107000"/>
                        </a:lnSpc>
                        <a:spcAft>
                          <a:spcPts val="800"/>
                        </a:spcAft>
                      </a:pPr>
                      <a:r>
                        <a:rPr lang="en-GB" sz="2400">
                          <a:effectLst/>
                        </a:rPr>
                        <a:t>39-43</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57516" marR="57516" marT="28758" marB="28758"/>
                </a:tc>
                <a:tc>
                  <a:txBody>
                    <a:bodyPr/>
                    <a:lstStyle/>
                    <a:p>
                      <a:pPr algn="l">
                        <a:lnSpc>
                          <a:spcPct val="107000"/>
                        </a:lnSpc>
                        <a:spcAft>
                          <a:spcPts val="800"/>
                        </a:spcAft>
                      </a:pPr>
                      <a:r>
                        <a:rPr lang="en-GB" sz="700" dirty="0">
                          <a:effectLst/>
                        </a:rPr>
                        <a:t> </a:t>
                      </a:r>
                    </a:p>
                    <a:p>
                      <a:pPr algn="l">
                        <a:lnSpc>
                          <a:spcPct val="107000"/>
                        </a:lnSpc>
                        <a:spcAft>
                          <a:spcPts val="800"/>
                        </a:spcAft>
                      </a:pPr>
                      <a:r>
                        <a:rPr lang="en-GB" sz="700" dirty="0">
                          <a:effectLst/>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57516" marR="57516" marT="28758" marB="28758"/>
                </a:tc>
              </a:tr>
              <a:tr h="495594">
                <a:tc>
                  <a:txBody>
                    <a:bodyPr/>
                    <a:lstStyle/>
                    <a:p>
                      <a:pPr algn="l">
                        <a:lnSpc>
                          <a:spcPct val="107000"/>
                        </a:lnSpc>
                        <a:spcAft>
                          <a:spcPts val="800"/>
                        </a:spcAft>
                      </a:pPr>
                      <a:r>
                        <a:rPr lang="en-GB" sz="2400">
                          <a:effectLst/>
                        </a:rPr>
                        <a:t>44-51</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57516" marR="57516" marT="28758" marB="28758"/>
                </a:tc>
                <a:tc>
                  <a:txBody>
                    <a:bodyPr/>
                    <a:lstStyle/>
                    <a:p>
                      <a:pPr algn="l">
                        <a:lnSpc>
                          <a:spcPct val="107000"/>
                        </a:lnSpc>
                        <a:spcAft>
                          <a:spcPts val="800"/>
                        </a:spcAft>
                      </a:pPr>
                      <a:r>
                        <a:rPr lang="en-GB" sz="700">
                          <a:effectLst/>
                        </a:rPr>
                        <a:t> </a:t>
                      </a:r>
                    </a:p>
                    <a:p>
                      <a:pPr algn="l">
                        <a:lnSpc>
                          <a:spcPct val="107000"/>
                        </a:lnSpc>
                        <a:spcAft>
                          <a:spcPts val="800"/>
                        </a:spcAft>
                      </a:pPr>
                      <a:r>
                        <a:rPr lang="en-GB" sz="700">
                          <a:effectLst/>
                        </a:rPr>
                        <a:t> </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57516" marR="57516" marT="28758" marB="28758"/>
                </a:tc>
              </a:tr>
              <a:tr h="495594">
                <a:tc>
                  <a:txBody>
                    <a:bodyPr/>
                    <a:lstStyle/>
                    <a:p>
                      <a:pPr algn="l">
                        <a:lnSpc>
                          <a:spcPct val="107000"/>
                        </a:lnSpc>
                        <a:spcAft>
                          <a:spcPts val="800"/>
                        </a:spcAft>
                      </a:pPr>
                      <a:r>
                        <a:rPr lang="en-GB" sz="2400">
                          <a:effectLst/>
                        </a:rPr>
                        <a:t>52-61</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57516" marR="57516" marT="28758" marB="28758"/>
                </a:tc>
                <a:tc>
                  <a:txBody>
                    <a:bodyPr/>
                    <a:lstStyle/>
                    <a:p>
                      <a:pPr algn="l">
                        <a:lnSpc>
                          <a:spcPct val="107000"/>
                        </a:lnSpc>
                        <a:spcAft>
                          <a:spcPts val="800"/>
                        </a:spcAft>
                      </a:pPr>
                      <a:r>
                        <a:rPr lang="en-GB" sz="700">
                          <a:effectLst/>
                        </a:rPr>
                        <a:t> </a:t>
                      </a:r>
                    </a:p>
                    <a:p>
                      <a:pPr algn="l">
                        <a:lnSpc>
                          <a:spcPct val="107000"/>
                        </a:lnSpc>
                        <a:spcAft>
                          <a:spcPts val="800"/>
                        </a:spcAft>
                      </a:pPr>
                      <a:r>
                        <a:rPr lang="en-GB" sz="700">
                          <a:effectLst/>
                        </a:rPr>
                        <a:t> </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57516" marR="57516" marT="28758" marB="28758"/>
                </a:tc>
              </a:tr>
              <a:tr h="495594">
                <a:tc>
                  <a:txBody>
                    <a:bodyPr/>
                    <a:lstStyle/>
                    <a:p>
                      <a:pPr algn="l">
                        <a:lnSpc>
                          <a:spcPct val="107000"/>
                        </a:lnSpc>
                        <a:spcAft>
                          <a:spcPts val="800"/>
                        </a:spcAft>
                      </a:pPr>
                      <a:r>
                        <a:rPr lang="en-GB" sz="2400">
                          <a:effectLst/>
                        </a:rPr>
                        <a:t>62-69</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57516" marR="57516" marT="28758" marB="28758"/>
                </a:tc>
                <a:tc>
                  <a:txBody>
                    <a:bodyPr/>
                    <a:lstStyle/>
                    <a:p>
                      <a:pPr algn="l">
                        <a:lnSpc>
                          <a:spcPct val="107000"/>
                        </a:lnSpc>
                        <a:spcAft>
                          <a:spcPts val="800"/>
                        </a:spcAft>
                      </a:pPr>
                      <a:r>
                        <a:rPr lang="en-GB" sz="700">
                          <a:effectLst/>
                        </a:rPr>
                        <a:t> </a:t>
                      </a:r>
                    </a:p>
                    <a:p>
                      <a:pPr algn="l">
                        <a:lnSpc>
                          <a:spcPct val="107000"/>
                        </a:lnSpc>
                        <a:spcAft>
                          <a:spcPts val="800"/>
                        </a:spcAft>
                      </a:pPr>
                      <a:r>
                        <a:rPr lang="en-GB" sz="700">
                          <a:effectLst/>
                        </a:rPr>
                        <a:t> </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57516" marR="57516" marT="28758" marB="28758"/>
                </a:tc>
              </a:tr>
              <a:tr h="495594">
                <a:tc>
                  <a:txBody>
                    <a:bodyPr/>
                    <a:lstStyle/>
                    <a:p>
                      <a:pPr algn="l">
                        <a:lnSpc>
                          <a:spcPct val="107000"/>
                        </a:lnSpc>
                        <a:spcAft>
                          <a:spcPts val="800"/>
                        </a:spcAft>
                      </a:pPr>
                      <a:r>
                        <a:rPr lang="en-GB" sz="2400">
                          <a:effectLst/>
                        </a:rPr>
                        <a:t>70-78</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57516" marR="57516" marT="28758" marB="28758"/>
                </a:tc>
                <a:tc>
                  <a:txBody>
                    <a:bodyPr/>
                    <a:lstStyle/>
                    <a:p>
                      <a:pPr algn="l">
                        <a:lnSpc>
                          <a:spcPct val="107000"/>
                        </a:lnSpc>
                        <a:spcAft>
                          <a:spcPts val="800"/>
                        </a:spcAft>
                      </a:pPr>
                      <a:r>
                        <a:rPr lang="en-GB" sz="700">
                          <a:effectLst/>
                        </a:rPr>
                        <a:t> </a:t>
                      </a:r>
                    </a:p>
                    <a:p>
                      <a:pPr algn="l">
                        <a:lnSpc>
                          <a:spcPct val="107000"/>
                        </a:lnSpc>
                        <a:spcAft>
                          <a:spcPts val="800"/>
                        </a:spcAft>
                      </a:pPr>
                      <a:r>
                        <a:rPr lang="en-GB" sz="700">
                          <a:effectLst/>
                        </a:rPr>
                        <a:t> </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57516" marR="57516" marT="28758" marB="28758"/>
                </a:tc>
              </a:tr>
              <a:tr h="495594">
                <a:tc>
                  <a:txBody>
                    <a:bodyPr/>
                    <a:lstStyle/>
                    <a:p>
                      <a:pPr algn="l">
                        <a:lnSpc>
                          <a:spcPct val="107000"/>
                        </a:lnSpc>
                        <a:spcAft>
                          <a:spcPts val="800"/>
                        </a:spcAft>
                      </a:pPr>
                      <a:r>
                        <a:rPr lang="en-GB" sz="2400" dirty="0">
                          <a:effectLst/>
                        </a:rPr>
                        <a:t>79-end</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7516" marR="57516" marT="28758" marB="28758"/>
                </a:tc>
                <a:tc>
                  <a:txBody>
                    <a:bodyPr/>
                    <a:lstStyle/>
                    <a:p>
                      <a:pPr algn="l">
                        <a:lnSpc>
                          <a:spcPct val="107000"/>
                        </a:lnSpc>
                        <a:spcAft>
                          <a:spcPts val="800"/>
                        </a:spcAft>
                      </a:pPr>
                      <a:r>
                        <a:rPr lang="en-GB" sz="700" dirty="0">
                          <a:effectLst/>
                        </a:rPr>
                        <a:t> </a:t>
                      </a:r>
                    </a:p>
                    <a:p>
                      <a:pPr algn="l">
                        <a:lnSpc>
                          <a:spcPct val="107000"/>
                        </a:lnSpc>
                        <a:spcAft>
                          <a:spcPts val="800"/>
                        </a:spcAft>
                      </a:pPr>
                      <a:r>
                        <a:rPr lang="en-GB" sz="700" dirty="0">
                          <a:effectLst/>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57516" marR="57516" marT="28758" marB="28758"/>
                </a:tc>
              </a:tr>
            </a:tbl>
          </a:graphicData>
        </a:graphic>
      </p:graphicFrame>
      <p:sp>
        <p:nvSpPr>
          <p:cNvPr id="5" name="Text Box 2"/>
          <p:cNvSpPr txBox="1">
            <a:spLocks noChangeArrowheads="1"/>
          </p:cNvSpPr>
          <p:nvPr/>
        </p:nvSpPr>
        <p:spPr bwMode="auto">
          <a:xfrm>
            <a:off x="2683659" y="3054261"/>
            <a:ext cx="3209925" cy="3329940"/>
          </a:xfrm>
          <a:prstGeom prst="rect">
            <a:avLst/>
          </a:prstGeom>
          <a:solidFill>
            <a:schemeClr val="accent2">
              <a:lumMod val="75000"/>
            </a:schemeClr>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rot="0" vert="horz" wrap="square" lIns="91440" tIns="45720" rIns="91440" bIns="45720" anchor="t" anchorCtr="0">
            <a:spAutoFit/>
          </a:bodyPr>
          <a:lstStyle/>
          <a:p>
            <a:pPr algn="ctr">
              <a:lnSpc>
                <a:spcPct val="107000"/>
              </a:lnSpc>
              <a:spcAft>
                <a:spcPts val="800"/>
              </a:spcAft>
            </a:pPr>
            <a:r>
              <a:rPr lang="en-GB" sz="1100" dirty="0">
                <a:effectLst/>
                <a:ea typeface="Calibri" panose="020F0502020204030204" pitchFamily="34" charset="0"/>
                <a:cs typeface="Times New Roman" panose="02020603050405020304" pitchFamily="18" charset="0"/>
              </a:rPr>
              <a:t>Have a go at naming the sections as you listen to the song.</a:t>
            </a:r>
          </a:p>
          <a:p>
            <a:pPr algn="ctr">
              <a:lnSpc>
                <a:spcPct val="107000"/>
              </a:lnSpc>
              <a:spcAft>
                <a:spcPts val="800"/>
              </a:spcAft>
            </a:pPr>
            <a:r>
              <a:rPr lang="en-GB" sz="1100" dirty="0">
                <a:effectLst/>
                <a:ea typeface="Calibri" panose="020F0502020204030204" pitchFamily="34" charset="0"/>
                <a:cs typeface="Times New Roman" panose="02020603050405020304" pitchFamily="18" charset="0"/>
              </a:rPr>
              <a:t>You should use the following words to describe the sections:</a:t>
            </a:r>
          </a:p>
          <a:p>
            <a:pPr algn="ctr">
              <a:lnSpc>
                <a:spcPct val="107000"/>
              </a:lnSpc>
              <a:spcAft>
                <a:spcPts val="800"/>
              </a:spcAft>
            </a:pPr>
            <a:r>
              <a:rPr lang="en-GB" sz="1100" dirty="0">
                <a:effectLst/>
                <a:ea typeface="Calibri" panose="020F0502020204030204" pitchFamily="34" charset="0"/>
                <a:cs typeface="Times New Roman" panose="02020603050405020304" pitchFamily="18" charset="0"/>
              </a:rPr>
              <a:t> </a:t>
            </a:r>
          </a:p>
          <a:p>
            <a:pPr algn="ctr">
              <a:lnSpc>
                <a:spcPct val="107000"/>
              </a:lnSpc>
              <a:spcAft>
                <a:spcPts val="800"/>
              </a:spcAft>
            </a:pPr>
            <a:r>
              <a:rPr lang="en-GB" sz="1800" dirty="0">
                <a:effectLst/>
                <a:ea typeface="Calibri" panose="020F0502020204030204" pitchFamily="34" charset="0"/>
                <a:cs typeface="Times New Roman" panose="02020603050405020304" pitchFamily="18" charset="0"/>
              </a:rPr>
              <a:t>Introduction</a:t>
            </a:r>
            <a:endParaRPr lang="en-GB"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n-GB" sz="1800" dirty="0">
                <a:effectLst/>
                <a:ea typeface="Calibri" panose="020F0502020204030204" pitchFamily="34" charset="0"/>
                <a:cs typeface="Times New Roman" panose="02020603050405020304" pitchFamily="18" charset="0"/>
              </a:rPr>
              <a:t>Verse</a:t>
            </a:r>
            <a:endParaRPr lang="en-GB"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n-GB" sz="1800" dirty="0">
                <a:effectLst/>
                <a:ea typeface="Calibri" panose="020F0502020204030204" pitchFamily="34" charset="0"/>
                <a:cs typeface="Times New Roman" panose="02020603050405020304" pitchFamily="18" charset="0"/>
              </a:rPr>
              <a:t>Chorus</a:t>
            </a:r>
            <a:endParaRPr lang="en-GB"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n-GB" sz="1800" dirty="0">
                <a:effectLst/>
                <a:ea typeface="Calibri" panose="020F0502020204030204" pitchFamily="34" charset="0"/>
                <a:cs typeface="Times New Roman" panose="02020603050405020304" pitchFamily="18" charset="0"/>
              </a:rPr>
              <a:t>Guitar solo</a:t>
            </a:r>
            <a:endParaRPr lang="en-GB"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n-GB" sz="1800" dirty="0">
                <a:effectLst/>
                <a:ea typeface="Calibri" panose="020F0502020204030204" pitchFamily="34" charset="0"/>
                <a:cs typeface="Times New Roman" panose="02020603050405020304" pitchFamily="18" charset="0"/>
              </a:rPr>
              <a:t>Outro</a:t>
            </a:r>
            <a:endParaRPr lang="en-GB" sz="1100" dirty="0">
              <a:effectLst/>
              <a:ea typeface="Calibri" panose="020F0502020204030204" pitchFamily="34" charset="0"/>
              <a:cs typeface="Times New Roman" panose="02020603050405020304" pitchFamily="18" charset="0"/>
            </a:endParaRPr>
          </a:p>
        </p:txBody>
      </p:sp>
      <p:sp>
        <p:nvSpPr>
          <p:cNvPr id="6" name="Text Box 2"/>
          <p:cNvSpPr txBox="1">
            <a:spLocks noChangeArrowheads="1"/>
          </p:cNvSpPr>
          <p:nvPr/>
        </p:nvSpPr>
        <p:spPr bwMode="auto">
          <a:xfrm>
            <a:off x="2683658" y="1470759"/>
            <a:ext cx="3209925" cy="1362075"/>
          </a:xfrm>
          <a:prstGeom prst="rect">
            <a:avLst/>
          </a:prstGeom>
          <a:ln w="57150">
            <a:noFill/>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rot="0" vert="horz" wrap="square" lIns="91440" tIns="45720" rIns="91440" bIns="45720" anchor="t" anchorCtr="0">
            <a:noAutofit/>
          </a:bodyPr>
          <a:lstStyle/>
          <a:p>
            <a:pPr algn="ctr">
              <a:lnSpc>
                <a:spcPct val="107000"/>
              </a:lnSpc>
              <a:spcAft>
                <a:spcPts val="800"/>
              </a:spcAft>
            </a:pPr>
            <a:r>
              <a:rPr lang="en-GB" sz="1100">
                <a:effectLst/>
                <a:ea typeface="Calibri" panose="020F0502020204030204" pitchFamily="34" charset="0"/>
                <a:cs typeface="Times New Roman" panose="02020603050405020304" pitchFamily="18" charset="0"/>
              </a:rPr>
              <a:t>The overall </a:t>
            </a:r>
            <a:r>
              <a:rPr lang="en-GB" sz="1100" b="1">
                <a:effectLst/>
                <a:ea typeface="Calibri" panose="020F0502020204030204" pitchFamily="34" charset="0"/>
                <a:cs typeface="Times New Roman" panose="02020603050405020304" pitchFamily="18" charset="0"/>
              </a:rPr>
              <a:t>structure</a:t>
            </a:r>
            <a:r>
              <a:rPr lang="en-GB" sz="1100">
                <a:effectLst/>
                <a:ea typeface="Calibri" panose="020F0502020204030204" pitchFamily="34" charset="0"/>
                <a:cs typeface="Times New Roman" panose="02020603050405020304" pitchFamily="18" charset="0"/>
              </a:rPr>
              <a:t> of this song is:</a:t>
            </a:r>
          </a:p>
          <a:p>
            <a:pPr>
              <a:lnSpc>
                <a:spcPct val="107000"/>
              </a:lnSpc>
              <a:spcAft>
                <a:spcPts val="800"/>
              </a:spcAft>
            </a:pPr>
            <a:r>
              <a:rPr lang="en-GB" sz="1100">
                <a:effectLst/>
                <a:ea typeface="Calibri" panose="020F0502020204030204" pitchFamily="34" charset="0"/>
                <a:cs typeface="Times New Roman" panose="02020603050405020304" pitchFamily="18" charset="0"/>
              </a:rPr>
              <a:t> </a:t>
            </a:r>
          </a:p>
          <a:p>
            <a:pPr algn="ctr">
              <a:lnSpc>
                <a:spcPct val="107000"/>
              </a:lnSpc>
              <a:spcAft>
                <a:spcPts val="800"/>
              </a:spcAft>
            </a:pPr>
            <a:r>
              <a:rPr lang="en-GB" sz="1100">
                <a:effectLst/>
                <a:ea typeface="Calibri" panose="020F0502020204030204" pitchFamily="34" charset="0"/>
                <a:cs typeface="Times New Roman" panose="02020603050405020304" pitchFamily="18" charset="0"/>
              </a:rPr>
              <a:t>__________________________________________</a:t>
            </a:r>
          </a:p>
        </p:txBody>
      </p:sp>
      <p:sp>
        <p:nvSpPr>
          <p:cNvPr id="7" name="TextBox 6"/>
          <p:cNvSpPr txBox="1"/>
          <p:nvPr/>
        </p:nvSpPr>
        <p:spPr>
          <a:xfrm>
            <a:off x="3011055" y="1847273"/>
            <a:ext cx="2641600" cy="369332"/>
          </a:xfrm>
          <a:prstGeom prst="rect">
            <a:avLst/>
          </a:prstGeom>
          <a:noFill/>
        </p:spPr>
        <p:txBody>
          <a:bodyPr wrap="square" rtlCol="0">
            <a:spAutoFit/>
          </a:bodyPr>
          <a:lstStyle/>
          <a:p>
            <a:pPr algn="ctr"/>
            <a:r>
              <a:rPr lang="en-GB" dirty="0" smtClean="0"/>
              <a:t>verse-chorus</a:t>
            </a:r>
            <a:endParaRPr lang="en-GB" dirty="0"/>
          </a:p>
        </p:txBody>
      </p:sp>
      <p:sp>
        <p:nvSpPr>
          <p:cNvPr id="8" name="TextBox 7"/>
          <p:cNvSpPr txBox="1"/>
          <p:nvPr/>
        </p:nvSpPr>
        <p:spPr>
          <a:xfrm>
            <a:off x="7984131" y="960582"/>
            <a:ext cx="1413164" cy="369332"/>
          </a:xfrm>
          <a:prstGeom prst="rect">
            <a:avLst/>
          </a:prstGeom>
          <a:noFill/>
        </p:spPr>
        <p:txBody>
          <a:bodyPr wrap="square" rtlCol="0">
            <a:spAutoFit/>
          </a:bodyPr>
          <a:lstStyle/>
          <a:p>
            <a:pPr algn="ctr"/>
            <a:r>
              <a:rPr lang="en-GB" dirty="0"/>
              <a:t>I</a:t>
            </a:r>
            <a:r>
              <a:rPr lang="en-GB" dirty="0" smtClean="0"/>
              <a:t>ntro</a:t>
            </a:r>
            <a:endParaRPr lang="en-GB" dirty="0"/>
          </a:p>
        </p:txBody>
      </p:sp>
      <p:sp>
        <p:nvSpPr>
          <p:cNvPr id="9" name="TextBox 8"/>
          <p:cNvSpPr txBox="1"/>
          <p:nvPr/>
        </p:nvSpPr>
        <p:spPr>
          <a:xfrm>
            <a:off x="7984131" y="1477941"/>
            <a:ext cx="1413164" cy="369332"/>
          </a:xfrm>
          <a:prstGeom prst="rect">
            <a:avLst/>
          </a:prstGeom>
          <a:noFill/>
        </p:spPr>
        <p:txBody>
          <a:bodyPr wrap="square" rtlCol="0">
            <a:spAutoFit/>
          </a:bodyPr>
          <a:lstStyle/>
          <a:p>
            <a:pPr algn="ctr"/>
            <a:r>
              <a:rPr lang="en-GB" dirty="0" smtClean="0"/>
              <a:t>Verse 1</a:t>
            </a:r>
            <a:endParaRPr lang="en-GB" dirty="0"/>
          </a:p>
        </p:txBody>
      </p:sp>
      <p:sp>
        <p:nvSpPr>
          <p:cNvPr id="10" name="TextBox 9"/>
          <p:cNvSpPr txBox="1"/>
          <p:nvPr/>
        </p:nvSpPr>
        <p:spPr>
          <a:xfrm>
            <a:off x="7984131" y="1967130"/>
            <a:ext cx="1413164" cy="369332"/>
          </a:xfrm>
          <a:prstGeom prst="rect">
            <a:avLst/>
          </a:prstGeom>
          <a:noFill/>
        </p:spPr>
        <p:txBody>
          <a:bodyPr wrap="square" rtlCol="0">
            <a:spAutoFit/>
          </a:bodyPr>
          <a:lstStyle/>
          <a:p>
            <a:pPr algn="ctr"/>
            <a:r>
              <a:rPr lang="en-GB" dirty="0" smtClean="0"/>
              <a:t>Chorus 1</a:t>
            </a:r>
            <a:endParaRPr lang="en-GB" dirty="0"/>
          </a:p>
        </p:txBody>
      </p:sp>
      <p:sp>
        <p:nvSpPr>
          <p:cNvPr id="11" name="TextBox 10"/>
          <p:cNvSpPr txBox="1"/>
          <p:nvPr/>
        </p:nvSpPr>
        <p:spPr>
          <a:xfrm>
            <a:off x="7984131" y="2493326"/>
            <a:ext cx="1555552" cy="369332"/>
          </a:xfrm>
          <a:prstGeom prst="rect">
            <a:avLst/>
          </a:prstGeom>
          <a:noFill/>
        </p:spPr>
        <p:txBody>
          <a:bodyPr wrap="square" rtlCol="0">
            <a:spAutoFit/>
          </a:bodyPr>
          <a:lstStyle/>
          <a:p>
            <a:pPr algn="ctr"/>
            <a:r>
              <a:rPr lang="en-GB" dirty="0" smtClean="0"/>
              <a:t>Instrumental</a:t>
            </a:r>
            <a:endParaRPr lang="en-GB" dirty="0"/>
          </a:p>
        </p:txBody>
      </p:sp>
      <p:sp>
        <p:nvSpPr>
          <p:cNvPr id="12" name="TextBox 11"/>
          <p:cNvSpPr txBox="1"/>
          <p:nvPr/>
        </p:nvSpPr>
        <p:spPr>
          <a:xfrm>
            <a:off x="7984131" y="3019522"/>
            <a:ext cx="1413164" cy="369332"/>
          </a:xfrm>
          <a:prstGeom prst="rect">
            <a:avLst/>
          </a:prstGeom>
          <a:noFill/>
        </p:spPr>
        <p:txBody>
          <a:bodyPr wrap="square" rtlCol="0">
            <a:spAutoFit/>
          </a:bodyPr>
          <a:lstStyle/>
          <a:p>
            <a:pPr algn="ctr"/>
            <a:r>
              <a:rPr lang="en-GB" dirty="0" smtClean="0"/>
              <a:t>Verse 2</a:t>
            </a:r>
            <a:endParaRPr lang="en-GB" dirty="0"/>
          </a:p>
        </p:txBody>
      </p:sp>
      <p:sp>
        <p:nvSpPr>
          <p:cNvPr id="13" name="TextBox 12"/>
          <p:cNvSpPr txBox="1"/>
          <p:nvPr/>
        </p:nvSpPr>
        <p:spPr>
          <a:xfrm>
            <a:off x="7984131" y="4483548"/>
            <a:ext cx="1413164" cy="369332"/>
          </a:xfrm>
          <a:prstGeom prst="rect">
            <a:avLst/>
          </a:prstGeom>
          <a:noFill/>
        </p:spPr>
        <p:txBody>
          <a:bodyPr wrap="square" rtlCol="0">
            <a:spAutoFit/>
          </a:bodyPr>
          <a:lstStyle/>
          <a:p>
            <a:pPr algn="ctr"/>
            <a:r>
              <a:rPr lang="en-GB" dirty="0" smtClean="0"/>
              <a:t>Guitar solo</a:t>
            </a:r>
            <a:endParaRPr lang="en-GB" dirty="0"/>
          </a:p>
        </p:txBody>
      </p:sp>
      <p:sp>
        <p:nvSpPr>
          <p:cNvPr id="14" name="TextBox 13"/>
          <p:cNvSpPr txBox="1"/>
          <p:nvPr/>
        </p:nvSpPr>
        <p:spPr>
          <a:xfrm>
            <a:off x="7984131" y="3990032"/>
            <a:ext cx="1413164" cy="369332"/>
          </a:xfrm>
          <a:prstGeom prst="rect">
            <a:avLst/>
          </a:prstGeom>
          <a:noFill/>
        </p:spPr>
        <p:txBody>
          <a:bodyPr wrap="square" rtlCol="0">
            <a:spAutoFit/>
          </a:bodyPr>
          <a:lstStyle/>
          <a:p>
            <a:pPr algn="ctr"/>
            <a:r>
              <a:rPr lang="en-GB" dirty="0" smtClean="0"/>
              <a:t>Guitar solo</a:t>
            </a:r>
            <a:endParaRPr lang="en-GB" dirty="0"/>
          </a:p>
        </p:txBody>
      </p:sp>
      <p:sp>
        <p:nvSpPr>
          <p:cNvPr id="15" name="TextBox 14"/>
          <p:cNvSpPr txBox="1"/>
          <p:nvPr/>
        </p:nvSpPr>
        <p:spPr>
          <a:xfrm>
            <a:off x="7984131" y="3460385"/>
            <a:ext cx="1413164" cy="369332"/>
          </a:xfrm>
          <a:prstGeom prst="rect">
            <a:avLst/>
          </a:prstGeom>
          <a:noFill/>
        </p:spPr>
        <p:txBody>
          <a:bodyPr wrap="square" rtlCol="0">
            <a:spAutoFit/>
          </a:bodyPr>
          <a:lstStyle/>
          <a:p>
            <a:pPr algn="ctr"/>
            <a:r>
              <a:rPr lang="en-GB" dirty="0" smtClean="0"/>
              <a:t>Chorus 2</a:t>
            </a:r>
            <a:endParaRPr lang="en-GB" dirty="0"/>
          </a:p>
        </p:txBody>
      </p:sp>
      <p:sp>
        <p:nvSpPr>
          <p:cNvPr id="16" name="TextBox 15"/>
          <p:cNvSpPr txBox="1"/>
          <p:nvPr/>
        </p:nvSpPr>
        <p:spPr>
          <a:xfrm>
            <a:off x="7984131" y="4977064"/>
            <a:ext cx="1413164" cy="369332"/>
          </a:xfrm>
          <a:prstGeom prst="rect">
            <a:avLst/>
          </a:prstGeom>
          <a:noFill/>
        </p:spPr>
        <p:txBody>
          <a:bodyPr wrap="square" rtlCol="0">
            <a:spAutoFit/>
          </a:bodyPr>
          <a:lstStyle/>
          <a:p>
            <a:pPr algn="ctr"/>
            <a:r>
              <a:rPr lang="en-GB" dirty="0" smtClean="0"/>
              <a:t>Verse 3</a:t>
            </a:r>
            <a:endParaRPr lang="en-GB" dirty="0"/>
          </a:p>
        </p:txBody>
      </p:sp>
      <p:sp>
        <p:nvSpPr>
          <p:cNvPr id="17" name="TextBox 16"/>
          <p:cNvSpPr txBox="1"/>
          <p:nvPr/>
        </p:nvSpPr>
        <p:spPr>
          <a:xfrm>
            <a:off x="7984131" y="5516485"/>
            <a:ext cx="1413164" cy="369332"/>
          </a:xfrm>
          <a:prstGeom prst="rect">
            <a:avLst/>
          </a:prstGeom>
          <a:noFill/>
        </p:spPr>
        <p:txBody>
          <a:bodyPr wrap="square" rtlCol="0">
            <a:spAutoFit/>
          </a:bodyPr>
          <a:lstStyle/>
          <a:p>
            <a:pPr algn="ctr"/>
            <a:r>
              <a:rPr lang="en-GB" dirty="0" smtClean="0"/>
              <a:t>Chorus 3</a:t>
            </a:r>
            <a:endParaRPr lang="en-GB" dirty="0"/>
          </a:p>
        </p:txBody>
      </p:sp>
      <p:sp>
        <p:nvSpPr>
          <p:cNvPr id="18" name="TextBox 17"/>
          <p:cNvSpPr txBox="1"/>
          <p:nvPr/>
        </p:nvSpPr>
        <p:spPr>
          <a:xfrm>
            <a:off x="7984131" y="5950343"/>
            <a:ext cx="1413164" cy="369332"/>
          </a:xfrm>
          <a:prstGeom prst="rect">
            <a:avLst/>
          </a:prstGeom>
          <a:noFill/>
        </p:spPr>
        <p:txBody>
          <a:bodyPr wrap="square" rtlCol="0">
            <a:spAutoFit/>
          </a:bodyPr>
          <a:lstStyle/>
          <a:p>
            <a:pPr algn="ctr"/>
            <a:r>
              <a:rPr lang="en-GB" dirty="0" smtClean="0"/>
              <a:t>Outro</a:t>
            </a:r>
            <a:endParaRPr lang="en-GB" dirty="0"/>
          </a:p>
        </p:txBody>
      </p:sp>
    </p:spTree>
    <p:extLst>
      <p:ext uri="{BB962C8B-B14F-4D97-AF65-F5344CB8AC3E}">
        <p14:creationId xmlns:p14="http://schemas.microsoft.com/office/powerpoint/2010/main" val="3723143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9848" y="170596"/>
            <a:ext cx="10058400" cy="1609344"/>
          </a:xfrm>
        </p:spPr>
        <p:txBody>
          <a:bodyPr/>
          <a:lstStyle/>
          <a:p>
            <a:r>
              <a:rPr lang="en-GB" dirty="0" smtClean="0"/>
              <a:t>Structure</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47831094"/>
              </p:ext>
            </p:extLst>
          </p:nvPr>
        </p:nvGraphicFramePr>
        <p:xfrm>
          <a:off x="1069848" y="1428172"/>
          <a:ext cx="10058400" cy="5176520"/>
        </p:xfrm>
        <a:graphic>
          <a:graphicData uri="http://schemas.openxmlformats.org/drawingml/2006/table">
            <a:tbl>
              <a:tblPr firstRow="1" bandRow="1">
                <a:tableStyleId>{5C22544A-7EE6-4342-B048-85BDC9FD1C3A}</a:tableStyleId>
              </a:tblPr>
              <a:tblGrid>
                <a:gridCol w="1636280"/>
                <a:gridCol w="2050599"/>
                <a:gridCol w="6371521"/>
              </a:tblGrid>
              <a:tr h="370840">
                <a:tc>
                  <a:txBody>
                    <a:bodyPr/>
                    <a:lstStyle/>
                    <a:p>
                      <a:r>
                        <a:rPr lang="en-GB" b="0" dirty="0" smtClean="0"/>
                        <a:t>Bar</a:t>
                      </a:r>
                      <a:endParaRPr lang="en-GB" b="0" dirty="0"/>
                    </a:p>
                  </a:txBody>
                  <a:tcPr/>
                </a:tc>
                <a:tc>
                  <a:txBody>
                    <a:bodyPr/>
                    <a:lstStyle/>
                    <a:p>
                      <a:r>
                        <a:rPr lang="en-GB" dirty="0" smtClean="0"/>
                        <a:t>Section</a:t>
                      </a:r>
                      <a:endParaRPr lang="en-GB" dirty="0"/>
                    </a:p>
                  </a:txBody>
                  <a:tcPr/>
                </a:tc>
                <a:tc>
                  <a:txBody>
                    <a:bodyPr/>
                    <a:lstStyle/>
                    <a:p>
                      <a:r>
                        <a:rPr lang="en-GB" dirty="0" smtClean="0"/>
                        <a:t>Phrase structure</a:t>
                      </a:r>
                      <a:endParaRPr lang="en-GB" dirty="0"/>
                    </a:p>
                  </a:txBody>
                  <a:tcPr/>
                </a:tc>
              </a:tr>
              <a:tr h="370840">
                <a:tc>
                  <a:txBody>
                    <a:bodyPr/>
                    <a:lstStyle/>
                    <a:p>
                      <a:r>
                        <a:rPr lang="en-GB" dirty="0" smtClean="0"/>
                        <a:t>1-2</a:t>
                      </a:r>
                      <a:endParaRPr lang="en-GB" dirty="0"/>
                    </a:p>
                  </a:txBody>
                  <a:tcPr>
                    <a:solidFill>
                      <a:schemeClr val="bg1"/>
                    </a:solidFill>
                  </a:tcPr>
                </a:tc>
                <a:tc>
                  <a:txBody>
                    <a:bodyPr/>
                    <a:lstStyle/>
                    <a:p>
                      <a:r>
                        <a:rPr lang="en-GB" dirty="0" smtClean="0"/>
                        <a:t>Intro</a:t>
                      </a:r>
                      <a:endParaRPr lang="en-GB" dirty="0"/>
                    </a:p>
                  </a:txBody>
                  <a:tcPr>
                    <a:solidFill>
                      <a:schemeClr val="bg1"/>
                    </a:solidFill>
                  </a:tcPr>
                </a:tc>
                <a:tc>
                  <a:txBody>
                    <a:bodyPr/>
                    <a:lstStyle/>
                    <a:p>
                      <a:r>
                        <a:rPr lang="en-GB" sz="1100" dirty="0" smtClean="0"/>
                        <a:t>6 finger clicks (starts of 3</a:t>
                      </a:r>
                      <a:r>
                        <a:rPr lang="en-GB" sz="1100" baseline="30000" dirty="0" smtClean="0"/>
                        <a:t>rd</a:t>
                      </a:r>
                      <a:r>
                        <a:rPr lang="en-GB" sz="1100" dirty="0" smtClean="0"/>
                        <a:t> beat of 1</a:t>
                      </a:r>
                      <a:r>
                        <a:rPr lang="en-GB" sz="1100" baseline="30000" dirty="0" smtClean="0"/>
                        <a:t>st</a:t>
                      </a:r>
                      <a:r>
                        <a:rPr lang="en-GB" sz="1100" dirty="0" smtClean="0"/>
                        <a:t> bar)</a:t>
                      </a:r>
                      <a:endParaRPr lang="en-GB" sz="1100" dirty="0"/>
                    </a:p>
                  </a:txBody>
                  <a:tcPr>
                    <a:solidFill>
                      <a:schemeClr val="bg1"/>
                    </a:solidFill>
                  </a:tcPr>
                </a:tc>
              </a:tr>
              <a:tr h="370840">
                <a:tc>
                  <a:txBody>
                    <a:bodyPr/>
                    <a:lstStyle/>
                    <a:p>
                      <a:r>
                        <a:rPr lang="en-GB" dirty="0" smtClean="0"/>
                        <a:t>2-14</a:t>
                      </a:r>
                      <a:endParaRPr lang="en-GB" dirty="0"/>
                    </a:p>
                  </a:txBody>
                  <a:tcPr>
                    <a:solidFill>
                      <a:schemeClr val="accent1">
                        <a:lumMod val="40000"/>
                        <a:lumOff val="60000"/>
                      </a:schemeClr>
                    </a:solidFill>
                  </a:tcPr>
                </a:tc>
                <a:tc>
                  <a:txBody>
                    <a:bodyPr/>
                    <a:lstStyle/>
                    <a:p>
                      <a:r>
                        <a:rPr lang="en-GB" dirty="0" smtClean="0"/>
                        <a:t>Verse 1</a:t>
                      </a:r>
                      <a:endParaRPr lang="en-GB" dirty="0"/>
                    </a:p>
                  </a:txBody>
                  <a:tcPr>
                    <a:solidFill>
                      <a:schemeClr val="accent1">
                        <a:lumMod val="40000"/>
                        <a:lumOff val="60000"/>
                      </a:schemeClr>
                    </a:solidFill>
                  </a:tcPr>
                </a:tc>
                <a:tc>
                  <a:txBody>
                    <a:bodyPr/>
                    <a:lstStyle/>
                    <a:p>
                      <a:r>
                        <a:rPr lang="en-GB" sz="1100" dirty="0" smtClean="0"/>
                        <a:t>4-bar phrase (Cm</a:t>
                      </a:r>
                      <a:r>
                        <a:rPr lang="en-GB" sz="1100" baseline="0" dirty="0" smtClean="0"/>
                        <a:t> &amp; Bb7 chords)</a:t>
                      </a:r>
                    </a:p>
                    <a:p>
                      <a:r>
                        <a:rPr lang="en-GB" sz="1100" baseline="0" dirty="0" smtClean="0"/>
                        <a:t>5-bar phrase ending with rhythmic ‘trip’</a:t>
                      </a:r>
                    </a:p>
                    <a:p>
                      <a:r>
                        <a:rPr lang="en-GB" sz="1100" baseline="0" dirty="0" smtClean="0"/>
                        <a:t>3-bar phrase with last bar half-spoken</a:t>
                      </a:r>
                      <a:endParaRPr lang="en-GB" sz="1100" dirty="0"/>
                    </a:p>
                  </a:txBody>
                  <a:tcPr>
                    <a:solidFill>
                      <a:schemeClr val="accent1">
                        <a:lumMod val="40000"/>
                        <a:lumOff val="60000"/>
                      </a:schemeClr>
                    </a:solidFill>
                  </a:tcPr>
                </a:tc>
              </a:tr>
              <a:tr h="370840">
                <a:tc>
                  <a:txBody>
                    <a:bodyPr/>
                    <a:lstStyle/>
                    <a:p>
                      <a:r>
                        <a:rPr lang="en-GB" dirty="0" smtClean="0"/>
                        <a:t>15-22</a:t>
                      </a:r>
                      <a:endParaRPr lang="en-GB" dirty="0"/>
                    </a:p>
                  </a:txBody>
                  <a:tcPr>
                    <a:solidFill>
                      <a:schemeClr val="accent1">
                        <a:lumMod val="60000"/>
                        <a:lumOff val="40000"/>
                      </a:schemeClr>
                    </a:solidFill>
                  </a:tcPr>
                </a:tc>
                <a:tc>
                  <a:txBody>
                    <a:bodyPr/>
                    <a:lstStyle/>
                    <a:p>
                      <a:r>
                        <a:rPr lang="en-GB" dirty="0" smtClean="0"/>
                        <a:t>Chorus 1</a:t>
                      </a:r>
                      <a:endParaRPr lang="en-GB" dirty="0"/>
                    </a:p>
                  </a:txBody>
                  <a:tcPr>
                    <a:solidFill>
                      <a:schemeClr val="accent1">
                        <a:lumMod val="60000"/>
                        <a:lumOff val="40000"/>
                      </a:schemeClr>
                    </a:solidFill>
                  </a:tcPr>
                </a:tc>
                <a:tc>
                  <a:txBody>
                    <a:bodyPr/>
                    <a:lstStyle/>
                    <a:p>
                      <a:r>
                        <a:rPr lang="en-GB" sz="1100" dirty="0" smtClean="0"/>
                        <a:t>5 bars + echo/answer</a:t>
                      </a:r>
                    </a:p>
                    <a:p>
                      <a:r>
                        <a:rPr lang="en-GB" sz="1100" dirty="0" smtClean="0"/>
                        <a:t>3 bars (dovetails with</a:t>
                      </a:r>
                      <a:r>
                        <a:rPr lang="en-GB" sz="1100" baseline="0" dirty="0" smtClean="0"/>
                        <a:t> the next section)</a:t>
                      </a:r>
                      <a:endParaRPr lang="en-GB" sz="1100" dirty="0"/>
                    </a:p>
                  </a:txBody>
                  <a:tcPr>
                    <a:solidFill>
                      <a:schemeClr val="accent1">
                        <a:lumMod val="60000"/>
                        <a:lumOff val="40000"/>
                      </a:schemeClr>
                    </a:solidFill>
                  </a:tcPr>
                </a:tc>
              </a:tr>
              <a:tr h="370840">
                <a:tc>
                  <a:txBody>
                    <a:bodyPr/>
                    <a:lstStyle/>
                    <a:p>
                      <a:r>
                        <a:rPr lang="en-GB" dirty="0" smtClean="0"/>
                        <a:t>23-26</a:t>
                      </a:r>
                      <a:endParaRPr lang="en-GB" dirty="0"/>
                    </a:p>
                  </a:txBody>
                  <a:tcPr>
                    <a:solidFill>
                      <a:schemeClr val="bg1"/>
                    </a:solidFill>
                  </a:tcPr>
                </a:tc>
                <a:tc>
                  <a:txBody>
                    <a:bodyPr/>
                    <a:lstStyle/>
                    <a:p>
                      <a:r>
                        <a:rPr lang="en-GB" dirty="0" smtClean="0"/>
                        <a:t>Instrumental</a:t>
                      </a:r>
                      <a:endParaRPr lang="en-GB" dirty="0"/>
                    </a:p>
                  </a:txBody>
                  <a:tcPr>
                    <a:solidFill>
                      <a:schemeClr val="bg1"/>
                    </a:solidFill>
                  </a:tcPr>
                </a:tc>
                <a:tc>
                  <a:txBody>
                    <a:bodyPr/>
                    <a:lstStyle/>
                    <a:p>
                      <a:r>
                        <a:rPr lang="en-GB" sz="1100" dirty="0" smtClean="0"/>
                        <a:t>4 bars, where the first bars dovetails with the end of the chorus</a:t>
                      </a:r>
                      <a:endParaRPr lang="en-GB" sz="1100" dirty="0"/>
                    </a:p>
                  </a:txBody>
                  <a:tcPr>
                    <a:solidFill>
                      <a:schemeClr val="bg1"/>
                    </a:solidFill>
                  </a:tcPr>
                </a:tc>
              </a:tr>
              <a:tr h="370840">
                <a:tc>
                  <a:txBody>
                    <a:bodyPr/>
                    <a:lstStyle/>
                    <a:p>
                      <a:r>
                        <a:rPr lang="en-GB" dirty="0" smtClean="0"/>
                        <a:t>27-38</a:t>
                      </a:r>
                      <a:endParaRPr lang="en-GB" dirty="0"/>
                    </a:p>
                  </a:txBody>
                  <a:tcPr>
                    <a:solidFill>
                      <a:schemeClr val="accent1">
                        <a:lumMod val="40000"/>
                        <a:lumOff val="60000"/>
                      </a:schemeClr>
                    </a:solidFill>
                  </a:tcPr>
                </a:tc>
                <a:tc>
                  <a:txBody>
                    <a:bodyPr/>
                    <a:lstStyle/>
                    <a:p>
                      <a:r>
                        <a:rPr lang="en-GB" dirty="0" smtClean="0"/>
                        <a:t>Verse 2</a:t>
                      </a:r>
                      <a:endParaRPr lang="en-GB" dirty="0"/>
                    </a:p>
                  </a:txBody>
                  <a:tcPr>
                    <a:solidFill>
                      <a:schemeClr val="accent1">
                        <a:lumMod val="40000"/>
                        <a:lumOff val="60000"/>
                      </a:schemeClr>
                    </a:solidFill>
                  </a:tcPr>
                </a:tc>
                <a:tc>
                  <a:txBody>
                    <a:bodyPr/>
                    <a:lstStyle/>
                    <a:p>
                      <a:r>
                        <a:rPr lang="en-GB" sz="1100" dirty="0" smtClean="0"/>
                        <a:t>Same</a:t>
                      </a:r>
                      <a:r>
                        <a:rPr lang="en-GB" sz="1100" baseline="0" dirty="0" smtClean="0"/>
                        <a:t> phrase structure as verse 1</a:t>
                      </a:r>
                      <a:endParaRPr lang="en-GB" sz="1100" dirty="0"/>
                    </a:p>
                  </a:txBody>
                  <a:tcPr>
                    <a:solidFill>
                      <a:schemeClr val="accent1">
                        <a:lumMod val="40000"/>
                        <a:lumOff val="60000"/>
                      </a:schemeClr>
                    </a:solidFill>
                  </a:tcPr>
                </a:tc>
              </a:tr>
              <a:tr h="370840">
                <a:tc>
                  <a:txBody>
                    <a:bodyPr/>
                    <a:lstStyle/>
                    <a:p>
                      <a:r>
                        <a:rPr lang="en-GB" dirty="0" smtClean="0"/>
                        <a:t>39-43</a:t>
                      </a:r>
                      <a:endParaRPr lang="en-GB" dirty="0"/>
                    </a:p>
                  </a:txBody>
                  <a:tcPr>
                    <a:solidFill>
                      <a:schemeClr val="accent1">
                        <a:lumMod val="60000"/>
                        <a:lumOff val="40000"/>
                      </a:schemeClr>
                    </a:solidFill>
                  </a:tcPr>
                </a:tc>
                <a:tc>
                  <a:txBody>
                    <a:bodyPr/>
                    <a:lstStyle/>
                    <a:p>
                      <a:r>
                        <a:rPr lang="en-GB" dirty="0" smtClean="0"/>
                        <a:t>Chorus 2</a:t>
                      </a:r>
                      <a:endParaRPr lang="en-GB" dirty="0"/>
                    </a:p>
                  </a:txBody>
                  <a:tcPr>
                    <a:solidFill>
                      <a:schemeClr val="accent1">
                        <a:lumMod val="60000"/>
                        <a:lumOff val="40000"/>
                      </a:schemeClr>
                    </a:solidFill>
                  </a:tcPr>
                </a:tc>
                <a:tc>
                  <a:txBody>
                    <a:bodyPr/>
                    <a:lstStyle/>
                    <a:p>
                      <a:r>
                        <a:rPr lang="en-GB" sz="1100" dirty="0" smtClean="0"/>
                        <a:t>Shorter than chorus 1, only</a:t>
                      </a:r>
                      <a:r>
                        <a:rPr lang="en-GB" sz="1100" baseline="0" dirty="0" smtClean="0"/>
                        <a:t> the 1</a:t>
                      </a:r>
                      <a:r>
                        <a:rPr lang="en-GB" sz="1100" baseline="30000" dirty="0" smtClean="0"/>
                        <a:t>st</a:t>
                      </a:r>
                      <a:r>
                        <a:rPr lang="en-GB" sz="1100" baseline="0" dirty="0" smtClean="0"/>
                        <a:t> 5-bar phrase</a:t>
                      </a:r>
                      <a:endParaRPr lang="en-GB" sz="1100" dirty="0"/>
                    </a:p>
                  </a:txBody>
                  <a:tcPr>
                    <a:solidFill>
                      <a:schemeClr val="accent1">
                        <a:lumMod val="60000"/>
                        <a:lumOff val="40000"/>
                      </a:schemeClr>
                    </a:solidFill>
                  </a:tcPr>
                </a:tc>
              </a:tr>
              <a:tr h="370840">
                <a:tc>
                  <a:txBody>
                    <a:bodyPr/>
                    <a:lstStyle/>
                    <a:p>
                      <a:r>
                        <a:rPr lang="en-GB" dirty="0" smtClean="0"/>
                        <a:t>44-51</a:t>
                      </a:r>
                      <a:endParaRPr lang="en-GB" dirty="0"/>
                    </a:p>
                  </a:txBody>
                  <a:tcPr>
                    <a:solidFill>
                      <a:schemeClr val="bg1"/>
                    </a:solidFill>
                  </a:tcPr>
                </a:tc>
                <a:tc>
                  <a:txBody>
                    <a:bodyPr/>
                    <a:lstStyle/>
                    <a:p>
                      <a:r>
                        <a:rPr lang="en-GB" dirty="0" smtClean="0"/>
                        <a:t>Guitar solo 1</a:t>
                      </a:r>
                      <a:endParaRPr lang="en-GB" dirty="0"/>
                    </a:p>
                  </a:txBody>
                  <a:tcPr>
                    <a:solidFill>
                      <a:schemeClr val="bg1"/>
                    </a:solidFill>
                  </a:tcPr>
                </a:tc>
                <a:tc>
                  <a:txBody>
                    <a:bodyPr/>
                    <a:lstStyle/>
                    <a:p>
                      <a:r>
                        <a:rPr lang="en-GB" sz="1100" dirty="0" smtClean="0"/>
                        <a:t>4 bars, borrows</a:t>
                      </a:r>
                      <a:r>
                        <a:rPr lang="en-GB" sz="1100" baseline="0" dirty="0" smtClean="0"/>
                        <a:t> ideas from 2</a:t>
                      </a:r>
                      <a:r>
                        <a:rPr lang="en-GB" sz="1100" baseline="30000" dirty="0" smtClean="0"/>
                        <a:t>nd</a:t>
                      </a:r>
                      <a:r>
                        <a:rPr lang="en-GB" sz="1100" baseline="0" dirty="0" smtClean="0"/>
                        <a:t> half of chorus</a:t>
                      </a:r>
                    </a:p>
                    <a:p>
                      <a:r>
                        <a:rPr lang="en-GB" sz="1100" baseline="0" dirty="0" smtClean="0"/>
                        <a:t>3 bars, with syncopated rhythmic motif</a:t>
                      </a:r>
                      <a:endParaRPr lang="en-GB" sz="1100" dirty="0"/>
                    </a:p>
                  </a:txBody>
                  <a:tcPr>
                    <a:solidFill>
                      <a:schemeClr val="bg1"/>
                    </a:solidFill>
                  </a:tcPr>
                </a:tc>
              </a:tr>
              <a:tr h="370840">
                <a:tc>
                  <a:txBody>
                    <a:bodyPr/>
                    <a:lstStyle/>
                    <a:p>
                      <a:r>
                        <a:rPr lang="en-GB" dirty="0" smtClean="0"/>
                        <a:t>52-61</a:t>
                      </a:r>
                      <a:endParaRPr lang="en-GB" dirty="0"/>
                    </a:p>
                  </a:txBody>
                  <a:tcPr>
                    <a:solidFill>
                      <a:schemeClr val="bg1"/>
                    </a:solidFill>
                  </a:tcPr>
                </a:tc>
                <a:tc>
                  <a:txBody>
                    <a:bodyPr/>
                    <a:lstStyle/>
                    <a:p>
                      <a:r>
                        <a:rPr lang="en-GB" dirty="0" smtClean="0"/>
                        <a:t>Guitar solo 2</a:t>
                      </a:r>
                      <a:endParaRPr lang="en-GB" dirty="0"/>
                    </a:p>
                  </a:txBody>
                  <a:tcPr>
                    <a:solidFill>
                      <a:schemeClr val="bg1"/>
                    </a:solidFill>
                  </a:tcPr>
                </a:tc>
                <a:tc>
                  <a:txBody>
                    <a:bodyPr/>
                    <a:lstStyle/>
                    <a:p>
                      <a:r>
                        <a:rPr lang="en-GB" sz="1100" dirty="0" smtClean="0"/>
                        <a:t>4-bar phrase – same as verse 1</a:t>
                      </a:r>
                    </a:p>
                    <a:p>
                      <a:r>
                        <a:rPr lang="en-GB" sz="1100" dirty="0" smtClean="0"/>
                        <a:t>5-bar phrase – same as verse 1</a:t>
                      </a:r>
                    </a:p>
                    <a:p>
                      <a:r>
                        <a:rPr lang="en-GB" sz="1100" dirty="0" smtClean="0"/>
                        <a:t>2-bar phrase leading</a:t>
                      </a:r>
                      <a:r>
                        <a:rPr lang="en-GB" sz="1100" baseline="0" dirty="0" smtClean="0"/>
                        <a:t> to verse 3</a:t>
                      </a:r>
                      <a:endParaRPr lang="en-GB" sz="1100" dirty="0"/>
                    </a:p>
                  </a:txBody>
                  <a:tcPr>
                    <a:solidFill>
                      <a:schemeClr val="bg1"/>
                    </a:solidFill>
                  </a:tcPr>
                </a:tc>
              </a:tr>
              <a:tr h="378922">
                <a:tc>
                  <a:txBody>
                    <a:bodyPr/>
                    <a:lstStyle/>
                    <a:p>
                      <a:r>
                        <a:rPr lang="en-GB" dirty="0" smtClean="0"/>
                        <a:t>62-69</a:t>
                      </a:r>
                      <a:endParaRPr lang="en-GB" dirty="0"/>
                    </a:p>
                  </a:txBody>
                  <a:tcPr>
                    <a:solidFill>
                      <a:schemeClr val="accent1">
                        <a:lumMod val="40000"/>
                        <a:lumOff val="60000"/>
                      </a:schemeClr>
                    </a:solidFill>
                  </a:tcPr>
                </a:tc>
                <a:tc>
                  <a:txBody>
                    <a:bodyPr/>
                    <a:lstStyle/>
                    <a:p>
                      <a:r>
                        <a:rPr lang="en-GB" dirty="0" smtClean="0"/>
                        <a:t>Verse 3</a:t>
                      </a:r>
                      <a:endParaRPr lang="en-GB" dirty="0"/>
                    </a:p>
                  </a:txBody>
                  <a:tcPr>
                    <a:solidFill>
                      <a:schemeClr val="accent1">
                        <a:lumMod val="40000"/>
                        <a:lumOff val="60000"/>
                      </a:schemeClr>
                    </a:solidFill>
                  </a:tcPr>
                </a:tc>
                <a:tc>
                  <a:txBody>
                    <a:bodyPr/>
                    <a:lstStyle/>
                    <a:p>
                      <a:r>
                        <a:rPr lang="en-GB" sz="1100" dirty="0" smtClean="0"/>
                        <a:t>Phrase structure</a:t>
                      </a:r>
                      <a:r>
                        <a:rPr lang="en-GB" sz="1100" baseline="0" dirty="0" smtClean="0"/>
                        <a:t> is broken up into 3 x 1-bar phrases, a 3-bar phrase and a final 1-bar phrase (after a short pause) leading into the chorus.</a:t>
                      </a:r>
                      <a:endParaRPr lang="en-GB" sz="1100" dirty="0"/>
                    </a:p>
                  </a:txBody>
                  <a:tcPr>
                    <a:solidFill>
                      <a:schemeClr val="accent1">
                        <a:lumMod val="40000"/>
                        <a:lumOff val="60000"/>
                      </a:schemeClr>
                    </a:solidFill>
                  </a:tcPr>
                </a:tc>
              </a:tr>
              <a:tr h="370840">
                <a:tc>
                  <a:txBody>
                    <a:bodyPr/>
                    <a:lstStyle/>
                    <a:p>
                      <a:r>
                        <a:rPr lang="en-GB" dirty="0" smtClean="0"/>
                        <a:t>70-78</a:t>
                      </a:r>
                      <a:endParaRPr lang="en-GB" dirty="0"/>
                    </a:p>
                  </a:txBody>
                  <a:tcPr>
                    <a:solidFill>
                      <a:schemeClr val="accent1">
                        <a:lumMod val="60000"/>
                        <a:lumOff val="40000"/>
                      </a:schemeClr>
                    </a:solidFill>
                  </a:tcPr>
                </a:tc>
                <a:tc>
                  <a:txBody>
                    <a:bodyPr/>
                    <a:lstStyle/>
                    <a:p>
                      <a:r>
                        <a:rPr lang="en-GB" dirty="0" smtClean="0"/>
                        <a:t>Chorus 3</a:t>
                      </a:r>
                      <a:endParaRPr lang="en-GB" dirty="0"/>
                    </a:p>
                  </a:txBody>
                  <a:tcPr>
                    <a:solidFill>
                      <a:schemeClr val="accent1">
                        <a:lumMod val="60000"/>
                        <a:lumOff val="40000"/>
                      </a:schemeClr>
                    </a:solidFill>
                  </a:tcPr>
                </a:tc>
                <a:tc>
                  <a:txBody>
                    <a:bodyPr/>
                    <a:lstStyle/>
                    <a:p>
                      <a:r>
                        <a:rPr lang="en-GB" sz="1100" dirty="0" smtClean="0"/>
                        <a:t>5-bar phrase – same as chorus 1</a:t>
                      </a:r>
                    </a:p>
                    <a:p>
                      <a:r>
                        <a:rPr lang="en-GB" sz="1100" dirty="0" smtClean="0"/>
                        <a:t>4-bar phrase – same as chorus 1, but with an additional</a:t>
                      </a:r>
                      <a:r>
                        <a:rPr lang="en-GB" sz="1100" baseline="0" dirty="0" smtClean="0"/>
                        <a:t> bar</a:t>
                      </a:r>
                      <a:endParaRPr lang="en-GB" sz="1100" dirty="0"/>
                    </a:p>
                  </a:txBody>
                  <a:tcPr>
                    <a:solidFill>
                      <a:schemeClr val="accent1">
                        <a:lumMod val="60000"/>
                        <a:lumOff val="40000"/>
                      </a:schemeClr>
                    </a:solidFill>
                  </a:tcPr>
                </a:tc>
              </a:tr>
              <a:tr h="370840">
                <a:tc>
                  <a:txBody>
                    <a:bodyPr/>
                    <a:lstStyle/>
                    <a:p>
                      <a:r>
                        <a:rPr lang="en-GB" dirty="0" smtClean="0"/>
                        <a:t>79-end</a:t>
                      </a:r>
                      <a:endParaRPr lang="en-GB" dirty="0"/>
                    </a:p>
                  </a:txBody>
                  <a:tcPr>
                    <a:solidFill>
                      <a:schemeClr val="bg1"/>
                    </a:solidFill>
                  </a:tcPr>
                </a:tc>
                <a:tc>
                  <a:txBody>
                    <a:bodyPr/>
                    <a:lstStyle/>
                    <a:p>
                      <a:r>
                        <a:rPr lang="en-GB" dirty="0" smtClean="0"/>
                        <a:t>Outro</a:t>
                      </a:r>
                      <a:endParaRPr lang="en-GB" dirty="0"/>
                    </a:p>
                  </a:txBody>
                  <a:tcPr>
                    <a:solidFill>
                      <a:schemeClr val="bg1"/>
                    </a:solidFill>
                  </a:tcPr>
                </a:tc>
                <a:tc>
                  <a:txBody>
                    <a:bodyPr/>
                    <a:lstStyle/>
                    <a:p>
                      <a:r>
                        <a:rPr lang="en-GB" sz="1100" dirty="0" smtClean="0"/>
                        <a:t>Starts with 1-bar answer to the final vocal phrase and then</a:t>
                      </a:r>
                      <a:r>
                        <a:rPr lang="en-GB" sz="1100" baseline="0" dirty="0" smtClean="0"/>
                        <a:t> repeats the syncopated rhythmic motif until it fades out</a:t>
                      </a:r>
                      <a:endParaRPr lang="en-GB" sz="1100" dirty="0"/>
                    </a:p>
                  </a:txBody>
                  <a:tcPr>
                    <a:solidFill>
                      <a:schemeClr val="bg1"/>
                    </a:solidFill>
                  </a:tcPr>
                </a:tc>
              </a:tr>
            </a:tbl>
          </a:graphicData>
        </a:graphic>
      </p:graphicFrame>
    </p:spTree>
    <p:extLst>
      <p:ext uri="{BB962C8B-B14F-4D97-AF65-F5344CB8AC3E}">
        <p14:creationId xmlns:p14="http://schemas.microsoft.com/office/powerpoint/2010/main" val="1667090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1069848" y="170596"/>
            <a:ext cx="10058400" cy="1609344"/>
          </a:xfrm>
          <a:prstGeom prst="rect">
            <a:avLst/>
          </a:prstGeom>
        </p:spPr>
        <p:txBody>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GB" dirty="0" smtClean="0"/>
              <a:t>Structure</a:t>
            </a:r>
            <a:endParaRPr lang="en-GB" dirty="0"/>
          </a:p>
        </p:txBody>
      </p:sp>
      <p:sp>
        <p:nvSpPr>
          <p:cNvPr id="4" name="Content Placeholder 2"/>
          <p:cNvSpPr txBox="1">
            <a:spLocks/>
          </p:cNvSpPr>
          <p:nvPr/>
        </p:nvSpPr>
        <p:spPr>
          <a:xfrm>
            <a:off x="1069848" y="2123688"/>
            <a:ext cx="10058400" cy="2891658"/>
          </a:xfrm>
          <a:prstGeom prst="rect">
            <a:avLst/>
          </a:prstGeom>
        </p:spPr>
        <p:style>
          <a:lnRef idx="0">
            <a:schemeClr val="accent1"/>
          </a:lnRef>
          <a:fillRef idx="3">
            <a:schemeClr val="accent1"/>
          </a:fillRef>
          <a:effectRef idx="3">
            <a:schemeClr val="accent1"/>
          </a:effectRef>
          <a:fontRef idx="minor">
            <a:schemeClr val="lt1"/>
          </a:fontRef>
        </p:style>
        <p:txBody>
          <a:bodyPr>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lt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lt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lt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lt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lt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lt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lt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lt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lt1"/>
                </a:solidFill>
                <a:latin typeface="+mn-lt"/>
                <a:ea typeface="+mn-ea"/>
                <a:cs typeface="+mn-cs"/>
              </a:defRPr>
            </a:lvl9pPr>
          </a:lstStyle>
          <a:p>
            <a:pPr marL="342900" indent="-342900">
              <a:buFont typeface="+mj-lt"/>
              <a:buAutoNum type="arabicPeriod"/>
            </a:pPr>
            <a:endParaRPr lang="en-GB" dirty="0" smtClean="0"/>
          </a:p>
          <a:p>
            <a:pPr marL="342900" indent="-342900">
              <a:buFont typeface="+mj-lt"/>
              <a:buAutoNum type="arabicPeriod"/>
            </a:pPr>
            <a:r>
              <a:rPr lang="en-GB" dirty="0" smtClean="0"/>
              <a:t>Describe </a:t>
            </a:r>
            <a:r>
              <a:rPr lang="en-GB" dirty="0"/>
              <a:t>the structure in a sentence.</a:t>
            </a:r>
          </a:p>
          <a:p>
            <a:pPr marL="800100" lvl="1" indent="-342900">
              <a:buFont typeface="Arial" panose="020B0604020202020204" pitchFamily="34" charset="0"/>
              <a:buChar char="•"/>
            </a:pPr>
            <a:r>
              <a:rPr lang="en-GB" dirty="0"/>
              <a:t>Verse-chorus structures with brief intro, guitar solo as a bridge/middle 8, and an outro.</a:t>
            </a:r>
          </a:p>
          <a:p>
            <a:pPr lvl="1"/>
            <a:endParaRPr lang="en-GB" dirty="0"/>
          </a:p>
          <a:p>
            <a:pPr marL="342900" indent="-342900">
              <a:buFont typeface="+mj-lt"/>
              <a:buAutoNum type="arabicPeriod"/>
            </a:pPr>
            <a:r>
              <a:rPr lang="en-GB" dirty="0"/>
              <a:t>What is unusual about the phrase structure?</a:t>
            </a:r>
          </a:p>
          <a:p>
            <a:pPr marL="800100" lvl="1" indent="-342900">
              <a:buFont typeface="Arial" panose="020B0604020202020204" pitchFamily="34" charset="0"/>
              <a:buChar char="•"/>
            </a:pPr>
            <a:r>
              <a:rPr lang="en-GB" dirty="0"/>
              <a:t>It is unbalanced (e.g. the 4, 5, and 3-bar phrases of verses 1 and 2).  The structure is more complex than first meets the eye!</a:t>
            </a:r>
          </a:p>
        </p:txBody>
      </p:sp>
    </p:spTree>
    <p:extLst>
      <p:ext uri="{BB962C8B-B14F-4D97-AF65-F5344CB8AC3E}">
        <p14:creationId xmlns:p14="http://schemas.microsoft.com/office/powerpoint/2010/main" val="378866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marL="457200" indent="-457200">
              <a:buFont typeface="+mj-lt"/>
              <a:buAutoNum type="arabicPeriod"/>
            </a:pPr>
            <a:r>
              <a:rPr lang="en-GB" dirty="0" smtClean="0"/>
              <a:t>Listen to the guitar parts in bars 70-73 and 55-61.  What effect has been used here?</a:t>
            </a:r>
          </a:p>
          <a:p>
            <a:pPr lvl="1"/>
            <a:r>
              <a:rPr lang="en-GB" dirty="0" smtClean="0"/>
              <a:t>Overdubbing three parts to create a harmonised melodic line.  Bars 70-73 sound like a saxophone section in a big band.</a:t>
            </a:r>
          </a:p>
          <a:p>
            <a:pPr marL="457200" indent="-457200">
              <a:buFont typeface="+mj-lt"/>
              <a:buAutoNum type="arabicPeriod"/>
            </a:pPr>
            <a:r>
              <a:rPr lang="en-GB" dirty="0" smtClean="0"/>
              <a:t>What is the role of the bass guitar part?</a:t>
            </a:r>
          </a:p>
          <a:p>
            <a:pPr lvl="1"/>
            <a:r>
              <a:rPr lang="en-GB" dirty="0" smtClean="0"/>
              <a:t>Harmonic support</a:t>
            </a:r>
          </a:p>
          <a:p>
            <a:pPr lvl="1"/>
            <a:r>
              <a:rPr lang="en-GB" dirty="0" smtClean="0"/>
              <a:t>The Fender bass has a warm, round sound.  The amp has been customised.</a:t>
            </a:r>
          </a:p>
          <a:p>
            <a:pPr marL="457200" indent="-457200">
              <a:buFont typeface="+mj-lt"/>
              <a:buAutoNum type="arabicPeriod"/>
            </a:pPr>
            <a:r>
              <a:rPr lang="en-GB" dirty="0" smtClean="0"/>
              <a:t>What is the role of the drum-kit?</a:t>
            </a:r>
          </a:p>
          <a:p>
            <a:pPr lvl="1"/>
            <a:r>
              <a:rPr lang="en-GB" dirty="0" smtClean="0"/>
              <a:t>Keeps time with one hit per beat alternating between the bass and snare drums.</a:t>
            </a:r>
          </a:p>
          <a:p>
            <a:pPr lvl="1"/>
            <a:r>
              <a:rPr lang="en-GB" dirty="0" smtClean="0"/>
              <a:t>Adds colour with cymbal and snare rolls (e.g. beginning of verse 2)</a:t>
            </a:r>
          </a:p>
          <a:p>
            <a:pPr lvl="1"/>
            <a:r>
              <a:rPr lang="en-GB" dirty="0" smtClean="0"/>
              <a:t>Emphasises important rhythmic motifs (bars 47-50)</a:t>
            </a:r>
          </a:p>
          <a:p>
            <a:pPr lvl="1"/>
            <a:r>
              <a:rPr lang="en-GB" dirty="0" smtClean="0"/>
              <a:t>Just hi-hat at points (bars 51-52)</a:t>
            </a:r>
          </a:p>
          <a:p>
            <a:pPr lvl="1"/>
            <a:r>
              <a:rPr lang="en-GB" dirty="0" smtClean="0"/>
              <a:t>Dynamic contrast created by altering use of hi-hat between verse and chorus.</a:t>
            </a:r>
          </a:p>
          <a:p>
            <a:pPr lvl="1"/>
            <a:r>
              <a:rPr lang="en-GB" dirty="0" smtClean="0"/>
              <a:t>Tasteful fills and use of cymbals.</a:t>
            </a:r>
            <a:endParaRPr lang="en-GB" dirty="0"/>
          </a:p>
        </p:txBody>
      </p:sp>
      <p:sp>
        <p:nvSpPr>
          <p:cNvPr id="5" name="Title 1"/>
          <p:cNvSpPr>
            <a:spLocks noGrp="1"/>
          </p:cNvSpPr>
          <p:nvPr>
            <p:ph type="title"/>
          </p:nvPr>
        </p:nvSpPr>
        <p:spPr/>
        <p:txBody>
          <a:bodyPr/>
          <a:lstStyle/>
          <a:p>
            <a:r>
              <a:rPr lang="en-GB" dirty="0" smtClean="0"/>
              <a:t>Instrumentation &amp; Sonority</a:t>
            </a:r>
            <a:endParaRPr lang="en-GB" dirty="0"/>
          </a:p>
        </p:txBody>
      </p:sp>
      <p:pic>
        <p:nvPicPr>
          <p:cNvPr id="7" name="Picture 6"/>
          <p:cNvPicPr>
            <a:picLocks noChangeAspect="1"/>
          </p:cNvPicPr>
          <p:nvPr/>
        </p:nvPicPr>
        <p:blipFill>
          <a:blip r:embed="rId3"/>
          <a:stretch>
            <a:fillRect/>
          </a:stretch>
        </p:blipFill>
        <p:spPr>
          <a:xfrm>
            <a:off x="8387650" y="0"/>
            <a:ext cx="3895682" cy="2298391"/>
          </a:xfrm>
          <a:prstGeom prst="rect">
            <a:avLst/>
          </a:prstGeom>
        </p:spPr>
      </p:pic>
    </p:spTree>
    <p:extLst>
      <p:ext uri="{BB962C8B-B14F-4D97-AF65-F5344CB8AC3E}">
        <p14:creationId xmlns:p14="http://schemas.microsoft.com/office/powerpoint/2010/main" val="382508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TM03090434[[fn=Wood Type]]</Template>
  <TotalTime>478</TotalTime>
  <Words>3304</Words>
  <Application>Microsoft Office PowerPoint</Application>
  <PresentationFormat>Widescreen</PresentationFormat>
  <Paragraphs>464</Paragraphs>
  <Slides>25</Slides>
  <Notes>24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Bell MT</vt:lpstr>
      <vt:lpstr>Calibri</vt:lpstr>
      <vt:lpstr>Rockwell</vt:lpstr>
      <vt:lpstr>Rockwell Condensed</vt:lpstr>
      <vt:lpstr>Times New Roman</vt:lpstr>
      <vt:lpstr>Wingdings</vt:lpstr>
      <vt:lpstr>Wood Type</vt:lpstr>
      <vt:lpstr>AOS2: Vocal Music</vt:lpstr>
      <vt:lpstr>Who are Queen?</vt:lpstr>
      <vt:lpstr>What do they sound like?</vt:lpstr>
      <vt:lpstr>Instrumentation &amp;  Sonority</vt:lpstr>
      <vt:lpstr>PowerPoint Presentation</vt:lpstr>
      <vt:lpstr>structure</vt:lpstr>
      <vt:lpstr>Structure</vt:lpstr>
      <vt:lpstr>PowerPoint Presentation</vt:lpstr>
      <vt:lpstr>Instrumentation &amp; Sonority</vt:lpstr>
      <vt:lpstr>Instrumentation &amp; Sonority</vt:lpstr>
      <vt:lpstr>Rhythm, Metre &amp; Tempo</vt:lpstr>
      <vt:lpstr>Melody</vt:lpstr>
      <vt:lpstr>Texture</vt:lpstr>
      <vt:lpstr>Music technology</vt:lpstr>
      <vt:lpstr>Task</vt:lpstr>
      <vt:lpstr>Guitar Techniques</vt:lpstr>
      <vt:lpstr>Tonality &amp; Harmony</vt:lpstr>
      <vt:lpstr>chord sequences</vt:lpstr>
      <vt:lpstr>Tonality &amp; Harmony</vt:lpstr>
      <vt:lpstr>Tonality</vt:lpstr>
      <vt:lpstr>Harmonic devices </vt:lpstr>
      <vt:lpstr>Spotting differences in chord sequences</vt:lpstr>
      <vt:lpstr>Review </vt:lpstr>
      <vt:lpstr>Wider listening</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AOS2: Vocal Music</dc:title>
  <dc:creator>Blindspot2</dc:creator>
  <cp:lastModifiedBy>Blindspot2</cp:lastModifiedBy>
  <cp:revision>129</cp:revision>
  <dcterms:created xsi:type="dcterms:W3CDTF">2016-07-25T08:07:05Z</dcterms:created>
  <dcterms:modified xsi:type="dcterms:W3CDTF">2016-08-10T10:40:41Z</dcterms:modified>
</cp:coreProperties>
</file>