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5" r:id="rId4"/>
    <p:sldId id="258" r:id="rId5"/>
    <p:sldId id="259" r:id="rId6"/>
    <p:sldId id="260" r:id="rId7"/>
    <p:sldId id="261" r:id="rId8"/>
    <p:sldId id="268" r:id="rId9"/>
    <p:sldId id="262" r:id="rId10"/>
    <p:sldId id="274" r:id="rId11"/>
    <p:sldId id="266" r:id="rId12"/>
    <p:sldId id="275" r:id="rId13"/>
    <p:sldId id="263" r:id="rId14"/>
    <p:sldId id="276" r:id="rId15"/>
    <p:sldId id="269" r:id="rId16"/>
    <p:sldId id="277" r:id="rId17"/>
    <p:sldId id="278" r:id="rId18"/>
    <p:sldId id="279" r:id="rId19"/>
    <p:sldId id="280" r:id="rId20"/>
    <p:sldId id="281" r:id="rId21"/>
    <p:sldId id="282" r:id="rId22"/>
    <p:sldId id="283" r:id="rId23"/>
    <p:sldId id="284" r:id="rId24"/>
    <p:sldId id="285" r:id="rId25"/>
    <p:sldId id="286" r:id="rId26"/>
    <p:sldId id="267" r:id="rId27"/>
    <p:sldId id="264" r:id="rId28"/>
    <p:sldId id="270" r:id="rId29"/>
    <p:sldId id="271" r:id="rId30"/>
    <p:sldId id="272" r:id="rId31"/>
    <p:sldId id="273"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p:scale>
          <a:sx n="80" d="100"/>
          <a:sy n="80" d="100"/>
        </p:scale>
        <p:origin x="978" y="9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C0AC7C-D121-4194-81DC-F8E01C8E6930}" type="doc">
      <dgm:prSet loTypeId="urn:microsoft.com/office/officeart/2005/8/layout/process1" loCatId="process" qsTypeId="urn:microsoft.com/office/officeart/2005/8/quickstyle/simple1" qsCatId="simple" csTypeId="urn:microsoft.com/office/officeart/2005/8/colors/accent1_2" csCatId="accent1" phldr="1"/>
      <dgm:spPr/>
    </dgm:pt>
    <dgm:pt modelId="{A6D3CADA-634A-4D16-95C9-0AB3BF3350A9}">
      <dgm:prSet phldrT="[Text]" custT="1"/>
      <dgm:spPr/>
      <dgm:t>
        <a:bodyPr/>
        <a:lstStyle/>
        <a:p>
          <a:r>
            <a:rPr lang="en-US" sz="6000" dirty="0" smtClean="0"/>
            <a:t>A</a:t>
          </a:r>
        </a:p>
        <a:p>
          <a:r>
            <a:rPr lang="en-US" sz="1800" dirty="0" smtClean="0"/>
            <a:t>1-78</a:t>
          </a:r>
          <a:endParaRPr lang="en-US" sz="1800" dirty="0"/>
        </a:p>
      </dgm:t>
    </dgm:pt>
    <dgm:pt modelId="{DC564601-542F-4A3A-A5F5-7E9A85F58F0C}" type="parTrans" cxnId="{7F7C0CB1-40ED-42B4-8A4F-C3AC1A336E5A}">
      <dgm:prSet/>
      <dgm:spPr/>
      <dgm:t>
        <a:bodyPr/>
        <a:lstStyle/>
        <a:p>
          <a:endParaRPr lang="en-US"/>
        </a:p>
      </dgm:t>
    </dgm:pt>
    <dgm:pt modelId="{5875138B-B9A5-49A3-9BC2-831B58F4987C}" type="sibTrans" cxnId="{7F7C0CB1-40ED-42B4-8A4F-C3AC1A336E5A}">
      <dgm:prSet/>
      <dgm:spPr/>
      <dgm:t>
        <a:bodyPr/>
        <a:lstStyle/>
        <a:p>
          <a:endParaRPr lang="en-US"/>
        </a:p>
      </dgm:t>
    </dgm:pt>
    <dgm:pt modelId="{883BD9A3-81DC-4ACB-A36A-840B279AA133}">
      <dgm:prSet phldrT="[Text]" custT="1"/>
      <dgm:spPr/>
      <dgm:t>
        <a:bodyPr/>
        <a:lstStyle/>
        <a:p>
          <a:r>
            <a:rPr lang="en-US" sz="6000" dirty="0" smtClean="0"/>
            <a:t>B</a:t>
          </a:r>
        </a:p>
        <a:p>
          <a:r>
            <a:rPr lang="en-US" sz="1800" dirty="0" smtClean="0"/>
            <a:t>79-232</a:t>
          </a:r>
          <a:endParaRPr lang="en-US" sz="1800" dirty="0"/>
        </a:p>
      </dgm:t>
    </dgm:pt>
    <dgm:pt modelId="{EB172247-6C07-4F4D-A750-0421CE70EF42}" type="parTrans" cxnId="{C7E9ACA8-7900-403F-B62E-8FE998BEFFE0}">
      <dgm:prSet/>
      <dgm:spPr/>
      <dgm:t>
        <a:bodyPr/>
        <a:lstStyle/>
        <a:p>
          <a:endParaRPr lang="en-US"/>
        </a:p>
      </dgm:t>
    </dgm:pt>
    <dgm:pt modelId="{6AA2846F-A2A8-44C8-9271-24BBD2312655}" type="sibTrans" cxnId="{C7E9ACA8-7900-403F-B62E-8FE998BEFFE0}">
      <dgm:prSet/>
      <dgm:spPr/>
      <dgm:t>
        <a:bodyPr/>
        <a:lstStyle/>
        <a:p>
          <a:endParaRPr lang="en-US"/>
        </a:p>
      </dgm:t>
    </dgm:pt>
    <dgm:pt modelId="{F06BE804-F3B4-4A8D-BF58-5299FFAB3FA7}">
      <dgm:prSet phldrT="[Text]" custT="1"/>
      <dgm:spPr/>
      <dgm:t>
        <a:bodyPr/>
        <a:lstStyle/>
        <a:p>
          <a:r>
            <a:rPr lang="en-US" sz="4700" dirty="0" smtClean="0"/>
            <a:t>A</a:t>
          </a:r>
        </a:p>
        <a:p>
          <a:r>
            <a:rPr lang="en-US" sz="1800" dirty="0" smtClean="0"/>
            <a:t>233-310</a:t>
          </a:r>
          <a:endParaRPr lang="en-US" sz="1800" dirty="0"/>
        </a:p>
      </dgm:t>
    </dgm:pt>
    <dgm:pt modelId="{B7712D0E-02AF-403B-987D-010EB912C2B7}" type="parTrans" cxnId="{A3D965FF-C7D6-4C55-9D14-F6344DC065BC}">
      <dgm:prSet/>
      <dgm:spPr/>
      <dgm:t>
        <a:bodyPr/>
        <a:lstStyle/>
        <a:p>
          <a:endParaRPr lang="en-US"/>
        </a:p>
      </dgm:t>
    </dgm:pt>
    <dgm:pt modelId="{7439DB32-9DFD-4985-8E10-45CB31825A6C}" type="sibTrans" cxnId="{A3D965FF-C7D6-4C55-9D14-F6344DC065BC}">
      <dgm:prSet/>
      <dgm:spPr/>
      <dgm:t>
        <a:bodyPr/>
        <a:lstStyle/>
        <a:p>
          <a:endParaRPr lang="en-US"/>
        </a:p>
      </dgm:t>
    </dgm:pt>
    <dgm:pt modelId="{39A60EF0-A434-4CDE-A858-00BC6311505A}" type="pres">
      <dgm:prSet presAssocID="{EAC0AC7C-D121-4194-81DC-F8E01C8E6930}" presName="Name0" presStyleCnt="0">
        <dgm:presLayoutVars>
          <dgm:dir/>
          <dgm:resizeHandles val="exact"/>
        </dgm:presLayoutVars>
      </dgm:prSet>
      <dgm:spPr/>
    </dgm:pt>
    <dgm:pt modelId="{269CC631-9439-409D-B66D-E0F2FE1F1370}" type="pres">
      <dgm:prSet presAssocID="{A6D3CADA-634A-4D16-95C9-0AB3BF3350A9}" presName="node" presStyleLbl="node1" presStyleIdx="0" presStyleCnt="3" custLinFactNeighborX="-33223" custLinFactNeighborY="-6208">
        <dgm:presLayoutVars>
          <dgm:bulletEnabled val="1"/>
        </dgm:presLayoutVars>
      </dgm:prSet>
      <dgm:spPr/>
      <dgm:t>
        <a:bodyPr/>
        <a:lstStyle/>
        <a:p>
          <a:endParaRPr lang="en-US"/>
        </a:p>
      </dgm:t>
    </dgm:pt>
    <dgm:pt modelId="{4105FE54-3E9D-4ABF-A4C8-60570F8C17FA}" type="pres">
      <dgm:prSet presAssocID="{5875138B-B9A5-49A3-9BC2-831B58F4987C}" presName="sibTrans" presStyleLbl="sibTrans2D1" presStyleIdx="0" presStyleCnt="2"/>
      <dgm:spPr/>
      <dgm:t>
        <a:bodyPr/>
        <a:lstStyle/>
        <a:p>
          <a:endParaRPr lang="en-GB"/>
        </a:p>
      </dgm:t>
    </dgm:pt>
    <dgm:pt modelId="{56F119DE-7286-4740-83E9-D04C4E4F9683}" type="pres">
      <dgm:prSet presAssocID="{5875138B-B9A5-49A3-9BC2-831B58F4987C}" presName="connectorText" presStyleLbl="sibTrans2D1" presStyleIdx="0" presStyleCnt="2"/>
      <dgm:spPr/>
      <dgm:t>
        <a:bodyPr/>
        <a:lstStyle/>
        <a:p>
          <a:endParaRPr lang="en-GB"/>
        </a:p>
      </dgm:t>
    </dgm:pt>
    <dgm:pt modelId="{9847AD4A-E181-400B-A747-C840F6E8F671}" type="pres">
      <dgm:prSet presAssocID="{883BD9A3-81DC-4ACB-A36A-840B279AA133}" presName="node" presStyleLbl="node1" presStyleIdx="1" presStyleCnt="3">
        <dgm:presLayoutVars>
          <dgm:bulletEnabled val="1"/>
        </dgm:presLayoutVars>
      </dgm:prSet>
      <dgm:spPr/>
      <dgm:t>
        <a:bodyPr/>
        <a:lstStyle/>
        <a:p>
          <a:endParaRPr lang="en-US"/>
        </a:p>
      </dgm:t>
    </dgm:pt>
    <dgm:pt modelId="{7499119E-0216-41F8-8DD9-44D742AE9986}" type="pres">
      <dgm:prSet presAssocID="{6AA2846F-A2A8-44C8-9271-24BBD2312655}" presName="sibTrans" presStyleLbl="sibTrans2D1" presStyleIdx="1" presStyleCnt="2"/>
      <dgm:spPr/>
      <dgm:t>
        <a:bodyPr/>
        <a:lstStyle/>
        <a:p>
          <a:endParaRPr lang="en-GB"/>
        </a:p>
      </dgm:t>
    </dgm:pt>
    <dgm:pt modelId="{62068CF6-179D-45B7-B449-A0ECCE70F129}" type="pres">
      <dgm:prSet presAssocID="{6AA2846F-A2A8-44C8-9271-24BBD2312655}" presName="connectorText" presStyleLbl="sibTrans2D1" presStyleIdx="1" presStyleCnt="2"/>
      <dgm:spPr/>
      <dgm:t>
        <a:bodyPr/>
        <a:lstStyle/>
        <a:p>
          <a:endParaRPr lang="en-GB"/>
        </a:p>
      </dgm:t>
    </dgm:pt>
    <dgm:pt modelId="{DEE9AFA9-D48A-4C09-84EF-15ACA95C6891}" type="pres">
      <dgm:prSet presAssocID="{F06BE804-F3B4-4A8D-BF58-5299FFAB3FA7}" presName="node" presStyleLbl="node1" presStyleIdx="2" presStyleCnt="3">
        <dgm:presLayoutVars>
          <dgm:bulletEnabled val="1"/>
        </dgm:presLayoutVars>
      </dgm:prSet>
      <dgm:spPr/>
      <dgm:t>
        <a:bodyPr/>
        <a:lstStyle/>
        <a:p>
          <a:endParaRPr lang="en-US"/>
        </a:p>
      </dgm:t>
    </dgm:pt>
  </dgm:ptLst>
  <dgm:cxnLst>
    <dgm:cxn modelId="{CC733118-79D0-46F9-9BE5-46BE22AA8ACA}" type="presOf" srcId="{5875138B-B9A5-49A3-9BC2-831B58F4987C}" destId="{56F119DE-7286-4740-83E9-D04C4E4F9683}" srcOrd="1" destOrd="0" presId="urn:microsoft.com/office/officeart/2005/8/layout/process1"/>
    <dgm:cxn modelId="{A3D965FF-C7D6-4C55-9D14-F6344DC065BC}" srcId="{EAC0AC7C-D121-4194-81DC-F8E01C8E6930}" destId="{F06BE804-F3B4-4A8D-BF58-5299FFAB3FA7}" srcOrd="2" destOrd="0" parTransId="{B7712D0E-02AF-403B-987D-010EB912C2B7}" sibTransId="{7439DB32-9DFD-4985-8E10-45CB31825A6C}"/>
    <dgm:cxn modelId="{253116C1-707B-4811-AC59-8F06DB061730}" type="presOf" srcId="{EAC0AC7C-D121-4194-81DC-F8E01C8E6930}" destId="{39A60EF0-A434-4CDE-A858-00BC6311505A}" srcOrd="0" destOrd="0" presId="urn:microsoft.com/office/officeart/2005/8/layout/process1"/>
    <dgm:cxn modelId="{422E57B5-E6A3-46E7-B91C-F3C1826642DA}" type="presOf" srcId="{6AA2846F-A2A8-44C8-9271-24BBD2312655}" destId="{62068CF6-179D-45B7-B449-A0ECCE70F129}" srcOrd="1" destOrd="0" presId="urn:microsoft.com/office/officeart/2005/8/layout/process1"/>
    <dgm:cxn modelId="{D4FC9C19-21CB-4CDB-923B-FD236118FCF6}" type="presOf" srcId="{A6D3CADA-634A-4D16-95C9-0AB3BF3350A9}" destId="{269CC631-9439-409D-B66D-E0F2FE1F1370}" srcOrd="0" destOrd="0" presId="urn:microsoft.com/office/officeart/2005/8/layout/process1"/>
    <dgm:cxn modelId="{7F7C0CB1-40ED-42B4-8A4F-C3AC1A336E5A}" srcId="{EAC0AC7C-D121-4194-81DC-F8E01C8E6930}" destId="{A6D3CADA-634A-4D16-95C9-0AB3BF3350A9}" srcOrd="0" destOrd="0" parTransId="{DC564601-542F-4A3A-A5F5-7E9A85F58F0C}" sibTransId="{5875138B-B9A5-49A3-9BC2-831B58F4987C}"/>
    <dgm:cxn modelId="{C7E9ACA8-7900-403F-B62E-8FE998BEFFE0}" srcId="{EAC0AC7C-D121-4194-81DC-F8E01C8E6930}" destId="{883BD9A3-81DC-4ACB-A36A-840B279AA133}" srcOrd="1" destOrd="0" parTransId="{EB172247-6C07-4F4D-A750-0421CE70EF42}" sibTransId="{6AA2846F-A2A8-44C8-9271-24BBD2312655}"/>
    <dgm:cxn modelId="{8608328A-CDF6-4762-A044-A759E4B1CEDF}" type="presOf" srcId="{6AA2846F-A2A8-44C8-9271-24BBD2312655}" destId="{7499119E-0216-41F8-8DD9-44D742AE9986}" srcOrd="0" destOrd="0" presId="urn:microsoft.com/office/officeart/2005/8/layout/process1"/>
    <dgm:cxn modelId="{6F4F458D-16ED-438D-A6C3-3ABEC069094E}" type="presOf" srcId="{5875138B-B9A5-49A3-9BC2-831B58F4987C}" destId="{4105FE54-3E9D-4ABF-A4C8-60570F8C17FA}" srcOrd="0" destOrd="0" presId="urn:microsoft.com/office/officeart/2005/8/layout/process1"/>
    <dgm:cxn modelId="{4BE1F4B4-5697-4956-BF6A-8378236366C1}" type="presOf" srcId="{883BD9A3-81DC-4ACB-A36A-840B279AA133}" destId="{9847AD4A-E181-400B-A747-C840F6E8F671}" srcOrd="0" destOrd="0" presId="urn:microsoft.com/office/officeart/2005/8/layout/process1"/>
    <dgm:cxn modelId="{73FBD6A5-A1A5-47DB-B2F9-E1172D70740B}" type="presOf" srcId="{F06BE804-F3B4-4A8D-BF58-5299FFAB3FA7}" destId="{DEE9AFA9-D48A-4C09-84EF-15ACA95C6891}" srcOrd="0" destOrd="0" presId="urn:microsoft.com/office/officeart/2005/8/layout/process1"/>
    <dgm:cxn modelId="{AE12AEB8-CC62-430E-9492-58E7E0D8C6A3}" type="presParOf" srcId="{39A60EF0-A434-4CDE-A858-00BC6311505A}" destId="{269CC631-9439-409D-B66D-E0F2FE1F1370}" srcOrd="0" destOrd="0" presId="urn:microsoft.com/office/officeart/2005/8/layout/process1"/>
    <dgm:cxn modelId="{CBB7B3AB-CC1D-4A35-9A08-0DD49ECB785B}" type="presParOf" srcId="{39A60EF0-A434-4CDE-A858-00BC6311505A}" destId="{4105FE54-3E9D-4ABF-A4C8-60570F8C17FA}" srcOrd="1" destOrd="0" presId="urn:microsoft.com/office/officeart/2005/8/layout/process1"/>
    <dgm:cxn modelId="{D9C7635E-124D-4D73-9143-3939633C7CBE}" type="presParOf" srcId="{4105FE54-3E9D-4ABF-A4C8-60570F8C17FA}" destId="{56F119DE-7286-4740-83E9-D04C4E4F9683}" srcOrd="0" destOrd="0" presId="urn:microsoft.com/office/officeart/2005/8/layout/process1"/>
    <dgm:cxn modelId="{5E7337B6-0866-4240-A734-5C3258F6745D}" type="presParOf" srcId="{39A60EF0-A434-4CDE-A858-00BC6311505A}" destId="{9847AD4A-E181-400B-A747-C840F6E8F671}" srcOrd="2" destOrd="0" presId="urn:microsoft.com/office/officeart/2005/8/layout/process1"/>
    <dgm:cxn modelId="{7E6D9C4D-D319-4E33-B903-3645388CAAE2}" type="presParOf" srcId="{39A60EF0-A434-4CDE-A858-00BC6311505A}" destId="{7499119E-0216-41F8-8DD9-44D742AE9986}" srcOrd="3" destOrd="0" presId="urn:microsoft.com/office/officeart/2005/8/layout/process1"/>
    <dgm:cxn modelId="{B131C320-392A-4D5E-85A2-E913B4159881}" type="presParOf" srcId="{7499119E-0216-41F8-8DD9-44D742AE9986}" destId="{62068CF6-179D-45B7-B449-A0ECCE70F129}" srcOrd="0" destOrd="0" presId="urn:microsoft.com/office/officeart/2005/8/layout/process1"/>
    <dgm:cxn modelId="{74CE9268-9117-4144-9E75-D7E2EE00C0BD}" type="presParOf" srcId="{39A60EF0-A434-4CDE-A858-00BC6311505A}" destId="{DEE9AFA9-D48A-4C09-84EF-15ACA95C689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CC631-9439-409D-B66D-E0F2FE1F1370}">
      <dsp:nvSpPr>
        <dsp:cNvPr id="0" name=""/>
        <dsp:cNvSpPr/>
      </dsp:nvSpPr>
      <dsp:spPr>
        <a:xfrm>
          <a:off x="0" y="0"/>
          <a:ext cx="2522190" cy="1938933"/>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r>
            <a:rPr lang="en-US" sz="6000" kern="1200" dirty="0" smtClean="0"/>
            <a:t>A</a:t>
          </a:r>
        </a:p>
        <a:p>
          <a:pPr lvl="0" algn="ctr" defTabSz="2667000">
            <a:lnSpc>
              <a:spcPct val="90000"/>
            </a:lnSpc>
            <a:spcBef>
              <a:spcPct val="0"/>
            </a:spcBef>
            <a:spcAft>
              <a:spcPct val="35000"/>
            </a:spcAft>
          </a:pPr>
          <a:r>
            <a:rPr lang="en-US" sz="1800" kern="1200" dirty="0" smtClean="0"/>
            <a:t>1-78</a:t>
          </a:r>
          <a:endParaRPr lang="en-US" sz="1800" kern="1200" dirty="0"/>
        </a:p>
      </dsp:txBody>
      <dsp:txXfrm>
        <a:off x="56789" y="56789"/>
        <a:ext cx="2408612" cy="1825355"/>
      </dsp:txXfrm>
    </dsp:sp>
    <dsp:sp modelId="{4105FE54-3E9D-4ABF-A4C8-60570F8C17FA}">
      <dsp:nvSpPr>
        <dsp:cNvPr id="0" name=""/>
        <dsp:cNvSpPr/>
      </dsp:nvSpPr>
      <dsp:spPr>
        <a:xfrm rot="28748">
          <a:off x="2776509" y="671642"/>
          <a:ext cx="539195" cy="6255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2776512" y="796067"/>
        <a:ext cx="377437" cy="375301"/>
      </dsp:txXfrm>
    </dsp:sp>
    <dsp:sp modelId="{9847AD4A-E181-400B-A747-C840F6E8F671}">
      <dsp:nvSpPr>
        <dsp:cNvPr id="0" name=""/>
        <dsp:cNvSpPr/>
      </dsp:nvSpPr>
      <dsp:spPr>
        <a:xfrm>
          <a:off x="3539504" y="29599"/>
          <a:ext cx="2522190" cy="1938933"/>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r>
            <a:rPr lang="en-US" sz="6000" kern="1200" dirty="0" smtClean="0"/>
            <a:t>B</a:t>
          </a:r>
        </a:p>
        <a:p>
          <a:pPr lvl="0" algn="ctr" defTabSz="2667000">
            <a:lnSpc>
              <a:spcPct val="90000"/>
            </a:lnSpc>
            <a:spcBef>
              <a:spcPct val="0"/>
            </a:spcBef>
            <a:spcAft>
              <a:spcPct val="35000"/>
            </a:spcAft>
          </a:pPr>
          <a:r>
            <a:rPr lang="en-US" sz="1800" kern="1200" dirty="0" smtClean="0"/>
            <a:t>79-232</a:t>
          </a:r>
          <a:endParaRPr lang="en-US" sz="1800" kern="1200" dirty="0"/>
        </a:p>
      </dsp:txBody>
      <dsp:txXfrm>
        <a:off x="3596293" y="86388"/>
        <a:ext cx="2408612" cy="1825355"/>
      </dsp:txXfrm>
    </dsp:sp>
    <dsp:sp modelId="{7499119E-0216-41F8-8DD9-44D742AE9986}">
      <dsp:nvSpPr>
        <dsp:cNvPr id="0" name=""/>
        <dsp:cNvSpPr/>
      </dsp:nvSpPr>
      <dsp:spPr>
        <a:xfrm>
          <a:off x="6313914" y="686314"/>
          <a:ext cx="534704" cy="6255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6313914" y="811415"/>
        <a:ext cx="374293" cy="375301"/>
      </dsp:txXfrm>
    </dsp:sp>
    <dsp:sp modelId="{DEE9AFA9-D48A-4C09-84EF-15ACA95C6891}">
      <dsp:nvSpPr>
        <dsp:cNvPr id="0" name=""/>
        <dsp:cNvSpPr/>
      </dsp:nvSpPr>
      <dsp:spPr>
        <a:xfrm>
          <a:off x="7070571" y="29599"/>
          <a:ext cx="2522190" cy="1938933"/>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smtClean="0"/>
            <a:t>A</a:t>
          </a:r>
        </a:p>
        <a:p>
          <a:pPr lvl="0" algn="ctr" defTabSz="2089150">
            <a:lnSpc>
              <a:spcPct val="90000"/>
            </a:lnSpc>
            <a:spcBef>
              <a:spcPct val="0"/>
            </a:spcBef>
            <a:spcAft>
              <a:spcPct val="35000"/>
            </a:spcAft>
          </a:pPr>
          <a:r>
            <a:rPr lang="en-US" sz="1800" kern="1200" dirty="0" smtClean="0"/>
            <a:t>233-310</a:t>
          </a:r>
          <a:endParaRPr lang="en-US" sz="1800" kern="1200" dirty="0"/>
        </a:p>
      </dsp:txBody>
      <dsp:txXfrm>
        <a:off x="7127360" y="86388"/>
        <a:ext cx="2408612" cy="18253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7/18/2016</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7/18/2016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7/18/2016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7/18/2016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7/18/2016</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7/18/2016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7/18/2016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7/18/2016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7/18/2016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7/18/2016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7/18/2016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7/18/2016</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oogle.co.uk/url?sa=i&amp;rct=j&amp;q=&amp;esrc=s&amp;source=images&amp;cd=&amp;cad=rja&amp;uact=8&amp;ved=0ahUKEwjJxpD329nNAhUQkRQKHWrdBkYQjRwIBw&amp;url=http://www.portlandhandelsociety.org/a_frontpage.html&amp;psig=AFQjCNH0A_WUyxHG9snDGPCv32skB50_Cw&amp;ust=1467718575519322" TargetMode="Externa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hyperlink" Target="https://www.google.co.uk/url?sa=i&amp;rct=j&amp;q=&amp;esrc=s&amp;source=images&amp;cd=&amp;cad=rja&amp;uact=8&amp;ved=0ahUKEwjPld6I3NnNAhXBvRQKHXpaCOcQjRwIBw&amp;url=https://commons.wikimedia.org/wiki/File:Antonio_Vivaldi_portrait.jpg&amp;bvm=bv.126130881,d.dmo&amp;psig=AFQjCNGCbvMR9o0e6WHV2O22A3RGbf9K3Q&amp;ust=146771861185328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4400" dirty="0" smtClean="0"/>
              <a:t>AOS1: Instrumental Music 1700-1820</a:t>
            </a:r>
            <a:endParaRPr lang="en-GB" sz="4400" dirty="0"/>
          </a:p>
        </p:txBody>
      </p:sp>
      <p:sp>
        <p:nvSpPr>
          <p:cNvPr id="3" name="Subtitle 2"/>
          <p:cNvSpPr>
            <a:spLocks noGrp="1"/>
          </p:cNvSpPr>
          <p:nvPr>
            <p:ph type="subTitle" idx="1"/>
          </p:nvPr>
        </p:nvSpPr>
        <p:spPr>
          <a:xfrm>
            <a:off x="1600200" y="3956279"/>
            <a:ext cx="8928100" cy="1086237"/>
          </a:xfrm>
        </p:spPr>
        <p:txBody>
          <a:bodyPr/>
          <a:lstStyle/>
          <a:p>
            <a:r>
              <a:rPr lang="en-GB" dirty="0" smtClean="0"/>
              <a:t>JS Bach: Brandenburg Concerto No.5 in D major, 3</a:t>
            </a:r>
            <a:r>
              <a:rPr lang="en-GB" baseline="30000" dirty="0" smtClean="0"/>
              <a:t>rd</a:t>
            </a:r>
            <a:r>
              <a:rPr lang="en-GB" dirty="0" smtClean="0"/>
              <a:t> movement</a:t>
            </a:r>
            <a:endParaRPr lang="en-GB" dirty="0"/>
          </a:p>
        </p:txBody>
      </p:sp>
    </p:spTree>
    <p:extLst>
      <p:ext uri="{BB962C8B-B14F-4D97-AF65-F5344CB8AC3E}">
        <p14:creationId xmlns:p14="http://schemas.microsoft.com/office/powerpoint/2010/main" val="3237214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834" y="949871"/>
            <a:ext cx="11869097" cy="48492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919416" y="1795849"/>
            <a:ext cx="1532238" cy="576649"/>
          </a:xfrm>
          <a:prstGeom prst="rect">
            <a:avLst/>
          </a:prstGeom>
          <a:noFill/>
          <a:ln w="76200">
            <a:solidFill>
              <a:srgbClr val="FFFF00"/>
            </a:solidFill>
          </a:ln>
        </p:spPr>
        <p:txBody>
          <a:bodyPr wrap="square" rtlCol="0">
            <a:spAutoFit/>
          </a:bodyPr>
          <a:lstStyle/>
          <a:p>
            <a:endParaRPr lang="en-GB" dirty="0"/>
          </a:p>
        </p:txBody>
      </p:sp>
      <p:sp>
        <p:nvSpPr>
          <p:cNvPr id="4" name="TextBox 3"/>
          <p:cNvSpPr txBox="1"/>
          <p:nvPr/>
        </p:nvSpPr>
        <p:spPr>
          <a:xfrm>
            <a:off x="3340443" y="1084536"/>
            <a:ext cx="1532238" cy="576649"/>
          </a:xfrm>
          <a:prstGeom prst="rect">
            <a:avLst/>
          </a:prstGeom>
          <a:noFill/>
          <a:ln w="76200">
            <a:solidFill>
              <a:srgbClr val="92D050"/>
            </a:solidFill>
          </a:ln>
        </p:spPr>
        <p:txBody>
          <a:bodyPr wrap="square" rtlCol="0">
            <a:spAutoFit/>
          </a:bodyPr>
          <a:lstStyle/>
          <a:p>
            <a:endParaRPr lang="en-GB" dirty="0"/>
          </a:p>
        </p:txBody>
      </p:sp>
      <p:sp>
        <p:nvSpPr>
          <p:cNvPr id="5" name="TextBox 4"/>
          <p:cNvSpPr txBox="1"/>
          <p:nvPr/>
        </p:nvSpPr>
        <p:spPr>
          <a:xfrm>
            <a:off x="3546389" y="1795849"/>
            <a:ext cx="1050325" cy="576649"/>
          </a:xfrm>
          <a:prstGeom prst="rect">
            <a:avLst/>
          </a:prstGeom>
          <a:noFill/>
          <a:ln w="76200">
            <a:solidFill>
              <a:srgbClr val="00B0F0"/>
            </a:solidFill>
          </a:ln>
        </p:spPr>
        <p:txBody>
          <a:bodyPr wrap="square" rtlCol="0">
            <a:spAutoFit/>
          </a:bodyPr>
          <a:lstStyle/>
          <a:p>
            <a:endParaRPr lang="en-GB" dirty="0"/>
          </a:p>
        </p:txBody>
      </p:sp>
      <p:sp>
        <p:nvSpPr>
          <p:cNvPr id="6" name="Oval 5"/>
          <p:cNvSpPr/>
          <p:nvPr/>
        </p:nvSpPr>
        <p:spPr>
          <a:xfrm>
            <a:off x="1631092" y="1084536"/>
            <a:ext cx="766119" cy="381799"/>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n>
                <a:solidFill>
                  <a:srgbClr val="FF0000"/>
                </a:solidFill>
              </a:ln>
              <a:noFill/>
            </a:endParaRPr>
          </a:p>
        </p:txBody>
      </p:sp>
      <p:sp>
        <p:nvSpPr>
          <p:cNvPr id="7" name="Oval 6"/>
          <p:cNvSpPr/>
          <p:nvPr/>
        </p:nvSpPr>
        <p:spPr>
          <a:xfrm>
            <a:off x="7941276" y="5617890"/>
            <a:ext cx="1029729" cy="3624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9893643" y="949871"/>
            <a:ext cx="428368" cy="631794"/>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TextBox 8"/>
          <p:cNvSpPr txBox="1"/>
          <p:nvPr/>
        </p:nvSpPr>
        <p:spPr>
          <a:xfrm>
            <a:off x="7690021" y="5024766"/>
            <a:ext cx="1532238" cy="576649"/>
          </a:xfrm>
          <a:prstGeom prst="rect">
            <a:avLst/>
          </a:prstGeom>
          <a:noFill/>
          <a:ln w="76200">
            <a:solidFill>
              <a:srgbClr val="FFFF00"/>
            </a:solidFill>
          </a:ln>
        </p:spPr>
        <p:txBody>
          <a:bodyPr wrap="square" rtlCol="0">
            <a:spAutoFit/>
          </a:bodyPr>
          <a:lstStyle/>
          <a:p>
            <a:endParaRPr lang="en-GB" dirty="0"/>
          </a:p>
        </p:txBody>
      </p:sp>
      <p:sp>
        <p:nvSpPr>
          <p:cNvPr id="11" name="Left Brace 10"/>
          <p:cNvSpPr/>
          <p:nvPr/>
        </p:nvSpPr>
        <p:spPr>
          <a:xfrm>
            <a:off x="420130" y="1466335"/>
            <a:ext cx="222421" cy="1532238"/>
          </a:xfrm>
          <a:prstGeom prst="leftBrace">
            <a:avLst/>
          </a:prstGeom>
          <a:ln>
            <a:solidFill>
              <a:srgbClr val="FF0000"/>
            </a:solidFill>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GB"/>
          </a:p>
        </p:txBody>
      </p:sp>
      <p:sp>
        <p:nvSpPr>
          <p:cNvPr id="12" name="Left Brace 11"/>
          <p:cNvSpPr/>
          <p:nvPr/>
        </p:nvSpPr>
        <p:spPr>
          <a:xfrm>
            <a:off x="420129" y="3068593"/>
            <a:ext cx="222421" cy="2532821"/>
          </a:xfrm>
          <a:prstGeom prst="leftBrace">
            <a:avLst/>
          </a:prstGeom>
          <a:ln>
            <a:solidFill>
              <a:srgbClr val="FF0000"/>
            </a:solidFill>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GB"/>
          </a:p>
        </p:txBody>
      </p:sp>
      <p:sp>
        <p:nvSpPr>
          <p:cNvPr id="13" name="Oval 12"/>
          <p:cNvSpPr/>
          <p:nvPr/>
        </p:nvSpPr>
        <p:spPr>
          <a:xfrm>
            <a:off x="1309816" y="3068593"/>
            <a:ext cx="444843" cy="381799"/>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n>
                <a:solidFill>
                  <a:srgbClr val="FF0000"/>
                </a:solidFill>
              </a:ln>
              <a:noFill/>
            </a:endParaRPr>
          </a:p>
        </p:txBody>
      </p:sp>
      <p:sp>
        <p:nvSpPr>
          <p:cNvPr id="14" name="Oval 13"/>
          <p:cNvSpPr/>
          <p:nvPr/>
        </p:nvSpPr>
        <p:spPr>
          <a:xfrm>
            <a:off x="1309815" y="3649361"/>
            <a:ext cx="444843" cy="381799"/>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n>
                <a:solidFill>
                  <a:srgbClr val="FF0000"/>
                </a:solidFill>
              </a:ln>
              <a:noFill/>
            </a:endParaRPr>
          </a:p>
        </p:txBody>
      </p:sp>
      <p:sp>
        <p:nvSpPr>
          <p:cNvPr id="15" name="Oval 14"/>
          <p:cNvSpPr/>
          <p:nvPr/>
        </p:nvSpPr>
        <p:spPr>
          <a:xfrm>
            <a:off x="1565189" y="4227437"/>
            <a:ext cx="296562" cy="381799"/>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n>
                <a:solidFill>
                  <a:srgbClr val="FF0000"/>
                </a:solidFill>
              </a:ln>
              <a:noFill/>
            </a:endParaRPr>
          </a:p>
        </p:txBody>
      </p:sp>
      <p:sp>
        <p:nvSpPr>
          <p:cNvPr id="16" name="Oval 15"/>
          <p:cNvSpPr/>
          <p:nvPr/>
        </p:nvSpPr>
        <p:spPr>
          <a:xfrm>
            <a:off x="1754658" y="4805513"/>
            <a:ext cx="296562" cy="381799"/>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n>
                <a:solidFill>
                  <a:srgbClr val="FF0000"/>
                </a:solidFill>
              </a:ln>
              <a:noFill/>
            </a:endParaRPr>
          </a:p>
        </p:txBody>
      </p:sp>
      <p:sp>
        <p:nvSpPr>
          <p:cNvPr id="17" name="Oval 16"/>
          <p:cNvSpPr/>
          <p:nvPr/>
        </p:nvSpPr>
        <p:spPr>
          <a:xfrm>
            <a:off x="1268627" y="2372499"/>
            <a:ext cx="444843" cy="59661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ln>
                <a:solidFill>
                  <a:srgbClr val="FF0000"/>
                </a:solidFill>
              </a:ln>
              <a:noFill/>
            </a:endParaRPr>
          </a:p>
        </p:txBody>
      </p:sp>
      <p:sp>
        <p:nvSpPr>
          <p:cNvPr id="18" name="TextBox 17"/>
          <p:cNvSpPr txBox="1"/>
          <p:nvPr/>
        </p:nvSpPr>
        <p:spPr>
          <a:xfrm>
            <a:off x="2051220" y="2469823"/>
            <a:ext cx="1078479" cy="369332"/>
          </a:xfrm>
          <a:prstGeom prst="rect">
            <a:avLst/>
          </a:prstGeom>
          <a:solidFill>
            <a:srgbClr val="FFFF00"/>
          </a:solidFill>
        </p:spPr>
        <p:txBody>
          <a:bodyPr wrap="square" rtlCol="0">
            <a:spAutoFit/>
          </a:bodyPr>
          <a:lstStyle/>
          <a:p>
            <a:pPr algn="ctr"/>
            <a:r>
              <a:rPr lang="en-GB" dirty="0" smtClean="0"/>
              <a:t>SUBJECT</a:t>
            </a:r>
            <a:endParaRPr lang="en-GB" dirty="0"/>
          </a:p>
        </p:txBody>
      </p:sp>
      <p:sp>
        <p:nvSpPr>
          <p:cNvPr id="19" name="TextBox 18"/>
          <p:cNvSpPr txBox="1"/>
          <p:nvPr/>
        </p:nvSpPr>
        <p:spPr>
          <a:xfrm>
            <a:off x="3567322" y="580539"/>
            <a:ext cx="1078479" cy="369332"/>
          </a:xfrm>
          <a:prstGeom prst="rect">
            <a:avLst/>
          </a:prstGeom>
          <a:solidFill>
            <a:srgbClr val="92D050"/>
          </a:solidFill>
        </p:spPr>
        <p:txBody>
          <a:bodyPr wrap="square" rtlCol="0">
            <a:spAutoFit/>
          </a:bodyPr>
          <a:lstStyle/>
          <a:p>
            <a:pPr algn="ctr"/>
            <a:r>
              <a:rPr lang="en-GB" dirty="0" smtClean="0"/>
              <a:t>ANSWER</a:t>
            </a:r>
            <a:endParaRPr lang="en-GB" dirty="0"/>
          </a:p>
        </p:txBody>
      </p:sp>
      <p:sp>
        <p:nvSpPr>
          <p:cNvPr id="20" name="TextBox 19"/>
          <p:cNvSpPr txBox="1"/>
          <p:nvPr/>
        </p:nvSpPr>
        <p:spPr>
          <a:xfrm>
            <a:off x="3467449" y="2464842"/>
            <a:ext cx="1255380" cy="646331"/>
          </a:xfrm>
          <a:prstGeom prst="rect">
            <a:avLst/>
          </a:prstGeom>
          <a:solidFill>
            <a:srgbClr val="00B0F0"/>
          </a:solidFill>
        </p:spPr>
        <p:txBody>
          <a:bodyPr wrap="square" rtlCol="0">
            <a:spAutoFit/>
          </a:bodyPr>
          <a:lstStyle/>
          <a:p>
            <a:pPr algn="ctr"/>
            <a:r>
              <a:rPr lang="en-GB" dirty="0" smtClean="0"/>
              <a:t>COUNTER-SUBJECT</a:t>
            </a:r>
            <a:endParaRPr lang="en-GB" dirty="0"/>
          </a:p>
        </p:txBody>
      </p:sp>
      <p:sp>
        <p:nvSpPr>
          <p:cNvPr id="21" name="TextBox 20"/>
          <p:cNvSpPr txBox="1"/>
          <p:nvPr/>
        </p:nvSpPr>
        <p:spPr>
          <a:xfrm>
            <a:off x="7941276" y="4150337"/>
            <a:ext cx="1078479" cy="369332"/>
          </a:xfrm>
          <a:prstGeom prst="rect">
            <a:avLst/>
          </a:prstGeom>
          <a:solidFill>
            <a:srgbClr val="FFFF00"/>
          </a:solidFill>
        </p:spPr>
        <p:txBody>
          <a:bodyPr wrap="square" rtlCol="0">
            <a:spAutoFit/>
          </a:bodyPr>
          <a:lstStyle/>
          <a:p>
            <a:pPr algn="ctr"/>
            <a:r>
              <a:rPr lang="en-GB" dirty="0" smtClean="0"/>
              <a:t>SUBJECT</a:t>
            </a:r>
            <a:endParaRPr lang="en-GB" dirty="0"/>
          </a:p>
        </p:txBody>
      </p:sp>
      <p:sp>
        <p:nvSpPr>
          <p:cNvPr id="22" name="TextBox 21"/>
          <p:cNvSpPr txBox="1"/>
          <p:nvPr/>
        </p:nvSpPr>
        <p:spPr>
          <a:xfrm>
            <a:off x="7916900" y="6011814"/>
            <a:ext cx="1078479" cy="646331"/>
          </a:xfrm>
          <a:prstGeom prst="rect">
            <a:avLst/>
          </a:prstGeom>
          <a:solidFill>
            <a:srgbClr val="FF0000"/>
          </a:solidFill>
        </p:spPr>
        <p:txBody>
          <a:bodyPr wrap="square" rtlCol="0">
            <a:spAutoFit/>
          </a:bodyPr>
          <a:lstStyle/>
          <a:p>
            <a:pPr algn="ctr"/>
            <a:r>
              <a:rPr lang="en-GB" dirty="0" smtClean="0"/>
              <a:t>FIGURED BASS</a:t>
            </a:r>
            <a:endParaRPr lang="en-GB" dirty="0"/>
          </a:p>
        </p:txBody>
      </p:sp>
      <p:sp>
        <p:nvSpPr>
          <p:cNvPr id="23" name="TextBox 22"/>
          <p:cNvSpPr txBox="1"/>
          <p:nvPr/>
        </p:nvSpPr>
        <p:spPr>
          <a:xfrm>
            <a:off x="1491048" y="345617"/>
            <a:ext cx="1078479" cy="646331"/>
          </a:xfrm>
          <a:prstGeom prst="rect">
            <a:avLst/>
          </a:prstGeom>
          <a:solidFill>
            <a:srgbClr val="FF0000"/>
          </a:solidFill>
        </p:spPr>
        <p:txBody>
          <a:bodyPr wrap="square" rtlCol="0">
            <a:spAutoFit/>
          </a:bodyPr>
          <a:lstStyle/>
          <a:p>
            <a:pPr algn="ctr"/>
            <a:r>
              <a:rPr lang="en-GB" dirty="0" smtClean="0"/>
              <a:t>TEMPO: FAST</a:t>
            </a:r>
            <a:endParaRPr lang="en-GB" dirty="0"/>
          </a:p>
        </p:txBody>
      </p:sp>
      <p:sp>
        <p:nvSpPr>
          <p:cNvPr id="24" name="TextBox 23"/>
          <p:cNvSpPr txBox="1"/>
          <p:nvPr/>
        </p:nvSpPr>
        <p:spPr>
          <a:xfrm>
            <a:off x="94903" y="1010320"/>
            <a:ext cx="1214912" cy="307777"/>
          </a:xfrm>
          <a:prstGeom prst="rect">
            <a:avLst/>
          </a:prstGeom>
          <a:solidFill>
            <a:srgbClr val="FF0000"/>
          </a:solidFill>
        </p:spPr>
        <p:txBody>
          <a:bodyPr wrap="square" rtlCol="0">
            <a:spAutoFit/>
          </a:bodyPr>
          <a:lstStyle/>
          <a:p>
            <a:pPr algn="ctr"/>
            <a:r>
              <a:rPr lang="en-GB" sz="1400" dirty="0" smtClean="0"/>
              <a:t>CONCERTINO</a:t>
            </a:r>
            <a:endParaRPr lang="en-GB" sz="1400" dirty="0"/>
          </a:p>
        </p:txBody>
      </p:sp>
      <p:sp>
        <p:nvSpPr>
          <p:cNvPr id="25" name="TextBox 24"/>
          <p:cNvSpPr txBox="1"/>
          <p:nvPr/>
        </p:nvSpPr>
        <p:spPr>
          <a:xfrm>
            <a:off x="125834" y="5659716"/>
            <a:ext cx="1214912" cy="307777"/>
          </a:xfrm>
          <a:prstGeom prst="rect">
            <a:avLst/>
          </a:prstGeom>
          <a:solidFill>
            <a:srgbClr val="FF0000"/>
          </a:solidFill>
        </p:spPr>
        <p:txBody>
          <a:bodyPr wrap="square" rtlCol="0">
            <a:spAutoFit/>
          </a:bodyPr>
          <a:lstStyle/>
          <a:p>
            <a:pPr algn="ctr"/>
            <a:r>
              <a:rPr lang="en-GB" sz="1400" dirty="0" smtClean="0"/>
              <a:t>RIPIENO</a:t>
            </a:r>
            <a:endParaRPr lang="en-GB" sz="1400" dirty="0"/>
          </a:p>
        </p:txBody>
      </p:sp>
      <p:sp>
        <p:nvSpPr>
          <p:cNvPr id="26" name="TextBox 25"/>
          <p:cNvSpPr txBox="1"/>
          <p:nvPr/>
        </p:nvSpPr>
        <p:spPr>
          <a:xfrm>
            <a:off x="2014151" y="2958306"/>
            <a:ext cx="1078479" cy="923330"/>
          </a:xfrm>
          <a:prstGeom prst="rect">
            <a:avLst/>
          </a:prstGeom>
          <a:solidFill>
            <a:srgbClr val="FF0000"/>
          </a:solidFill>
        </p:spPr>
        <p:txBody>
          <a:bodyPr wrap="square" rtlCol="0">
            <a:spAutoFit/>
          </a:bodyPr>
          <a:lstStyle/>
          <a:p>
            <a:pPr algn="ctr"/>
            <a:r>
              <a:rPr lang="en-GB" dirty="0" smtClean="0"/>
              <a:t>TREBLE</a:t>
            </a:r>
          </a:p>
          <a:p>
            <a:pPr algn="ctr"/>
            <a:r>
              <a:rPr lang="en-GB" dirty="0" smtClean="0"/>
              <a:t>ALTO</a:t>
            </a:r>
          </a:p>
          <a:p>
            <a:pPr algn="ctr"/>
            <a:r>
              <a:rPr lang="en-GB" dirty="0" smtClean="0"/>
              <a:t>BASS</a:t>
            </a:r>
            <a:endParaRPr lang="en-GB" dirty="0"/>
          </a:p>
        </p:txBody>
      </p:sp>
      <p:sp>
        <p:nvSpPr>
          <p:cNvPr id="27" name="TextBox 26"/>
          <p:cNvSpPr txBox="1"/>
          <p:nvPr/>
        </p:nvSpPr>
        <p:spPr>
          <a:xfrm>
            <a:off x="2084849" y="4101436"/>
            <a:ext cx="2787832" cy="369332"/>
          </a:xfrm>
          <a:prstGeom prst="rect">
            <a:avLst/>
          </a:prstGeom>
          <a:solidFill>
            <a:srgbClr val="FF0000"/>
          </a:solidFill>
        </p:spPr>
        <p:txBody>
          <a:bodyPr wrap="square" rtlCol="0">
            <a:spAutoFit/>
          </a:bodyPr>
          <a:lstStyle/>
          <a:p>
            <a:pPr algn="ctr"/>
            <a:r>
              <a:rPr lang="en-GB" dirty="0" smtClean="0"/>
              <a:t>KEY-SIGNATURE: D-MAJOR</a:t>
            </a:r>
            <a:endParaRPr lang="en-GB" dirty="0"/>
          </a:p>
        </p:txBody>
      </p:sp>
      <p:sp>
        <p:nvSpPr>
          <p:cNvPr id="29" name="TextBox 28"/>
          <p:cNvSpPr txBox="1"/>
          <p:nvPr/>
        </p:nvSpPr>
        <p:spPr>
          <a:xfrm>
            <a:off x="2173406" y="4811746"/>
            <a:ext cx="3482676" cy="369332"/>
          </a:xfrm>
          <a:prstGeom prst="rect">
            <a:avLst/>
          </a:prstGeom>
          <a:solidFill>
            <a:srgbClr val="FF0000"/>
          </a:solidFill>
        </p:spPr>
        <p:txBody>
          <a:bodyPr wrap="square" rtlCol="0">
            <a:spAutoFit/>
          </a:bodyPr>
          <a:lstStyle/>
          <a:p>
            <a:pPr algn="ctr"/>
            <a:r>
              <a:rPr lang="en-GB" dirty="0" smtClean="0"/>
              <a:t>TIME-SIGNATURE: SIMPLE DUPLE</a:t>
            </a:r>
            <a:endParaRPr lang="en-GB" dirty="0"/>
          </a:p>
        </p:txBody>
      </p:sp>
      <p:sp>
        <p:nvSpPr>
          <p:cNvPr id="30" name="TextBox 29"/>
          <p:cNvSpPr txBox="1"/>
          <p:nvPr/>
        </p:nvSpPr>
        <p:spPr>
          <a:xfrm>
            <a:off x="9568587" y="257373"/>
            <a:ext cx="1621029" cy="646331"/>
          </a:xfrm>
          <a:prstGeom prst="rect">
            <a:avLst/>
          </a:prstGeom>
          <a:solidFill>
            <a:srgbClr val="FF0000"/>
          </a:solidFill>
        </p:spPr>
        <p:txBody>
          <a:bodyPr wrap="square" rtlCol="0">
            <a:spAutoFit/>
          </a:bodyPr>
          <a:lstStyle/>
          <a:p>
            <a:pPr algn="ctr"/>
            <a:r>
              <a:rPr lang="en-GB" dirty="0" smtClean="0"/>
              <a:t>G# = MODULATING</a:t>
            </a:r>
            <a:endParaRPr lang="en-GB" dirty="0"/>
          </a:p>
        </p:txBody>
      </p:sp>
    </p:spTree>
    <p:extLst>
      <p:ext uri="{BB962C8B-B14F-4D97-AF65-F5344CB8AC3E}">
        <p14:creationId xmlns:p14="http://schemas.microsoft.com/office/powerpoint/2010/main" val="98344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arn(inVertical)">
                                      <p:cBhvr>
                                        <p:cTn id="69" dur="500"/>
                                        <p:tgtEl>
                                          <p:spTgt spid="25"/>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arn(inVertical)">
                                      <p:cBhvr>
                                        <p:cTn id="72" dur="500"/>
                                        <p:tgtEl>
                                          <p:spTgt spid="29"/>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barn(inVertical)">
                                      <p:cBhvr>
                                        <p:cTn id="75" dur="500"/>
                                        <p:tgtEl>
                                          <p:spTgt spid="27"/>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barn(inVertical)">
                                      <p:cBhvr>
                                        <p:cTn id="78" dur="500"/>
                                        <p:tgtEl>
                                          <p:spTgt spid="26"/>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barn(inVertical)">
                                      <p:cBhvr>
                                        <p:cTn id="81" dur="500"/>
                                        <p:tgtEl>
                                          <p:spTgt spid="18"/>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barn(inVertical)">
                                      <p:cBhvr>
                                        <p:cTn id="84" dur="500"/>
                                        <p:tgtEl>
                                          <p:spTgt spid="20"/>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barn(inVertical)">
                                      <p:cBhvr>
                                        <p:cTn id="87" dur="500"/>
                                        <p:tgtEl>
                                          <p:spTgt spid="19"/>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barn(inVertical)">
                                      <p:cBhvr>
                                        <p:cTn id="90" dur="500"/>
                                        <p:tgtEl>
                                          <p:spTgt spid="22"/>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barn(inVertical)">
                                      <p:cBhvr>
                                        <p:cTn id="93" dur="500"/>
                                        <p:tgtEl>
                                          <p:spTgt spid="21"/>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barn(inVertical)">
                                      <p:cBhvr>
                                        <p:cTn id="9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Activity</a:t>
            </a:r>
            <a:br>
              <a:rPr lang="en-GB" dirty="0"/>
            </a:br>
            <a:r>
              <a:rPr lang="en-GB" dirty="0"/>
              <a:t> </a:t>
            </a:r>
            <a:br>
              <a:rPr lang="en-GB" dirty="0"/>
            </a:br>
            <a:endParaRPr lang="en-GB" dirty="0"/>
          </a:p>
        </p:txBody>
      </p:sp>
      <p:sp>
        <p:nvSpPr>
          <p:cNvPr id="3" name="Content Placeholder 2"/>
          <p:cNvSpPr>
            <a:spLocks noGrp="1"/>
          </p:cNvSpPr>
          <p:nvPr>
            <p:ph idx="1"/>
          </p:nvPr>
        </p:nvSpPr>
        <p:spPr>
          <a:xfrm>
            <a:off x="1371599" y="1591733"/>
            <a:ext cx="10193867" cy="4521200"/>
          </a:xfrm>
        </p:spPr>
        <p:txBody>
          <a:bodyPr>
            <a:normAutofit lnSpcReduction="10000"/>
          </a:bodyPr>
          <a:lstStyle/>
          <a:p>
            <a:pPr marL="0" indent="0">
              <a:buNone/>
            </a:pPr>
            <a:r>
              <a:rPr lang="en-GB" dirty="0" smtClean="0"/>
              <a:t>There </a:t>
            </a:r>
            <a:r>
              <a:rPr lang="en-GB" dirty="0"/>
              <a:t>are two types of answer in a fugue: </a:t>
            </a:r>
            <a:r>
              <a:rPr lang="en-GB" b="1" dirty="0"/>
              <a:t>real</a:t>
            </a:r>
            <a:r>
              <a:rPr lang="en-GB" dirty="0"/>
              <a:t> and </a:t>
            </a:r>
            <a:r>
              <a:rPr lang="en-GB" b="1" dirty="0"/>
              <a:t>tonal</a:t>
            </a:r>
            <a:r>
              <a:rPr lang="en-GB" dirty="0"/>
              <a:t>.  In a real answer, the interval between one note and the next is exactly the same as in the subject.  Otherwise it is a tonal answer.</a:t>
            </a:r>
          </a:p>
          <a:p>
            <a:pPr marL="0" indent="0">
              <a:buNone/>
            </a:pPr>
            <a:r>
              <a:rPr lang="en-GB" dirty="0"/>
              <a:t> </a:t>
            </a:r>
          </a:p>
          <a:p>
            <a:pPr marL="0" indent="0">
              <a:buNone/>
            </a:pPr>
            <a:r>
              <a:rPr lang="en-GB" dirty="0"/>
              <a:t>Look at the answer in bars 3-4.  In the preceding subject, the interval between the first two notes (D to A) is a perfect 5</a:t>
            </a:r>
            <a:r>
              <a:rPr lang="en-GB" baseline="30000" dirty="0"/>
              <a:t>th</a:t>
            </a:r>
            <a:r>
              <a:rPr lang="en-GB" dirty="0"/>
              <a:t>, but in the answer (A-D) it is a perfect 4</a:t>
            </a:r>
            <a:r>
              <a:rPr lang="en-GB" baseline="30000" dirty="0"/>
              <a:t>th</a:t>
            </a:r>
            <a:r>
              <a:rPr lang="en-GB" dirty="0"/>
              <a:t>, so this is a </a:t>
            </a:r>
            <a:r>
              <a:rPr lang="en-GB" b="1" dirty="0"/>
              <a:t>tonal</a:t>
            </a:r>
            <a:r>
              <a:rPr lang="en-GB" dirty="0"/>
              <a:t> answer.</a:t>
            </a:r>
          </a:p>
          <a:p>
            <a:pPr marL="0" indent="0">
              <a:buNone/>
            </a:pPr>
            <a:r>
              <a:rPr lang="en-GB" dirty="0"/>
              <a:t> </a:t>
            </a:r>
          </a:p>
          <a:p>
            <a:pPr marL="457200" indent="-457200">
              <a:buAutoNum type="arabicPeriod"/>
            </a:pPr>
            <a:r>
              <a:rPr lang="en-GB" dirty="0" smtClean="0"/>
              <a:t>Can </a:t>
            </a:r>
            <a:r>
              <a:rPr lang="en-GB" dirty="0"/>
              <a:t>you find other examples of tonal answers in the music</a:t>
            </a:r>
            <a:r>
              <a:rPr lang="en-GB" dirty="0" smtClean="0"/>
              <a:t>?</a:t>
            </a:r>
          </a:p>
          <a:p>
            <a:pPr marL="457200" indent="-457200">
              <a:buAutoNum type="arabicPeriod"/>
            </a:pPr>
            <a:endParaRPr lang="en-GB" dirty="0"/>
          </a:p>
          <a:p>
            <a:pPr marL="0" indent="0">
              <a:buNone/>
            </a:pPr>
            <a:r>
              <a:rPr lang="en-GB" dirty="0"/>
              <a:t>2. Try to compose a two-bar subject that will work with a real answer.  Write in C major so that the subject begins on the note C and the answer will begin on G.  Make sure that every interval is the same in the subject and the answer.  This is tricky!</a:t>
            </a:r>
          </a:p>
          <a:p>
            <a:endParaRPr lang="en-GB" dirty="0"/>
          </a:p>
        </p:txBody>
      </p:sp>
    </p:spTree>
    <p:extLst>
      <p:ext uri="{BB962C8B-B14F-4D97-AF65-F5344CB8AC3E}">
        <p14:creationId xmlns:p14="http://schemas.microsoft.com/office/powerpoint/2010/main" val="1474314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283"/>
          <a:stretch/>
        </p:blipFill>
        <p:spPr>
          <a:xfrm rot="10800000">
            <a:off x="614720" y="767644"/>
            <a:ext cx="10995835" cy="5164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ounded Rectangle 3"/>
          <p:cNvSpPr/>
          <p:nvPr/>
        </p:nvSpPr>
        <p:spPr>
          <a:xfrm>
            <a:off x="8963378" y="4639733"/>
            <a:ext cx="2472266" cy="1298223"/>
          </a:xfrm>
          <a:prstGeom prst="roundRect">
            <a:avLst/>
          </a:prstGeom>
          <a:noFill/>
          <a:ln w="76200">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 name="TextBox 4"/>
          <p:cNvSpPr txBox="1"/>
          <p:nvPr/>
        </p:nvSpPr>
        <p:spPr>
          <a:xfrm>
            <a:off x="4261259" y="1872711"/>
            <a:ext cx="3702755" cy="132343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600" dirty="0" smtClean="0"/>
              <a:t>Why might the harpsichord use trills here?</a:t>
            </a:r>
          </a:p>
          <a:p>
            <a:endParaRPr lang="en-GB" sz="1600" dirty="0" smtClean="0"/>
          </a:p>
          <a:p>
            <a:r>
              <a:rPr lang="en-GB" sz="1600" dirty="0" smtClean="0"/>
              <a:t>Why does a similar melody played by the solo flute and solo violin not use trills?</a:t>
            </a:r>
            <a:endParaRPr lang="en-GB" sz="1600" dirty="0"/>
          </a:p>
        </p:txBody>
      </p:sp>
      <p:cxnSp>
        <p:nvCxnSpPr>
          <p:cNvPr id="7" name="Straight Arrow Connector 6"/>
          <p:cNvCxnSpPr/>
          <p:nvPr/>
        </p:nvCxnSpPr>
        <p:spPr>
          <a:xfrm>
            <a:off x="7947378" y="3350039"/>
            <a:ext cx="1128889" cy="1289694"/>
          </a:xfrm>
          <a:prstGeom prst="straightConnector1">
            <a:avLst/>
          </a:prstGeom>
          <a:ln>
            <a:solidFill>
              <a:schemeClr val="accent6"/>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62613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Section B </a:t>
            </a:r>
            <a:r>
              <a:rPr lang="en-GB" dirty="0" smtClean="0">
                <a:solidFill>
                  <a:srgbClr val="7030A0"/>
                </a:solidFill>
              </a:rPr>
              <a:t>(tonality/harmony)</a:t>
            </a:r>
            <a:r>
              <a:rPr lang="en-GB" dirty="0" smtClean="0"/>
              <a:t/>
            </a:r>
            <a:br>
              <a:rPr lang="en-GB" dirty="0" smtClean="0"/>
            </a:br>
            <a:r>
              <a:rPr lang="en-GB" sz="3100" dirty="0" smtClean="0"/>
              <a:t/>
            </a:r>
            <a:br>
              <a:rPr lang="en-GB" sz="3100" dirty="0" smtClean="0"/>
            </a:br>
            <a:r>
              <a:rPr lang="en-GB" sz="3100" i="1" dirty="0"/>
              <a:t>Mark the answers on your scores</a:t>
            </a:r>
            <a:endParaRPr lang="en-GB" sz="3100" dirty="0"/>
          </a:p>
        </p:txBody>
      </p:sp>
      <p:sp>
        <p:nvSpPr>
          <p:cNvPr id="3" name="Content Placeholder 2"/>
          <p:cNvSpPr>
            <a:spLocks noGrp="1"/>
          </p:cNvSpPr>
          <p:nvPr>
            <p:ph idx="1"/>
          </p:nvPr>
        </p:nvSpPr>
        <p:spPr/>
        <p:txBody>
          <a:bodyPr>
            <a:normAutofit fontScale="62500" lnSpcReduction="20000"/>
          </a:bodyPr>
          <a:lstStyle/>
          <a:p>
            <a:r>
              <a:rPr lang="en-GB" dirty="0" smtClean="0">
                <a:solidFill>
                  <a:srgbClr val="7030A0"/>
                </a:solidFill>
              </a:rPr>
              <a:t>What is the key at the start of this section? (look out for extra accidentals [#])</a:t>
            </a:r>
          </a:p>
          <a:p>
            <a:r>
              <a:rPr lang="en-GB" dirty="0" smtClean="0">
                <a:solidFill>
                  <a:srgbClr val="7030A0"/>
                </a:solidFill>
              </a:rPr>
              <a:t>Name the musical device in the LH part of the harpsichord at bars 90-95.</a:t>
            </a:r>
          </a:p>
          <a:p>
            <a:r>
              <a:rPr lang="en-GB" dirty="0" smtClean="0">
                <a:solidFill>
                  <a:srgbClr val="7030A0"/>
                </a:solidFill>
              </a:rPr>
              <a:t>What key has been reached by bar 98?</a:t>
            </a:r>
          </a:p>
          <a:p>
            <a:r>
              <a:rPr lang="en-GB" dirty="0" smtClean="0">
                <a:solidFill>
                  <a:srgbClr val="7030A0"/>
                </a:solidFill>
              </a:rPr>
              <a:t>Name the musical device in the LH part of the harpsichord at bars 100-106.</a:t>
            </a:r>
          </a:p>
          <a:p>
            <a:r>
              <a:rPr lang="en-GB" dirty="0" smtClean="0">
                <a:solidFill>
                  <a:srgbClr val="7030A0"/>
                </a:solidFill>
              </a:rPr>
              <a:t>Name the musical device at bars 114-118.</a:t>
            </a:r>
          </a:p>
          <a:p>
            <a:r>
              <a:rPr lang="en-GB" dirty="0" smtClean="0">
                <a:solidFill>
                  <a:srgbClr val="7030A0"/>
                </a:solidFill>
              </a:rPr>
              <a:t>What sort of cadence occurs at bars 147-148?  What is the key here?</a:t>
            </a:r>
          </a:p>
          <a:p>
            <a:r>
              <a:rPr lang="en-GB" dirty="0">
                <a:solidFill>
                  <a:srgbClr val="7030A0"/>
                </a:solidFill>
              </a:rPr>
              <a:t>Name the musical device in the LH part of the harpsichord at bars </a:t>
            </a:r>
            <a:r>
              <a:rPr lang="en-GB" dirty="0" smtClean="0">
                <a:solidFill>
                  <a:srgbClr val="7030A0"/>
                </a:solidFill>
              </a:rPr>
              <a:t>148-154.</a:t>
            </a:r>
          </a:p>
          <a:p>
            <a:r>
              <a:rPr lang="en-GB" dirty="0" smtClean="0">
                <a:solidFill>
                  <a:srgbClr val="7030A0"/>
                </a:solidFill>
              </a:rPr>
              <a:t>Name the key at bars 157-159.</a:t>
            </a:r>
          </a:p>
          <a:p>
            <a:r>
              <a:rPr lang="en-GB" dirty="0" smtClean="0">
                <a:solidFill>
                  <a:srgbClr val="7030A0"/>
                </a:solidFill>
              </a:rPr>
              <a:t>Name the key at bars 161-163.</a:t>
            </a:r>
          </a:p>
          <a:p>
            <a:r>
              <a:rPr lang="en-GB" dirty="0" smtClean="0">
                <a:solidFill>
                  <a:srgbClr val="7030A0"/>
                </a:solidFill>
              </a:rPr>
              <a:t>The subject occurs  at bar 181 in what key?</a:t>
            </a:r>
          </a:p>
          <a:p>
            <a:r>
              <a:rPr lang="en-GB" dirty="0" smtClean="0">
                <a:solidFill>
                  <a:srgbClr val="7030A0"/>
                </a:solidFill>
              </a:rPr>
              <a:t>Name </a:t>
            </a:r>
            <a:r>
              <a:rPr lang="en-GB" dirty="0">
                <a:solidFill>
                  <a:srgbClr val="7030A0"/>
                </a:solidFill>
              </a:rPr>
              <a:t>the musical device </a:t>
            </a:r>
            <a:r>
              <a:rPr lang="en-GB" dirty="0" smtClean="0">
                <a:solidFill>
                  <a:srgbClr val="7030A0"/>
                </a:solidFill>
              </a:rPr>
              <a:t>in the bass instruments at </a:t>
            </a:r>
            <a:r>
              <a:rPr lang="en-GB" dirty="0">
                <a:solidFill>
                  <a:srgbClr val="7030A0"/>
                </a:solidFill>
              </a:rPr>
              <a:t>bars </a:t>
            </a:r>
            <a:r>
              <a:rPr lang="en-GB" dirty="0" smtClean="0">
                <a:solidFill>
                  <a:srgbClr val="7030A0"/>
                </a:solidFill>
              </a:rPr>
              <a:t>217-221.</a:t>
            </a:r>
          </a:p>
          <a:p>
            <a:r>
              <a:rPr lang="en-GB" dirty="0" smtClean="0">
                <a:solidFill>
                  <a:srgbClr val="7030A0"/>
                </a:solidFill>
              </a:rPr>
              <a:t>What type of cadence occurs at bars 231-232?  What is the key here?</a:t>
            </a:r>
            <a:endParaRPr lang="en-GB" dirty="0">
              <a:solidFill>
                <a:srgbClr val="7030A0"/>
              </a:solidFill>
            </a:endParaRPr>
          </a:p>
          <a:p>
            <a:endParaRPr lang="en-GB" dirty="0"/>
          </a:p>
          <a:p>
            <a:endParaRPr lang="en-GB" dirty="0" smtClean="0"/>
          </a:p>
          <a:p>
            <a:endParaRPr lang="en-GB" dirty="0"/>
          </a:p>
        </p:txBody>
      </p:sp>
    </p:spTree>
    <p:extLst>
      <p:ext uri="{BB962C8B-B14F-4D97-AF65-F5344CB8AC3E}">
        <p14:creationId xmlns:p14="http://schemas.microsoft.com/office/powerpoint/2010/main" val="3348479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2595" y="733778"/>
            <a:ext cx="11366215" cy="5123039"/>
          </a:xfrm>
          <a:prstGeom prst="snip2DiagRect">
            <a:avLst/>
          </a:prstGeom>
          <a:solidFill>
            <a:srgbClr val="FFFFFF">
              <a:shade val="85000"/>
            </a:srgbClr>
          </a:solidFill>
          <a:ln w="88900" cap="sq">
            <a:solidFill>
              <a:schemeClr val="bg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4" name="Straight Connector 3"/>
          <p:cNvCxnSpPr/>
          <p:nvPr/>
        </p:nvCxnSpPr>
        <p:spPr>
          <a:xfrm>
            <a:off x="7112000" y="1241778"/>
            <a:ext cx="45156" cy="4470400"/>
          </a:xfrm>
          <a:prstGeom prst="line">
            <a:avLst/>
          </a:prstGeom>
          <a:ln w="76200">
            <a:solidFill>
              <a:srgbClr val="FF0000"/>
            </a:solidFill>
          </a:ln>
        </p:spPr>
        <p:style>
          <a:lnRef idx="2">
            <a:schemeClr val="accent2"/>
          </a:lnRef>
          <a:fillRef idx="0">
            <a:schemeClr val="accent2"/>
          </a:fillRef>
          <a:effectRef idx="1">
            <a:schemeClr val="accent2"/>
          </a:effectRef>
          <a:fontRef idx="minor">
            <a:schemeClr val="tx1"/>
          </a:fontRef>
        </p:style>
      </p:cxnSp>
      <p:sp>
        <p:nvSpPr>
          <p:cNvPr id="8" name="Rectangle 7"/>
          <p:cNvSpPr/>
          <p:nvPr/>
        </p:nvSpPr>
        <p:spPr>
          <a:xfrm>
            <a:off x="7281333" y="1049867"/>
            <a:ext cx="1004711" cy="688622"/>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7112000" y="5226756"/>
            <a:ext cx="412206" cy="485422"/>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7986295" y="5226756"/>
            <a:ext cx="412206" cy="485422"/>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8654487" y="5226756"/>
            <a:ext cx="412206" cy="485422"/>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9587637" y="5226756"/>
            <a:ext cx="412206" cy="485422"/>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0461932" y="5235966"/>
            <a:ext cx="412206" cy="485422"/>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075230" y="3484108"/>
            <a:ext cx="412206" cy="485422"/>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Left Bracket 14"/>
          <p:cNvSpPr/>
          <p:nvPr/>
        </p:nvSpPr>
        <p:spPr>
          <a:xfrm rot="16200000">
            <a:off x="7816962" y="1596635"/>
            <a:ext cx="294254" cy="1613865"/>
          </a:xfrm>
          <a:prstGeom prst="leftBracket">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Left Bracket 15"/>
          <p:cNvSpPr/>
          <p:nvPr/>
        </p:nvSpPr>
        <p:spPr>
          <a:xfrm rot="5400000">
            <a:off x="7906178" y="3644083"/>
            <a:ext cx="294254" cy="1613865"/>
          </a:xfrm>
          <a:prstGeom prst="leftBracket">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Oval 16"/>
          <p:cNvSpPr/>
          <p:nvPr/>
        </p:nvSpPr>
        <p:spPr>
          <a:xfrm>
            <a:off x="8850159" y="4640904"/>
            <a:ext cx="353999" cy="485422"/>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9587637" y="1771018"/>
            <a:ext cx="353999" cy="485422"/>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5418997" y="1049867"/>
            <a:ext cx="1467852" cy="646331"/>
          </a:xfrm>
          <a:prstGeom prst="rect">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GB" dirty="0" smtClean="0"/>
              <a:t>SECTION B (79-232)</a:t>
            </a:r>
            <a:endParaRPr lang="en-GB" dirty="0"/>
          </a:p>
        </p:txBody>
      </p:sp>
      <p:sp>
        <p:nvSpPr>
          <p:cNvPr id="20" name="TextBox 19"/>
          <p:cNvSpPr txBox="1"/>
          <p:nvPr/>
        </p:nvSpPr>
        <p:spPr>
          <a:xfrm>
            <a:off x="9027158" y="2827421"/>
            <a:ext cx="2342684" cy="923330"/>
          </a:xfrm>
          <a:prstGeom prst="rect">
            <a:avLst/>
          </a:prstGeom>
          <a:solidFill>
            <a:srgbClr val="7030A0"/>
          </a:solidFill>
        </p:spPr>
        <p:txBody>
          <a:bodyPr wrap="square" rtlCol="0">
            <a:spAutoFit/>
          </a:bodyPr>
          <a:lstStyle/>
          <a:p>
            <a:r>
              <a:rPr lang="en-GB" dirty="0" smtClean="0">
                <a:solidFill>
                  <a:schemeClr val="bg1"/>
                </a:solidFill>
              </a:rPr>
              <a:t>Use of raised 7</a:t>
            </a:r>
            <a:r>
              <a:rPr lang="en-GB" baseline="30000" dirty="0" smtClean="0">
                <a:solidFill>
                  <a:schemeClr val="bg1"/>
                </a:solidFill>
              </a:rPr>
              <a:t>th</a:t>
            </a:r>
            <a:r>
              <a:rPr lang="en-GB" dirty="0" smtClean="0">
                <a:solidFill>
                  <a:schemeClr val="bg1"/>
                </a:solidFill>
              </a:rPr>
              <a:t> (A#) and B (tonic) pedal signify B-minor</a:t>
            </a:r>
            <a:endParaRPr lang="en-GB" dirty="0">
              <a:solidFill>
                <a:schemeClr val="bg1"/>
              </a:solidFill>
            </a:endParaRPr>
          </a:p>
        </p:txBody>
      </p:sp>
      <p:sp>
        <p:nvSpPr>
          <p:cNvPr id="21" name="TextBox 20"/>
          <p:cNvSpPr txBox="1"/>
          <p:nvPr/>
        </p:nvSpPr>
        <p:spPr>
          <a:xfrm>
            <a:off x="3645568" y="3320716"/>
            <a:ext cx="3080085" cy="1200329"/>
          </a:xfrm>
          <a:prstGeom prst="rect">
            <a:avLst/>
          </a:prstGeom>
          <a:solidFill>
            <a:srgbClr val="FFFF00"/>
          </a:solidFill>
        </p:spPr>
        <p:txBody>
          <a:bodyPr wrap="square" rtlCol="0">
            <a:spAutoFit/>
          </a:bodyPr>
          <a:lstStyle/>
          <a:p>
            <a:pPr algn="ctr"/>
            <a:r>
              <a:rPr lang="en-GB" dirty="0" smtClean="0"/>
              <a:t>Melody starts similarly to subject.</a:t>
            </a:r>
          </a:p>
          <a:p>
            <a:pPr algn="ctr"/>
            <a:r>
              <a:rPr lang="en-GB" dirty="0" smtClean="0"/>
              <a:t>Use of triplet quavers from subject as accompaniment.</a:t>
            </a:r>
          </a:p>
        </p:txBody>
      </p:sp>
    </p:spTree>
    <p:extLst>
      <p:ext uri="{BB962C8B-B14F-4D97-AF65-F5344CB8AC3E}">
        <p14:creationId xmlns:p14="http://schemas.microsoft.com/office/powerpoint/2010/main" val="195737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2000"/>
                                        <p:tgtEl>
                                          <p:spTgt spid="14"/>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2000"/>
                                        <p:tgtEl>
                                          <p:spTgt spid="11"/>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2000"/>
                                        <p:tgtEl>
                                          <p:spTgt spid="12"/>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1)">
                                      <p:cBhvr>
                                        <p:cTn id="31" dur="2000"/>
                                        <p:tgtEl>
                                          <p:spTgt spid="17"/>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heel(1)">
                                      <p:cBhvr>
                                        <p:cTn id="34" dur="20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Section B </a:t>
            </a:r>
            <a:r>
              <a:rPr lang="en-GB" dirty="0" smtClean="0">
                <a:solidFill>
                  <a:srgbClr val="00B050"/>
                </a:solidFill>
              </a:rPr>
              <a:t>(melody and texture)</a:t>
            </a:r>
            <a:r>
              <a:rPr lang="en-GB" dirty="0"/>
              <a:t/>
            </a:r>
            <a:br>
              <a:rPr lang="en-GB" dirty="0"/>
            </a:br>
            <a:r>
              <a:rPr lang="en-GB" dirty="0"/>
              <a:t/>
            </a:r>
            <a:br>
              <a:rPr lang="en-GB" dirty="0"/>
            </a:br>
            <a:r>
              <a:rPr lang="en-GB" sz="3100" i="1" dirty="0"/>
              <a:t>Mark the answers on your scores</a:t>
            </a:r>
            <a:endParaRPr lang="en-GB" sz="3100" dirty="0"/>
          </a:p>
        </p:txBody>
      </p:sp>
      <p:sp>
        <p:nvSpPr>
          <p:cNvPr id="3" name="Content Placeholder 2"/>
          <p:cNvSpPr>
            <a:spLocks noGrp="1"/>
          </p:cNvSpPr>
          <p:nvPr>
            <p:ph idx="1"/>
          </p:nvPr>
        </p:nvSpPr>
        <p:spPr>
          <a:xfrm>
            <a:off x="1371600" y="2533650"/>
            <a:ext cx="9601200" cy="3581400"/>
          </a:xfrm>
        </p:spPr>
        <p:txBody>
          <a:bodyPr>
            <a:normAutofit fontScale="77500" lnSpcReduction="20000"/>
          </a:bodyPr>
          <a:lstStyle/>
          <a:p>
            <a:r>
              <a:rPr lang="en-GB" dirty="0">
                <a:solidFill>
                  <a:srgbClr val="00B050"/>
                </a:solidFill>
              </a:rPr>
              <a:t>Which instrument plays the subject at bar 79</a:t>
            </a:r>
            <a:r>
              <a:rPr lang="en-GB" dirty="0" smtClean="0">
                <a:solidFill>
                  <a:srgbClr val="00B050"/>
                </a:solidFill>
              </a:rPr>
              <a:t>?</a:t>
            </a:r>
          </a:p>
          <a:p>
            <a:r>
              <a:rPr lang="en-GB" dirty="0">
                <a:solidFill>
                  <a:srgbClr val="00B050"/>
                </a:solidFill>
              </a:rPr>
              <a:t>Describe the texture between the concertino instruments and the harpsichord at bars 107-110</a:t>
            </a:r>
            <a:r>
              <a:rPr lang="en-GB" dirty="0" smtClean="0">
                <a:solidFill>
                  <a:srgbClr val="00B050"/>
                </a:solidFill>
              </a:rPr>
              <a:t>.</a:t>
            </a:r>
          </a:p>
          <a:p>
            <a:r>
              <a:rPr lang="en-GB" dirty="0">
                <a:solidFill>
                  <a:srgbClr val="00B050"/>
                </a:solidFill>
              </a:rPr>
              <a:t>Describe the texture between the flute and solo violin at bars 118-123.</a:t>
            </a:r>
          </a:p>
          <a:p>
            <a:r>
              <a:rPr lang="en-GB" dirty="0">
                <a:solidFill>
                  <a:srgbClr val="00B050"/>
                </a:solidFill>
              </a:rPr>
              <a:t>The flute and violin have the subject at bar 130.  Describe the texture between the two instruments.</a:t>
            </a:r>
          </a:p>
          <a:p>
            <a:r>
              <a:rPr lang="en-GB" dirty="0">
                <a:solidFill>
                  <a:srgbClr val="00B050"/>
                </a:solidFill>
              </a:rPr>
              <a:t>At bars 129-134 describe the melodic movement of the bass parts.</a:t>
            </a:r>
          </a:p>
          <a:p>
            <a:r>
              <a:rPr lang="en-GB" dirty="0">
                <a:solidFill>
                  <a:srgbClr val="00B050"/>
                </a:solidFill>
              </a:rPr>
              <a:t>Describe the texture between the RH and LH parts of the harpsichord at bars 163-176.</a:t>
            </a:r>
          </a:p>
          <a:p>
            <a:r>
              <a:rPr lang="en-GB" dirty="0">
                <a:solidFill>
                  <a:srgbClr val="00B050"/>
                </a:solidFill>
              </a:rPr>
              <a:t>Describe the texture between the flute and solo violin at bars 193-202.</a:t>
            </a:r>
          </a:p>
          <a:p>
            <a:r>
              <a:rPr lang="en-GB" dirty="0">
                <a:solidFill>
                  <a:srgbClr val="00B050"/>
                </a:solidFill>
              </a:rPr>
              <a:t>Describe the texture between the flute, solo violin and RH harpsichord at bars 203-214.</a:t>
            </a:r>
          </a:p>
          <a:p>
            <a:r>
              <a:rPr lang="en-GB" dirty="0">
                <a:solidFill>
                  <a:srgbClr val="00B050"/>
                </a:solidFill>
              </a:rPr>
              <a:t>The subject is heard many times at bars 220-224 overlapping with each other in different instrumental parts.  What is this device called?</a:t>
            </a:r>
          </a:p>
          <a:p>
            <a:r>
              <a:rPr lang="en-GB" dirty="0">
                <a:solidFill>
                  <a:srgbClr val="00B050"/>
                </a:solidFill>
              </a:rPr>
              <a:t>Name the musical device at bars 225-229.</a:t>
            </a:r>
          </a:p>
          <a:p>
            <a:endParaRPr lang="en-GB" dirty="0"/>
          </a:p>
          <a:p>
            <a:endParaRPr lang="en-GB" dirty="0"/>
          </a:p>
          <a:p>
            <a:endParaRPr lang="en-GB" dirty="0"/>
          </a:p>
        </p:txBody>
      </p:sp>
    </p:spTree>
    <p:extLst>
      <p:ext uri="{BB962C8B-B14F-4D97-AF65-F5344CB8AC3E}">
        <p14:creationId xmlns:p14="http://schemas.microsoft.com/office/powerpoint/2010/main" val="10593806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532" b="843"/>
          <a:stretch/>
        </p:blipFill>
        <p:spPr>
          <a:xfrm rot="10800000">
            <a:off x="144378" y="720267"/>
            <a:ext cx="11883448" cy="54759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ounded Rectangle 2"/>
          <p:cNvSpPr/>
          <p:nvPr/>
        </p:nvSpPr>
        <p:spPr>
          <a:xfrm>
            <a:off x="2129589" y="986589"/>
            <a:ext cx="1491916" cy="1552074"/>
          </a:xfrm>
          <a:prstGeom prst="roundRect">
            <a:avLst/>
          </a:prstGeom>
          <a:noFill/>
          <a:ln w="57150">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 name="Rounded Rectangle 3"/>
          <p:cNvSpPr/>
          <p:nvPr/>
        </p:nvSpPr>
        <p:spPr>
          <a:xfrm>
            <a:off x="4026568" y="958515"/>
            <a:ext cx="1491916" cy="1552074"/>
          </a:xfrm>
          <a:prstGeom prst="roundRect">
            <a:avLst/>
          </a:prstGeom>
          <a:noFill/>
          <a:ln w="57150">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 name="Rounded Rectangle 4"/>
          <p:cNvSpPr/>
          <p:nvPr/>
        </p:nvSpPr>
        <p:spPr>
          <a:xfrm>
            <a:off x="3100136" y="4644190"/>
            <a:ext cx="1491916" cy="1552074"/>
          </a:xfrm>
          <a:prstGeom prst="roundRect">
            <a:avLst/>
          </a:prstGeom>
          <a:noFill/>
          <a:ln w="57150">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Left Bracket 5"/>
          <p:cNvSpPr/>
          <p:nvPr/>
        </p:nvSpPr>
        <p:spPr>
          <a:xfrm rot="5400000">
            <a:off x="9174075" y="4277231"/>
            <a:ext cx="120322" cy="854242"/>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Left Bracket 6"/>
          <p:cNvSpPr/>
          <p:nvPr/>
        </p:nvSpPr>
        <p:spPr>
          <a:xfrm rot="5400000">
            <a:off x="10106522" y="4277229"/>
            <a:ext cx="120319" cy="854242"/>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Left Bracket 7"/>
          <p:cNvSpPr/>
          <p:nvPr/>
        </p:nvSpPr>
        <p:spPr>
          <a:xfrm rot="5400000">
            <a:off x="10966778" y="4277229"/>
            <a:ext cx="120319" cy="854242"/>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p:cNvSpPr txBox="1"/>
          <p:nvPr/>
        </p:nvSpPr>
        <p:spPr>
          <a:xfrm>
            <a:off x="2943726" y="3645568"/>
            <a:ext cx="1648326" cy="646331"/>
          </a:xfrm>
          <a:prstGeom prst="rect">
            <a:avLst/>
          </a:prstGeom>
          <a:solidFill>
            <a:srgbClr val="FFFF00"/>
          </a:solidFill>
        </p:spPr>
        <p:txBody>
          <a:bodyPr wrap="square" rtlCol="0">
            <a:spAutoFit/>
          </a:bodyPr>
          <a:lstStyle/>
          <a:p>
            <a:pPr algn="ctr"/>
            <a:r>
              <a:rPr lang="en-GB" dirty="0" smtClean="0"/>
              <a:t>Imitative texture</a:t>
            </a:r>
            <a:endParaRPr lang="en-GB" dirty="0"/>
          </a:p>
        </p:txBody>
      </p:sp>
      <p:sp>
        <p:nvSpPr>
          <p:cNvPr id="10" name="TextBox 9"/>
          <p:cNvSpPr txBox="1"/>
          <p:nvPr/>
        </p:nvSpPr>
        <p:spPr>
          <a:xfrm>
            <a:off x="9075821" y="3645567"/>
            <a:ext cx="1828800" cy="646331"/>
          </a:xfrm>
          <a:prstGeom prst="rect">
            <a:avLst/>
          </a:prstGeom>
          <a:solidFill>
            <a:srgbClr val="0070C0"/>
          </a:solidFill>
        </p:spPr>
        <p:txBody>
          <a:bodyPr wrap="square" rtlCol="0">
            <a:spAutoFit/>
          </a:bodyPr>
          <a:lstStyle/>
          <a:p>
            <a:pPr algn="ctr"/>
            <a:r>
              <a:rPr lang="en-GB" dirty="0" smtClean="0"/>
              <a:t>Ascending sequence</a:t>
            </a:r>
            <a:endParaRPr lang="en-GB" dirty="0"/>
          </a:p>
        </p:txBody>
      </p:sp>
    </p:spTree>
    <p:extLst>
      <p:ext uri="{BB962C8B-B14F-4D97-AF65-F5344CB8AC3E}">
        <p14:creationId xmlns:p14="http://schemas.microsoft.com/office/powerpoint/2010/main" val="374172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445166" y="781793"/>
            <a:ext cx="11481021" cy="53783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1937084" y="1094874"/>
            <a:ext cx="4186990" cy="1383631"/>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099510" y="2610853"/>
            <a:ext cx="3862137"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GB" dirty="0" smtClean="0"/>
              <a:t>An example of 2-part counterpoint between flute and violin</a:t>
            </a:r>
            <a:endParaRPr lang="en-GB" dirty="0"/>
          </a:p>
        </p:txBody>
      </p:sp>
      <p:sp>
        <p:nvSpPr>
          <p:cNvPr id="5" name="Rectangle 4"/>
          <p:cNvSpPr/>
          <p:nvPr/>
        </p:nvSpPr>
        <p:spPr>
          <a:xfrm>
            <a:off x="7780420" y="1094873"/>
            <a:ext cx="2085474" cy="685801"/>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886072" y="1780675"/>
            <a:ext cx="2085474" cy="69783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7351295" y="2610853"/>
            <a:ext cx="2081463" cy="646331"/>
          </a:xfrm>
          <a:prstGeom prst="rect">
            <a:avLst/>
          </a:prstGeom>
          <a:solidFill>
            <a:srgbClr val="FFFF00"/>
          </a:solidFill>
          <a:ln w="57150">
            <a:solidFill>
              <a:srgbClr val="92D050"/>
            </a:solidFill>
          </a:ln>
        </p:spPr>
        <p:txBody>
          <a:bodyPr wrap="square" rtlCol="0">
            <a:spAutoFit/>
          </a:bodyPr>
          <a:lstStyle/>
          <a:p>
            <a:pPr algn="ctr"/>
            <a:r>
              <a:rPr lang="en-GB" dirty="0" smtClean="0"/>
              <a:t>Subject and answer in F# minor</a:t>
            </a:r>
            <a:endParaRPr lang="en-GB" dirty="0"/>
          </a:p>
        </p:txBody>
      </p:sp>
    </p:spTree>
    <p:extLst>
      <p:ext uri="{BB962C8B-B14F-4D97-AF65-F5344CB8AC3E}">
        <p14:creationId xmlns:p14="http://schemas.microsoft.com/office/powerpoint/2010/main" val="198038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536" y="887569"/>
            <a:ext cx="11712361" cy="52004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ounded Rectangle 2"/>
          <p:cNvSpPr/>
          <p:nvPr/>
        </p:nvSpPr>
        <p:spPr>
          <a:xfrm>
            <a:off x="3320716" y="1058779"/>
            <a:ext cx="5883442" cy="1323474"/>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eft Bracket 3"/>
          <p:cNvSpPr/>
          <p:nvPr/>
        </p:nvSpPr>
        <p:spPr>
          <a:xfrm rot="5400000">
            <a:off x="9709481" y="553456"/>
            <a:ext cx="120322" cy="1130968"/>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Left Bracket 5"/>
          <p:cNvSpPr/>
          <p:nvPr/>
        </p:nvSpPr>
        <p:spPr>
          <a:xfrm rot="5400000">
            <a:off x="10840449" y="553465"/>
            <a:ext cx="120322" cy="1130968"/>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ounded Rectangle 6"/>
          <p:cNvSpPr/>
          <p:nvPr/>
        </p:nvSpPr>
        <p:spPr>
          <a:xfrm>
            <a:off x="2286000" y="4812629"/>
            <a:ext cx="9180094" cy="1251284"/>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006516" y="2514600"/>
            <a:ext cx="2731168" cy="369332"/>
          </a:xfrm>
          <a:prstGeom prst="rect">
            <a:avLst/>
          </a:prstGeom>
          <a:solidFill>
            <a:srgbClr val="7030A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GB" dirty="0" smtClean="0"/>
              <a:t>Flute and violin in unison</a:t>
            </a:r>
            <a:endParaRPr lang="en-GB" dirty="0"/>
          </a:p>
        </p:txBody>
      </p:sp>
      <p:sp>
        <p:nvSpPr>
          <p:cNvPr id="9" name="TextBox 8"/>
          <p:cNvSpPr txBox="1"/>
          <p:nvPr/>
        </p:nvSpPr>
        <p:spPr>
          <a:xfrm>
            <a:off x="4391526" y="4310950"/>
            <a:ext cx="4969042" cy="369332"/>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GB" dirty="0" smtClean="0"/>
              <a:t>More chordal accompaniment in harpsichord</a:t>
            </a:r>
            <a:endParaRPr lang="en-GB" dirty="0"/>
          </a:p>
        </p:txBody>
      </p:sp>
      <p:sp>
        <p:nvSpPr>
          <p:cNvPr id="10" name="TextBox 9"/>
          <p:cNvSpPr txBox="1"/>
          <p:nvPr/>
        </p:nvSpPr>
        <p:spPr>
          <a:xfrm>
            <a:off x="9204158" y="2514600"/>
            <a:ext cx="2165684" cy="646331"/>
          </a:xfrm>
          <a:prstGeom prst="rect">
            <a:avLst/>
          </a:prstGeom>
          <a:solidFill>
            <a:srgbClr val="0070C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GB" dirty="0" smtClean="0"/>
              <a:t>Sequential patterns in flute and violin</a:t>
            </a:r>
            <a:endParaRPr lang="en-GB" dirty="0"/>
          </a:p>
        </p:txBody>
      </p:sp>
    </p:spTree>
    <p:extLst>
      <p:ext uri="{BB962C8B-B14F-4D97-AF65-F5344CB8AC3E}">
        <p14:creationId xmlns:p14="http://schemas.microsoft.com/office/powerpoint/2010/main" val="335187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721" y="457200"/>
            <a:ext cx="9927837" cy="5881437"/>
          </a:xfrm>
          <a:prstGeom prst="rect">
            <a:avLst/>
          </a:prstGeom>
        </p:spPr>
      </p:pic>
      <p:pic>
        <p:nvPicPr>
          <p:cNvPr id="3" name="Picture 2"/>
          <p:cNvPicPr>
            <a:picLocks noChangeAspect="1"/>
          </p:cNvPicPr>
          <p:nvPr/>
        </p:nvPicPr>
        <p:blipFill rotWithShape="1">
          <a:blip r:embed="rId3"/>
          <a:srcRect r="24408"/>
          <a:stretch/>
        </p:blipFill>
        <p:spPr>
          <a:xfrm rot="10800000">
            <a:off x="9938083" y="457200"/>
            <a:ext cx="1671934" cy="5737056"/>
          </a:xfrm>
          <a:prstGeom prst="rect">
            <a:avLst/>
          </a:prstGeom>
        </p:spPr>
      </p:pic>
      <p:sp>
        <p:nvSpPr>
          <p:cNvPr id="4" name="Oval 3"/>
          <p:cNvSpPr/>
          <p:nvPr/>
        </p:nvSpPr>
        <p:spPr>
          <a:xfrm>
            <a:off x="987926" y="5414211"/>
            <a:ext cx="412206" cy="514535"/>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987926" y="4074695"/>
            <a:ext cx="412206" cy="514535"/>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785131" y="4074694"/>
            <a:ext cx="412206" cy="514535"/>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987926" y="3509210"/>
            <a:ext cx="412206" cy="514535"/>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582336" y="4074694"/>
            <a:ext cx="412206" cy="514535"/>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6171081" y="5161547"/>
            <a:ext cx="412206" cy="57751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eft Bracket 11"/>
          <p:cNvSpPr/>
          <p:nvPr/>
        </p:nvSpPr>
        <p:spPr>
          <a:xfrm rot="5400000">
            <a:off x="7222459" y="-80706"/>
            <a:ext cx="199530" cy="1477873"/>
          </a:xfrm>
          <a:prstGeom prst="leftBracket">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Left Bracket 12"/>
          <p:cNvSpPr/>
          <p:nvPr/>
        </p:nvSpPr>
        <p:spPr>
          <a:xfrm rot="5400000">
            <a:off x="10398451" y="-453571"/>
            <a:ext cx="199530" cy="2223604"/>
          </a:xfrm>
          <a:prstGeom prst="leftBracket">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p:cNvSpPr txBox="1"/>
          <p:nvPr/>
        </p:nvSpPr>
        <p:spPr>
          <a:xfrm>
            <a:off x="1547296" y="2949376"/>
            <a:ext cx="2894491" cy="369332"/>
          </a:xfrm>
          <a:prstGeom prst="rect">
            <a:avLst/>
          </a:prstGeom>
          <a:solidFill>
            <a:srgbClr val="7030A0"/>
          </a:solidFill>
        </p:spPr>
        <p:txBody>
          <a:bodyPr wrap="square" rtlCol="0">
            <a:spAutoFit/>
          </a:bodyPr>
          <a:lstStyle/>
          <a:p>
            <a:r>
              <a:rPr lang="en-GB" dirty="0" smtClean="0">
                <a:solidFill>
                  <a:schemeClr val="bg1"/>
                </a:solidFill>
              </a:rPr>
              <a:t>Tonic pedal A (key=A-major)</a:t>
            </a:r>
            <a:endParaRPr lang="en-GB" dirty="0">
              <a:solidFill>
                <a:schemeClr val="bg1"/>
              </a:solidFill>
            </a:endParaRPr>
          </a:p>
        </p:txBody>
      </p:sp>
      <p:sp>
        <p:nvSpPr>
          <p:cNvPr id="15" name="Oval 14"/>
          <p:cNvSpPr/>
          <p:nvPr/>
        </p:nvSpPr>
        <p:spPr>
          <a:xfrm>
            <a:off x="1663941" y="859438"/>
            <a:ext cx="533396" cy="477253"/>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6268453" y="3509210"/>
            <a:ext cx="1961147" cy="369332"/>
          </a:xfrm>
          <a:prstGeom prst="rect">
            <a:avLst/>
          </a:prstGeom>
          <a:solidFill>
            <a:srgbClr val="FFFF00"/>
          </a:solidFill>
        </p:spPr>
        <p:txBody>
          <a:bodyPr wrap="square" rtlCol="0">
            <a:spAutoFit/>
          </a:bodyPr>
          <a:lstStyle/>
          <a:p>
            <a:r>
              <a:rPr lang="en-GB" dirty="0" smtClean="0"/>
              <a:t>Subject in E-minor</a:t>
            </a:r>
            <a:endParaRPr lang="en-GB" dirty="0"/>
          </a:p>
        </p:txBody>
      </p:sp>
      <p:sp>
        <p:nvSpPr>
          <p:cNvPr id="17" name="TextBox 16"/>
          <p:cNvSpPr txBox="1"/>
          <p:nvPr/>
        </p:nvSpPr>
        <p:spPr>
          <a:xfrm>
            <a:off x="9648870" y="3509210"/>
            <a:ext cx="1961147" cy="369332"/>
          </a:xfrm>
          <a:prstGeom prst="rect">
            <a:avLst/>
          </a:prstGeom>
          <a:solidFill>
            <a:srgbClr val="FFFF00"/>
          </a:solidFill>
        </p:spPr>
        <p:txBody>
          <a:bodyPr wrap="square" rtlCol="0">
            <a:spAutoFit/>
          </a:bodyPr>
          <a:lstStyle/>
          <a:p>
            <a:r>
              <a:rPr lang="en-GB" dirty="0" smtClean="0"/>
              <a:t>Subject in B-minor</a:t>
            </a:r>
            <a:endParaRPr lang="en-GB" dirty="0"/>
          </a:p>
        </p:txBody>
      </p:sp>
      <p:sp>
        <p:nvSpPr>
          <p:cNvPr id="18" name="Oval 17"/>
          <p:cNvSpPr/>
          <p:nvPr/>
        </p:nvSpPr>
        <p:spPr>
          <a:xfrm>
            <a:off x="6377184" y="4331961"/>
            <a:ext cx="384563" cy="444576"/>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347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Baroque era</a:t>
            </a:r>
            <a:endParaRPr lang="en-GB" dirty="0"/>
          </a:p>
        </p:txBody>
      </p:sp>
      <p:sp>
        <p:nvSpPr>
          <p:cNvPr id="3" name="Content Placeholder 2"/>
          <p:cNvSpPr>
            <a:spLocks noGrp="1"/>
          </p:cNvSpPr>
          <p:nvPr>
            <p:ph idx="1"/>
          </p:nvPr>
        </p:nvSpPr>
        <p:spPr>
          <a:xfrm>
            <a:off x="1371599" y="1507067"/>
            <a:ext cx="10278533" cy="4360333"/>
          </a:xfrm>
        </p:spPr>
        <p:txBody>
          <a:bodyPr>
            <a:normAutofit fontScale="77500" lnSpcReduction="20000"/>
          </a:bodyPr>
          <a:lstStyle/>
          <a:p>
            <a:r>
              <a:rPr lang="en-GB" dirty="0" smtClean="0"/>
              <a:t>What are the dates of the Baroque era? </a:t>
            </a:r>
          </a:p>
          <a:p>
            <a:pPr lvl="1"/>
            <a:r>
              <a:rPr lang="en-GB" dirty="0" smtClean="0"/>
              <a:t>1600-1750</a:t>
            </a:r>
          </a:p>
          <a:p>
            <a:r>
              <a:rPr lang="en-GB" dirty="0" smtClean="0"/>
              <a:t>Where does the word ‘baroque’ come from?</a:t>
            </a:r>
          </a:p>
          <a:p>
            <a:pPr lvl="1"/>
            <a:r>
              <a:rPr lang="en-GB" dirty="0" smtClean="0"/>
              <a:t>Portuguese word for ‘pearl’.  Ornate and highly decorative architecture, paintings and frescos that cover German and Italian churches of the period.  This decorative element translates into the use of ornamentation in melodic lines.</a:t>
            </a:r>
          </a:p>
          <a:p>
            <a:r>
              <a:rPr lang="en-GB" dirty="0" smtClean="0"/>
              <a:t>List some musical features of the baroque style.</a:t>
            </a:r>
          </a:p>
          <a:p>
            <a:pPr lvl="1"/>
            <a:r>
              <a:rPr lang="en-GB" dirty="0" smtClean="0"/>
              <a:t>Ornamented melodies</a:t>
            </a:r>
          </a:p>
          <a:p>
            <a:pPr lvl="1"/>
            <a:r>
              <a:rPr lang="en-GB" dirty="0" smtClean="0"/>
              <a:t>Major/minor tonal system</a:t>
            </a:r>
          </a:p>
          <a:p>
            <a:pPr lvl="1"/>
            <a:r>
              <a:rPr lang="en-GB" dirty="0" smtClean="0"/>
              <a:t>Diatonic chords</a:t>
            </a:r>
          </a:p>
          <a:p>
            <a:pPr lvl="1"/>
            <a:r>
              <a:rPr lang="en-GB" dirty="0" smtClean="0"/>
              <a:t>Basso continuo</a:t>
            </a:r>
          </a:p>
          <a:p>
            <a:pPr lvl="1"/>
            <a:r>
              <a:rPr lang="en-GB" dirty="0" smtClean="0"/>
              <a:t>Mono, homo and polyphonic textures</a:t>
            </a:r>
          </a:p>
          <a:p>
            <a:pPr lvl="1"/>
            <a:r>
              <a:rPr lang="en-GB" dirty="0" smtClean="0"/>
              <a:t>Musical devices such as sequence, pedals, and suspensions</a:t>
            </a:r>
          </a:p>
          <a:p>
            <a:pPr lvl="1"/>
            <a:r>
              <a:rPr lang="en-GB" dirty="0" smtClean="0"/>
              <a:t>Affection</a:t>
            </a:r>
          </a:p>
          <a:p>
            <a:pPr lvl="1"/>
            <a:r>
              <a:rPr lang="en-GB" dirty="0" smtClean="0"/>
              <a:t>Terraced dynamics</a:t>
            </a:r>
          </a:p>
          <a:p>
            <a:r>
              <a:rPr lang="en-GB" dirty="0" smtClean="0"/>
              <a:t>What did a baroque orchestra look like?</a:t>
            </a:r>
          </a:p>
          <a:p>
            <a:endParaRPr lang="en-GB" dirty="0" smtClean="0"/>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153" y="3687233"/>
            <a:ext cx="4039447" cy="2844681"/>
          </a:xfrm>
          <a:prstGeom prst="rect">
            <a:avLst/>
          </a:prstGeom>
        </p:spPr>
      </p:pic>
    </p:spTree>
    <p:extLst>
      <p:ext uri="{BB962C8B-B14F-4D97-AF65-F5344CB8AC3E}">
        <p14:creationId xmlns:p14="http://schemas.microsoft.com/office/powerpoint/2010/main" val="38095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0800000">
            <a:off x="336885" y="823472"/>
            <a:ext cx="11403461" cy="53747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Oval 3"/>
          <p:cNvSpPr/>
          <p:nvPr/>
        </p:nvSpPr>
        <p:spPr>
          <a:xfrm>
            <a:off x="1876926" y="4150896"/>
            <a:ext cx="10226842" cy="24303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950994" y="3681663"/>
            <a:ext cx="4078706" cy="369332"/>
          </a:xfrm>
          <a:prstGeom prst="rect">
            <a:avLst/>
          </a:prstGeom>
          <a:solidFill>
            <a:srgbClr val="FF0000"/>
          </a:solidFill>
        </p:spPr>
        <p:txBody>
          <a:bodyPr wrap="square" rtlCol="0">
            <a:spAutoFit/>
          </a:bodyPr>
          <a:lstStyle/>
          <a:p>
            <a:r>
              <a:rPr lang="en-GB" dirty="0" smtClean="0"/>
              <a:t>Canon between RH and LH at the octave</a:t>
            </a:r>
            <a:endParaRPr lang="en-GB" dirty="0"/>
          </a:p>
        </p:txBody>
      </p:sp>
    </p:spTree>
    <p:extLst>
      <p:ext uri="{BB962C8B-B14F-4D97-AF65-F5344CB8AC3E}">
        <p14:creationId xmlns:p14="http://schemas.microsoft.com/office/powerpoint/2010/main" val="350037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252663" y="939098"/>
            <a:ext cx="11633420" cy="5071343"/>
          </a:xfrm>
          <a:prstGeom prst="rect">
            <a:avLst/>
          </a:prstGeom>
        </p:spPr>
      </p:pic>
      <p:sp>
        <p:nvSpPr>
          <p:cNvPr id="3" name="Left Bracket 2"/>
          <p:cNvSpPr/>
          <p:nvPr/>
        </p:nvSpPr>
        <p:spPr>
          <a:xfrm rot="5400000">
            <a:off x="5443728" y="433774"/>
            <a:ext cx="120322" cy="1130968"/>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Left Bracket 3"/>
          <p:cNvSpPr/>
          <p:nvPr/>
        </p:nvSpPr>
        <p:spPr>
          <a:xfrm rot="5400000">
            <a:off x="6967728" y="433774"/>
            <a:ext cx="120322" cy="1130968"/>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Left Bracket 4"/>
          <p:cNvSpPr/>
          <p:nvPr/>
        </p:nvSpPr>
        <p:spPr>
          <a:xfrm rot="5400000">
            <a:off x="8468027" y="575951"/>
            <a:ext cx="120322" cy="846614"/>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1949116" y="1636294"/>
            <a:ext cx="2899610" cy="1200329"/>
          </a:xfrm>
          <a:prstGeom prst="rect">
            <a:avLst/>
          </a:prstGeom>
          <a:solidFill>
            <a:srgbClr val="00B0F0"/>
          </a:solidFill>
        </p:spPr>
        <p:txBody>
          <a:bodyPr wrap="square" rtlCol="0">
            <a:spAutoFit/>
          </a:bodyPr>
          <a:lstStyle/>
          <a:p>
            <a:pPr algn="ctr"/>
            <a:r>
              <a:rPr lang="en-GB" dirty="0" smtClean="0"/>
              <a:t>Interjections of subject from concertino.</a:t>
            </a:r>
          </a:p>
          <a:p>
            <a:pPr algn="ctr"/>
            <a:r>
              <a:rPr lang="en-GB" dirty="0" smtClean="0"/>
              <a:t>Descending sequence.</a:t>
            </a:r>
          </a:p>
          <a:p>
            <a:pPr algn="ctr"/>
            <a:r>
              <a:rPr lang="en-GB" dirty="0" smtClean="0"/>
              <a:t>D-major.</a:t>
            </a:r>
            <a:endParaRPr lang="en-GB" dirty="0"/>
          </a:p>
        </p:txBody>
      </p:sp>
    </p:spTree>
    <p:extLst>
      <p:ext uri="{BB962C8B-B14F-4D97-AF65-F5344CB8AC3E}">
        <p14:creationId xmlns:p14="http://schemas.microsoft.com/office/powerpoint/2010/main" val="109056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180929" y="745958"/>
            <a:ext cx="11725485" cy="5469021"/>
          </a:xfrm>
          <a:prstGeom prst="rect">
            <a:avLst/>
          </a:prstGeom>
        </p:spPr>
      </p:pic>
      <p:sp>
        <p:nvSpPr>
          <p:cNvPr id="3" name="Rounded Rectangle 2"/>
          <p:cNvSpPr/>
          <p:nvPr/>
        </p:nvSpPr>
        <p:spPr>
          <a:xfrm>
            <a:off x="3681663" y="2261937"/>
            <a:ext cx="2983832" cy="1266658"/>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6022972" y="4716379"/>
            <a:ext cx="5731881" cy="132347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7098631" y="745957"/>
            <a:ext cx="4807783" cy="1515980"/>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271211" y="3568489"/>
            <a:ext cx="2057400" cy="369332"/>
          </a:xfrm>
          <a:prstGeom prst="rect">
            <a:avLst/>
          </a:prstGeom>
          <a:solidFill>
            <a:srgbClr val="FFFF00"/>
          </a:solidFill>
        </p:spPr>
        <p:txBody>
          <a:bodyPr wrap="square" rtlCol="0">
            <a:spAutoFit/>
          </a:bodyPr>
          <a:lstStyle/>
          <a:p>
            <a:pPr algn="ctr"/>
            <a:r>
              <a:rPr lang="en-GB" dirty="0" smtClean="0"/>
              <a:t>Variant of subject</a:t>
            </a:r>
            <a:endParaRPr lang="en-GB" dirty="0"/>
          </a:p>
        </p:txBody>
      </p:sp>
      <p:sp>
        <p:nvSpPr>
          <p:cNvPr id="7" name="TextBox 6"/>
          <p:cNvSpPr txBox="1"/>
          <p:nvPr/>
        </p:nvSpPr>
        <p:spPr>
          <a:xfrm>
            <a:off x="8473822" y="2361836"/>
            <a:ext cx="2057400" cy="369332"/>
          </a:xfrm>
          <a:prstGeom prst="rect">
            <a:avLst/>
          </a:prstGeom>
          <a:solidFill>
            <a:srgbClr val="7030A0"/>
          </a:solidFill>
        </p:spPr>
        <p:txBody>
          <a:bodyPr wrap="square" rtlCol="0">
            <a:spAutoFit/>
          </a:bodyPr>
          <a:lstStyle/>
          <a:p>
            <a:pPr algn="ctr"/>
            <a:r>
              <a:rPr lang="en-GB" dirty="0" smtClean="0">
                <a:solidFill>
                  <a:schemeClr val="bg1"/>
                </a:solidFill>
              </a:rPr>
              <a:t>2-part counterpoint</a:t>
            </a:r>
            <a:endParaRPr lang="en-GB" dirty="0">
              <a:solidFill>
                <a:schemeClr val="bg1"/>
              </a:solidFill>
            </a:endParaRPr>
          </a:p>
        </p:txBody>
      </p:sp>
      <p:sp>
        <p:nvSpPr>
          <p:cNvPr id="8" name="TextBox 7"/>
          <p:cNvSpPr txBox="1"/>
          <p:nvPr/>
        </p:nvSpPr>
        <p:spPr>
          <a:xfrm>
            <a:off x="7860212" y="3991904"/>
            <a:ext cx="2057400" cy="646331"/>
          </a:xfrm>
          <a:prstGeom prst="rect">
            <a:avLst/>
          </a:prstGeom>
          <a:solidFill>
            <a:srgbClr val="92D050"/>
          </a:solidFill>
        </p:spPr>
        <p:txBody>
          <a:bodyPr wrap="square" rtlCol="0">
            <a:spAutoFit/>
          </a:bodyPr>
          <a:lstStyle/>
          <a:p>
            <a:pPr algn="ctr"/>
            <a:r>
              <a:rPr lang="en-GB" dirty="0" smtClean="0"/>
              <a:t>Triplet quaver passagework</a:t>
            </a:r>
            <a:endParaRPr lang="en-GB" dirty="0"/>
          </a:p>
        </p:txBody>
      </p:sp>
    </p:spTree>
    <p:extLst>
      <p:ext uri="{BB962C8B-B14F-4D97-AF65-F5344CB8AC3E}">
        <p14:creationId xmlns:p14="http://schemas.microsoft.com/office/powerpoint/2010/main" val="423242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694" y="770021"/>
            <a:ext cx="11585443" cy="5495803"/>
          </a:xfrm>
          <a:prstGeom prst="rect">
            <a:avLst/>
          </a:prstGeom>
        </p:spPr>
      </p:pic>
      <p:sp>
        <p:nvSpPr>
          <p:cNvPr id="3" name="Rounded Rectangle 2"/>
          <p:cNvSpPr/>
          <p:nvPr/>
        </p:nvSpPr>
        <p:spPr>
          <a:xfrm>
            <a:off x="6448926" y="1010651"/>
            <a:ext cx="5401211" cy="4608095"/>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749716" y="3633537"/>
            <a:ext cx="4608095" cy="646331"/>
          </a:xfrm>
          <a:prstGeom prst="rect">
            <a:avLst/>
          </a:prstGeom>
          <a:solidFill>
            <a:srgbClr val="FFFF00"/>
          </a:solidFill>
        </p:spPr>
        <p:txBody>
          <a:bodyPr wrap="square" rtlCol="0">
            <a:spAutoFit/>
          </a:bodyPr>
          <a:lstStyle/>
          <a:p>
            <a:pPr algn="ctr"/>
            <a:r>
              <a:rPr lang="en-GB" dirty="0" smtClean="0"/>
              <a:t>3-part counterpoint between solo flute, violin and RH of harpsichord</a:t>
            </a:r>
            <a:endParaRPr lang="en-GB" dirty="0"/>
          </a:p>
        </p:txBody>
      </p:sp>
      <p:sp>
        <p:nvSpPr>
          <p:cNvPr id="5" name="Oval 4"/>
          <p:cNvSpPr/>
          <p:nvPr/>
        </p:nvSpPr>
        <p:spPr>
          <a:xfrm>
            <a:off x="1234799" y="4279868"/>
            <a:ext cx="412206" cy="514535"/>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440902" y="3314698"/>
            <a:ext cx="2192635" cy="646331"/>
          </a:xfrm>
          <a:prstGeom prst="rect">
            <a:avLst/>
          </a:prstGeom>
          <a:solidFill>
            <a:srgbClr val="7030A0"/>
          </a:solidFill>
        </p:spPr>
        <p:txBody>
          <a:bodyPr wrap="square" rtlCol="0">
            <a:spAutoFit/>
          </a:bodyPr>
          <a:lstStyle/>
          <a:p>
            <a:pPr algn="ctr"/>
            <a:r>
              <a:rPr lang="en-GB" dirty="0" smtClean="0">
                <a:solidFill>
                  <a:schemeClr val="bg1"/>
                </a:solidFill>
              </a:rPr>
              <a:t>Dominant pedal C# (key=F#-minor)</a:t>
            </a:r>
            <a:endParaRPr lang="en-GB" dirty="0">
              <a:solidFill>
                <a:schemeClr val="bg1"/>
              </a:solidFill>
            </a:endParaRPr>
          </a:p>
        </p:txBody>
      </p:sp>
    </p:spTree>
    <p:extLst>
      <p:ext uri="{BB962C8B-B14F-4D97-AF65-F5344CB8AC3E}">
        <p14:creationId xmlns:p14="http://schemas.microsoft.com/office/powerpoint/2010/main" val="113113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4851" y="616799"/>
            <a:ext cx="11646569" cy="5745233"/>
          </a:xfrm>
          <a:prstGeom prst="rect">
            <a:avLst/>
          </a:prstGeom>
        </p:spPr>
      </p:pic>
      <p:sp>
        <p:nvSpPr>
          <p:cNvPr id="3" name="Rounded Rectangle 2"/>
          <p:cNvSpPr/>
          <p:nvPr/>
        </p:nvSpPr>
        <p:spPr>
          <a:xfrm>
            <a:off x="1407695" y="2382253"/>
            <a:ext cx="2237873" cy="637674"/>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2490539" y="3019927"/>
            <a:ext cx="2237873" cy="637674"/>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3497179" y="3723775"/>
            <a:ext cx="2350168" cy="126933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3497179" y="5489229"/>
            <a:ext cx="2350168" cy="637674"/>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4816642" y="1081659"/>
            <a:ext cx="2113547" cy="1300593"/>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823411" y="1188299"/>
            <a:ext cx="938463" cy="369332"/>
          </a:xfrm>
          <a:prstGeom prst="rect">
            <a:avLst/>
          </a:prstGeom>
          <a:solidFill>
            <a:srgbClr val="FFFF00"/>
          </a:solidFill>
        </p:spPr>
        <p:txBody>
          <a:bodyPr wrap="square" rtlCol="0">
            <a:spAutoFit/>
          </a:bodyPr>
          <a:lstStyle/>
          <a:p>
            <a:pPr algn="ctr"/>
            <a:r>
              <a:rPr lang="en-GB" dirty="0" err="1" smtClean="0"/>
              <a:t>Stretto</a:t>
            </a:r>
            <a:endParaRPr lang="en-GB" dirty="0"/>
          </a:p>
        </p:txBody>
      </p:sp>
      <p:sp>
        <p:nvSpPr>
          <p:cNvPr id="9" name="Left Bracket 8"/>
          <p:cNvSpPr/>
          <p:nvPr/>
        </p:nvSpPr>
        <p:spPr>
          <a:xfrm rot="5400000">
            <a:off x="6956982" y="4454413"/>
            <a:ext cx="108284" cy="969101"/>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Left Bracket 9"/>
          <p:cNvSpPr/>
          <p:nvPr/>
        </p:nvSpPr>
        <p:spPr>
          <a:xfrm rot="5400000">
            <a:off x="7941351" y="4448397"/>
            <a:ext cx="108284" cy="969101"/>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Left Bracket 10"/>
          <p:cNvSpPr/>
          <p:nvPr/>
        </p:nvSpPr>
        <p:spPr>
          <a:xfrm rot="5400000">
            <a:off x="8950261" y="4448396"/>
            <a:ext cx="108284" cy="969101"/>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Left Bracket 11"/>
          <p:cNvSpPr/>
          <p:nvPr/>
        </p:nvSpPr>
        <p:spPr>
          <a:xfrm rot="5400000">
            <a:off x="9974440" y="4448397"/>
            <a:ext cx="108284" cy="969101"/>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dirty="0"/>
          </a:p>
        </p:txBody>
      </p:sp>
      <p:sp>
        <p:nvSpPr>
          <p:cNvPr id="13" name="Left Bracket 12"/>
          <p:cNvSpPr/>
          <p:nvPr/>
        </p:nvSpPr>
        <p:spPr>
          <a:xfrm rot="5400000">
            <a:off x="10968081" y="4448396"/>
            <a:ext cx="108284" cy="969101"/>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p:cNvSpPr txBox="1"/>
          <p:nvPr/>
        </p:nvSpPr>
        <p:spPr>
          <a:xfrm>
            <a:off x="7790411" y="4035274"/>
            <a:ext cx="2762530" cy="646331"/>
          </a:xfrm>
          <a:prstGeom prst="rect">
            <a:avLst/>
          </a:prstGeom>
          <a:solidFill>
            <a:srgbClr val="00B0F0"/>
          </a:solidFill>
        </p:spPr>
        <p:txBody>
          <a:bodyPr wrap="square" rtlCol="0">
            <a:spAutoFit/>
          </a:bodyPr>
          <a:lstStyle/>
          <a:p>
            <a:pPr algn="ctr"/>
            <a:r>
              <a:rPr lang="en-GB" dirty="0" smtClean="0"/>
              <a:t>Ascending sequences build tension</a:t>
            </a:r>
            <a:endParaRPr lang="en-GB" dirty="0"/>
          </a:p>
        </p:txBody>
      </p:sp>
    </p:spTree>
    <p:extLst>
      <p:ext uri="{BB962C8B-B14F-4D97-AF65-F5344CB8AC3E}">
        <p14:creationId xmlns:p14="http://schemas.microsoft.com/office/powerpoint/2010/main" val="109343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252663" y="809375"/>
            <a:ext cx="11569418" cy="5218780"/>
          </a:xfrm>
          <a:prstGeom prst="rect">
            <a:avLst/>
          </a:prstGeom>
        </p:spPr>
      </p:pic>
      <p:sp>
        <p:nvSpPr>
          <p:cNvPr id="3" name="Rounded Rectangle 2"/>
          <p:cNvSpPr/>
          <p:nvPr/>
        </p:nvSpPr>
        <p:spPr>
          <a:xfrm>
            <a:off x="9982200" y="809374"/>
            <a:ext cx="1002632" cy="504080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7182853" y="2562726"/>
            <a:ext cx="2466473" cy="923330"/>
          </a:xfrm>
          <a:prstGeom prst="rect">
            <a:avLst/>
          </a:prstGeom>
          <a:solidFill>
            <a:srgbClr val="FF0000"/>
          </a:solidFill>
        </p:spPr>
        <p:txBody>
          <a:bodyPr wrap="square" rtlCol="0">
            <a:spAutoFit/>
          </a:bodyPr>
          <a:lstStyle/>
          <a:p>
            <a:pPr algn="ctr"/>
            <a:r>
              <a:rPr lang="en-GB" dirty="0" smtClean="0"/>
              <a:t>Cadential 6/4</a:t>
            </a:r>
          </a:p>
          <a:p>
            <a:pPr algn="ctr"/>
            <a:r>
              <a:rPr lang="en-GB" dirty="0" smtClean="0"/>
              <a:t>Ic-V7-I</a:t>
            </a:r>
          </a:p>
          <a:p>
            <a:pPr algn="ctr"/>
            <a:r>
              <a:rPr lang="en-GB" dirty="0" smtClean="0"/>
              <a:t>Perfect cadence</a:t>
            </a:r>
            <a:endParaRPr lang="en-GB" dirty="0"/>
          </a:p>
        </p:txBody>
      </p:sp>
      <p:sp>
        <p:nvSpPr>
          <p:cNvPr id="5" name="Oval 4"/>
          <p:cNvSpPr/>
          <p:nvPr/>
        </p:nvSpPr>
        <p:spPr>
          <a:xfrm>
            <a:off x="10483516" y="809374"/>
            <a:ext cx="412206" cy="51453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0732168" y="252663"/>
            <a:ext cx="1089913" cy="369332"/>
          </a:xfrm>
          <a:prstGeom prst="rect">
            <a:avLst/>
          </a:prstGeom>
          <a:solidFill>
            <a:srgbClr val="00B050"/>
          </a:solidFill>
        </p:spPr>
        <p:txBody>
          <a:bodyPr wrap="square" rtlCol="0">
            <a:spAutoFit/>
          </a:bodyPr>
          <a:lstStyle/>
          <a:p>
            <a:pPr algn="ctr"/>
            <a:r>
              <a:rPr lang="en-GB" dirty="0" smtClean="0"/>
              <a:t>Pause</a:t>
            </a:r>
            <a:endParaRPr lang="en-GB" dirty="0"/>
          </a:p>
        </p:txBody>
      </p:sp>
    </p:spTree>
    <p:extLst>
      <p:ext uri="{BB962C8B-B14F-4D97-AF65-F5344CB8AC3E}">
        <p14:creationId xmlns:p14="http://schemas.microsoft.com/office/powerpoint/2010/main" val="77240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61253917"/>
              </p:ext>
            </p:extLst>
          </p:nvPr>
        </p:nvGraphicFramePr>
        <p:xfrm>
          <a:off x="1202724" y="444843"/>
          <a:ext cx="10404389" cy="5947719"/>
        </p:xfrm>
        <a:graphic>
          <a:graphicData uri="http://schemas.openxmlformats.org/drawingml/2006/table">
            <a:tbl>
              <a:tblPr firstRow="1" firstCol="1" bandRow="1">
                <a:tableStyleId>{5C22544A-7EE6-4342-B048-85BDC9FD1C3A}</a:tableStyleId>
              </a:tblPr>
              <a:tblGrid>
                <a:gridCol w="1144681"/>
                <a:gridCol w="1662915"/>
                <a:gridCol w="1130783"/>
                <a:gridCol w="1035474"/>
                <a:gridCol w="1832681"/>
                <a:gridCol w="1135746"/>
                <a:gridCol w="1223112"/>
                <a:gridCol w="1238997"/>
              </a:tblGrid>
              <a:tr h="849675">
                <a:tc>
                  <a:txBody>
                    <a:bodyPr/>
                    <a:lstStyle/>
                    <a:p>
                      <a:pPr>
                        <a:lnSpc>
                          <a:spcPct val="107000"/>
                        </a:lnSpc>
                        <a:spcAft>
                          <a:spcPts val="0"/>
                        </a:spcAft>
                      </a:pPr>
                      <a:r>
                        <a:rPr lang="en-GB" sz="1000" dirty="0">
                          <a:effectLst/>
                        </a:rPr>
                        <a:t>Context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199" marR="65199" marT="0" marB="0"/>
                </a:tc>
                <a:tc>
                  <a:txBody>
                    <a:bodyPr/>
                    <a:lstStyle/>
                    <a:p>
                      <a:pPr>
                        <a:lnSpc>
                          <a:spcPct val="107000"/>
                        </a:lnSpc>
                        <a:spcAft>
                          <a:spcPts val="0"/>
                        </a:spcAft>
                      </a:pPr>
                      <a:r>
                        <a:rPr lang="en-GB" sz="1000" dirty="0">
                          <a:effectLst/>
                        </a:rPr>
                        <a:t>Instrumentation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199" marR="65199" marT="0" marB="0"/>
                </a:tc>
                <a:tc>
                  <a:txBody>
                    <a:bodyPr/>
                    <a:lstStyle/>
                    <a:p>
                      <a:pPr>
                        <a:lnSpc>
                          <a:spcPct val="107000"/>
                        </a:lnSpc>
                        <a:spcAft>
                          <a:spcPts val="0"/>
                        </a:spcAft>
                      </a:pPr>
                      <a:r>
                        <a:rPr lang="en-GB" sz="1000">
                          <a:effectLst/>
                        </a:rPr>
                        <a:t>Melody</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5199" marR="65199" marT="0" marB="0"/>
                </a:tc>
                <a:tc>
                  <a:txBody>
                    <a:bodyPr/>
                    <a:lstStyle/>
                    <a:p>
                      <a:pPr>
                        <a:lnSpc>
                          <a:spcPct val="107000"/>
                        </a:lnSpc>
                        <a:spcAft>
                          <a:spcPts val="0"/>
                        </a:spcAft>
                      </a:pPr>
                      <a:r>
                        <a:rPr lang="en-GB" sz="1000">
                          <a:effectLst/>
                        </a:rPr>
                        <a:t>Rhythm</a:t>
                      </a:r>
                    </a:p>
                    <a:p>
                      <a:pPr>
                        <a:lnSpc>
                          <a:spcPct val="107000"/>
                        </a:lnSpc>
                        <a:spcAft>
                          <a:spcPts val="0"/>
                        </a:spcAft>
                      </a:pPr>
                      <a:r>
                        <a:rPr lang="en-GB" sz="1000">
                          <a:effectLst/>
                        </a:rPr>
                        <a:t>Metre</a:t>
                      </a:r>
                    </a:p>
                    <a:p>
                      <a:pPr>
                        <a:lnSpc>
                          <a:spcPct val="107000"/>
                        </a:lnSpc>
                        <a:spcAft>
                          <a:spcPts val="0"/>
                        </a:spcAft>
                      </a:pPr>
                      <a:r>
                        <a:rPr lang="en-GB" sz="1000">
                          <a:effectLst/>
                        </a:rPr>
                        <a:t>Tempo</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5199" marR="65199" marT="0" marB="0"/>
                </a:tc>
                <a:tc>
                  <a:txBody>
                    <a:bodyPr/>
                    <a:lstStyle/>
                    <a:p>
                      <a:pPr>
                        <a:lnSpc>
                          <a:spcPct val="107000"/>
                        </a:lnSpc>
                        <a:spcAft>
                          <a:spcPts val="0"/>
                        </a:spcAft>
                      </a:pPr>
                      <a:r>
                        <a:rPr lang="en-GB" sz="1000">
                          <a:effectLst/>
                        </a:rPr>
                        <a:t>Harmony</a:t>
                      </a:r>
                    </a:p>
                    <a:p>
                      <a:pPr>
                        <a:lnSpc>
                          <a:spcPct val="107000"/>
                        </a:lnSpc>
                        <a:spcAft>
                          <a:spcPts val="0"/>
                        </a:spcAft>
                      </a:pPr>
                      <a:r>
                        <a:rPr lang="en-GB" sz="1000">
                          <a:effectLst/>
                        </a:rPr>
                        <a:t>Tonality</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5199" marR="65199" marT="0" marB="0"/>
                </a:tc>
                <a:tc>
                  <a:txBody>
                    <a:bodyPr/>
                    <a:lstStyle/>
                    <a:p>
                      <a:pPr>
                        <a:lnSpc>
                          <a:spcPct val="107000"/>
                        </a:lnSpc>
                        <a:spcAft>
                          <a:spcPts val="0"/>
                        </a:spcAft>
                      </a:pPr>
                      <a:r>
                        <a:rPr lang="en-GB" sz="1000">
                          <a:effectLst/>
                        </a:rPr>
                        <a:t>Texture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5199" marR="65199" marT="0" marB="0"/>
                </a:tc>
                <a:tc>
                  <a:txBody>
                    <a:bodyPr/>
                    <a:lstStyle/>
                    <a:p>
                      <a:pPr>
                        <a:lnSpc>
                          <a:spcPct val="107000"/>
                        </a:lnSpc>
                        <a:spcAft>
                          <a:spcPts val="0"/>
                        </a:spcAft>
                      </a:pPr>
                      <a:r>
                        <a:rPr lang="en-GB" sz="1000">
                          <a:effectLst/>
                        </a:rPr>
                        <a:t>Structure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5199" marR="65199" marT="0" marB="0"/>
                </a:tc>
                <a:tc>
                  <a:txBody>
                    <a:bodyPr/>
                    <a:lstStyle/>
                    <a:p>
                      <a:pPr>
                        <a:lnSpc>
                          <a:spcPct val="107000"/>
                        </a:lnSpc>
                        <a:spcAft>
                          <a:spcPts val="0"/>
                        </a:spcAft>
                      </a:pPr>
                      <a:r>
                        <a:rPr lang="en-GB" sz="1000">
                          <a:effectLst/>
                        </a:rPr>
                        <a:t>Dynamics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5199" marR="65199" marT="0" marB="0"/>
                </a:tc>
              </a:tr>
              <a:tr h="5098044">
                <a:tc>
                  <a:txBody>
                    <a:bodyPr/>
                    <a:lstStyle/>
                    <a:p>
                      <a:pPr>
                        <a:lnSpc>
                          <a:spcPct val="107000"/>
                        </a:lnSpc>
                        <a:spcAft>
                          <a:spcPts val="0"/>
                        </a:spcAft>
                      </a:pPr>
                      <a:r>
                        <a:rPr lang="en-GB" sz="1000">
                          <a:effectLst/>
                        </a:rPr>
                        <a:t>Concerto Grosso</a:t>
                      </a:r>
                    </a:p>
                    <a:p>
                      <a:pPr>
                        <a:lnSpc>
                          <a:spcPct val="107000"/>
                        </a:lnSpc>
                        <a:spcAft>
                          <a:spcPts val="0"/>
                        </a:spcAft>
                      </a:pPr>
                      <a:r>
                        <a:rPr lang="en-GB" sz="1000">
                          <a:effectLst/>
                        </a:rPr>
                        <a:t>Affection</a:t>
                      </a:r>
                    </a:p>
                    <a:p>
                      <a:pPr>
                        <a:lnSpc>
                          <a:spcPct val="107000"/>
                        </a:lnSpc>
                        <a:spcAft>
                          <a:spcPts val="0"/>
                        </a:spcAft>
                      </a:pPr>
                      <a:r>
                        <a:rPr lang="en-GB" sz="1000">
                          <a:effectLst/>
                        </a:rPr>
                        <a:t> </a:t>
                      </a:r>
                    </a:p>
                    <a:p>
                      <a:pPr>
                        <a:lnSpc>
                          <a:spcPct val="107000"/>
                        </a:lnSpc>
                        <a:spcAft>
                          <a:spcPts val="0"/>
                        </a:spcAft>
                      </a:pPr>
                      <a:r>
                        <a:rPr lang="en-GB" sz="1000">
                          <a:effectLst/>
                        </a:rPr>
                        <a:t> </a:t>
                      </a:r>
                    </a:p>
                    <a:p>
                      <a:pPr>
                        <a:lnSpc>
                          <a:spcPct val="107000"/>
                        </a:lnSpc>
                        <a:spcAft>
                          <a:spcPts val="0"/>
                        </a:spcAft>
                      </a:pPr>
                      <a:r>
                        <a:rPr lang="en-GB" sz="1000">
                          <a:effectLst/>
                        </a:rPr>
                        <a:t> </a:t>
                      </a:r>
                    </a:p>
                    <a:p>
                      <a:pPr>
                        <a:lnSpc>
                          <a:spcPct val="107000"/>
                        </a:lnSpc>
                        <a:spcAft>
                          <a:spcPts val="0"/>
                        </a:spcAft>
                      </a:pPr>
                      <a:r>
                        <a:rPr lang="en-GB" sz="1000">
                          <a:effectLst/>
                        </a:rPr>
                        <a:t> </a:t>
                      </a:r>
                    </a:p>
                    <a:p>
                      <a:pPr>
                        <a:lnSpc>
                          <a:spcPct val="107000"/>
                        </a:lnSpc>
                        <a:spcAft>
                          <a:spcPts val="0"/>
                        </a:spcAft>
                      </a:pPr>
                      <a:r>
                        <a:rPr lang="en-GB" sz="1000">
                          <a:effectLst/>
                        </a:rPr>
                        <a:t> </a:t>
                      </a:r>
                    </a:p>
                    <a:p>
                      <a:pPr>
                        <a:lnSpc>
                          <a:spcPct val="107000"/>
                        </a:lnSpc>
                        <a:spcAft>
                          <a:spcPts val="0"/>
                        </a:spcAft>
                      </a:pPr>
                      <a:r>
                        <a:rPr lang="en-GB" sz="1000">
                          <a:effectLst/>
                        </a:rPr>
                        <a:t> </a:t>
                      </a:r>
                    </a:p>
                    <a:p>
                      <a:pPr>
                        <a:lnSpc>
                          <a:spcPct val="107000"/>
                        </a:lnSpc>
                        <a:spcAft>
                          <a:spcPts val="0"/>
                        </a:spcAft>
                      </a:pPr>
                      <a:r>
                        <a:rPr lang="en-GB" sz="1000">
                          <a:effectLst/>
                        </a:rPr>
                        <a:t> </a:t>
                      </a:r>
                    </a:p>
                    <a:p>
                      <a:pPr>
                        <a:lnSpc>
                          <a:spcPct val="107000"/>
                        </a:lnSpc>
                        <a:spcAft>
                          <a:spcPts val="0"/>
                        </a:spcAft>
                      </a:pPr>
                      <a:r>
                        <a:rPr lang="en-GB" sz="1000">
                          <a:effectLst/>
                        </a:rPr>
                        <a:t> </a:t>
                      </a:r>
                    </a:p>
                    <a:p>
                      <a:pPr>
                        <a:lnSpc>
                          <a:spcPct val="107000"/>
                        </a:lnSpc>
                        <a:spcAft>
                          <a:spcPts val="0"/>
                        </a:spcAft>
                      </a:pPr>
                      <a:r>
                        <a:rPr lang="en-GB" sz="1000">
                          <a:effectLst/>
                        </a:rPr>
                        <a:t> </a:t>
                      </a:r>
                    </a:p>
                    <a:p>
                      <a:pPr>
                        <a:lnSpc>
                          <a:spcPct val="107000"/>
                        </a:lnSpc>
                        <a:spcAft>
                          <a:spcPts val="0"/>
                        </a:spcAft>
                      </a:pPr>
                      <a:r>
                        <a:rPr lang="en-GB" sz="1000">
                          <a:effectLst/>
                        </a:rPr>
                        <a:t> </a:t>
                      </a:r>
                    </a:p>
                    <a:p>
                      <a:pPr>
                        <a:lnSpc>
                          <a:spcPct val="107000"/>
                        </a:lnSpc>
                        <a:spcAft>
                          <a:spcPts val="0"/>
                        </a:spcAft>
                      </a:pPr>
                      <a:r>
                        <a:rPr lang="en-GB" sz="1000">
                          <a:effectLst/>
                        </a:rPr>
                        <a:t> </a:t>
                      </a:r>
                    </a:p>
                    <a:p>
                      <a:pPr>
                        <a:lnSpc>
                          <a:spcPct val="107000"/>
                        </a:lnSpc>
                        <a:spcAft>
                          <a:spcPts val="0"/>
                        </a:spcAft>
                      </a:pPr>
                      <a:r>
                        <a:rPr lang="en-GB" sz="1000">
                          <a:effectLst/>
                        </a:rPr>
                        <a:t> </a:t>
                      </a:r>
                    </a:p>
                    <a:p>
                      <a:pPr>
                        <a:lnSpc>
                          <a:spcPct val="107000"/>
                        </a:lnSpc>
                        <a:spcAft>
                          <a:spcPts val="0"/>
                        </a:spcAft>
                      </a:pPr>
                      <a:r>
                        <a:rPr lang="en-GB" sz="1000">
                          <a:effectLst/>
                        </a:rPr>
                        <a:t> </a:t>
                      </a:r>
                    </a:p>
                    <a:p>
                      <a:pPr>
                        <a:lnSpc>
                          <a:spcPct val="107000"/>
                        </a:lnSpc>
                        <a:spcAft>
                          <a:spcPts val="0"/>
                        </a:spcAft>
                      </a:pPr>
                      <a:r>
                        <a:rPr lang="en-GB" sz="1000">
                          <a:effectLst/>
                        </a:rPr>
                        <a:t> </a:t>
                      </a:r>
                    </a:p>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5199" marR="65199" marT="0" marB="0"/>
                </a:tc>
                <a:tc>
                  <a:txBody>
                    <a:bodyPr/>
                    <a:lstStyle/>
                    <a:p>
                      <a:pPr>
                        <a:lnSpc>
                          <a:spcPct val="107000"/>
                        </a:lnSpc>
                        <a:spcAft>
                          <a:spcPts val="0"/>
                        </a:spcAft>
                      </a:pPr>
                      <a:r>
                        <a:rPr lang="en-GB" sz="1000">
                          <a:effectLst/>
                        </a:rPr>
                        <a:t>Concertino</a:t>
                      </a:r>
                    </a:p>
                    <a:p>
                      <a:pPr>
                        <a:lnSpc>
                          <a:spcPct val="107000"/>
                        </a:lnSpc>
                        <a:spcAft>
                          <a:spcPts val="0"/>
                        </a:spcAft>
                      </a:pPr>
                      <a:r>
                        <a:rPr lang="en-GB" sz="1000">
                          <a:effectLst/>
                        </a:rPr>
                        <a:t>Ripieno</a:t>
                      </a:r>
                    </a:p>
                    <a:p>
                      <a:pPr>
                        <a:lnSpc>
                          <a:spcPct val="107000"/>
                        </a:lnSpc>
                        <a:spcAft>
                          <a:spcPts val="0"/>
                        </a:spcAft>
                      </a:pPr>
                      <a:r>
                        <a:rPr lang="en-GB" sz="1000">
                          <a:effectLst/>
                        </a:rPr>
                        <a:t>Flute</a:t>
                      </a:r>
                    </a:p>
                    <a:p>
                      <a:pPr>
                        <a:lnSpc>
                          <a:spcPct val="107000"/>
                        </a:lnSpc>
                        <a:spcAft>
                          <a:spcPts val="0"/>
                        </a:spcAft>
                      </a:pPr>
                      <a:r>
                        <a:rPr lang="en-GB" sz="1000">
                          <a:effectLst/>
                        </a:rPr>
                        <a:t>Harpsichord</a:t>
                      </a:r>
                    </a:p>
                    <a:p>
                      <a:pPr>
                        <a:lnSpc>
                          <a:spcPct val="107000"/>
                        </a:lnSpc>
                        <a:spcAft>
                          <a:spcPts val="0"/>
                        </a:spcAft>
                      </a:pPr>
                      <a:r>
                        <a:rPr lang="en-GB" sz="1000">
                          <a:effectLst/>
                        </a:rPr>
                        <a:t>Figured bass</a:t>
                      </a:r>
                    </a:p>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5199" marR="65199" marT="0" marB="0"/>
                </a:tc>
                <a:tc>
                  <a:txBody>
                    <a:bodyPr/>
                    <a:lstStyle/>
                    <a:p>
                      <a:pPr>
                        <a:lnSpc>
                          <a:spcPct val="107000"/>
                        </a:lnSpc>
                        <a:spcAft>
                          <a:spcPts val="0"/>
                        </a:spcAft>
                      </a:pPr>
                      <a:r>
                        <a:rPr lang="en-GB" sz="1000" dirty="0">
                          <a:effectLst/>
                        </a:rPr>
                        <a:t>Sequences</a:t>
                      </a:r>
                    </a:p>
                    <a:p>
                      <a:pPr>
                        <a:lnSpc>
                          <a:spcPct val="107000"/>
                        </a:lnSpc>
                        <a:spcAft>
                          <a:spcPts val="0"/>
                        </a:spcAft>
                      </a:pPr>
                      <a:r>
                        <a:rPr lang="en-GB" sz="1000" dirty="0">
                          <a:effectLst/>
                        </a:rPr>
                        <a:t>Suspensions</a:t>
                      </a:r>
                    </a:p>
                    <a:p>
                      <a:pPr>
                        <a:lnSpc>
                          <a:spcPct val="107000"/>
                        </a:lnSpc>
                        <a:spcAft>
                          <a:spcPts val="0"/>
                        </a:spcAft>
                      </a:pPr>
                      <a:r>
                        <a:rPr lang="en-GB" sz="1000" dirty="0">
                          <a:effectLst/>
                        </a:rPr>
                        <a:t>Violin</a:t>
                      </a:r>
                    </a:p>
                    <a:p>
                      <a:pPr>
                        <a:lnSpc>
                          <a:spcPct val="107000"/>
                        </a:lnSpc>
                        <a:spcAft>
                          <a:spcPts val="0"/>
                        </a:spcAft>
                      </a:pPr>
                      <a:r>
                        <a:rPr lang="en-GB" sz="1000" dirty="0">
                          <a:effectLst/>
                        </a:rPr>
                        <a:t>Subject</a:t>
                      </a:r>
                    </a:p>
                    <a:p>
                      <a:pPr>
                        <a:lnSpc>
                          <a:spcPct val="107000"/>
                        </a:lnSpc>
                        <a:spcAft>
                          <a:spcPts val="0"/>
                        </a:spcAft>
                      </a:pPr>
                      <a:r>
                        <a:rPr lang="en-GB" sz="1000" dirty="0">
                          <a:effectLst/>
                        </a:rPr>
                        <a:t>Answer</a:t>
                      </a:r>
                    </a:p>
                    <a:p>
                      <a:pPr>
                        <a:lnSpc>
                          <a:spcPct val="107000"/>
                        </a:lnSpc>
                        <a:spcAft>
                          <a:spcPts val="0"/>
                        </a:spcAft>
                      </a:pPr>
                      <a:r>
                        <a:rPr lang="en-GB" sz="1000" dirty="0">
                          <a:effectLst/>
                        </a:rPr>
                        <a:t>Countersubject</a:t>
                      </a:r>
                    </a:p>
                    <a:p>
                      <a:pPr>
                        <a:lnSpc>
                          <a:spcPct val="107000"/>
                        </a:lnSpc>
                        <a:spcAft>
                          <a:spcPts val="0"/>
                        </a:spcAft>
                      </a:pPr>
                      <a:r>
                        <a:rPr lang="en-GB" sz="1000" dirty="0">
                          <a:effectLst/>
                        </a:rPr>
                        <a:t>Passagework</a:t>
                      </a:r>
                    </a:p>
                    <a:p>
                      <a:pPr>
                        <a:lnSpc>
                          <a:spcPct val="107000"/>
                        </a:lnSpc>
                        <a:spcAft>
                          <a:spcPts val="0"/>
                        </a:spcAft>
                      </a:pPr>
                      <a:r>
                        <a:rPr lang="en-GB" sz="1000" dirty="0">
                          <a:effectLst/>
                        </a:rPr>
                        <a:t>Chromatic</a:t>
                      </a:r>
                    </a:p>
                    <a:p>
                      <a:pPr>
                        <a:lnSpc>
                          <a:spcPct val="107000"/>
                        </a:lnSpc>
                        <a:spcAft>
                          <a:spcPts val="0"/>
                        </a:spcAft>
                      </a:pPr>
                      <a:r>
                        <a:rPr lang="en-GB" sz="1000" dirty="0" err="1">
                          <a:effectLst/>
                        </a:rPr>
                        <a:t>Scalic</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199" marR="65199" marT="0" marB="0"/>
                </a:tc>
                <a:tc>
                  <a:txBody>
                    <a:bodyPr/>
                    <a:lstStyle/>
                    <a:p>
                      <a:pPr>
                        <a:lnSpc>
                          <a:spcPct val="107000"/>
                        </a:lnSpc>
                        <a:spcAft>
                          <a:spcPts val="0"/>
                        </a:spcAft>
                      </a:pPr>
                      <a:r>
                        <a:rPr lang="en-GB" sz="1000">
                          <a:effectLst/>
                        </a:rPr>
                        <a:t>Fast</a:t>
                      </a:r>
                    </a:p>
                    <a:p>
                      <a:pPr>
                        <a:lnSpc>
                          <a:spcPct val="107000"/>
                        </a:lnSpc>
                        <a:spcAft>
                          <a:spcPts val="0"/>
                        </a:spcAft>
                      </a:pPr>
                      <a:r>
                        <a:rPr lang="en-GB" sz="1000">
                          <a:effectLst/>
                        </a:rPr>
                        <a:t>Gigue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5199" marR="65199" marT="0" marB="0"/>
                </a:tc>
                <a:tc>
                  <a:txBody>
                    <a:bodyPr/>
                    <a:lstStyle/>
                    <a:p>
                      <a:pPr>
                        <a:lnSpc>
                          <a:spcPct val="107000"/>
                        </a:lnSpc>
                        <a:spcAft>
                          <a:spcPts val="0"/>
                        </a:spcAft>
                      </a:pPr>
                      <a:r>
                        <a:rPr lang="en-GB" sz="1000">
                          <a:effectLst/>
                        </a:rPr>
                        <a:t>D-major</a:t>
                      </a:r>
                    </a:p>
                    <a:p>
                      <a:pPr>
                        <a:lnSpc>
                          <a:spcPct val="107000"/>
                        </a:lnSpc>
                        <a:spcAft>
                          <a:spcPts val="0"/>
                        </a:spcAft>
                      </a:pPr>
                      <a:r>
                        <a:rPr lang="en-GB" sz="1000">
                          <a:effectLst/>
                        </a:rPr>
                        <a:t>Pedals</a:t>
                      </a:r>
                    </a:p>
                    <a:p>
                      <a:pPr>
                        <a:lnSpc>
                          <a:spcPct val="107000"/>
                        </a:lnSpc>
                        <a:spcAft>
                          <a:spcPts val="0"/>
                        </a:spcAft>
                      </a:pPr>
                      <a:r>
                        <a:rPr lang="en-GB" sz="1000">
                          <a:effectLst/>
                        </a:rPr>
                        <a:t>B-minor (relative minor)</a:t>
                      </a:r>
                    </a:p>
                    <a:p>
                      <a:pPr>
                        <a:lnSpc>
                          <a:spcPct val="107000"/>
                        </a:lnSpc>
                        <a:spcAft>
                          <a:spcPts val="0"/>
                        </a:spcAft>
                      </a:pPr>
                      <a:r>
                        <a:rPr lang="en-GB" sz="1000">
                          <a:effectLst/>
                        </a:rPr>
                        <a:t>Secondary dominant</a:t>
                      </a:r>
                    </a:p>
                    <a:p>
                      <a:pPr>
                        <a:lnSpc>
                          <a:spcPct val="107000"/>
                        </a:lnSpc>
                        <a:spcAft>
                          <a:spcPts val="0"/>
                        </a:spcAft>
                      </a:pPr>
                      <a:r>
                        <a:rPr lang="en-GB" sz="1000">
                          <a:effectLst/>
                        </a:rPr>
                        <a:t>Cadential 6/4 (ic-V7-i)</a:t>
                      </a:r>
                    </a:p>
                    <a:p>
                      <a:pPr>
                        <a:lnSpc>
                          <a:spcPct val="107000"/>
                        </a:lnSpc>
                        <a:spcAft>
                          <a:spcPts val="0"/>
                        </a:spcAft>
                      </a:pPr>
                      <a:r>
                        <a:rPr lang="en-GB" sz="1000">
                          <a:effectLst/>
                        </a:rPr>
                        <a:t>Passing modulations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5199" marR="65199" marT="0" marB="0"/>
                </a:tc>
                <a:tc>
                  <a:txBody>
                    <a:bodyPr/>
                    <a:lstStyle/>
                    <a:p>
                      <a:pPr>
                        <a:lnSpc>
                          <a:spcPct val="107000"/>
                        </a:lnSpc>
                        <a:spcAft>
                          <a:spcPts val="0"/>
                        </a:spcAft>
                      </a:pPr>
                      <a:r>
                        <a:rPr lang="en-GB" sz="1000">
                          <a:effectLst/>
                        </a:rPr>
                        <a:t>Homophonic</a:t>
                      </a:r>
                    </a:p>
                    <a:p>
                      <a:pPr>
                        <a:lnSpc>
                          <a:spcPct val="107000"/>
                        </a:lnSpc>
                        <a:spcAft>
                          <a:spcPts val="0"/>
                        </a:spcAft>
                      </a:pPr>
                      <a:r>
                        <a:rPr lang="en-GB" sz="1000">
                          <a:effectLst/>
                        </a:rPr>
                        <a:t>Dialoguing</a:t>
                      </a:r>
                    </a:p>
                    <a:p>
                      <a:pPr>
                        <a:lnSpc>
                          <a:spcPct val="107000"/>
                        </a:lnSpc>
                        <a:spcAft>
                          <a:spcPts val="0"/>
                        </a:spcAft>
                      </a:pPr>
                      <a:r>
                        <a:rPr lang="en-GB" sz="1000">
                          <a:effectLst/>
                        </a:rPr>
                        <a:t>Counterpoint</a:t>
                      </a:r>
                    </a:p>
                    <a:p>
                      <a:pPr>
                        <a:lnSpc>
                          <a:spcPct val="107000"/>
                        </a:lnSpc>
                        <a:spcAft>
                          <a:spcPts val="0"/>
                        </a:spcAft>
                      </a:pPr>
                      <a:r>
                        <a:rPr lang="en-GB" sz="1000">
                          <a:effectLst/>
                        </a:rPr>
                        <a:t>Contrapuntal</a:t>
                      </a:r>
                    </a:p>
                    <a:p>
                      <a:pPr>
                        <a:lnSpc>
                          <a:spcPct val="107000"/>
                        </a:lnSpc>
                        <a:spcAft>
                          <a:spcPts val="0"/>
                        </a:spcAft>
                      </a:pPr>
                      <a:r>
                        <a:rPr lang="en-GB" sz="1000">
                          <a:effectLst/>
                        </a:rPr>
                        <a:t>Tutti</a:t>
                      </a:r>
                    </a:p>
                    <a:p>
                      <a:pPr>
                        <a:lnSpc>
                          <a:spcPct val="107000"/>
                        </a:lnSpc>
                        <a:spcAft>
                          <a:spcPts val="0"/>
                        </a:spcAft>
                      </a:pPr>
                      <a:r>
                        <a:rPr lang="en-GB" sz="1000">
                          <a:effectLst/>
                        </a:rPr>
                        <a:t>Monophonic</a:t>
                      </a:r>
                    </a:p>
                    <a:p>
                      <a:pPr>
                        <a:lnSpc>
                          <a:spcPct val="107000"/>
                        </a:lnSpc>
                        <a:spcAft>
                          <a:spcPts val="0"/>
                        </a:spcAft>
                      </a:pPr>
                      <a:r>
                        <a:rPr lang="en-GB" sz="1000">
                          <a:effectLst/>
                        </a:rPr>
                        <a:t>Stretto</a:t>
                      </a:r>
                    </a:p>
                    <a:p>
                      <a:pPr>
                        <a:lnSpc>
                          <a:spcPct val="107000"/>
                        </a:lnSpc>
                        <a:spcAft>
                          <a:spcPts val="0"/>
                        </a:spcAft>
                      </a:pPr>
                      <a:r>
                        <a:rPr lang="en-GB" sz="1000">
                          <a:effectLst/>
                        </a:rPr>
                        <a:t>Canon</a:t>
                      </a:r>
                    </a:p>
                    <a:p>
                      <a:pPr>
                        <a:lnSpc>
                          <a:spcPct val="107000"/>
                        </a:lnSpc>
                        <a:spcAft>
                          <a:spcPts val="0"/>
                        </a:spcAft>
                      </a:pPr>
                      <a:r>
                        <a:rPr lang="en-GB" sz="1000">
                          <a:effectLst/>
                        </a:rPr>
                        <a:t>Fugal</a:t>
                      </a:r>
                    </a:p>
                    <a:p>
                      <a:pPr>
                        <a:lnSpc>
                          <a:spcPct val="107000"/>
                        </a:lnSpc>
                        <a:spcAft>
                          <a:spcPts val="0"/>
                        </a:spcAft>
                      </a:pPr>
                      <a:r>
                        <a:rPr lang="en-GB" sz="1000">
                          <a:effectLst/>
                        </a:rPr>
                        <a:t>Unison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5199" marR="65199" marT="0" marB="0"/>
                </a:tc>
                <a:tc>
                  <a:txBody>
                    <a:bodyPr/>
                    <a:lstStyle/>
                    <a:p>
                      <a:pPr>
                        <a:lnSpc>
                          <a:spcPct val="107000"/>
                        </a:lnSpc>
                        <a:spcAft>
                          <a:spcPts val="0"/>
                        </a:spcAft>
                      </a:pPr>
                      <a:r>
                        <a:rPr lang="en-GB" sz="1000">
                          <a:effectLst/>
                        </a:rPr>
                        <a:t>Fugue</a:t>
                      </a:r>
                    </a:p>
                    <a:p>
                      <a:pPr>
                        <a:lnSpc>
                          <a:spcPct val="107000"/>
                        </a:lnSpc>
                        <a:spcAft>
                          <a:spcPts val="0"/>
                        </a:spcAft>
                      </a:pPr>
                      <a:r>
                        <a:rPr lang="en-GB" sz="1000">
                          <a:effectLst/>
                        </a:rPr>
                        <a:t>Ternary (ABA)</a:t>
                      </a:r>
                    </a:p>
                    <a:p>
                      <a:pPr>
                        <a:lnSpc>
                          <a:spcPct val="107000"/>
                        </a:lnSpc>
                        <a:spcAft>
                          <a:spcPts val="0"/>
                        </a:spcAft>
                      </a:pPr>
                      <a:r>
                        <a:rPr lang="en-GB" sz="1000">
                          <a:effectLst/>
                        </a:rPr>
                        <a:t>Fugal exposition</a:t>
                      </a:r>
                    </a:p>
                    <a:p>
                      <a:pPr>
                        <a:lnSpc>
                          <a:spcPct val="107000"/>
                        </a:lnSpc>
                        <a:spcAft>
                          <a:spcPts val="0"/>
                        </a:spcAft>
                      </a:pPr>
                      <a:r>
                        <a:rPr lang="en-GB" sz="1000">
                          <a:effectLst/>
                        </a:rPr>
                        <a:t>Middle section</a:t>
                      </a:r>
                    </a:p>
                    <a:p>
                      <a:pPr>
                        <a:lnSpc>
                          <a:spcPct val="107000"/>
                        </a:lnSpc>
                        <a:spcAft>
                          <a:spcPts val="0"/>
                        </a:spcAft>
                      </a:pPr>
                      <a:r>
                        <a:rPr lang="en-GB" sz="1000">
                          <a:effectLst/>
                        </a:rPr>
                        <a:t>Final entries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5199" marR="65199" marT="0" marB="0"/>
                </a:tc>
                <a:tc>
                  <a:txBody>
                    <a:bodyPr/>
                    <a:lstStyle/>
                    <a:p>
                      <a:pPr>
                        <a:lnSpc>
                          <a:spcPct val="107000"/>
                        </a:lnSpc>
                        <a:spcAft>
                          <a:spcPts val="0"/>
                        </a:spcAft>
                      </a:pPr>
                      <a:r>
                        <a:rPr lang="en-GB" sz="1000" dirty="0">
                          <a:effectLst/>
                        </a:rPr>
                        <a:t>Terraced dynamics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199" marR="65199" marT="0" marB="0"/>
                </a:tc>
              </a:tr>
            </a:tbl>
          </a:graphicData>
        </a:graphic>
      </p:graphicFrame>
    </p:spTree>
    <p:extLst>
      <p:ext uri="{BB962C8B-B14F-4D97-AF65-F5344CB8AC3E}">
        <p14:creationId xmlns:p14="http://schemas.microsoft.com/office/powerpoint/2010/main" val="10932909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 style questions</a:t>
            </a:r>
            <a:endParaRPr lang="en-GB" dirty="0"/>
          </a:p>
        </p:txBody>
      </p:sp>
      <p:sp>
        <p:nvSpPr>
          <p:cNvPr id="3" name="Content Placeholder 2"/>
          <p:cNvSpPr>
            <a:spLocks noGrp="1"/>
          </p:cNvSpPr>
          <p:nvPr>
            <p:ph idx="1"/>
          </p:nvPr>
        </p:nvSpPr>
        <p:spPr/>
        <p:txBody>
          <a:bodyPr/>
          <a:lstStyle/>
          <a:p>
            <a:pPr marL="0" indent="0">
              <a:buNone/>
            </a:pPr>
            <a:r>
              <a:rPr lang="en-GB" dirty="0" smtClean="0"/>
              <a:t>1. The middle section starts at bar 79.</a:t>
            </a:r>
          </a:p>
          <a:p>
            <a:pPr marL="514350" indent="-514350">
              <a:buAutoNum type="romanLcParenBoth"/>
              <a:tabLst>
                <a:tab pos="7804150" algn="l"/>
              </a:tabLst>
            </a:pPr>
            <a:r>
              <a:rPr lang="en-GB" dirty="0" smtClean="0"/>
              <a:t>What is the key here?	</a:t>
            </a:r>
            <a:r>
              <a:rPr lang="en-GB" b="1" dirty="0" smtClean="0"/>
              <a:t>(1 mark)</a:t>
            </a:r>
          </a:p>
          <a:p>
            <a:pPr marL="514350" indent="-514350">
              <a:buAutoNum type="romanLcParenBoth"/>
              <a:tabLst>
                <a:tab pos="7804150" algn="l"/>
              </a:tabLst>
            </a:pPr>
            <a:r>
              <a:rPr lang="en-GB" dirty="0" smtClean="0"/>
              <a:t>How does this key relate to the opening key of the movement?</a:t>
            </a:r>
            <a:r>
              <a:rPr lang="en-GB" b="1" dirty="0"/>
              <a:t> </a:t>
            </a:r>
            <a:r>
              <a:rPr lang="en-GB" b="1" dirty="0" smtClean="0"/>
              <a:t>	(</a:t>
            </a:r>
            <a:r>
              <a:rPr lang="en-GB" b="1" dirty="0"/>
              <a:t>1 mark)</a:t>
            </a:r>
            <a:endParaRPr lang="en-GB" dirty="0" smtClean="0"/>
          </a:p>
          <a:p>
            <a:pPr marL="0" indent="0">
              <a:buNone/>
              <a:tabLst>
                <a:tab pos="7804150" algn="l"/>
              </a:tabLst>
            </a:pPr>
            <a:endParaRPr lang="en-GB" dirty="0" smtClean="0"/>
          </a:p>
          <a:p>
            <a:pPr marL="0" indent="0">
              <a:buNone/>
              <a:tabLst>
                <a:tab pos="7804150" algn="l"/>
              </a:tabLst>
            </a:pPr>
            <a:r>
              <a:rPr lang="en-GB" dirty="0" smtClean="0"/>
              <a:t>2. Starting at bar 189, the flute and solo violin play together (in thirds), A bar later the harpsichord plays a similar phrase, imitating them.  All three instruments have a minim in the second bar of their phrase, but only the harpsichord has a trill over the minim.  Why?	</a:t>
            </a:r>
          </a:p>
          <a:p>
            <a:pPr marL="0" indent="0">
              <a:buNone/>
              <a:tabLst>
                <a:tab pos="7804150" algn="l"/>
              </a:tabLst>
            </a:pPr>
            <a:r>
              <a:rPr lang="en-GB" b="1" dirty="0"/>
              <a:t>	</a:t>
            </a:r>
            <a:r>
              <a:rPr lang="en-GB" b="1" dirty="0" smtClean="0"/>
              <a:t>(1 mark)</a:t>
            </a:r>
            <a:r>
              <a:rPr lang="en-GB" dirty="0" smtClean="0"/>
              <a:t>	</a:t>
            </a:r>
            <a:endParaRPr lang="en-GB" b="1" dirty="0"/>
          </a:p>
        </p:txBody>
      </p:sp>
    </p:spTree>
    <p:extLst>
      <p:ext uri="{BB962C8B-B14F-4D97-AF65-F5344CB8AC3E}">
        <p14:creationId xmlns:p14="http://schemas.microsoft.com/office/powerpoint/2010/main" val="9336792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Revision questions</a:t>
            </a:r>
            <a:endParaRPr lang="en-GB" dirty="0"/>
          </a:p>
        </p:txBody>
      </p:sp>
      <p:sp>
        <p:nvSpPr>
          <p:cNvPr id="3" name="Content Placeholder 2"/>
          <p:cNvSpPr>
            <a:spLocks noGrp="1"/>
          </p:cNvSpPr>
          <p:nvPr>
            <p:ph idx="1"/>
          </p:nvPr>
        </p:nvSpPr>
        <p:spPr/>
        <p:txBody>
          <a:bodyPr>
            <a:normAutofit fontScale="85000" lnSpcReduction="20000"/>
          </a:bodyPr>
          <a:lstStyle/>
          <a:p>
            <a:pPr marL="457200" indent="-457200">
              <a:buFont typeface="+mj-lt"/>
              <a:buAutoNum type="arabicPeriod"/>
            </a:pPr>
            <a:r>
              <a:rPr lang="en-GB" dirty="0" smtClean="0"/>
              <a:t>Find two examples of different musical textures in the movement. Write a bar number followed by the single word describing the texture: monophonic, homophonic or polyphonic.</a:t>
            </a:r>
          </a:p>
          <a:p>
            <a:pPr marL="457200" indent="-457200">
              <a:buFont typeface="+mj-lt"/>
              <a:buAutoNum type="arabicPeriod"/>
            </a:pPr>
            <a:r>
              <a:rPr lang="en-GB" dirty="0" smtClean="0"/>
              <a:t>In what way is the flute phrase at bar 79 a variant of the opening theme?  Name both a similarity of rhythm and a similarity of interval.</a:t>
            </a:r>
          </a:p>
          <a:p>
            <a:pPr marL="457200" indent="-457200">
              <a:buFont typeface="+mj-lt"/>
              <a:buAutoNum type="arabicPeriod"/>
            </a:pPr>
            <a:r>
              <a:rPr lang="en-GB" dirty="0" smtClean="0"/>
              <a:t>Apart from playing the written notes, the harpsichordist was important in other ways.  Briefly describe one other role of this instrument.</a:t>
            </a:r>
          </a:p>
          <a:p>
            <a:pPr marL="457200" indent="-457200">
              <a:buFont typeface="+mj-lt"/>
              <a:buAutoNum type="arabicPeriod"/>
            </a:pPr>
            <a:r>
              <a:rPr lang="en-GB" dirty="0" smtClean="0"/>
              <a:t>Explain how this piece demonstrates some of the key features of the Baroque style.</a:t>
            </a:r>
          </a:p>
          <a:p>
            <a:pPr marL="0" indent="0">
              <a:buNone/>
            </a:pPr>
            <a:endParaRPr lang="en-GB" dirty="0"/>
          </a:p>
          <a:p>
            <a:pPr marL="0" indent="0">
              <a:buNone/>
            </a:pPr>
            <a:r>
              <a:rPr lang="en-GB" dirty="0" smtClean="0"/>
              <a:t>Extension task:</a:t>
            </a:r>
          </a:p>
          <a:p>
            <a:pPr marL="0" indent="0">
              <a:buNone/>
            </a:pPr>
            <a:r>
              <a:rPr lang="en-GB" dirty="0" smtClean="0"/>
              <a:t>In the 20</a:t>
            </a:r>
            <a:r>
              <a:rPr lang="en-GB" baseline="30000" dirty="0" smtClean="0"/>
              <a:t>th</a:t>
            </a:r>
            <a:r>
              <a:rPr lang="en-GB" dirty="0" smtClean="0"/>
              <a:t> century Sir Michael </a:t>
            </a:r>
            <a:r>
              <a:rPr lang="en-GB" dirty="0" err="1" smtClean="0"/>
              <a:t>Tippett</a:t>
            </a:r>
            <a:r>
              <a:rPr lang="en-GB" dirty="0" smtClean="0"/>
              <a:t> wrote a Concerto for Double String Orchestra.  Listen to the opening movement and compare it to this Bach Baroque movement.  Can you identify some similarities and differences?</a:t>
            </a:r>
            <a:endParaRPr lang="en-GB" dirty="0"/>
          </a:p>
        </p:txBody>
      </p:sp>
    </p:spTree>
    <p:extLst>
      <p:ext uri="{BB962C8B-B14F-4D97-AF65-F5344CB8AC3E}">
        <p14:creationId xmlns:p14="http://schemas.microsoft.com/office/powerpoint/2010/main" val="20797213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Wider listening</a:t>
            </a:r>
            <a:endParaRPr lang="en-GB" dirty="0"/>
          </a:p>
        </p:txBody>
      </p:sp>
      <p:sp>
        <p:nvSpPr>
          <p:cNvPr id="3" name="Text Placeholder 2"/>
          <p:cNvSpPr>
            <a:spLocks noGrp="1"/>
          </p:cNvSpPr>
          <p:nvPr>
            <p:ph type="body" idx="1"/>
          </p:nvPr>
        </p:nvSpPr>
        <p:spPr>
          <a:xfrm>
            <a:off x="1371600" y="1759744"/>
            <a:ext cx="4443984" cy="823912"/>
          </a:xfrm>
        </p:spPr>
        <p:txBody>
          <a:bodyPr/>
          <a:lstStyle/>
          <a:p>
            <a:pPr algn="ctr"/>
            <a:r>
              <a:rPr lang="en-GB" dirty="0" smtClean="0">
                <a:latin typeface="Blackadder ITC" panose="04020505051007020D02" pitchFamily="82" charset="0"/>
              </a:rPr>
              <a:t>Handel</a:t>
            </a:r>
            <a:endParaRPr lang="en-GB" dirty="0">
              <a:latin typeface="Blackadder ITC" panose="04020505051007020D02" pitchFamily="82" charset="0"/>
            </a:endParaRPr>
          </a:p>
        </p:txBody>
      </p:sp>
      <p:sp>
        <p:nvSpPr>
          <p:cNvPr id="5" name="Text Placeholder 4"/>
          <p:cNvSpPr>
            <a:spLocks noGrp="1"/>
          </p:cNvSpPr>
          <p:nvPr>
            <p:ph type="body" sz="quarter" idx="3"/>
          </p:nvPr>
        </p:nvSpPr>
        <p:spPr>
          <a:xfrm>
            <a:off x="6525014" y="1759744"/>
            <a:ext cx="4443984" cy="823912"/>
          </a:xfrm>
        </p:spPr>
        <p:txBody>
          <a:bodyPr/>
          <a:lstStyle/>
          <a:p>
            <a:pPr algn="ctr"/>
            <a:r>
              <a:rPr lang="en-GB" dirty="0" smtClean="0">
                <a:latin typeface="Blackadder ITC" panose="04020505051007020D02" pitchFamily="82" charset="0"/>
              </a:rPr>
              <a:t>Vivaldi</a:t>
            </a:r>
            <a:endParaRPr lang="en-GB" dirty="0">
              <a:latin typeface="Blackadder ITC" panose="04020505051007020D02" pitchFamily="82" charset="0"/>
            </a:endParaRPr>
          </a:p>
        </p:txBody>
      </p:sp>
      <p:pic>
        <p:nvPicPr>
          <p:cNvPr id="7" name="Content Placeholder 6" descr="http://www.portlandhandelsociety.org/a_frontpagepic.jpg">
            <a:hlinkClick r:id="rId2"/>
          </p:cNvPr>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2026274" y="2736765"/>
            <a:ext cx="3134636" cy="2562225"/>
          </a:xfrm>
          <a:prstGeom prst="rect">
            <a:avLst/>
          </a:prstGeom>
          <a:noFill/>
          <a:ln>
            <a:noFill/>
          </a:ln>
        </p:spPr>
      </p:pic>
      <p:pic>
        <p:nvPicPr>
          <p:cNvPr id="8" name="Content Placeholder 7" descr="https://upload.wikimedia.org/wikipedia/commons/9/98/Antonio_Vivaldi_portrait.jpg">
            <a:hlinkClick r:id="rId4"/>
          </p:cNvPr>
          <p:cNvPicPr>
            <a:picLocks noGrp="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bwMode="auto">
          <a:xfrm>
            <a:off x="7306962" y="2736765"/>
            <a:ext cx="2728132" cy="2562225"/>
          </a:xfrm>
          <a:prstGeom prst="rect">
            <a:avLst/>
          </a:prstGeom>
          <a:noFill/>
          <a:ln>
            <a:noFill/>
          </a:ln>
        </p:spPr>
      </p:pic>
      <p:sp>
        <p:nvSpPr>
          <p:cNvPr id="9" name="TextBox 8"/>
          <p:cNvSpPr txBox="1"/>
          <p:nvPr/>
        </p:nvSpPr>
        <p:spPr>
          <a:xfrm>
            <a:off x="2026274" y="5436973"/>
            <a:ext cx="3134636" cy="646331"/>
          </a:xfrm>
          <a:prstGeom prst="rect">
            <a:avLst/>
          </a:prstGeom>
          <a:noFill/>
        </p:spPr>
        <p:txBody>
          <a:bodyPr wrap="square" rtlCol="0">
            <a:spAutoFit/>
          </a:bodyPr>
          <a:lstStyle/>
          <a:p>
            <a:pPr algn="ctr"/>
            <a:r>
              <a:rPr lang="en-GB" i="1" dirty="0" smtClean="0"/>
              <a:t>Concerto Grosso Op.6 No.5, 2</a:t>
            </a:r>
            <a:r>
              <a:rPr lang="en-GB" i="1" baseline="30000" dirty="0" smtClean="0"/>
              <a:t>nd</a:t>
            </a:r>
            <a:r>
              <a:rPr lang="en-GB" i="1" dirty="0" smtClean="0"/>
              <a:t> movement</a:t>
            </a:r>
            <a:endParaRPr lang="en-GB" i="1" dirty="0"/>
          </a:p>
        </p:txBody>
      </p:sp>
      <p:sp>
        <p:nvSpPr>
          <p:cNvPr id="10" name="TextBox 9"/>
          <p:cNvSpPr txBox="1"/>
          <p:nvPr/>
        </p:nvSpPr>
        <p:spPr>
          <a:xfrm>
            <a:off x="7103710" y="5436972"/>
            <a:ext cx="3134636" cy="646331"/>
          </a:xfrm>
          <a:prstGeom prst="rect">
            <a:avLst/>
          </a:prstGeom>
          <a:noFill/>
        </p:spPr>
        <p:txBody>
          <a:bodyPr wrap="square" rtlCol="0">
            <a:spAutoFit/>
          </a:bodyPr>
          <a:lstStyle/>
          <a:p>
            <a:pPr algn="ctr"/>
            <a:r>
              <a:rPr lang="en-GB" i="1" dirty="0" smtClean="0"/>
              <a:t>‘</a:t>
            </a:r>
            <a:r>
              <a:rPr lang="en-GB" dirty="0" smtClean="0"/>
              <a:t>Winter’ from the </a:t>
            </a:r>
            <a:r>
              <a:rPr lang="en-GB" i="1" dirty="0" smtClean="0"/>
              <a:t>Four Seasons </a:t>
            </a:r>
            <a:r>
              <a:rPr lang="en-GB" dirty="0" smtClean="0"/>
              <a:t>Concertos</a:t>
            </a:r>
            <a:endParaRPr lang="en-GB" dirty="0"/>
          </a:p>
        </p:txBody>
      </p:sp>
    </p:spTree>
    <p:extLst>
      <p:ext uri="{BB962C8B-B14F-4D97-AF65-F5344CB8AC3E}">
        <p14:creationId xmlns:p14="http://schemas.microsoft.com/office/powerpoint/2010/main" val="1833167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095" y="546460"/>
            <a:ext cx="8703238" cy="6332164"/>
          </a:xfrm>
          <a:prstGeom prst="rect">
            <a:avLst/>
          </a:prstGeom>
        </p:spPr>
      </p:pic>
    </p:spTree>
    <p:extLst>
      <p:ext uri="{BB962C8B-B14F-4D97-AF65-F5344CB8AC3E}">
        <p14:creationId xmlns:p14="http://schemas.microsoft.com/office/powerpoint/2010/main" val="9999332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Wider listening</a:t>
            </a:r>
          </a:p>
        </p:txBody>
      </p:sp>
      <p:sp>
        <p:nvSpPr>
          <p:cNvPr id="3" name="Content Placeholder 2"/>
          <p:cNvSpPr>
            <a:spLocks noGrp="1"/>
          </p:cNvSpPr>
          <p:nvPr>
            <p:ph sz="half" idx="1"/>
          </p:nvPr>
        </p:nvSpPr>
        <p:spPr/>
        <p:txBody>
          <a:bodyPr/>
          <a:lstStyle/>
          <a:p>
            <a:pPr marL="0" indent="0" algn="ctr">
              <a:buNone/>
            </a:pPr>
            <a:r>
              <a:rPr lang="en-GB" dirty="0">
                <a:latin typeface="Blackadder ITC" panose="04020505051007020D02" pitchFamily="82" charset="0"/>
              </a:rPr>
              <a:t>Handel</a:t>
            </a:r>
          </a:p>
          <a:p>
            <a:pPr marL="0" indent="0">
              <a:buNone/>
            </a:pPr>
            <a:endParaRPr lang="en-GB" dirty="0"/>
          </a:p>
        </p:txBody>
      </p:sp>
      <p:sp>
        <p:nvSpPr>
          <p:cNvPr id="4" name="Content Placeholder 3"/>
          <p:cNvSpPr>
            <a:spLocks noGrp="1"/>
          </p:cNvSpPr>
          <p:nvPr>
            <p:ph sz="half" idx="2"/>
          </p:nvPr>
        </p:nvSpPr>
        <p:spPr/>
        <p:txBody>
          <a:bodyPr/>
          <a:lstStyle/>
          <a:p>
            <a:pPr marL="0" indent="0" algn="ctr">
              <a:buNone/>
            </a:pPr>
            <a:r>
              <a:rPr lang="en-GB" dirty="0">
                <a:latin typeface="Blackadder ITC" panose="04020505051007020D02" pitchFamily="82" charset="0"/>
              </a:rPr>
              <a:t>Vivaldi</a:t>
            </a:r>
          </a:p>
          <a:p>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2368815409"/>
              </p:ext>
            </p:extLst>
          </p:nvPr>
        </p:nvGraphicFramePr>
        <p:xfrm>
          <a:off x="1744725" y="2759675"/>
          <a:ext cx="3701536" cy="3474720"/>
        </p:xfrm>
        <a:graphic>
          <a:graphicData uri="http://schemas.openxmlformats.org/drawingml/2006/table">
            <a:tbl>
              <a:tblPr firstRow="1" bandRow="1">
                <a:tableStyleId>{5C22544A-7EE6-4342-B048-85BDC9FD1C3A}</a:tableStyleId>
              </a:tblPr>
              <a:tblGrid>
                <a:gridCol w="1850768"/>
                <a:gridCol w="1850768"/>
              </a:tblGrid>
              <a:tr h="310544">
                <a:tc>
                  <a:txBody>
                    <a:bodyPr/>
                    <a:lstStyle/>
                    <a:p>
                      <a:pPr algn="ctr"/>
                      <a:r>
                        <a:rPr lang="en-GB" dirty="0" smtClean="0"/>
                        <a:t>Similarities</a:t>
                      </a:r>
                      <a:endParaRPr lang="en-GB" dirty="0"/>
                    </a:p>
                  </a:txBody>
                  <a:tcPr/>
                </a:tc>
                <a:tc>
                  <a:txBody>
                    <a:bodyPr/>
                    <a:lstStyle/>
                    <a:p>
                      <a:pPr algn="ctr"/>
                      <a:r>
                        <a:rPr lang="en-GB" dirty="0" smtClean="0"/>
                        <a:t>Differences</a:t>
                      </a:r>
                      <a:endParaRPr lang="en-GB" dirty="0"/>
                    </a:p>
                  </a:txBody>
                  <a:tcPr/>
                </a:tc>
              </a:tr>
              <a:tr h="310544">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a:txBody>
                  <a:tcPr/>
                </a:tc>
                <a:tc>
                  <a:txBody>
                    <a:bodyPr/>
                    <a:lstStyle/>
                    <a:p>
                      <a:endParaRPr lang="en-GB"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88841279"/>
              </p:ext>
            </p:extLst>
          </p:nvPr>
        </p:nvGraphicFramePr>
        <p:xfrm>
          <a:off x="6898528" y="2751436"/>
          <a:ext cx="3701536" cy="3474720"/>
        </p:xfrm>
        <a:graphic>
          <a:graphicData uri="http://schemas.openxmlformats.org/drawingml/2006/table">
            <a:tbl>
              <a:tblPr firstRow="1" bandRow="1">
                <a:tableStyleId>{5C22544A-7EE6-4342-B048-85BDC9FD1C3A}</a:tableStyleId>
              </a:tblPr>
              <a:tblGrid>
                <a:gridCol w="1850768"/>
                <a:gridCol w="1850768"/>
              </a:tblGrid>
              <a:tr h="310544">
                <a:tc>
                  <a:txBody>
                    <a:bodyPr/>
                    <a:lstStyle/>
                    <a:p>
                      <a:pPr algn="ctr"/>
                      <a:r>
                        <a:rPr lang="en-GB" dirty="0" smtClean="0"/>
                        <a:t>Similarities</a:t>
                      </a:r>
                      <a:endParaRPr lang="en-GB" dirty="0"/>
                    </a:p>
                  </a:txBody>
                  <a:tcPr/>
                </a:tc>
                <a:tc>
                  <a:txBody>
                    <a:bodyPr/>
                    <a:lstStyle/>
                    <a:p>
                      <a:pPr algn="ctr"/>
                      <a:r>
                        <a:rPr lang="en-GB" dirty="0" smtClean="0"/>
                        <a:t>Differences</a:t>
                      </a:r>
                      <a:endParaRPr lang="en-GB" dirty="0"/>
                    </a:p>
                  </a:txBody>
                  <a:tcPr/>
                </a:tc>
              </a:tr>
              <a:tr h="310544">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a:txBody>
                  <a:tcPr/>
                </a:tc>
                <a:tc>
                  <a:txBody>
                    <a:bodyPr/>
                    <a:lstStyle/>
                    <a:p>
                      <a:endParaRPr lang="en-GB" dirty="0"/>
                    </a:p>
                  </a:txBody>
                  <a:tcPr/>
                </a:tc>
              </a:tr>
            </a:tbl>
          </a:graphicData>
        </a:graphic>
      </p:graphicFrame>
    </p:spTree>
    <p:extLst>
      <p:ext uri="{BB962C8B-B14F-4D97-AF65-F5344CB8AC3E}">
        <p14:creationId xmlns:p14="http://schemas.microsoft.com/office/powerpoint/2010/main" val="6980283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9860" y="1606378"/>
            <a:ext cx="9934832" cy="3416320"/>
          </a:xfrm>
          <a:prstGeom prst="rect">
            <a:avLst/>
          </a:prstGeom>
          <a:noFill/>
        </p:spPr>
        <p:txBody>
          <a:bodyPr wrap="square" rtlCol="0">
            <a:spAutoFit/>
          </a:bodyPr>
          <a:lstStyle/>
          <a:p>
            <a:r>
              <a:rPr lang="en-GB" b="1" dirty="0" smtClean="0"/>
              <a:t>Section A</a:t>
            </a:r>
            <a:r>
              <a:rPr lang="en-GB" dirty="0" smtClean="0"/>
              <a:t>: Listening</a:t>
            </a:r>
          </a:p>
          <a:p>
            <a:endParaRPr lang="en-GB" dirty="0" smtClean="0"/>
          </a:p>
          <a:p>
            <a:pPr marL="285750" indent="-285750">
              <a:buFont typeface="Arial" panose="020B0604020202020204" pitchFamily="34" charset="0"/>
              <a:buChar char="•"/>
            </a:pPr>
            <a:r>
              <a:rPr lang="en-GB" dirty="0" smtClean="0"/>
              <a:t>Set works (54 marks)</a:t>
            </a:r>
          </a:p>
          <a:p>
            <a:pPr marL="285750" indent="-285750">
              <a:buFont typeface="Arial" panose="020B0604020202020204" pitchFamily="34" charset="0"/>
              <a:buChar char="•"/>
            </a:pPr>
            <a:r>
              <a:rPr lang="en-GB" dirty="0" smtClean="0"/>
              <a:t>Melodic dictation (6 marks)</a:t>
            </a:r>
          </a:p>
          <a:p>
            <a:pPr marL="285750" indent="-285750">
              <a:buFont typeface="Arial" panose="020B0604020202020204" pitchFamily="34" charset="0"/>
              <a:buChar char="•"/>
            </a:pPr>
            <a:r>
              <a:rPr lang="en-GB" dirty="0" smtClean="0"/>
              <a:t>Unfamiliar listening analysis (8 marks)</a:t>
            </a:r>
          </a:p>
          <a:p>
            <a:endParaRPr lang="en-GB" dirty="0"/>
          </a:p>
          <a:p>
            <a:r>
              <a:rPr lang="en-GB" b="1" dirty="0" smtClean="0"/>
              <a:t>Section B</a:t>
            </a:r>
            <a:r>
              <a:rPr lang="en-GB" dirty="0" smtClean="0"/>
              <a:t>: Extended writing</a:t>
            </a:r>
          </a:p>
          <a:p>
            <a:endParaRPr lang="en-GB" dirty="0" smtClean="0"/>
          </a:p>
          <a:p>
            <a:pPr marL="285750" indent="-285750">
              <a:buFont typeface="Arial" panose="020B0604020202020204" pitchFamily="34" charset="0"/>
              <a:buChar char="•"/>
            </a:pPr>
            <a:r>
              <a:rPr lang="en-GB" dirty="0" smtClean="0"/>
              <a:t>Comparison question (set work and unfamiliar work) (12 marks)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smtClean="0"/>
          </a:p>
          <a:p>
            <a:pPr algn="r"/>
            <a:r>
              <a:rPr lang="en-GB" dirty="0" smtClean="0"/>
              <a:t>80 marks in total</a:t>
            </a:r>
          </a:p>
        </p:txBody>
      </p:sp>
      <p:sp>
        <p:nvSpPr>
          <p:cNvPr id="3" name="TextBox 2"/>
          <p:cNvSpPr txBox="1"/>
          <p:nvPr/>
        </p:nvSpPr>
        <p:spPr>
          <a:xfrm>
            <a:off x="1449860" y="617838"/>
            <a:ext cx="4613189" cy="646331"/>
          </a:xfrm>
          <a:prstGeom prst="rect">
            <a:avLst/>
          </a:prstGeom>
          <a:noFill/>
        </p:spPr>
        <p:txBody>
          <a:bodyPr wrap="square" rtlCol="0">
            <a:spAutoFit/>
          </a:bodyPr>
          <a:lstStyle/>
          <a:p>
            <a:r>
              <a:rPr lang="en-GB" sz="3600" dirty="0" smtClean="0"/>
              <a:t>Examination structure</a:t>
            </a:r>
            <a:endParaRPr lang="en-GB" sz="3600" dirty="0"/>
          </a:p>
        </p:txBody>
      </p:sp>
    </p:spTree>
    <p:extLst>
      <p:ext uri="{BB962C8B-B14F-4D97-AF65-F5344CB8AC3E}">
        <p14:creationId xmlns:p14="http://schemas.microsoft.com/office/powerpoint/2010/main" val="3589648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Brandenburg Concertos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How many Brandenburg Concertos did Bach compose?</a:t>
            </a:r>
          </a:p>
          <a:p>
            <a:pPr lvl="1"/>
            <a:r>
              <a:rPr lang="en-GB" dirty="0"/>
              <a:t>6</a:t>
            </a:r>
            <a:endParaRPr lang="en-GB" dirty="0" smtClean="0"/>
          </a:p>
          <a:p>
            <a:r>
              <a:rPr lang="en-GB" dirty="0" smtClean="0"/>
              <a:t>Who were they dedicated to?</a:t>
            </a:r>
          </a:p>
          <a:p>
            <a:pPr lvl="1"/>
            <a:r>
              <a:rPr lang="en-GB" dirty="0" smtClean="0"/>
              <a:t>The Margrave of Brandenburg (a nobleman)</a:t>
            </a:r>
          </a:p>
          <a:p>
            <a:r>
              <a:rPr lang="en-GB" dirty="0" smtClean="0"/>
              <a:t>What was patronage and how does it relate to the Brandenburg Concertos?</a:t>
            </a:r>
          </a:p>
          <a:p>
            <a:pPr lvl="1"/>
            <a:r>
              <a:rPr lang="en-GB" dirty="0" smtClean="0"/>
              <a:t>The wealthy/aristocratic classes would commission (employ) a composer to write a piece of music for them.  The Margrave was impressed with Bach’s music so commanded him to submit some pieces.</a:t>
            </a:r>
          </a:p>
          <a:p>
            <a:r>
              <a:rPr lang="en-GB" dirty="0" smtClean="0"/>
              <a:t>Why was Bach not paid for writing the concertos?</a:t>
            </a:r>
          </a:p>
          <a:p>
            <a:pPr lvl="1"/>
            <a:r>
              <a:rPr lang="en-GB" dirty="0" smtClean="0"/>
              <a:t>Probably because they were delivered two years after the commission.  Also they were revised versions of existing works!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1467" y="685799"/>
            <a:ext cx="2601806" cy="2926187"/>
          </a:xfrm>
          <a:prstGeom prst="rect">
            <a:avLst/>
          </a:prstGeom>
        </p:spPr>
      </p:pic>
    </p:spTree>
    <p:extLst>
      <p:ext uri="{BB962C8B-B14F-4D97-AF65-F5344CB8AC3E}">
        <p14:creationId xmlns:p14="http://schemas.microsoft.com/office/powerpoint/2010/main" val="176620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Concerto Grosso</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How many groups of instruments does a concerto grosso feature?</a:t>
            </a:r>
          </a:p>
          <a:p>
            <a:pPr lvl="1"/>
            <a:r>
              <a:rPr lang="en-GB" dirty="0"/>
              <a:t>2</a:t>
            </a:r>
            <a:endParaRPr lang="en-GB" dirty="0" smtClean="0"/>
          </a:p>
          <a:p>
            <a:r>
              <a:rPr lang="en-GB" dirty="0" smtClean="0"/>
              <a:t>What is the smaller group known as?</a:t>
            </a:r>
          </a:p>
          <a:p>
            <a:pPr lvl="1"/>
            <a:r>
              <a:rPr lang="en-GB" dirty="0" smtClean="0"/>
              <a:t>The concertino</a:t>
            </a:r>
          </a:p>
          <a:p>
            <a:r>
              <a:rPr lang="en-GB" dirty="0" smtClean="0"/>
              <a:t>What is the larger group known as?</a:t>
            </a:r>
          </a:p>
          <a:p>
            <a:pPr lvl="1"/>
            <a:r>
              <a:rPr lang="en-GB" dirty="0" smtClean="0"/>
              <a:t>The ripieno</a:t>
            </a:r>
          </a:p>
          <a:p>
            <a:r>
              <a:rPr lang="en-GB" dirty="0" smtClean="0"/>
              <a:t>What sort of textural effects can be created?</a:t>
            </a:r>
          </a:p>
          <a:p>
            <a:pPr marL="457200" lvl="2" indent="0">
              <a:spcBef>
                <a:spcPts val="1000"/>
              </a:spcBef>
              <a:buNone/>
            </a:pPr>
            <a:r>
              <a:rPr lang="en-GB" dirty="0" smtClean="0"/>
              <a:t>- 	</a:t>
            </a:r>
            <a:r>
              <a:rPr lang="en-GB" i="1" dirty="0" smtClean="0"/>
              <a:t>Dialoguing </a:t>
            </a:r>
            <a:r>
              <a:rPr lang="en-GB" i="1" dirty="0"/>
              <a:t>and antiphonal effects</a:t>
            </a:r>
          </a:p>
          <a:p>
            <a:r>
              <a:rPr lang="en-GB" dirty="0" smtClean="0"/>
              <a:t>How is a concerto </a:t>
            </a:r>
            <a:r>
              <a:rPr lang="en-GB" dirty="0" err="1" smtClean="0"/>
              <a:t>grosso</a:t>
            </a:r>
            <a:r>
              <a:rPr lang="en-GB" dirty="0" smtClean="0"/>
              <a:t> different to a solo concerto?</a:t>
            </a:r>
          </a:p>
          <a:p>
            <a:pPr lvl="1"/>
            <a:r>
              <a:rPr lang="en-GB" dirty="0" smtClean="0"/>
              <a:t>A solo concerto is for one soloist and orchestra.</a:t>
            </a:r>
            <a:r>
              <a:rPr lang="en-GB" dirty="0"/>
              <a:t> </a:t>
            </a:r>
            <a:r>
              <a:rPr lang="en-GB" dirty="0" smtClean="0"/>
              <a:t>A concerto grosso is for a group of soloists and orchestra.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3732" y="177799"/>
            <a:ext cx="3335868" cy="2501901"/>
          </a:xfrm>
          <a:prstGeom prst="rect">
            <a:avLst/>
          </a:prstGeom>
        </p:spPr>
      </p:pic>
    </p:spTree>
    <p:extLst>
      <p:ext uri="{BB962C8B-B14F-4D97-AF65-F5344CB8AC3E}">
        <p14:creationId xmlns:p14="http://schemas.microsoft.com/office/powerpoint/2010/main" val="52802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Basso Continuo</a:t>
            </a:r>
            <a:endParaRPr lang="en-GB" dirty="0"/>
          </a:p>
        </p:txBody>
      </p:sp>
      <p:sp>
        <p:nvSpPr>
          <p:cNvPr id="3" name="Content Placeholder 2"/>
          <p:cNvSpPr>
            <a:spLocks noGrp="1"/>
          </p:cNvSpPr>
          <p:nvPr>
            <p:ph idx="1"/>
          </p:nvPr>
        </p:nvSpPr>
        <p:spPr>
          <a:xfrm>
            <a:off x="1371599" y="1625601"/>
            <a:ext cx="10278533" cy="4910666"/>
          </a:xfrm>
        </p:spPr>
        <p:txBody>
          <a:bodyPr>
            <a:normAutofit fontScale="85000" lnSpcReduction="20000"/>
          </a:bodyPr>
          <a:lstStyle/>
          <a:p>
            <a:r>
              <a:rPr lang="en-GB" dirty="0" smtClean="0"/>
              <a:t>What is the literal translation of basso continuo?</a:t>
            </a:r>
          </a:p>
          <a:p>
            <a:pPr lvl="1"/>
            <a:r>
              <a:rPr lang="en-GB" dirty="0" smtClean="0"/>
              <a:t>Continuous bass</a:t>
            </a:r>
          </a:p>
          <a:p>
            <a:r>
              <a:rPr lang="en-GB" dirty="0" smtClean="0"/>
              <a:t>Which instruments normally play this part?</a:t>
            </a:r>
          </a:p>
          <a:p>
            <a:pPr lvl="1"/>
            <a:r>
              <a:rPr lang="en-GB" dirty="0" smtClean="0"/>
              <a:t>A keyboard instrument (harpsichord or organ) and a bass instrument (cello or bassoon)</a:t>
            </a:r>
          </a:p>
          <a:p>
            <a:r>
              <a:rPr lang="en-GB" dirty="0" smtClean="0"/>
              <a:t>How is the music realised?</a:t>
            </a:r>
          </a:p>
          <a:p>
            <a:pPr lvl="1"/>
            <a:r>
              <a:rPr lang="en-GB" dirty="0" smtClean="0"/>
              <a:t>A bass line is given and the keyboard player would add chords to fill in the harmonies.</a:t>
            </a:r>
          </a:p>
          <a:p>
            <a:r>
              <a:rPr lang="en-GB" dirty="0" smtClean="0"/>
              <a:t>What is figured bass?</a:t>
            </a:r>
          </a:p>
          <a:p>
            <a:pPr lvl="1"/>
            <a:r>
              <a:rPr lang="en-GB" dirty="0" smtClean="0"/>
              <a:t>The numbers underneath the bass line which the keyboard player uses to identify which chord to play.</a:t>
            </a:r>
          </a:p>
          <a:p>
            <a:r>
              <a:rPr lang="en-GB" dirty="0" smtClean="0"/>
              <a:t>Why was it no longer needed in the classical era?</a:t>
            </a:r>
          </a:p>
          <a:p>
            <a:pPr lvl="1"/>
            <a:r>
              <a:rPr lang="en-GB" dirty="0" smtClean="0"/>
              <a:t>The classical orchestra grew in size so the support of a keyboard instrument was no longer required.</a:t>
            </a:r>
          </a:p>
          <a:p>
            <a:r>
              <a:rPr lang="en-GB" dirty="0" smtClean="0"/>
              <a:t>What are the main roles of the harpsichord in Brandenburg Concerto No. 5, 3</a:t>
            </a:r>
            <a:r>
              <a:rPr lang="en-GB" baseline="30000" dirty="0" smtClean="0"/>
              <a:t>rd</a:t>
            </a:r>
            <a:r>
              <a:rPr lang="en-GB" dirty="0" smtClean="0"/>
              <a:t> movement?</a:t>
            </a:r>
          </a:p>
          <a:p>
            <a:pPr lvl="1"/>
            <a:r>
              <a:rPr lang="en-GB" dirty="0" smtClean="0"/>
              <a:t>Soloist</a:t>
            </a:r>
          </a:p>
          <a:p>
            <a:pPr lvl="1"/>
            <a:r>
              <a:rPr lang="en-GB" dirty="0" smtClean="0"/>
              <a:t>Accompanist</a:t>
            </a:r>
          </a:p>
          <a:p>
            <a:pPr lvl="1"/>
            <a:r>
              <a:rPr lang="en-GB" dirty="0" smtClean="0"/>
              <a:t>Realisation of figured bass</a:t>
            </a:r>
          </a:p>
          <a:p>
            <a:pPr lvl="1"/>
            <a:r>
              <a:rPr lang="en-GB" dirty="0" smtClean="0"/>
              <a:t>Direct the ensemble</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9084" y="5524500"/>
            <a:ext cx="5447976" cy="101176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6207" y="323850"/>
            <a:ext cx="2037126" cy="2167467"/>
          </a:xfrm>
          <a:prstGeom prst="rect">
            <a:avLst/>
          </a:prstGeom>
        </p:spPr>
      </p:pic>
    </p:spTree>
    <p:extLst>
      <p:ext uri="{BB962C8B-B14F-4D97-AF65-F5344CB8AC3E}">
        <p14:creationId xmlns:p14="http://schemas.microsoft.com/office/powerpoint/2010/main" val="52369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Structure</a:t>
            </a:r>
            <a:endParaRPr lang="en-GB"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536484832"/>
              </p:ext>
            </p:extLst>
          </p:nvPr>
        </p:nvGraphicFramePr>
        <p:xfrm>
          <a:off x="2167466" y="2345274"/>
          <a:ext cx="9601200" cy="1998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668865" y="2754579"/>
            <a:ext cx="1659467" cy="1077218"/>
          </a:xfrm>
          <a:prstGeom prst="rect">
            <a:avLst/>
          </a:prstGeom>
          <a:noFill/>
        </p:spPr>
        <p:txBody>
          <a:bodyPr wrap="square" rtlCol="0">
            <a:spAutoFit/>
          </a:bodyPr>
          <a:lstStyle/>
          <a:p>
            <a:r>
              <a:rPr lang="en-GB" sz="3200" dirty="0" smtClean="0"/>
              <a:t>Ternary</a:t>
            </a:r>
          </a:p>
          <a:p>
            <a:r>
              <a:rPr lang="en-GB" sz="3200" dirty="0" smtClean="0"/>
              <a:t>Form</a:t>
            </a:r>
          </a:p>
        </p:txBody>
      </p:sp>
      <p:sp>
        <p:nvSpPr>
          <p:cNvPr id="10" name="TextBox 9"/>
          <p:cNvSpPr txBox="1"/>
          <p:nvPr/>
        </p:nvSpPr>
        <p:spPr>
          <a:xfrm>
            <a:off x="2506133" y="4401183"/>
            <a:ext cx="9381067" cy="646331"/>
          </a:xfrm>
          <a:prstGeom prst="rect">
            <a:avLst/>
          </a:prstGeom>
          <a:noFill/>
        </p:spPr>
        <p:txBody>
          <a:bodyPr wrap="square" rtlCol="0">
            <a:spAutoFit/>
          </a:bodyPr>
          <a:lstStyle/>
          <a:p>
            <a:pPr>
              <a:tabLst>
                <a:tab pos="185738" algn="l"/>
                <a:tab pos="3759200" algn="l"/>
                <a:tab pos="7348538" algn="l"/>
              </a:tabLst>
            </a:pPr>
            <a:r>
              <a:rPr lang="en-GB" dirty="0" smtClean="0"/>
              <a:t>	Fugal exposition	Middle section	Final section</a:t>
            </a:r>
          </a:p>
          <a:p>
            <a:pPr>
              <a:tabLst>
                <a:tab pos="185738" algn="l"/>
                <a:tab pos="3759200" algn="l"/>
                <a:tab pos="5554663" algn="l"/>
              </a:tabLst>
            </a:pPr>
            <a:r>
              <a:rPr lang="en-GB" dirty="0"/>
              <a:t>	</a:t>
            </a:r>
            <a:r>
              <a:rPr lang="en-GB" dirty="0" smtClean="0"/>
              <a:t>		</a:t>
            </a:r>
          </a:p>
        </p:txBody>
      </p:sp>
      <p:sp>
        <p:nvSpPr>
          <p:cNvPr id="11" name="TextBox 10"/>
          <p:cNvSpPr txBox="1"/>
          <p:nvPr/>
        </p:nvSpPr>
        <p:spPr>
          <a:xfrm>
            <a:off x="728131" y="4241102"/>
            <a:ext cx="1439336" cy="861774"/>
          </a:xfrm>
          <a:prstGeom prst="rect">
            <a:avLst/>
          </a:prstGeom>
          <a:noFill/>
        </p:spPr>
        <p:txBody>
          <a:bodyPr wrap="square" rtlCol="0">
            <a:spAutoFit/>
          </a:bodyPr>
          <a:lstStyle/>
          <a:p>
            <a:r>
              <a:rPr lang="en-GB" sz="3200" dirty="0"/>
              <a:t>Fugue</a:t>
            </a:r>
          </a:p>
          <a:p>
            <a:endParaRPr lang="en-GB" dirty="0"/>
          </a:p>
        </p:txBody>
      </p:sp>
      <p:sp>
        <p:nvSpPr>
          <p:cNvPr id="13" name="TextBox 12"/>
          <p:cNvSpPr txBox="1"/>
          <p:nvPr/>
        </p:nvSpPr>
        <p:spPr>
          <a:xfrm>
            <a:off x="9533467" y="4742662"/>
            <a:ext cx="2099733" cy="923330"/>
          </a:xfrm>
          <a:prstGeom prst="rect">
            <a:avLst/>
          </a:prstGeom>
          <a:noFill/>
        </p:spPr>
        <p:txBody>
          <a:bodyPr wrap="square" rtlCol="0">
            <a:spAutoFit/>
          </a:bodyPr>
          <a:lstStyle/>
          <a:p>
            <a:r>
              <a:rPr lang="en-GB" dirty="0"/>
              <a:t>(exact repetition of Fugal exposition)</a:t>
            </a:r>
          </a:p>
          <a:p>
            <a:pPr algn="just"/>
            <a:endParaRPr lang="en-GB" dirty="0"/>
          </a:p>
        </p:txBody>
      </p:sp>
    </p:spTree>
    <p:extLst>
      <p:ext uri="{BB962C8B-B14F-4D97-AF65-F5344CB8AC3E}">
        <p14:creationId xmlns:p14="http://schemas.microsoft.com/office/powerpoint/2010/main" val="32005707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Score-reading</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Look at the list of instruments on the right hand side of your score.  Can you see any that you are unsure of?</a:t>
            </a:r>
          </a:p>
          <a:p>
            <a:r>
              <a:rPr lang="en-GB" dirty="0" smtClean="0"/>
              <a:t>What does </a:t>
            </a:r>
            <a:r>
              <a:rPr lang="en-GB" b="1" i="1" dirty="0" smtClean="0"/>
              <a:t>Allegro</a:t>
            </a:r>
            <a:r>
              <a:rPr lang="en-GB" dirty="0" smtClean="0"/>
              <a:t> mean?</a:t>
            </a:r>
          </a:p>
          <a:p>
            <a:r>
              <a:rPr lang="en-GB" dirty="0" smtClean="0"/>
              <a:t>How many different clefs are used? Can you name them?</a:t>
            </a:r>
          </a:p>
          <a:p>
            <a:r>
              <a:rPr lang="en-GB" dirty="0" smtClean="0"/>
              <a:t>What is the time signature?</a:t>
            </a:r>
          </a:p>
          <a:p>
            <a:r>
              <a:rPr lang="en-GB" dirty="0" smtClean="0"/>
              <a:t>What is the key signature?</a:t>
            </a:r>
          </a:p>
          <a:p>
            <a:r>
              <a:rPr lang="en-GB" dirty="0" smtClean="0"/>
              <a:t>Draw a bracket around the ‘concertino’ instruments and label ‘</a:t>
            </a:r>
            <a:r>
              <a:rPr lang="en-GB" i="1" dirty="0" smtClean="0"/>
              <a:t>concertino</a:t>
            </a:r>
            <a:r>
              <a:rPr lang="en-GB" dirty="0" smtClean="0"/>
              <a:t>’.  Likewise for the ‘</a:t>
            </a:r>
            <a:r>
              <a:rPr lang="en-GB" i="1" dirty="0" err="1" smtClean="0"/>
              <a:t>ripieno</a:t>
            </a:r>
            <a:r>
              <a:rPr lang="en-GB" dirty="0" smtClean="0"/>
              <a:t>‘ instruments.</a:t>
            </a:r>
          </a:p>
          <a:p>
            <a:r>
              <a:rPr lang="en-GB" dirty="0" smtClean="0"/>
              <a:t>Mark on </a:t>
            </a:r>
            <a:r>
              <a:rPr lang="en-GB" i="1" dirty="0" smtClean="0"/>
              <a:t>‘A: 1-78’</a:t>
            </a:r>
            <a:r>
              <a:rPr lang="en-GB" dirty="0" smtClean="0"/>
              <a:t> on your score next to the word Allegro at bar 1.</a:t>
            </a:r>
          </a:p>
          <a:p>
            <a:r>
              <a:rPr lang="en-GB" dirty="0" smtClean="0"/>
              <a:t>Mark on ‘B: 79-232’ on your score at bar 79.</a:t>
            </a:r>
          </a:p>
          <a:p>
            <a:r>
              <a:rPr lang="en-GB" dirty="0" smtClean="0"/>
              <a:t>Mark on ‘A: 233-310’ on your score at bar 233.</a:t>
            </a:r>
            <a:endParaRPr lang="en-GB" dirty="0"/>
          </a:p>
        </p:txBody>
      </p:sp>
    </p:spTree>
    <p:extLst>
      <p:ext uri="{BB962C8B-B14F-4D97-AF65-F5344CB8AC3E}">
        <p14:creationId xmlns:p14="http://schemas.microsoft.com/office/powerpoint/2010/main" val="356487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Section A</a:t>
            </a:r>
            <a:br>
              <a:rPr lang="en-GB" dirty="0" smtClean="0"/>
            </a:br>
            <a:r>
              <a:rPr lang="en-GB" dirty="0" smtClean="0"/>
              <a:t/>
            </a:r>
            <a:br>
              <a:rPr lang="en-GB" dirty="0" smtClean="0"/>
            </a:br>
            <a:r>
              <a:rPr lang="en-GB" sz="3200" i="1" dirty="0" smtClean="0"/>
              <a:t>Mark the answers on your scores</a:t>
            </a:r>
            <a:endParaRPr lang="en-GB" sz="3200" i="1" dirty="0"/>
          </a:p>
        </p:txBody>
      </p:sp>
      <p:sp>
        <p:nvSpPr>
          <p:cNvPr id="3" name="Content Placeholder 2"/>
          <p:cNvSpPr>
            <a:spLocks noGrp="1"/>
          </p:cNvSpPr>
          <p:nvPr>
            <p:ph idx="1"/>
          </p:nvPr>
        </p:nvSpPr>
        <p:spPr>
          <a:xfrm>
            <a:off x="1371600" y="2533650"/>
            <a:ext cx="9601200" cy="3581400"/>
          </a:xfrm>
        </p:spPr>
        <p:txBody>
          <a:bodyPr>
            <a:normAutofit fontScale="92500" lnSpcReduction="20000"/>
          </a:bodyPr>
          <a:lstStyle/>
          <a:p>
            <a:r>
              <a:rPr lang="en-GB" dirty="0" smtClean="0"/>
              <a:t>Which instrument plays the ‘subject’ at bars 1-2? (Highlight this and mark as ‘subject’)</a:t>
            </a:r>
          </a:p>
          <a:p>
            <a:r>
              <a:rPr lang="en-GB" dirty="0" smtClean="0"/>
              <a:t>Which instrument plays the ‘answer’ at bars 3-4?</a:t>
            </a:r>
          </a:p>
          <a:p>
            <a:r>
              <a:rPr lang="en-GB" dirty="0" smtClean="0"/>
              <a:t>Describe the texture between these two instruments.</a:t>
            </a:r>
          </a:p>
          <a:p>
            <a:r>
              <a:rPr lang="en-GB" dirty="0" smtClean="0"/>
              <a:t>What does the solo violin play whilst the flute is playing the answer?</a:t>
            </a:r>
          </a:p>
          <a:p>
            <a:r>
              <a:rPr lang="en-GB" dirty="0" smtClean="0"/>
              <a:t>What do the small numbers underneath the harpsichord part mean?  Label them.</a:t>
            </a:r>
          </a:p>
          <a:p>
            <a:r>
              <a:rPr lang="en-GB" dirty="0" smtClean="0"/>
              <a:t>What key has been reach at bar 19?  How do you know? (look at the accidentals in bars 14-18 for a clue)</a:t>
            </a:r>
          </a:p>
          <a:p>
            <a:r>
              <a:rPr lang="en-GB" dirty="0" smtClean="0"/>
              <a:t>Why are trills used on the sustained notes in the harpsichord part at bar 52 and bar 54?</a:t>
            </a:r>
          </a:p>
          <a:p>
            <a:r>
              <a:rPr lang="en-GB" dirty="0" smtClean="0"/>
              <a:t>What key does the A section end in? (see bar 78)  </a:t>
            </a:r>
          </a:p>
          <a:p>
            <a:r>
              <a:rPr lang="en-GB" dirty="0" smtClean="0"/>
              <a:t>What type of cadence occurs at bars 77-78?</a:t>
            </a:r>
          </a:p>
          <a:p>
            <a:endParaRPr lang="en-GB" dirty="0"/>
          </a:p>
        </p:txBody>
      </p:sp>
    </p:spTree>
    <p:extLst>
      <p:ext uri="{BB962C8B-B14F-4D97-AF65-F5344CB8AC3E}">
        <p14:creationId xmlns:p14="http://schemas.microsoft.com/office/powerpoint/2010/main" val="16985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3">
                                            <p:txEl>
                                              <p:pRg st="7" end="7"/>
                                            </p:txEl>
                                          </p:spTgt>
                                        </p:tgtEl>
                                        <p:attrNameLst>
                                          <p:attrName>style.visibility</p:attrName>
                                        </p:attrNameLst>
                                      </p:cBhvr>
                                      <p:to>
                                        <p:strVal val="visible"/>
                                      </p:to>
                                    </p:set>
                                    <p:animEffect transition="in" filter="wipe(down)">
                                      <p:cBhvr>
                                        <p:cTn id="133" dur="580">
                                          <p:stCondLst>
                                            <p:cond delay="0"/>
                                          </p:stCondLst>
                                        </p:cTn>
                                        <p:tgtEl>
                                          <p:spTgt spid="3">
                                            <p:txEl>
                                              <p:pRg st="7" end="7"/>
                                            </p:txEl>
                                          </p:spTgt>
                                        </p:tgtEl>
                                      </p:cBhvr>
                                    </p:animEffect>
                                    <p:anim calcmode="lin" valueType="num">
                                      <p:cBhvr>
                                        <p:cTn id="13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7" end="7"/>
                                            </p:txEl>
                                          </p:spTgt>
                                        </p:tgtEl>
                                      </p:cBhvr>
                                      <p:to x="100000" y="60000"/>
                                    </p:animScale>
                                    <p:animScale>
                                      <p:cBhvr>
                                        <p:cTn id="140" dur="166" decel="50000">
                                          <p:stCondLst>
                                            <p:cond delay="676"/>
                                          </p:stCondLst>
                                        </p:cTn>
                                        <p:tgtEl>
                                          <p:spTgt spid="3">
                                            <p:txEl>
                                              <p:pRg st="7" end="7"/>
                                            </p:txEl>
                                          </p:spTgt>
                                        </p:tgtEl>
                                      </p:cBhvr>
                                      <p:to x="100000" y="100000"/>
                                    </p:animScale>
                                    <p:animScale>
                                      <p:cBhvr>
                                        <p:cTn id="141" dur="26">
                                          <p:stCondLst>
                                            <p:cond delay="1312"/>
                                          </p:stCondLst>
                                        </p:cTn>
                                        <p:tgtEl>
                                          <p:spTgt spid="3">
                                            <p:txEl>
                                              <p:pRg st="7" end="7"/>
                                            </p:txEl>
                                          </p:spTgt>
                                        </p:tgtEl>
                                      </p:cBhvr>
                                      <p:to x="100000" y="80000"/>
                                    </p:animScale>
                                    <p:animScale>
                                      <p:cBhvr>
                                        <p:cTn id="142" dur="166" decel="50000">
                                          <p:stCondLst>
                                            <p:cond delay="1338"/>
                                          </p:stCondLst>
                                        </p:cTn>
                                        <p:tgtEl>
                                          <p:spTgt spid="3">
                                            <p:txEl>
                                              <p:pRg st="7" end="7"/>
                                            </p:txEl>
                                          </p:spTgt>
                                        </p:tgtEl>
                                      </p:cBhvr>
                                      <p:to x="100000" y="100000"/>
                                    </p:animScale>
                                    <p:animScale>
                                      <p:cBhvr>
                                        <p:cTn id="143" dur="26">
                                          <p:stCondLst>
                                            <p:cond delay="1642"/>
                                          </p:stCondLst>
                                        </p:cTn>
                                        <p:tgtEl>
                                          <p:spTgt spid="3">
                                            <p:txEl>
                                              <p:pRg st="7" end="7"/>
                                            </p:txEl>
                                          </p:spTgt>
                                        </p:tgtEl>
                                      </p:cBhvr>
                                      <p:to x="100000" y="90000"/>
                                    </p:animScale>
                                    <p:animScale>
                                      <p:cBhvr>
                                        <p:cTn id="144" dur="166" decel="50000">
                                          <p:stCondLst>
                                            <p:cond delay="1668"/>
                                          </p:stCondLst>
                                        </p:cTn>
                                        <p:tgtEl>
                                          <p:spTgt spid="3">
                                            <p:txEl>
                                              <p:pRg st="7" end="7"/>
                                            </p:txEl>
                                          </p:spTgt>
                                        </p:tgtEl>
                                      </p:cBhvr>
                                      <p:to x="100000" y="100000"/>
                                    </p:animScale>
                                    <p:animScale>
                                      <p:cBhvr>
                                        <p:cTn id="145" dur="26">
                                          <p:stCondLst>
                                            <p:cond delay="1808"/>
                                          </p:stCondLst>
                                        </p:cTn>
                                        <p:tgtEl>
                                          <p:spTgt spid="3">
                                            <p:txEl>
                                              <p:pRg st="7" end="7"/>
                                            </p:txEl>
                                          </p:spTgt>
                                        </p:tgtEl>
                                      </p:cBhvr>
                                      <p:to x="100000" y="95000"/>
                                    </p:animScale>
                                    <p:animScale>
                                      <p:cBhvr>
                                        <p:cTn id="146" dur="166" decel="50000">
                                          <p:stCondLst>
                                            <p:cond delay="1834"/>
                                          </p:stCondLst>
                                        </p:cTn>
                                        <p:tgtEl>
                                          <p:spTgt spid="3">
                                            <p:txEl>
                                              <p:pRg st="7" end="7"/>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3">
                                            <p:txEl>
                                              <p:pRg st="8" end="8"/>
                                            </p:txEl>
                                          </p:spTgt>
                                        </p:tgtEl>
                                        <p:attrNameLst>
                                          <p:attrName>style.visibility</p:attrName>
                                        </p:attrNameLst>
                                      </p:cBhvr>
                                      <p:to>
                                        <p:strVal val="visible"/>
                                      </p:to>
                                    </p:set>
                                    <p:animEffect transition="in" filter="wipe(down)">
                                      <p:cBhvr>
                                        <p:cTn id="151" dur="580">
                                          <p:stCondLst>
                                            <p:cond delay="0"/>
                                          </p:stCondLst>
                                        </p:cTn>
                                        <p:tgtEl>
                                          <p:spTgt spid="3">
                                            <p:txEl>
                                              <p:pRg st="8" end="8"/>
                                            </p:txEl>
                                          </p:spTgt>
                                        </p:tgtEl>
                                      </p:cBhvr>
                                    </p:animEffect>
                                    <p:anim calcmode="lin" valueType="num">
                                      <p:cBhvr>
                                        <p:cTn id="152"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3">
                                            <p:txEl>
                                              <p:pRg st="8" end="8"/>
                                            </p:txEl>
                                          </p:spTgt>
                                        </p:tgtEl>
                                      </p:cBhvr>
                                      <p:to x="100000" y="60000"/>
                                    </p:animScale>
                                    <p:animScale>
                                      <p:cBhvr>
                                        <p:cTn id="158" dur="166" decel="50000">
                                          <p:stCondLst>
                                            <p:cond delay="676"/>
                                          </p:stCondLst>
                                        </p:cTn>
                                        <p:tgtEl>
                                          <p:spTgt spid="3">
                                            <p:txEl>
                                              <p:pRg st="8" end="8"/>
                                            </p:txEl>
                                          </p:spTgt>
                                        </p:tgtEl>
                                      </p:cBhvr>
                                      <p:to x="100000" y="100000"/>
                                    </p:animScale>
                                    <p:animScale>
                                      <p:cBhvr>
                                        <p:cTn id="159" dur="26">
                                          <p:stCondLst>
                                            <p:cond delay="1312"/>
                                          </p:stCondLst>
                                        </p:cTn>
                                        <p:tgtEl>
                                          <p:spTgt spid="3">
                                            <p:txEl>
                                              <p:pRg st="8" end="8"/>
                                            </p:txEl>
                                          </p:spTgt>
                                        </p:tgtEl>
                                      </p:cBhvr>
                                      <p:to x="100000" y="80000"/>
                                    </p:animScale>
                                    <p:animScale>
                                      <p:cBhvr>
                                        <p:cTn id="160" dur="166" decel="50000">
                                          <p:stCondLst>
                                            <p:cond delay="1338"/>
                                          </p:stCondLst>
                                        </p:cTn>
                                        <p:tgtEl>
                                          <p:spTgt spid="3">
                                            <p:txEl>
                                              <p:pRg st="8" end="8"/>
                                            </p:txEl>
                                          </p:spTgt>
                                        </p:tgtEl>
                                      </p:cBhvr>
                                      <p:to x="100000" y="100000"/>
                                    </p:animScale>
                                    <p:animScale>
                                      <p:cBhvr>
                                        <p:cTn id="161" dur="26">
                                          <p:stCondLst>
                                            <p:cond delay="1642"/>
                                          </p:stCondLst>
                                        </p:cTn>
                                        <p:tgtEl>
                                          <p:spTgt spid="3">
                                            <p:txEl>
                                              <p:pRg st="8" end="8"/>
                                            </p:txEl>
                                          </p:spTgt>
                                        </p:tgtEl>
                                      </p:cBhvr>
                                      <p:to x="100000" y="90000"/>
                                    </p:animScale>
                                    <p:animScale>
                                      <p:cBhvr>
                                        <p:cTn id="162" dur="166" decel="50000">
                                          <p:stCondLst>
                                            <p:cond delay="1668"/>
                                          </p:stCondLst>
                                        </p:cTn>
                                        <p:tgtEl>
                                          <p:spTgt spid="3">
                                            <p:txEl>
                                              <p:pRg st="8" end="8"/>
                                            </p:txEl>
                                          </p:spTgt>
                                        </p:tgtEl>
                                      </p:cBhvr>
                                      <p:to x="100000" y="100000"/>
                                    </p:animScale>
                                    <p:animScale>
                                      <p:cBhvr>
                                        <p:cTn id="163" dur="26">
                                          <p:stCondLst>
                                            <p:cond delay="1808"/>
                                          </p:stCondLst>
                                        </p:cTn>
                                        <p:tgtEl>
                                          <p:spTgt spid="3">
                                            <p:txEl>
                                              <p:pRg st="8" end="8"/>
                                            </p:txEl>
                                          </p:spTgt>
                                        </p:tgtEl>
                                      </p:cBhvr>
                                      <p:to x="100000" y="95000"/>
                                    </p:animScale>
                                    <p:animScale>
                                      <p:cBhvr>
                                        <p:cTn id="164" dur="166" decel="50000">
                                          <p:stCondLst>
                                            <p:cond delay="1834"/>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422</TotalTime>
  <Words>1530</Words>
  <Application>Microsoft Office PowerPoint</Application>
  <PresentationFormat>Widescreen</PresentationFormat>
  <Paragraphs>291</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Blackadder ITC</vt:lpstr>
      <vt:lpstr>Calibri</vt:lpstr>
      <vt:lpstr>Franklin Gothic Book</vt:lpstr>
      <vt:lpstr>Times New Roman</vt:lpstr>
      <vt:lpstr>Crop</vt:lpstr>
      <vt:lpstr>AOS1: Instrumental Music 1700-1820</vt:lpstr>
      <vt:lpstr>The Baroque era</vt:lpstr>
      <vt:lpstr>PowerPoint Presentation</vt:lpstr>
      <vt:lpstr>The Brandenburg Concertos</vt:lpstr>
      <vt:lpstr>The Concerto Grosso</vt:lpstr>
      <vt:lpstr>The Basso Continuo</vt:lpstr>
      <vt:lpstr>Structure</vt:lpstr>
      <vt:lpstr>Score-reading</vt:lpstr>
      <vt:lpstr>Section A  Mark the answers on your scores</vt:lpstr>
      <vt:lpstr>PowerPoint Presentation</vt:lpstr>
      <vt:lpstr>Activity   </vt:lpstr>
      <vt:lpstr>PowerPoint Presentation</vt:lpstr>
      <vt:lpstr>Section B (tonality/harmony)  Mark the answers on your scores</vt:lpstr>
      <vt:lpstr>PowerPoint Presentation</vt:lpstr>
      <vt:lpstr>Section B (melody and texture)  Mark the answers on your scores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 style questions</vt:lpstr>
      <vt:lpstr>Revision questions</vt:lpstr>
      <vt:lpstr>Wider listening</vt:lpstr>
      <vt:lpstr>Wider listening</vt:lpstr>
      <vt:lpstr>PowerPoint Presentation</vt:lpstr>
    </vt:vector>
  </TitlesOfParts>
  <Company>Bradfield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AOS1: Instrumental Music 1700-1820</dc:title>
  <dc:creator>HUGHES, Victoria (VSH)</dc:creator>
  <cp:lastModifiedBy>Blindspot2</cp:lastModifiedBy>
  <cp:revision>102</cp:revision>
  <dcterms:created xsi:type="dcterms:W3CDTF">2016-06-28T11:42:02Z</dcterms:created>
  <dcterms:modified xsi:type="dcterms:W3CDTF">2016-07-18T13:02:40Z</dcterms:modified>
</cp:coreProperties>
</file>