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62" r:id="rId2"/>
  </p:sldMasterIdLst>
  <p:notesMasterIdLst>
    <p:notesMasterId r:id="rId15"/>
  </p:notesMasterIdLst>
  <p:sldIdLst>
    <p:sldId id="277" r:id="rId3"/>
    <p:sldId id="265" r:id="rId4"/>
    <p:sldId id="274" r:id="rId5"/>
    <p:sldId id="266" r:id="rId6"/>
    <p:sldId id="268" r:id="rId7"/>
    <p:sldId id="267" r:id="rId8"/>
    <p:sldId id="270" r:id="rId9"/>
    <p:sldId id="275" r:id="rId10"/>
    <p:sldId id="276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F28D12-C0F2-4BE8-8471-633BCD347F40}" type="doc">
      <dgm:prSet loTypeId="urn:microsoft.com/office/officeart/2005/8/layout/hChevron3" loCatId="process" qsTypeId="urn:microsoft.com/office/officeart/2005/8/quickstyle/simple1" qsCatId="simple" csTypeId="urn:microsoft.com/office/officeart/2005/8/colors/colorful1#1" csCatId="colorful" phldr="1"/>
      <dgm:spPr/>
    </dgm:pt>
    <dgm:pt modelId="{312E8AC9-9BAE-49F6-88DC-9FEEF44DB37C}">
      <dgm:prSet phldrT="[Text]"/>
      <dgm:spPr/>
      <dgm:t>
        <a:bodyPr/>
        <a:lstStyle/>
        <a:p>
          <a:r>
            <a:rPr lang="en-GB" b="1" dirty="0" smtClean="0"/>
            <a:t>0-2yrs</a:t>
          </a:r>
          <a:endParaRPr lang="en-GB" b="1" dirty="0"/>
        </a:p>
      </dgm:t>
    </dgm:pt>
    <dgm:pt modelId="{150CFFCD-9D4B-488E-A13E-4D9CEA368112}" type="parTrans" cxnId="{643E733C-DE5B-4988-8ADD-C3A2EAF790BB}">
      <dgm:prSet/>
      <dgm:spPr/>
      <dgm:t>
        <a:bodyPr/>
        <a:lstStyle/>
        <a:p>
          <a:endParaRPr lang="en-GB"/>
        </a:p>
      </dgm:t>
    </dgm:pt>
    <dgm:pt modelId="{11BB1CD2-5C9F-4141-8A5B-76E0E172828D}" type="sibTrans" cxnId="{643E733C-DE5B-4988-8ADD-C3A2EAF790BB}">
      <dgm:prSet/>
      <dgm:spPr/>
      <dgm:t>
        <a:bodyPr/>
        <a:lstStyle/>
        <a:p>
          <a:endParaRPr lang="en-GB"/>
        </a:p>
      </dgm:t>
    </dgm:pt>
    <dgm:pt modelId="{977E4D7E-7704-4116-9208-9722CA63AA72}">
      <dgm:prSet phldrT="[Text]"/>
      <dgm:spPr/>
      <dgm:t>
        <a:bodyPr/>
        <a:lstStyle/>
        <a:p>
          <a:r>
            <a:rPr lang="en-GB" b="1" dirty="0" smtClean="0"/>
            <a:t>46-65yrs</a:t>
          </a:r>
        </a:p>
      </dgm:t>
    </dgm:pt>
    <dgm:pt modelId="{64B32E3F-1222-4182-A0EE-0A67101A96A2}" type="parTrans" cxnId="{DBDAFA2F-E861-4583-A961-8A13D00C0415}">
      <dgm:prSet/>
      <dgm:spPr/>
      <dgm:t>
        <a:bodyPr/>
        <a:lstStyle/>
        <a:p>
          <a:endParaRPr lang="en-GB"/>
        </a:p>
      </dgm:t>
    </dgm:pt>
    <dgm:pt modelId="{A52CC674-C9A3-4310-9845-DB285FDF6D45}" type="sibTrans" cxnId="{DBDAFA2F-E861-4583-A961-8A13D00C0415}">
      <dgm:prSet/>
      <dgm:spPr/>
      <dgm:t>
        <a:bodyPr/>
        <a:lstStyle/>
        <a:p>
          <a:endParaRPr lang="en-GB"/>
        </a:p>
      </dgm:t>
    </dgm:pt>
    <dgm:pt modelId="{7568F4D1-0FB4-467E-BF64-DE99883D7D8C}">
      <dgm:prSet phldrT="[Text]"/>
      <dgm:spPr/>
      <dgm:t>
        <a:bodyPr/>
        <a:lstStyle/>
        <a:p>
          <a:r>
            <a:rPr lang="en-GB" b="1" dirty="0" smtClean="0"/>
            <a:t>3-8yrs</a:t>
          </a:r>
        </a:p>
      </dgm:t>
    </dgm:pt>
    <dgm:pt modelId="{63B1EE6C-7623-42C9-8734-DC465AB6406D}" type="parTrans" cxnId="{2BF8FDCF-F896-41D6-911B-6EF1DC717BCC}">
      <dgm:prSet/>
      <dgm:spPr/>
      <dgm:t>
        <a:bodyPr/>
        <a:lstStyle/>
        <a:p>
          <a:endParaRPr lang="en-GB"/>
        </a:p>
      </dgm:t>
    </dgm:pt>
    <dgm:pt modelId="{8CF2710C-E957-4075-A202-55926862B090}" type="sibTrans" cxnId="{2BF8FDCF-F896-41D6-911B-6EF1DC717BCC}">
      <dgm:prSet/>
      <dgm:spPr/>
      <dgm:t>
        <a:bodyPr/>
        <a:lstStyle/>
        <a:p>
          <a:endParaRPr lang="en-GB"/>
        </a:p>
      </dgm:t>
    </dgm:pt>
    <dgm:pt modelId="{9A5B19AF-FD19-4CA6-8DBD-44D2DE1F72C2}">
      <dgm:prSet phldrT="[Text]"/>
      <dgm:spPr/>
      <dgm:t>
        <a:bodyPr/>
        <a:lstStyle/>
        <a:p>
          <a:r>
            <a:rPr lang="en-GB" b="1" dirty="0" smtClean="0"/>
            <a:t>9-18yrs</a:t>
          </a:r>
        </a:p>
      </dgm:t>
    </dgm:pt>
    <dgm:pt modelId="{9E9E5EF7-CD3E-4DD0-A73F-9E4B87C8F861}" type="parTrans" cxnId="{858CAF37-9C46-41A5-9076-EB176B619337}">
      <dgm:prSet/>
      <dgm:spPr/>
      <dgm:t>
        <a:bodyPr/>
        <a:lstStyle/>
        <a:p>
          <a:endParaRPr lang="en-GB"/>
        </a:p>
      </dgm:t>
    </dgm:pt>
    <dgm:pt modelId="{09736638-AD9A-4E80-9E06-F8B9BF779E8B}" type="sibTrans" cxnId="{858CAF37-9C46-41A5-9076-EB176B619337}">
      <dgm:prSet/>
      <dgm:spPr/>
      <dgm:t>
        <a:bodyPr/>
        <a:lstStyle/>
        <a:p>
          <a:endParaRPr lang="en-GB"/>
        </a:p>
      </dgm:t>
    </dgm:pt>
    <dgm:pt modelId="{CD64DF2D-4503-4E66-A632-A8AD46342028}">
      <dgm:prSet phldrT="[Text]"/>
      <dgm:spPr/>
      <dgm:t>
        <a:bodyPr/>
        <a:lstStyle/>
        <a:p>
          <a:r>
            <a:rPr lang="en-GB" b="1" dirty="0" smtClean="0"/>
            <a:t>19-45yrs</a:t>
          </a:r>
        </a:p>
      </dgm:t>
    </dgm:pt>
    <dgm:pt modelId="{C8391D6E-707F-4233-8CC3-0778F242C299}" type="parTrans" cxnId="{1FCA3B48-5E60-4839-8EB1-96CCB4E417C9}">
      <dgm:prSet/>
      <dgm:spPr/>
      <dgm:t>
        <a:bodyPr/>
        <a:lstStyle/>
        <a:p>
          <a:endParaRPr lang="en-GB"/>
        </a:p>
      </dgm:t>
    </dgm:pt>
    <dgm:pt modelId="{1B3ED7E3-40DA-46AF-B965-7ED2F93A4987}" type="sibTrans" cxnId="{1FCA3B48-5E60-4839-8EB1-96CCB4E417C9}">
      <dgm:prSet/>
      <dgm:spPr/>
      <dgm:t>
        <a:bodyPr/>
        <a:lstStyle/>
        <a:p>
          <a:endParaRPr lang="en-GB"/>
        </a:p>
      </dgm:t>
    </dgm:pt>
    <dgm:pt modelId="{1CB948CE-F13F-4207-95F9-92BE194BCEE5}">
      <dgm:prSet phldrT="[Text]"/>
      <dgm:spPr/>
      <dgm:t>
        <a:bodyPr/>
        <a:lstStyle/>
        <a:p>
          <a:r>
            <a:rPr lang="en-GB" b="1" dirty="0" smtClean="0"/>
            <a:t>65+yrs</a:t>
          </a:r>
        </a:p>
      </dgm:t>
    </dgm:pt>
    <dgm:pt modelId="{A2C64F22-3F44-46A5-900F-C1601AFE506A}" type="parTrans" cxnId="{AB881ADC-504A-4DB1-BA00-E59C0D5D5E0F}">
      <dgm:prSet/>
      <dgm:spPr/>
      <dgm:t>
        <a:bodyPr/>
        <a:lstStyle/>
        <a:p>
          <a:endParaRPr lang="en-GB"/>
        </a:p>
      </dgm:t>
    </dgm:pt>
    <dgm:pt modelId="{7EB47C04-AB84-4BF8-A67D-16088EF85F4B}" type="sibTrans" cxnId="{AB881ADC-504A-4DB1-BA00-E59C0D5D5E0F}">
      <dgm:prSet/>
      <dgm:spPr/>
      <dgm:t>
        <a:bodyPr/>
        <a:lstStyle/>
        <a:p>
          <a:endParaRPr lang="en-GB"/>
        </a:p>
      </dgm:t>
    </dgm:pt>
    <dgm:pt modelId="{BE1F63C2-F3AA-4F60-92D8-13DC8DB94FE6}" type="pres">
      <dgm:prSet presAssocID="{83F28D12-C0F2-4BE8-8471-633BCD347F40}" presName="Name0" presStyleCnt="0">
        <dgm:presLayoutVars>
          <dgm:dir/>
          <dgm:resizeHandles val="exact"/>
        </dgm:presLayoutVars>
      </dgm:prSet>
      <dgm:spPr/>
    </dgm:pt>
    <dgm:pt modelId="{2B0C753C-65E3-4AFA-B77B-604BA5CC2297}" type="pres">
      <dgm:prSet presAssocID="{312E8AC9-9BAE-49F6-88DC-9FEEF44DB37C}" presName="parTxOnly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71E8E2-8043-41D0-B251-5F6B4E81BCB9}" type="pres">
      <dgm:prSet presAssocID="{11BB1CD2-5C9F-4141-8A5B-76E0E172828D}" presName="parSpace" presStyleCnt="0"/>
      <dgm:spPr/>
    </dgm:pt>
    <dgm:pt modelId="{ABA72345-8019-4766-B34A-D707B3B2A310}" type="pres">
      <dgm:prSet presAssocID="{7568F4D1-0FB4-467E-BF64-DE99883D7D8C}" presName="parTxOnly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3C252E-1D5E-47F7-8D2B-086D74765902}" type="pres">
      <dgm:prSet presAssocID="{8CF2710C-E957-4075-A202-55926862B090}" presName="parSpace" presStyleCnt="0"/>
      <dgm:spPr/>
    </dgm:pt>
    <dgm:pt modelId="{07C43676-C002-4D10-8682-851EEC62579D}" type="pres">
      <dgm:prSet presAssocID="{9A5B19AF-FD19-4CA6-8DBD-44D2DE1F72C2}" presName="parTxOnly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1FCF62-01AB-46DA-AE74-8F436287FD12}" type="pres">
      <dgm:prSet presAssocID="{09736638-AD9A-4E80-9E06-F8B9BF779E8B}" presName="parSpace" presStyleCnt="0"/>
      <dgm:spPr/>
    </dgm:pt>
    <dgm:pt modelId="{F2A00C3B-F586-4EDE-85AC-5831CE87C25E}" type="pres">
      <dgm:prSet presAssocID="{CD64DF2D-4503-4E66-A632-A8AD46342028}" presName="parTxOnly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318410-EC86-4CCB-8494-48D305D7A538}" type="pres">
      <dgm:prSet presAssocID="{1B3ED7E3-40DA-46AF-B965-7ED2F93A4987}" presName="parSpace" presStyleCnt="0"/>
      <dgm:spPr/>
    </dgm:pt>
    <dgm:pt modelId="{A23BB543-9D32-44DB-88E5-81CBF55E72BD}" type="pres">
      <dgm:prSet presAssocID="{977E4D7E-7704-4116-9208-9722CA63AA72}" presName="parTxOnly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539225-8B10-4DE3-8640-469982FE7FBF}" type="pres">
      <dgm:prSet presAssocID="{A52CC674-C9A3-4310-9845-DB285FDF6D45}" presName="parSpace" presStyleCnt="0"/>
      <dgm:spPr/>
    </dgm:pt>
    <dgm:pt modelId="{B0300A8F-FA61-4A1C-95DC-71EA89EFBF09}" type="pres">
      <dgm:prSet presAssocID="{1CB948CE-F13F-4207-95F9-92BE194BCEE5}" presName="parTxOnly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F140A66-9D33-4F54-B8E0-33C199D89BAC}" type="presOf" srcId="{312E8AC9-9BAE-49F6-88DC-9FEEF44DB37C}" destId="{2B0C753C-65E3-4AFA-B77B-604BA5CC2297}" srcOrd="0" destOrd="0" presId="urn:microsoft.com/office/officeart/2005/8/layout/hChevron3"/>
    <dgm:cxn modelId="{DBDAFA2F-E861-4583-A961-8A13D00C0415}" srcId="{83F28D12-C0F2-4BE8-8471-633BCD347F40}" destId="{977E4D7E-7704-4116-9208-9722CA63AA72}" srcOrd="4" destOrd="0" parTransId="{64B32E3F-1222-4182-A0EE-0A67101A96A2}" sibTransId="{A52CC674-C9A3-4310-9845-DB285FDF6D45}"/>
    <dgm:cxn modelId="{2BF8FDCF-F896-41D6-911B-6EF1DC717BCC}" srcId="{83F28D12-C0F2-4BE8-8471-633BCD347F40}" destId="{7568F4D1-0FB4-467E-BF64-DE99883D7D8C}" srcOrd="1" destOrd="0" parTransId="{63B1EE6C-7623-42C9-8734-DC465AB6406D}" sibTransId="{8CF2710C-E957-4075-A202-55926862B090}"/>
    <dgm:cxn modelId="{B88C4CFE-CE73-4B66-8A77-7D7BA292F2AD}" type="presOf" srcId="{7568F4D1-0FB4-467E-BF64-DE99883D7D8C}" destId="{ABA72345-8019-4766-B34A-D707B3B2A310}" srcOrd="0" destOrd="0" presId="urn:microsoft.com/office/officeart/2005/8/layout/hChevron3"/>
    <dgm:cxn modelId="{643E733C-DE5B-4988-8ADD-C3A2EAF790BB}" srcId="{83F28D12-C0F2-4BE8-8471-633BCD347F40}" destId="{312E8AC9-9BAE-49F6-88DC-9FEEF44DB37C}" srcOrd="0" destOrd="0" parTransId="{150CFFCD-9D4B-488E-A13E-4D9CEA368112}" sibTransId="{11BB1CD2-5C9F-4141-8A5B-76E0E172828D}"/>
    <dgm:cxn modelId="{12364929-7197-4EC8-94DB-0A1A80B7345E}" type="presOf" srcId="{1CB948CE-F13F-4207-95F9-92BE194BCEE5}" destId="{B0300A8F-FA61-4A1C-95DC-71EA89EFBF09}" srcOrd="0" destOrd="0" presId="urn:microsoft.com/office/officeart/2005/8/layout/hChevron3"/>
    <dgm:cxn modelId="{858CAF37-9C46-41A5-9076-EB176B619337}" srcId="{83F28D12-C0F2-4BE8-8471-633BCD347F40}" destId="{9A5B19AF-FD19-4CA6-8DBD-44D2DE1F72C2}" srcOrd="2" destOrd="0" parTransId="{9E9E5EF7-CD3E-4DD0-A73F-9E4B87C8F861}" sibTransId="{09736638-AD9A-4E80-9E06-F8B9BF779E8B}"/>
    <dgm:cxn modelId="{5C5A8190-7464-491F-A04F-3DBDC96529DE}" type="presOf" srcId="{83F28D12-C0F2-4BE8-8471-633BCD347F40}" destId="{BE1F63C2-F3AA-4F60-92D8-13DC8DB94FE6}" srcOrd="0" destOrd="0" presId="urn:microsoft.com/office/officeart/2005/8/layout/hChevron3"/>
    <dgm:cxn modelId="{EFC2621C-D785-49A8-90D0-54E2829187BF}" type="presOf" srcId="{CD64DF2D-4503-4E66-A632-A8AD46342028}" destId="{F2A00C3B-F586-4EDE-85AC-5831CE87C25E}" srcOrd="0" destOrd="0" presId="urn:microsoft.com/office/officeart/2005/8/layout/hChevron3"/>
    <dgm:cxn modelId="{7D64482A-D014-4D54-A6C1-7B4619FD1A4C}" type="presOf" srcId="{9A5B19AF-FD19-4CA6-8DBD-44D2DE1F72C2}" destId="{07C43676-C002-4D10-8682-851EEC62579D}" srcOrd="0" destOrd="0" presId="urn:microsoft.com/office/officeart/2005/8/layout/hChevron3"/>
    <dgm:cxn modelId="{AB881ADC-504A-4DB1-BA00-E59C0D5D5E0F}" srcId="{83F28D12-C0F2-4BE8-8471-633BCD347F40}" destId="{1CB948CE-F13F-4207-95F9-92BE194BCEE5}" srcOrd="5" destOrd="0" parTransId="{A2C64F22-3F44-46A5-900F-C1601AFE506A}" sibTransId="{7EB47C04-AB84-4BF8-A67D-16088EF85F4B}"/>
    <dgm:cxn modelId="{15B90FE3-3EB5-4671-A29F-6F03AEC4B400}" type="presOf" srcId="{977E4D7E-7704-4116-9208-9722CA63AA72}" destId="{A23BB543-9D32-44DB-88E5-81CBF55E72BD}" srcOrd="0" destOrd="0" presId="urn:microsoft.com/office/officeart/2005/8/layout/hChevron3"/>
    <dgm:cxn modelId="{1FCA3B48-5E60-4839-8EB1-96CCB4E417C9}" srcId="{83F28D12-C0F2-4BE8-8471-633BCD347F40}" destId="{CD64DF2D-4503-4E66-A632-A8AD46342028}" srcOrd="3" destOrd="0" parTransId="{C8391D6E-707F-4233-8CC3-0778F242C299}" sibTransId="{1B3ED7E3-40DA-46AF-B965-7ED2F93A4987}"/>
    <dgm:cxn modelId="{66247632-6B7D-423D-8185-233C2368C94F}" type="presParOf" srcId="{BE1F63C2-F3AA-4F60-92D8-13DC8DB94FE6}" destId="{2B0C753C-65E3-4AFA-B77B-604BA5CC2297}" srcOrd="0" destOrd="0" presId="urn:microsoft.com/office/officeart/2005/8/layout/hChevron3"/>
    <dgm:cxn modelId="{CD60EEC5-617C-4D11-A114-74D1DC3B690E}" type="presParOf" srcId="{BE1F63C2-F3AA-4F60-92D8-13DC8DB94FE6}" destId="{D571E8E2-8043-41D0-B251-5F6B4E81BCB9}" srcOrd="1" destOrd="0" presId="urn:microsoft.com/office/officeart/2005/8/layout/hChevron3"/>
    <dgm:cxn modelId="{FC40A12F-23A5-436A-B0A5-D599B373C49E}" type="presParOf" srcId="{BE1F63C2-F3AA-4F60-92D8-13DC8DB94FE6}" destId="{ABA72345-8019-4766-B34A-D707B3B2A310}" srcOrd="2" destOrd="0" presId="urn:microsoft.com/office/officeart/2005/8/layout/hChevron3"/>
    <dgm:cxn modelId="{7A2D9A35-1345-448A-A555-2B842FF6D2B8}" type="presParOf" srcId="{BE1F63C2-F3AA-4F60-92D8-13DC8DB94FE6}" destId="{903C252E-1D5E-47F7-8D2B-086D74765902}" srcOrd="3" destOrd="0" presId="urn:microsoft.com/office/officeart/2005/8/layout/hChevron3"/>
    <dgm:cxn modelId="{59958E11-06EC-4BA6-BCF0-92F0603BA803}" type="presParOf" srcId="{BE1F63C2-F3AA-4F60-92D8-13DC8DB94FE6}" destId="{07C43676-C002-4D10-8682-851EEC62579D}" srcOrd="4" destOrd="0" presId="urn:microsoft.com/office/officeart/2005/8/layout/hChevron3"/>
    <dgm:cxn modelId="{059E8875-71E5-4AE3-A1C4-15F4DA900FE3}" type="presParOf" srcId="{BE1F63C2-F3AA-4F60-92D8-13DC8DB94FE6}" destId="{431FCF62-01AB-46DA-AE74-8F436287FD12}" srcOrd="5" destOrd="0" presId="urn:microsoft.com/office/officeart/2005/8/layout/hChevron3"/>
    <dgm:cxn modelId="{229EABA9-EE4D-4F68-9452-353121BB2FD1}" type="presParOf" srcId="{BE1F63C2-F3AA-4F60-92D8-13DC8DB94FE6}" destId="{F2A00C3B-F586-4EDE-85AC-5831CE87C25E}" srcOrd="6" destOrd="0" presId="urn:microsoft.com/office/officeart/2005/8/layout/hChevron3"/>
    <dgm:cxn modelId="{D372F653-25CB-414D-90F8-A12E5EBCCD05}" type="presParOf" srcId="{BE1F63C2-F3AA-4F60-92D8-13DC8DB94FE6}" destId="{F7318410-EC86-4CCB-8494-48D305D7A538}" srcOrd="7" destOrd="0" presId="urn:microsoft.com/office/officeart/2005/8/layout/hChevron3"/>
    <dgm:cxn modelId="{5C499AD1-2F98-4CBB-996C-1AFEBC976BC8}" type="presParOf" srcId="{BE1F63C2-F3AA-4F60-92D8-13DC8DB94FE6}" destId="{A23BB543-9D32-44DB-88E5-81CBF55E72BD}" srcOrd="8" destOrd="0" presId="urn:microsoft.com/office/officeart/2005/8/layout/hChevron3"/>
    <dgm:cxn modelId="{0EBFCD48-DACB-40EF-8BB1-E984CC984B33}" type="presParOf" srcId="{BE1F63C2-F3AA-4F60-92D8-13DC8DB94FE6}" destId="{08539225-8B10-4DE3-8640-469982FE7FBF}" srcOrd="9" destOrd="0" presId="urn:microsoft.com/office/officeart/2005/8/layout/hChevron3"/>
    <dgm:cxn modelId="{A465DB7B-E058-4C41-8DFC-7D1F15118532}" type="presParOf" srcId="{BE1F63C2-F3AA-4F60-92D8-13DC8DB94FE6}" destId="{B0300A8F-FA61-4A1C-95DC-71EA89EFBF09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0C753C-65E3-4AFA-B77B-604BA5CC2297}">
      <dsp:nvSpPr>
        <dsp:cNvPr id="0" name=""/>
        <dsp:cNvSpPr/>
      </dsp:nvSpPr>
      <dsp:spPr>
        <a:xfrm>
          <a:off x="1306" y="1876305"/>
          <a:ext cx="2139752" cy="855900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0-2yrs</a:t>
          </a:r>
          <a:endParaRPr lang="en-GB" sz="2500" b="1" kern="1200" dirty="0"/>
        </a:p>
      </dsp:txBody>
      <dsp:txXfrm>
        <a:off x="1306" y="1876305"/>
        <a:ext cx="1925777" cy="855900"/>
      </dsp:txXfrm>
    </dsp:sp>
    <dsp:sp modelId="{ABA72345-8019-4766-B34A-D707B3B2A310}">
      <dsp:nvSpPr>
        <dsp:cNvPr id="0" name=""/>
        <dsp:cNvSpPr/>
      </dsp:nvSpPr>
      <dsp:spPr>
        <a:xfrm>
          <a:off x="1713108" y="1876305"/>
          <a:ext cx="2139752" cy="85590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3-8yrs</a:t>
          </a:r>
        </a:p>
      </dsp:txBody>
      <dsp:txXfrm>
        <a:off x="2141058" y="1876305"/>
        <a:ext cx="1283852" cy="855900"/>
      </dsp:txXfrm>
    </dsp:sp>
    <dsp:sp modelId="{07C43676-C002-4D10-8682-851EEC62579D}">
      <dsp:nvSpPr>
        <dsp:cNvPr id="0" name=""/>
        <dsp:cNvSpPr/>
      </dsp:nvSpPr>
      <dsp:spPr>
        <a:xfrm>
          <a:off x="3424910" y="1876305"/>
          <a:ext cx="2139752" cy="85590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9-18yrs</a:t>
          </a:r>
        </a:p>
      </dsp:txBody>
      <dsp:txXfrm>
        <a:off x="3852860" y="1876305"/>
        <a:ext cx="1283852" cy="855900"/>
      </dsp:txXfrm>
    </dsp:sp>
    <dsp:sp modelId="{F2A00C3B-F586-4EDE-85AC-5831CE87C25E}">
      <dsp:nvSpPr>
        <dsp:cNvPr id="0" name=""/>
        <dsp:cNvSpPr/>
      </dsp:nvSpPr>
      <dsp:spPr>
        <a:xfrm>
          <a:off x="5136712" y="1876305"/>
          <a:ext cx="2139752" cy="85590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19-45yrs</a:t>
          </a:r>
        </a:p>
      </dsp:txBody>
      <dsp:txXfrm>
        <a:off x="5564662" y="1876305"/>
        <a:ext cx="1283852" cy="855900"/>
      </dsp:txXfrm>
    </dsp:sp>
    <dsp:sp modelId="{A23BB543-9D32-44DB-88E5-81CBF55E72BD}">
      <dsp:nvSpPr>
        <dsp:cNvPr id="0" name=""/>
        <dsp:cNvSpPr/>
      </dsp:nvSpPr>
      <dsp:spPr>
        <a:xfrm>
          <a:off x="6848514" y="1876305"/>
          <a:ext cx="2139752" cy="85590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46-65yrs</a:t>
          </a:r>
        </a:p>
      </dsp:txBody>
      <dsp:txXfrm>
        <a:off x="7276464" y="1876305"/>
        <a:ext cx="1283852" cy="855900"/>
      </dsp:txXfrm>
    </dsp:sp>
    <dsp:sp modelId="{B0300A8F-FA61-4A1C-95DC-71EA89EFBF09}">
      <dsp:nvSpPr>
        <dsp:cNvPr id="0" name=""/>
        <dsp:cNvSpPr/>
      </dsp:nvSpPr>
      <dsp:spPr>
        <a:xfrm>
          <a:off x="8560316" y="1876305"/>
          <a:ext cx="2139752" cy="85590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/>
            <a:t>65+yrs</a:t>
          </a:r>
        </a:p>
      </dsp:txBody>
      <dsp:txXfrm>
        <a:off x="8988266" y="1876305"/>
        <a:ext cx="1283852" cy="8559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B0A3A-ADB6-4953-9B61-D9AF9B3AB9A6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51841-A692-48D2-9ADD-4775467318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170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051841-A692-48D2-9ADD-4775467318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795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31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98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6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359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926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196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75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28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55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129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91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902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553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029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4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23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94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4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59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91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4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A019C-B204-49C7-BD3F-61D66A5C15D2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BD27-17A1-472F-BE0E-2CFF47E5DE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08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70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FED03BD-F290-4FD8-B17A-068ECC94BD75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936D611-3943-42E0-885F-7BA59F329DA9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83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1 – Human Lifespan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Y10, you are now going to start a new topic that considers how we develop and the factors that influence our development. </a:t>
            </a:r>
            <a:endParaRPr lang="en-GB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There will be two assignments to this unit that you will need to complete before the end of Y10.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800" dirty="0" smtClean="0"/>
              <a:t>This is the first lesson to introduce you to the six stages of human development.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09334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1952625" y="207045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Development is often referred as …PIES!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2" descr="http://popdose.com/wp-content/uploads/apple_p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10725" y="100677"/>
            <a:ext cx="2313709" cy="1355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09625" y="1792469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P</a:t>
            </a:r>
            <a:r>
              <a:rPr lang="en-GB" sz="4000" b="1" dirty="0"/>
              <a:t>HYSICAL</a:t>
            </a:r>
            <a:endParaRPr lang="en-US" sz="4000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467725" y="2238745"/>
            <a:ext cx="3429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I</a:t>
            </a:r>
            <a:r>
              <a:rPr lang="en-GB" sz="4000" b="1" dirty="0"/>
              <a:t>NTELLECTUAL</a:t>
            </a:r>
            <a:endParaRPr lang="en-US" sz="4000" b="1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09625" y="5338422"/>
            <a:ext cx="28575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E</a:t>
            </a:r>
            <a:r>
              <a:rPr lang="en-GB" sz="4000" b="1" dirty="0"/>
              <a:t>MOTIONAL</a:t>
            </a:r>
            <a:endParaRPr lang="en-US" sz="4000" b="1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824480" y="4987635"/>
            <a:ext cx="1785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4000" b="1" dirty="0">
                <a:solidFill>
                  <a:srgbClr val="FF0000"/>
                </a:solidFill>
              </a:rPr>
              <a:t>S</a:t>
            </a:r>
            <a:r>
              <a:rPr lang="en-GB" sz="4000" b="1" dirty="0"/>
              <a:t>OCIAL</a:t>
            </a: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8545" y="2714624"/>
            <a:ext cx="3461905" cy="227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10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PIES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565" y="2506663"/>
            <a:ext cx="11388436" cy="4351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PHYSICAL</a:t>
            </a:r>
            <a:r>
              <a:rPr lang="en-GB" sz="4000" dirty="0" smtClean="0"/>
              <a:t> = </a:t>
            </a:r>
            <a:r>
              <a:rPr lang="en-GB" sz="4000" dirty="0" smtClean="0"/>
              <a:t>Body and how it develops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INTELLECTUAL</a:t>
            </a:r>
            <a:r>
              <a:rPr lang="en-GB" sz="4000" dirty="0" smtClean="0"/>
              <a:t> = </a:t>
            </a:r>
            <a:r>
              <a:rPr lang="en-GB" sz="4000" dirty="0" smtClean="0"/>
              <a:t>How are brain develops, </a:t>
            </a:r>
            <a:r>
              <a:rPr lang="en-GB" sz="4000" dirty="0" smtClean="0"/>
              <a:t> how we </a:t>
            </a:r>
            <a:r>
              <a:rPr lang="en-GB" sz="4000" dirty="0" smtClean="0"/>
              <a:t>learn and </a:t>
            </a:r>
            <a:r>
              <a:rPr lang="en-GB" sz="4000" dirty="0" smtClean="0"/>
              <a:t>communicate with others.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EMOTIONAL</a:t>
            </a:r>
            <a:r>
              <a:rPr lang="en-GB" sz="4000" dirty="0" smtClean="0"/>
              <a:t> </a:t>
            </a:r>
            <a:r>
              <a:rPr lang="en-GB" sz="4000" dirty="0" smtClean="0"/>
              <a:t>=Feelings and how you view yourself.</a:t>
            </a:r>
            <a:endParaRPr lang="en-GB" sz="4000" dirty="0" smtClean="0"/>
          </a:p>
          <a:p>
            <a:pPr marL="0" indent="0"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SOCIAL</a:t>
            </a:r>
            <a:r>
              <a:rPr lang="en-GB" sz="4000" dirty="0" smtClean="0"/>
              <a:t> = </a:t>
            </a:r>
            <a:r>
              <a:rPr lang="en-GB" sz="4000" dirty="0" smtClean="0"/>
              <a:t>The relationship we have with others and the world around us. 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9173497" y="500494"/>
            <a:ext cx="2787445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Draw a picture of </a:t>
            </a:r>
            <a:r>
              <a:rPr lang="en-GB" sz="2800" dirty="0" smtClean="0"/>
              <a:t>a pie </a:t>
            </a:r>
            <a:r>
              <a:rPr lang="en-GB" sz="2800" dirty="0" smtClean="0"/>
              <a:t>and put each of the headings into it!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1299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226749"/>
            <a:ext cx="10058400" cy="819341"/>
          </a:xfrm>
        </p:spPr>
        <p:txBody>
          <a:bodyPr/>
          <a:lstStyle/>
          <a:p>
            <a:pPr algn="ctr"/>
            <a:r>
              <a:rPr lang="en-GB" b="1" dirty="0" smtClean="0">
                <a:latin typeface="+mn-lt"/>
              </a:rPr>
              <a:t>Timeline</a:t>
            </a:r>
            <a:endParaRPr lang="en-GB" b="1" dirty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38200" y="4895165"/>
            <a:ext cx="2139752" cy="855900"/>
            <a:chOff x="1306" y="1876305"/>
            <a:chExt cx="2139752" cy="855900"/>
          </a:xfrm>
        </p:grpSpPr>
        <p:sp>
          <p:nvSpPr>
            <p:cNvPr id="20" name="Pentagon 19"/>
            <p:cNvSpPr/>
            <p:nvPr/>
          </p:nvSpPr>
          <p:spPr>
            <a:xfrm>
              <a:off x="1306" y="1876305"/>
              <a:ext cx="2139752" cy="855900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Pentagon 4"/>
            <p:cNvSpPr txBox="1"/>
            <p:nvPr/>
          </p:nvSpPr>
          <p:spPr>
            <a:xfrm>
              <a:off x="1306" y="1876305"/>
              <a:ext cx="1925777" cy="855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66675" rIns="33338" bIns="666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500" b="1" kern="1200" dirty="0" smtClean="0"/>
                <a:t>0-2yrs</a:t>
              </a:r>
              <a:endParaRPr lang="en-GB" sz="2500" b="1" kern="1200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550002" y="4895165"/>
            <a:ext cx="2139752" cy="855900"/>
            <a:chOff x="1713108" y="1876305"/>
            <a:chExt cx="2139752" cy="855900"/>
          </a:xfrm>
        </p:grpSpPr>
        <p:sp>
          <p:nvSpPr>
            <p:cNvPr id="18" name="Chevron 17"/>
            <p:cNvSpPr/>
            <p:nvPr/>
          </p:nvSpPr>
          <p:spPr>
            <a:xfrm>
              <a:off x="1713108" y="1876305"/>
              <a:ext cx="2139752" cy="85590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Chevron 6"/>
            <p:cNvSpPr txBox="1"/>
            <p:nvPr/>
          </p:nvSpPr>
          <p:spPr>
            <a:xfrm>
              <a:off x="2141058" y="1876305"/>
              <a:ext cx="1283852" cy="855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66675" rIns="33338" bIns="666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500" b="1" kern="1200" dirty="0" smtClean="0"/>
                <a:t>3-8yrs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261804" y="4895165"/>
            <a:ext cx="2139752" cy="855900"/>
            <a:chOff x="3424910" y="1876305"/>
            <a:chExt cx="2139752" cy="855900"/>
          </a:xfrm>
        </p:grpSpPr>
        <p:sp>
          <p:nvSpPr>
            <p:cNvPr id="16" name="Chevron 15"/>
            <p:cNvSpPr/>
            <p:nvPr/>
          </p:nvSpPr>
          <p:spPr>
            <a:xfrm>
              <a:off x="3424910" y="1876305"/>
              <a:ext cx="2139752" cy="85590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Chevron 8"/>
            <p:cNvSpPr txBox="1"/>
            <p:nvPr/>
          </p:nvSpPr>
          <p:spPr>
            <a:xfrm>
              <a:off x="3852860" y="1876305"/>
              <a:ext cx="1283852" cy="855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66675" rIns="33338" bIns="666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500" b="1" kern="1200" dirty="0" smtClean="0"/>
                <a:t>9-18yrs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73606" y="4895165"/>
            <a:ext cx="2139752" cy="855900"/>
            <a:chOff x="5136712" y="1876305"/>
            <a:chExt cx="2139752" cy="855900"/>
          </a:xfrm>
        </p:grpSpPr>
        <p:sp>
          <p:nvSpPr>
            <p:cNvPr id="14" name="Chevron 13"/>
            <p:cNvSpPr/>
            <p:nvPr/>
          </p:nvSpPr>
          <p:spPr>
            <a:xfrm>
              <a:off x="5136712" y="1876305"/>
              <a:ext cx="2139752" cy="85590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Chevron 10"/>
            <p:cNvSpPr txBox="1"/>
            <p:nvPr/>
          </p:nvSpPr>
          <p:spPr>
            <a:xfrm>
              <a:off x="5564662" y="1876305"/>
              <a:ext cx="1283852" cy="855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66675" rIns="33338" bIns="666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500" b="1" kern="1200" dirty="0" smtClean="0"/>
                <a:t>19-45yrs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685408" y="4895165"/>
            <a:ext cx="2139752" cy="855900"/>
            <a:chOff x="6848514" y="1876305"/>
            <a:chExt cx="2139752" cy="855900"/>
          </a:xfrm>
        </p:grpSpPr>
        <p:sp>
          <p:nvSpPr>
            <p:cNvPr id="12" name="Chevron 11"/>
            <p:cNvSpPr/>
            <p:nvPr/>
          </p:nvSpPr>
          <p:spPr>
            <a:xfrm>
              <a:off x="6848514" y="1876305"/>
              <a:ext cx="2139752" cy="85590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Chevron 12"/>
            <p:cNvSpPr txBox="1"/>
            <p:nvPr/>
          </p:nvSpPr>
          <p:spPr>
            <a:xfrm>
              <a:off x="7276464" y="1876305"/>
              <a:ext cx="1283852" cy="855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66675" rIns="33338" bIns="666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500" b="1" kern="1200" dirty="0" smtClean="0"/>
                <a:t>46-65yrs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9397210" y="4895165"/>
            <a:ext cx="2139752" cy="855900"/>
            <a:chOff x="8560316" y="1876305"/>
            <a:chExt cx="2139752" cy="855900"/>
          </a:xfrm>
        </p:grpSpPr>
        <p:sp>
          <p:nvSpPr>
            <p:cNvPr id="10" name="Chevron 9"/>
            <p:cNvSpPr/>
            <p:nvPr/>
          </p:nvSpPr>
          <p:spPr>
            <a:xfrm>
              <a:off x="8560316" y="1876305"/>
              <a:ext cx="2139752" cy="855900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Chevron 14"/>
            <p:cNvSpPr txBox="1"/>
            <p:nvPr/>
          </p:nvSpPr>
          <p:spPr>
            <a:xfrm>
              <a:off x="8988266" y="1876305"/>
              <a:ext cx="1283852" cy="8559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0013" tIns="66675" rIns="33338" bIns="66675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500" b="1" kern="1200" dirty="0" smtClean="0"/>
                <a:t>65+yrs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81005" y="1494745"/>
            <a:ext cx="7275158" cy="310854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Task:</a:t>
            </a:r>
          </a:p>
          <a:p>
            <a:r>
              <a:rPr lang="en-GB" sz="2800" dirty="0" smtClean="0"/>
              <a:t>Consider all of the changes that 83 year old Bill has been through in his life. Draw and annotate a timeline to show the distinct changes or characteristics he may have seen during this time. (examples include getting married, learning to </a:t>
            </a:r>
            <a:r>
              <a:rPr lang="en-GB" sz="2800" dirty="0" smtClean="0"/>
              <a:t>walk and skills he may have developed </a:t>
            </a:r>
            <a:r>
              <a:rPr lang="en-GB" sz="2800" dirty="0" err="1" smtClean="0"/>
              <a:t>etc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6373" y="5946619"/>
            <a:ext cx="11754465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Using colours or letters, create a key and identify whether you feel these characteristics or changes where physical, intellectual, emotional or social.</a:t>
            </a:r>
            <a:endParaRPr lang="en-GB" sz="2000" b="1" dirty="0"/>
          </a:p>
        </p:txBody>
      </p:sp>
      <p:pic>
        <p:nvPicPr>
          <p:cNvPr id="24" name="Picture 23" descr="external image &lt;strong&gt;old-man&lt;/strong&gt;-carto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390" y="1046090"/>
            <a:ext cx="3421448" cy="2936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73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Component One: </a:t>
            </a:r>
            <a:br>
              <a:rPr lang="en-GB" dirty="0" smtClean="0"/>
            </a:br>
            <a:r>
              <a:rPr lang="en-GB" sz="2800" b="1" dirty="0" smtClean="0"/>
              <a:t>Human Lifespan Development</a:t>
            </a:r>
            <a:endParaRPr lang="en-GB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2329" y="628443"/>
            <a:ext cx="8174614" cy="1524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 dirty="0" smtClean="0"/>
              <a:t>Lesson 1.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433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todays lesson we will…</a:t>
            </a:r>
            <a:endParaRPr lang="en-GB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All will be able to Identify the 6 life stages.</a:t>
            </a:r>
          </a:p>
          <a:p>
            <a:pPr marL="0" indent="0">
              <a:buNone/>
            </a:pPr>
            <a:r>
              <a:rPr lang="en-GB" dirty="0" smtClean="0"/>
              <a:t>Most will be able to recall the 6 life stages.</a:t>
            </a:r>
          </a:p>
          <a:p>
            <a:pPr marL="0" indent="0">
              <a:buNone/>
            </a:pPr>
            <a:r>
              <a:rPr lang="en-GB" dirty="0" smtClean="0"/>
              <a:t>Some will be able to identify the  key features of physical development during each </a:t>
            </a:r>
            <a:r>
              <a:rPr lang="en-GB" dirty="0" smtClean="0"/>
              <a:t>life stage.</a:t>
            </a:r>
            <a:endParaRPr lang="en-GB" dirty="0"/>
          </a:p>
        </p:txBody>
      </p:sp>
      <p:pic>
        <p:nvPicPr>
          <p:cNvPr id="4" name="Picture 3" descr="Life Stages | HD Walls | Find Wallpaper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787" y="3454548"/>
            <a:ext cx="3133591" cy="285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56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Aims of this component: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27476"/>
              </p:ext>
            </p:extLst>
          </p:nvPr>
        </p:nvGraphicFramePr>
        <p:xfrm>
          <a:off x="1154953" y="3268517"/>
          <a:ext cx="9374501" cy="131733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670866">
                  <a:extLst>
                    <a:ext uri="{9D8B030D-6E8A-4147-A177-3AD203B41FA5}">
                      <a16:colId xmlns:a16="http://schemas.microsoft.com/office/drawing/2014/main" val="231208433"/>
                    </a:ext>
                  </a:extLst>
                </a:gridCol>
                <a:gridCol w="8703635">
                  <a:extLst>
                    <a:ext uri="{9D8B030D-6E8A-4147-A177-3AD203B41FA5}">
                      <a16:colId xmlns:a16="http://schemas.microsoft.com/office/drawing/2014/main" val="448270355"/>
                    </a:ext>
                  </a:extLst>
                </a:gridCol>
              </a:tblGrid>
              <a:tr h="834093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A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Understand</a:t>
                      </a:r>
                      <a:r>
                        <a:rPr lang="en-GB" sz="2400" b="1" baseline="0" dirty="0" smtClean="0"/>
                        <a:t> human growth and development across the life stages and the factors that affect it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386283"/>
                  </a:ext>
                </a:extLst>
              </a:tr>
              <a:tr h="483244"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B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/>
                        <a:t>Investigate</a:t>
                      </a:r>
                      <a:r>
                        <a:rPr lang="en-GB" sz="2400" b="1" baseline="0" dirty="0" smtClean="0"/>
                        <a:t> how individuals deal with life events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64352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9227127" y="1772226"/>
            <a:ext cx="2660072" cy="12342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You will produce a report for this coursework component.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96362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/>
              <a:t>What is a Life Stage?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0859" y="3047256"/>
            <a:ext cx="8803795" cy="223132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	</a:t>
            </a:r>
            <a:r>
              <a:rPr lang="en-GB" sz="4400" dirty="0">
                <a:solidFill>
                  <a:srgbClr val="FF0000"/>
                </a:solidFill>
              </a:rPr>
              <a:t>A life stage is </a:t>
            </a:r>
            <a:r>
              <a:rPr lang="en-GB" sz="4400" dirty="0"/>
              <a:t>a distinct phase in which people pass through in their lives based on their </a:t>
            </a:r>
            <a:r>
              <a:rPr lang="en-GB" sz="4400" dirty="0" smtClean="0"/>
              <a:t>age. Each life stage has distinct characteristics.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9704439" y="286603"/>
            <a:ext cx="2256503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Write this out in your book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7539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mmer Smi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92836" y="500494"/>
            <a:ext cx="1858714" cy="2708639"/>
          </a:xfrm>
          <a:prstGeom prst="rect">
            <a:avLst/>
          </a:prstGeom>
        </p:spPr>
      </p:pic>
      <p:pic>
        <p:nvPicPr>
          <p:cNvPr id="5" name="Picture 4" descr="three-year-old-0808-lg-406253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4618" y="3316002"/>
            <a:ext cx="2369840" cy="2962300"/>
          </a:xfrm>
          <a:prstGeom prst="rect">
            <a:avLst/>
          </a:prstGeom>
        </p:spPr>
      </p:pic>
      <p:pic>
        <p:nvPicPr>
          <p:cNvPr id="1026" name="Picture 2" descr="Image result for teenager at scho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7409" y="450731"/>
            <a:ext cx="2376264" cy="2376264"/>
          </a:xfrm>
          <a:prstGeom prst="rect">
            <a:avLst/>
          </a:prstGeom>
          <a:noFill/>
        </p:spPr>
      </p:pic>
      <p:sp>
        <p:nvSpPr>
          <p:cNvPr id="1028" name="AutoShape 4" descr="Image result for university student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4" name="Picture 2" descr="Image result for university student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48930" y="4184993"/>
            <a:ext cx="2806909" cy="1872208"/>
          </a:xfrm>
          <a:prstGeom prst="rect">
            <a:avLst/>
          </a:prstGeom>
          <a:noFill/>
        </p:spPr>
      </p:pic>
      <p:pic>
        <p:nvPicPr>
          <p:cNvPr id="3076" name="Picture 4" descr="Image result for older ma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95594" y="450731"/>
            <a:ext cx="2341705" cy="2510308"/>
          </a:xfrm>
          <a:prstGeom prst="rect">
            <a:avLst/>
          </a:prstGeom>
          <a:noFill/>
        </p:spPr>
      </p:pic>
      <p:pic>
        <p:nvPicPr>
          <p:cNvPr id="3078" name="Picture 6" descr="Image result for elderl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01366" y="3968969"/>
            <a:ext cx="3330159" cy="230425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1631505" y="2776572"/>
            <a:ext cx="57606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</a:t>
            </a:r>
          </a:p>
        </p:txBody>
      </p:sp>
      <p:sp>
        <p:nvSpPr>
          <p:cNvPr id="10" name="Rectangle 9"/>
          <p:cNvSpPr/>
          <p:nvPr/>
        </p:nvSpPr>
        <p:spPr>
          <a:xfrm>
            <a:off x="9481299" y="6273224"/>
            <a:ext cx="57606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42265" y="6273225"/>
            <a:ext cx="57606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31504" y="6273226"/>
            <a:ext cx="57606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47928" y="3023614"/>
            <a:ext cx="57606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B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264353" y="3209133"/>
            <a:ext cx="57606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11935" y="500494"/>
            <a:ext cx="1349007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Put the pictures in order of age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263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579851" y="1850005"/>
            <a:ext cx="10701375" cy="4608512"/>
            <a:chOff x="251520" y="1988840"/>
            <a:chExt cx="8640960" cy="4608512"/>
          </a:xfrm>
        </p:grpSpPr>
        <p:graphicFrame>
          <p:nvGraphicFramePr>
            <p:cNvPr id="4" name="Diagram 3"/>
            <p:cNvGraphicFramePr/>
            <p:nvPr/>
          </p:nvGraphicFramePr>
          <p:xfrm>
            <a:off x="251520" y="1988840"/>
            <a:ext cx="8640960" cy="460851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Rounded Rectangular Callout 5"/>
            <p:cNvSpPr/>
            <p:nvPr/>
          </p:nvSpPr>
          <p:spPr>
            <a:xfrm>
              <a:off x="251520" y="2564904"/>
              <a:ext cx="2160240" cy="1152128"/>
            </a:xfrm>
            <a:prstGeom prst="wedgeRoundRectCallo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olidFill>
                    <a:schemeClr val="tx1"/>
                  </a:solidFill>
                </a:rPr>
                <a:t>INFANCY</a:t>
              </a:r>
              <a:endParaRPr lang="en-GB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ular Callout 8"/>
            <p:cNvSpPr/>
            <p:nvPr/>
          </p:nvSpPr>
          <p:spPr>
            <a:xfrm>
              <a:off x="5868144" y="2564904"/>
              <a:ext cx="2160240" cy="1152128"/>
            </a:xfrm>
            <a:prstGeom prst="wedgeRoundRectCallo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olidFill>
                    <a:schemeClr val="tx1"/>
                  </a:solidFill>
                </a:rPr>
                <a:t>MIDDLE ADULTHOOD</a:t>
              </a:r>
              <a:endParaRPr lang="en-GB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ular Callout 10"/>
            <p:cNvSpPr/>
            <p:nvPr/>
          </p:nvSpPr>
          <p:spPr>
            <a:xfrm>
              <a:off x="971600" y="4869160"/>
              <a:ext cx="2160240" cy="1152128"/>
            </a:xfrm>
            <a:prstGeom prst="wedgeRoundRectCallout">
              <a:avLst>
                <a:gd name="adj1" fmla="val 26529"/>
                <a:gd name="adj2" fmla="val -59951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olidFill>
                    <a:schemeClr val="tx1"/>
                  </a:solidFill>
                </a:rPr>
                <a:t>EARLY CHILDHOOD</a:t>
              </a:r>
              <a:endParaRPr lang="en-GB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ounded Rectangular Callout 11"/>
            <p:cNvSpPr/>
            <p:nvPr/>
          </p:nvSpPr>
          <p:spPr>
            <a:xfrm>
              <a:off x="3059832" y="2564904"/>
              <a:ext cx="2160240" cy="1152128"/>
            </a:xfrm>
            <a:prstGeom prst="wedgeRoundRectCallo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olidFill>
                    <a:schemeClr val="tx1"/>
                  </a:solidFill>
                </a:rPr>
                <a:t>ADOLESCENCE</a:t>
              </a:r>
              <a:endParaRPr lang="en-GB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5" name="Title 14"/>
          <p:cNvSpPr>
            <a:spLocks noGrp="1"/>
          </p:cNvSpPr>
          <p:nvPr>
            <p:ph type="title" idx="4294967295"/>
          </p:nvPr>
        </p:nvSpPr>
        <p:spPr>
          <a:xfrm>
            <a:off x="2881745" y="707005"/>
            <a:ext cx="6097588" cy="1143000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>
                <a:latin typeface="+mn-lt"/>
              </a:rPr>
              <a:t>The Six Life Stages</a:t>
            </a:r>
            <a:endParaRPr lang="en-GB" b="1" dirty="0">
              <a:latin typeface="+mn-lt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4860401" y="4794096"/>
            <a:ext cx="2675344" cy="1152128"/>
          </a:xfrm>
          <a:prstGeom prst="wedgeRoundRectCallout">
            <a:avLst>
              <a:gd name="adj1" fmla="val 26529"/>
              <a:gd name="adj2" fmla="val -5995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EARLY ADULTHOOD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8070813" y="4794096"/>
            <a:ext cx="2675344" cy="1152128"/>
          </a:xfrm>
          <a:prstGeom prst="wedgeRoundRectCallout">
            <a:avLst>
              <a:gd name="adj1" fmla="val 26529"/>
              <a:gd name="adj2" fmla="val -5995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LATER ADULTHOOD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781937" y="500494"/>
            <a:ext cx="2179006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Draw this timeline in your books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2632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stages</a:t>
            </a:r>
            <a:endParaRPr lang="en-GB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Infancy (0-2yrs)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Early Childhood (3-8 </a:t>
            </a:r>
            <a:r>
              <a:rPr lang="en-GB" dirty="0" err="1" smtClean="0"/>
              <a:t>yrs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Adolescence (9-18yrs)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Early Adulthood (19-45yrs)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Middle Adulthood (46-65 </a:t>
            </a:r>
            <a:r>
              <a:rPr lang="en-GB" dirty="0" err="1" smtClean="0"/>
              <a:t>yrs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Late Adulthood (65+ </a:t>
            </a:r>
            <a:r>
              <a:rPr lang="en-GB" dirty="0" err="1" smtClean="0"/>
              <a:t>yrs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4" name="Picture 3" descr="Health Factors and Their Impac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922" y="2082638"/>
            <a:ext cx="4870547" cy="306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95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Growth and Development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sz="3200" dirty="0" smtClean="0"/>
          </a:p>
          <a:p>
            <a:r>
              <a:rPr lang="en-GB" sz="3200" dirty="0" smtClean="0"/>
              <a:t>As we pass through the different life stages, we all grow and develop in different ways.</a:t>
            </a:r>
          </a:p>
          <a:p>
            <a:r>
              <a:rPr lang="en-GB" sz="3200" dirty="0" smtClean="0"/>
              <a:t>Growth is a change in size or weight and is easy to measure.</a:t>
            </a:r>
          </a:p>
          <a:p>
            <a:r>
              <a:rPr lang="en-GB" sz="3200" dirty="0" smtClean="0"/>
              <a:t>Development is different and involves acquiring new skills and capabilities. </a:t>
            </a:r>
          </a:p>
          <a:p>
            <a:r>
              <a:rPr lang="en-GB" sz="3200" dirty="0" smtClean="0"/>
              <a:t>Being able to count, write and handle our own feelings and emotions are all important aspects of development.</a:t>
            </a:r>
            <a:endParaRPr lang="en-GB" sz="3200" dirty="0"/>
          </a:p>
        </p:txBody>
      </p:sp>
      <p:pic>
        <p:nvPicPr>
          <p:cNvPr id="7" name="Picture 6" descr="stages-of-child-growth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171" y="241094"/>
            <a:ext cx="2766811" cy="157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142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521</TotalTime>
  <Words>503</Words>
  <Application>Microsoft Office PowerPoint</Application>
  <PresentationFormat>Widescreen</PresentationFormat>
  <Paragraphs>75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Retrospect</vt:lpstr>
      <vt:lpstr>1_Retrospect</vt:lpstr>
      <vt:lpstr>Lesson 1 – Human Lifespan Development</vt:lpstr>
      <vt:lpstr>Component One:  Human Lifespan Development</vt:lpstr>
      <vt:lpstr>In todays lesson we will…</vt:lpstr>
      <vt:lpstr>Learning Aims of this component:</vt:lpstr>
      <vt:lpstr>What is a Life Stage?</vt:lpstr>
      <vt:lpstr>PowerPoint Presentation</vt:lpstr>
      <vt:lpstr>The Six Life Stages</vt:lpstr>
      <vt:lpstr>Life stages</vt:lpstr>
      <vt:lpstr>Growth and Development</vt:lpstr>
      <vt:lpstr>Development is often referred as …PIES!</vt:lpstr>
      <vt:lpstr>PIES</vt:lpstr>
      <vt:lpstr>Timeline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2016</dc:title>
  <dc:creator>Rutherford, Sara</dc:creator>
  <cp:lastModifiedBy>Rutherford, Sara</cp:lastModifiedBy>
  <cp:revision>32</cp:revision>
  <dcterms:created xsi:type="dcterms:W3CDTF">2016-09-03T08:13:09Z</dcterms:created>
  <dcterms:modified xsi:type="dcterms:W3CDTF">2020-03-20T14:11:51Z</dcterms:modified>
</cp:coreProperties>
</file>