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61330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1" cy="14700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68680">
              <a:defRPr sz="9120" b="1">
                <a:solidFill>
                  <a:srgbClr val="FF0000"/>
                </a:solidFill>
                <a:latin typeface="AngsanaUPC"/>
                <a:ea typeface="AngsanaUPC"/>
                <a:cs typeface="AngsanaUPC"/>
                <a:sym typeface="AngsanaUPC"/>
              </a:defRPr>
            </a:lvl1pPr>
          </a:lstStyle>
          <a:p>
            <a:r>
              <a:t>Wicked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ubTitle" sz="quarter" idx="1"/>
          </p:nvPr>
        </p:nvSpPr>
        <p:spPr>
          <a:xfrm>
            <a:off x="1835696" y="4437112"/>
            <a:ext cx="6400801" cy="1752601"/>
          </a:xfrm>
          <a:prstGeom prst="rect">
            <a:avLst/>
          </a:prstGeom>
        </p:spPr>
        <p:txBody>
          <a:bodyPr/>
          <a:lstStyle>
            <a:lvl1pPr defTabSz="777240">
              <a:spcBef>
                <a:spcPts val="1700"/>
              </a:spcBef>
              <a:defRPr sz="7480">
                <a:solidFill>
                  <a:srgbClr val="000000"/>
                </a:solidFill>
                <a:latin typeface="AngsanaUPC"/>
                <a:ea typeface="AngsanaUPC"/>
                <a:cs typeface="AngsanaUPC"/>
                <a:sym typeface="AngsanaUPC"/>
              </a:defRPr>
            </a:lvl1pPr>
          </a:lstStyle>
          <a:p>
            <a:r>
              <a:t>Defying Gravity </a:t>
            </a:r>
          </a:p>
        </p:txBody>
      </p:sp>
      <p:pic>
        <p:nvPicPr>
          <p:cNvPr id="12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1839" y="1844824"/>
            <a:ext cx="1847851" cy="2466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1" name="image7.jpg" descr="\\lms-sr-fs01\staffhome$\cparker\Downloads\fil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404664"/>
            <a:ext cx="8316417" cy="623731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6156176" y="3583807"/>
            <a:ext cx="2016225" cy="180021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8144" y="6237311"/>
            <a:ext cx="2016225" cy="1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 b="1">
                <a:latin typeface="AngsanaUPC"/>
                <a:ea typeface="AngsanaUPC"/>
                <a:cs typeface="AngsanaUPC"/>
                <a:sym typeface="AngsanaUPC"/>
              </a:defRPr>
            </a:lvl1pPr>
          </a:lstStyle>
          <a:p>
            <a:r>
              <a:t>Leitmotif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467543" y="1412776"/>
            <a:ext cx="8229601" cy="4525963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spcBef>
                <a:spcPts val="1200"/>
              </a:spcBef>
              <a:defRPr sz="5346">
                <a:latin typeface="AngsanaUPC"/>
                <a:ea typeface="AngsanaUPC"/>
                <a:cs typeface="AngsanaUPC"/>
                <a:sym typeface="AngsanaUPC"/>
              </a:defRPr>
            </a:pPr>
            <a:r>
              <a:t>Musical label for character/theme/idea </a:t>
            </a:r>
          </a:p>
          <a:p>
            <a:pPr marL="339470" indent="-339470" defTabSz="905255">
              <a:defRPr sz="5346">
                <a:latin typeface="AngsanaUPC"/>
                <a:ea typeface="AngsanaUPC"/>
                <a:cs typeface="AngsanaUPC"/>
                <a:sym typeface="AngsanaUPC"/>
              </a:defRPr>
            </a:pPr>
            <a:endParaRPr/>
          </a:p>
          <a:p>
            <a:pPr marL="339470" indent="-339470" defTabSz="905255">
              <a:spcBef>
                <a:spcPts val="1200"/>
              </a:spcBef>
              <a:defRPr sz="5346">
                <a:latin typeface="AngsanaUPC"/>
                <a:ea typeface="AngsanaUPC"/>
                <a:cs typeface="AngsanaUPC"/>
                <a:sym typeface="AngsanaUPC"/>
              </a:defRPr>
            </a:pPr>
            <a:r>
              <a:t>IE, ‘wizard idea’, same melodic idea</a:t>
            </a:r>
            <a:r>
              <a:rPr sz="3168">
                <a:latin typeface="+mj-lt"/>
                <a:ea typeface="+mj-ea"/>
                <a:cs typeface="+mj-cs"/>
                <a:sym typeface="Calibri"/>
              </a:rPr>
              <a:t>. </a:t>
            </a:r>
          </a:p>
        </p:txBody>
      </p:sp>
      <p:pic>
        <p:nvPicPr>
          <p:cNvPr id="157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4818" y="4509120"/>
            <a:ext cx="3672409" cy="20565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467543" y="5759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AngsanaUPC"/>
                <a:ea typeface="AngsanaUPC"/>
                <a:cs typeface="AngsanaUPC"/>
                <a:sym typeface="AngsanaUPC"/>
              </a:defRPr>
            </a:lvl1pPr>
          </a:lstStyle>
          <a:p>
            <a:r>
              <a:t>Commentary 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900"/>
              </a:spcBef>
              <a:buSzTx/>
              <a:buNone/>
              <a:defRPr sz="4000">
                <a:latin typeface="AngsanaUPC"/>
                <a:ea typeface="AngsanaUPC"/>
                <a:cs typeface="AngsanaUPC"/>
                <a:sym typeface="AngsanaUPC"/>
              </a:defRPr>
            </a:pPr>
            <a:r>
              <a:t>Glinda:</a:t>
            </a:r>
          </a:p>
          <a:p>
            <a:pPr marL="0" indent="0">
              <a:buSzTx/>
              <a:buNone/>
              <a:defRPr sz="4000">
                <a:latin typeface="AngsanaUPC"/>
                <a:ea typeface="AngsanaUPC"/>
                <a:cs typeface="AngsanaUPC"/>
                <a:sym typeface="AngsanaUPC"/>
              </a:defRPr>
            </a:pPr>
            <a:endParaRPr/>
          </a:p>
          <a:p>
            <a:pPr marL="0" indent="0">
              <a:buSzTx/>
              <a:buNone/>
              <a:defRPr sz="4000">
                <a:latin typeface="AngsanaUPC"/>
                <a:ea typeface="AngsanaUPC"/>
                <a:cs typeface="AngsanaUPC"/>
                <a:sym typeface="AngsanaUPC"/>
              </a:defRPr>
            </a:pPr>
            <a:endParaRPr/>
          </a:p>
          <a:p>
            <a:pPr marL="0" indent="0">
              <a:spcBef>
                <a:spcPts val="900"/>
              </a:spcBef>
              <a:buSzTx/>
              <a:buNone/>
              <a:defRPr sz="4000">
                <a:latin typeface="AngsanaUPC"/>
                <a:ea typeface="AngsanaUPC"/>
                <a:cs typeface="AngsanaUPC"/>
                <a:sym typeface="AngsanaUPC"/>
              </a:defRPr>
            </a:pPr>
            <a:r>
              <a:t>Elphaba</a:t>
            </a:r>
            <a:r>
              <a:rPr sz="3200">
                <a:latin typeface="+mj-lt"/>
                <a:ea typeface="+mj-ea"/>
                <a:cs typeface="+mj-cs"/>
                <a:sym typeface="Calibri"/>
              </a:rPr>
              <a:t>: </a:t>
            </a:r>
          </a:p>
        </p:txBody>
      </p:sp>
      <p:pic>
        <p:nvPicPr>
          <p:cNvPr id="161" name="image12.jpg" descr="\\lms-sr-fs01\staffhome$\cparker\Downloads\file1 (1).jpeg"/>
          <p:cNvPicPr>
            <a:picLocks noChangeAspect="1"/>
          </p:cNvPicPr>
          <p:nvPr/>
        </p:nvPicPr>
        <p:blipFill>
          <a:blip r:embed="rId2">
            <a:extLst/>
          </a:blip>
          <a:srcRect l="12085" t="30769" r="3768" b="42059"/>
          <a:stretch>
            <a:fillRect/>
          </a:stretch>
        </p:blipFill>
        <p:spPr>
          <a:xfrm>
            <a:off x="2081356" y="1124744"/>
            <a:ext cx="5967835" cy="1445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13.jpg" descr="\\lms-sr-fs01\staffhome$\cparker\Downloads\file (1).jpeg"/>
          <p:cNvPicPr>
            <a:picLocks noChangeAspect="1"/>
          </p:cNvPicPr>
          <p:nvPr/>
        </p:nvPicPr>
        <p:blipFill>
          <a:blip r:embed="rId3">
            <a:extLst/>
          </a:blip>
          <a:srcRect l="3548" t="22365" r="23709" b="54408"/>
          <a:stretch>
            <a:fillRect/>
          </a:stretch>
        </p:blipFill>
        <p:spPr>
          <a:xfrm>
            <a:off x="1907703" y="3428999"/>
            <a:ext cx="6651524" cy="159282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395535" y="5489006"/>
            <a:ext cx="8424938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latin typeface="AngsanaUPC"/>
                <a:ea typeface="AngsanaUPC"/>
                <a:cs typeface="AngsanaUPC"/>
                <a:sym typeface="AngsanaUPC"/>
              </a:defRPr>
            </a:pPr>
            <a:r>
              <a:t>Describe the interval.</a:t>
            </a:r>
          </a:p>
          <a:p>
            <a:pPr>
              <a:defRPr sz="3200">
                <a:latin typeface="AngsanaUPC"/>
                <a:ea typeface="AngsanaUPC"/>
                <a:cs typeface="AngsanaUPC"/>
                <a:sym typeface="AngsanaUPC"/>
              </a:defRPr>
            </a:pPr>
            <a:r>
              <a:t>What is the effect of this?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58368">
              <a:defRPr sz="3168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Describe what musical features in Defying Gravity show this is a piece of Musical theatre? 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167151" y="1974846"/>
            <a:ext cx="8229601" cy="4525964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 bullet point notes to plan this essay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will be a </a:t>
            </a:r>
            <a:r>
              <a:rPr b="1"/>
              <a:t>15 mark</a:t>
            </a:r>
            <a:r>
              <a:t> question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 can use MRS HIT formula, or go through the pieces chronologically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Due Thursday 05/10/17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342900" y="401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/>
            </a:lvl1pPr>
          </a:lstStyle>
          <a:p>
            <a:r>
              <a:t>Using MRS HIT formulae to describe Defying Gravity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457200" y="1418579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t>Melody</a:t>
            </a:r>
          </a:p>
          <a:p>
            <a:r>
              <a:t>Rhythm</a:t>
            </a:r>
          </a:p>
          <a:p>
            <a:r>
              <a:t>Structure</a:t>
            </a:r>
          </a:p>
          <a:p>
            <a:r>
              <a:t>Harmony</a:t>
            </a:r>
          </a:p>
          <a:p>
            <a:r>
              <a:t>Instrumentation</a:t>
            </a:r>
          </a:p>
          <a:p>
            <a:r>
              <a:t>Tonality/harmony</a:t>
            </a:r>
          </a:p>
        </p:txBody>
      </p:sp>
      <p:pic>
        <p:nvPicPr>
          <p:cNvPr id="17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1586" y="2449661"/>
            <a:ext cx="3289301" cy="2463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053068" y="5581198"/>
            <a:ext cx="703786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F43D1E"/>
                </a:solidFill>
              </a:defRPr>
            </a:pPr>
            <a:r>
              <a:rPr sz="2500"/>
              <a:t>Relate each point to context (Musical theatre)</a:t>
            </a:r>
            <a: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76072">
              <a:defRPr sz="3402" b="1">
                <a:latin typeface="AngsanaUPC"/>
                <a:ea typeface="AngsanaUPC"/>
                <a:cs typeface="AngsanaUPC"/>
                <a:sym typeface="AngsanaUPC"/>
              </a:defRPr>
            </a:lvl1pPr>
          </a:lstStyle>
          <a:p>
            <a:r>
              <a:t>What musical devices are used to express ‘Something has Changed within me’ idea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subTitle" sz="half" idx="1"/>
          </p:nvPr>
        </p:nvSpPr>
        <p:spPr>
          <a:xfrm>
            <a:off x="755576" y="2708919"/>
            <a:ext cx="6944815" cy="2641849"/>
          </a:xfrm>
          <a:prstGeom prst="rect">
            <a:avLst/>
          </a:prstGeom>
        </p:spPr>
        <p:txBody>
          <a:bodyPr/>
          <a:lstStyle/>
          <a:p>
            <a:pPr algn="l" defTabSz="585215">
              <a:spcBef>
                <a:spcPts val="400"/>
              </a:spcBef>
              <a:defRPr sz="2048">
                <a:solidFill>
                  <a:srgbClr val="C00000"/>
                </a:solidFill>
                <a:latin typeface="AngsanaUPC"/>
                <a:ea typeface="AngsanaUPC"/>
                <a:cs typeface="AngsanaUPC"/>
                <a:sym typeface="AngsanaUPC"/>
              </a:defRPr>
            </a:pPr>
            <a:r>
              <a:t>Key change to D major</a:t>
            </a:r>
          </a:p>
          <a:p>
            <a:pPr algn="l" defTabSz="585215">
              <a:spcBef>
                <a:spcPts val="400"/>
              </a:spcBef>
              <a:defRPr sz="2048">
                <a:solidFill>
                  <a:srgbClr val="C00000"/>
                </a:solidFill>
                <a:latin typeface="AngsanaUPC"/>
                <a:ea typeface="AngsanaUPC"/>
                <a:cs typeface="AngsanaUPC"/>
                <a:sym typeface="AngsanaUPC"/>
              </a:defRPr>
            </a:pPr>
            <a:r>
              <a:t>Syncopated idea expressed strongly </a:t>
            </a:r>
          </a:p>
          <a:p>
            <a:pPr algn="l" defTabSz="585215">
              <a:spcBef>
                <a:spcPts val="400"/>
              </a:spcBef>
              <a:defRPr sz="2048">
                <a:solidFill>
                  <a:srgbClr val="C00000"/>
                </a:solidFill>
                <a:latin typeface="AngsanaUPC"/>
                <a:ea typeface="AngsanaUPC"/>
                <a:cs typeface="AngsanaUPC"/>
                <a:sym typeface="AngsanaUPC"/>
              </a:defRPr>
            </a:pPr>
            <a:r>
              <a:t>Dramatic rall </a:t>
            </a:r>
          </a:p>
          <a:p>
            <a:pPr algn="l" defTabSz="585215">
              <a:spcBef>
                <a:spcPts val="400"/>
              </a:spcBef>
              <a:defRPr sz="2048">
                <a:solidFill>
                  <a:srgbClr val="C00000"/>
                </a:solidFill>
                <a:latin typeface="AngsanaUPC"/>
                <a:ea typeface="AngsanaUPC"/>
                <a:cs typeface="AngsanaUPC"/>
                <a:sym typeface="AngsanaUPC"/>
              </a:defRPr>
            </a:pPr>
            <a:r>
              <a:t>Unlimited idea expressed in same key</a:t>
            </a:r>
          </a:p>
          <a:p>
            <a:pPr algn="l" defTabSz="585215">
              <a:spcBef>
                <a:spcPts val="400"/>
              </a:spcBef>
              <a:defRPr sz="2048">
                <a:solidFill>
                  <a:srgbClr val="C00000"/>
                </a:solidFill>
                <a:latin typeface="AngsanaUPC"/>
                <a:ea typeface="AngsanaUPC"/>
                <a:cs typeface="AngsanaUPC"/>
                <a:sym typeface="AngsanaUPC"/>
              </a:defRPr>
            </a:pPr>
            <a:r>
              <a:t>Exciting tremelos in strings </a:t>
            </a:r>
          </a:p>
          <a:p>
            <a:pPr algn="l" defTabSz="585215">
              <a:spcBef>
                <a:spcPts val="400"/>
              </a:spcBef>
              <a:defRPr sz="2048">
                <a:solidFill>
                  <a:srgbClr val="C00000"/>
                </a:solidFill>
                <a:latin typeface="AngsanaUPC"/>
                <a:ea typeface="AngsanaUPC"/>
                <a:cs typeface="AngsanaUPC"/>
                <a:sym typeface="AngsanaUPC"/>
              </a:defRPr>
            </a:pPr>
            <a:r>
              <a:t>Colla voce emphasising lyrics</a:t>
            </a:r>
          </a:p>
          <a:p>
            <a:pPr algn="l" defTabSz="585215">
              <a:spcBef>
                <a:spcPts val="400"/>
              </a:spcBef>
              <a:defRPr sz="2048">
                <a:solidFill>
                  <a:srgbClr val="C00000"/>
                </a:solidFill>
                <a:latin typeface="AngsanaUPC"/>
                <a:ea typeface="AngsanaUPC"/>
                <a:cs typeface="AngsanaUPC"/>
                <a:sym typeface="AngsanaUPC"/>
              </a:defRPr>
            </a:pPr>
            <a:r>
              <a:t>(halfway down page 144)</a:t>
            </a:r>
          </a:p>
        </p:txBody>
      </p:sp>
      <p:sp>
        <p:nvSpPr>
          <p:cNvPr id="176" name="Shape 176"/>
          <p:cNvSpPr>
            <a:spLocks noGrp="1"/>
          </p:cNvSpPr>
          <p:nvPr>
            <p:ph type="ctrTitle"/>
          </p:nvPr>
        </p:nvSpPr>
        <p:spPr>
          <a:xfrm>
            <a:off x="683568" y="548679"/>
            <a:ext cx="7772401" cy="1470026"/>
          </a:xfrm>
          <a:prstGeom prst="rect">
            <a:avLst/>
          </a:prstGeom>
        </p:spPr>
        <p:txBody>
          <a:bodyPr/>
          <a:lstStyle>
            <a:lvl1pPr defTabSz="576072">
              <a:defRPr sz="3402" b="1">
                <a:latin typeface="AngsanaUPC"/>
                <a:ea typeface="AngsanaUPC"/>
                <a:cs typeface="AngsanaUPC"/>
                <a:sym typeface="AngsanaUPC"/>
              </a:defRPr>
            </a:lvl1pPr>
          </a:lstStyle>
          <a:p>
            <a:r>
              <a:t>What musical devices are used to express ‘Something has Changed within me’ idea </a:t>
            </a:r>
          </a:p>
        </p:txBody>
      </p:sp>
      <p:pic>
        <p:nvPicPr>
          <p:cNvPr id="177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4088" y="3140967"/>
            <a:ext cx="3491880" cy="2401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ctrTitle"/>
          </p:nvPr>
        </p:nvSpPr>
        <p:spPr>
          <a:xfrm>
            <a:off x="1043608" y="1196751"/>
            <a:ext cx="7772401" cy="1470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defRPr>
            </a:lvl1pPr>
          </a:lstStyle>
          <a:p>
            <a:r>
              <a:t>Examine Dramatic devices used in chorus! </a:t>
            </a:r>
          </a:p>
        </p:txBody>
      </p:sp>
      <p:pic>
        <p:nvPicPr>
          <p:cNvPr id="180" name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3848" y="3645024"/>
            <a:ext cx="3312369" cy="2204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0000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t>Elphaba wants to break free!</a:t>
            </a:r>
          </a:p>
        </p:txBody>
      </p:sp>
      <p:sp>
        <p:nvSpPr>
          <p:cNvPr id="183" name="Shape 183"/>
          <p:cNvSpPr/>
          <p:nvPr/>
        </p:nvSpPr>
        <p:spPr>
          <a:xfrm>
            <a:off x="611560" y="1764989"/>
            <a:ext cx="16561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r>
              <a:t>Determined wide leaps!</a:t>
            </a:r>
          </a:p>
        </p:txBody>
      </p:sp>
      <p:sp>
        <p:nvSpPr>
          <p:cNvPr id="184" name="Shape 184"/>
          <p:cNvSpPr/>
          <p:nvPr/>
        </p:nvSpPr>
        <p:spPr>
          <a:xfrm>
            <a:off x="4788023" y="1628800"/>
            <a:ext cx="223225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Nervous tremolos from violins (bars 34-39)</a:t>
            </a:r>
          </a:p>
        </p:txBody>
      </p:sp>
      <p:sp>
        <p:nvSpPr>
          <p:cNvPr id="185" name="Shape 185"/>
          <p:cNvSpPr/>
          <p:nvPr/>
        </p:nvSpPr>
        <p:spPr>
          <a:xfrm>
            <a:off x="2411759" y="1757837"/>
            <a:ext cx="1656185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Tempo switches to Allgegro for chorus (bar 49)</a:t>
            </a:r>
          </a:p>
        </p:txBody>
      </p:sp>
      <p:sp>
        <p:nvSpPr>
          <p:cNvPr id="186" name="Shape 186"/>
          <p:cNvSpPr/>
          <p:nvPr/>
        </p:nvSpPr>
        <p:spPr>
          <a:xfrm>
            <a:off x="6660232" y="2979333"/>
            <a:ext cx="1944217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Angular leaps in chorus line (triadic)</a:t>
            </a:r>
          </a:p>
        </p:txBody>
      </p:sp>
      <p:sp>
        <p:nvSpPr>
          <p:cNvPr id="187" name="Shape 187"/>
          <p:cNvSpPr/>
          <p:nvPr/>
        </p:nvSpPr>
        <p:spPr>
          <a:xfrm>
            <a:off x="993753" y="4714067"/>
            <a:ext cx="2592289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Repeated accompaniment of 3 ascending quavers flying high, defying gravity! </a:t>
            </a:r>
          </a:p>
        </p:txBody>
      </p:sp>
      <p:pic>
        <p:nvPicPr>
          <p:cNvPr id="188" name="image18.jpg" descr="\\lms-sr-fs01\staffhome$\cmccarthy\Downloads\file (1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3297" y="4569042"/>
            <a:ext cx="2813326" cy="2109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6849" y="3068959"/>
            <a:ext cx="1641783" cy="1368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263834" y="1600200"/>
            <a:ext cx="8229601" cy="4525963"/>
          </a:xfrm>
          <a:prstGeom prst="rect">
            <a:avLst/>
          </a:prstGeom>
        </p:spPr>
        <p:txBody>
          <a:bodyPr/>
          <a:lstStyle/>
          <a:p>
            <a:pPr marL="291465" indent="-291465" defTabSz="777240">
              <a:lnSpc>
                <a:spcPct val="90000"/>
              </a:lnSpc>
              <a:spcBef>
                <a:spcPts val="600"/>
              </a:spcBef>
              <a:defRPr sz="2720">
                <a:latin typeface="Angsana New"/>
                <a:ea typeface="Angsana New"/>
                <a:cs typeface="Angsana New"/>
                <a:sym typeface="Angsana New"/>
              </a:defRPr>
            </a:pPr>
            <a:r>
              <a:t>Bar 59: Introductory chords from</a:t>
            </a:r>
            <a:br/>
            <a:r>
              <a:t> bars 32-3 return repeated as </a:t>
            </a:r>
            <a:br/>
            <a:r>
              <a:t>accompaniment to Glinda’s</a:t>
            </a:r>
            <a:br/>
            <a:r>
              <a:t> accusation in </a:t>
            </a:r>
            <a:r>
              <a:rPr b="1"/>
              <a:t>triplets</a:t>
            </a:r>
            <a:r>
              <a:t> that</a:t>
            </a:r>
            <a:br/>
            <a:r>
              <a:t> Elphaba is having</a:t>
            </a:r>
            <a:br/>
            <a:r>
              <a:t> ‘delusions of grandeur’</a:t>
            </a:r>
          </a:p>
          <a:p>
            <a:pPr marL="291465" indent="-291465" defTabSz="777240">
              <a:lnSpc>
                <a:spcPct val="90000"/>
              </a:lnSpc>
              <a:spcBef>
                <a:spcPts val="600"/>
              </a:spcBef>
              <a:defRPr sz="2720">
                <a:latin typeface="Angsana New"/>
                <a:ea typeface="Angsana New"/>
                <a:cs typeface="Angsana New"/>
                <a:sym typeface="Angsana New"/>
              </a:defRPr>
            </a:pPr>
            <a:endParaRPr/>
          </a:p>
          <a:p>
            <a:pPr marL="291465" indent="-291465" defTabSz="777240">
              <a:lnSpc>
                <a:spcPct val="90000"/>
              </a:lnSpc>
              <a:spcBef>
                <a:spcPts val="600"/>
              </a:spcBef>
              <a:defRPr sz="2720">
                <a:latin typeface="Angsana New"/>
                <a:ea typeface="Angsana New"/>
                <a:cs typeface="Angsana New"/>
                <a:sym typeface="Angsana New"/>
              </a:defRPr>
            </a:pPr>
            <a:r>
              <a:t>Elphaba cares not and defiantly continues</a:t>
            </a:r>
            <a:br/>
            <a:r>
              <a:t>into verse 2 with </a:t>
            </a:r>
            <a:r>
              <a:rPr b="1"/>
              <a:t>faster tempo </a:t>
            </a:r>
            <a:r>
              <a:t>and firmly</a:t>
            </a:r>
            <a:br/>
            <a:r>
              <a:rPr b="1"/>
              <a:t>syncopated accompaniment </a:t>
            </a:r>
            <a:br>
              <a:rPr b="1"/>
            </a:br>
            <a:r>
              <a:t>for ‘I’m through accepting limits’</a:t>
            </a:r>
          </a:p>
        </p:txBody>
      </p:sp>
      <p:pic>
        <p:nvPicPr>
          <p:cNvPr id="192" name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5560" y="1510308"/>
            <a:ext cx="2503166" cy="2143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21.png"/>
          <p:cNvPicPr>
            <a:picLocks noChangeAspect="1"/>
          </p:cNvPicPr>
          <p:nvPr/>
        </p:nvPicPr>
        <p:blipFill>
          <a:blip r:embed="rId3">
            <a:extLst/>
          </a:blip>
          <a:srcRect b="50000"/>
          <a:stretch>
            <a:fillRect/>
          </a:stretch>
        </p:blipFill>
        <p:spPr>
          <a:xfrm>
            <a:off x="539551" y="404664"/>
            <a:ext cx="3960442" cy="108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2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62549" y="5085184"/>
            <a:ext cx="3152776" cy="144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500"/>
              </a:spcBef>
              <a:buSzTx/>
              <a:buNone/>
              <a:defRPr sz="6600" b="1">
                <a:latin typeface="AngsanaUPC"/>
                <a:ea typeface="AngsanaUPC"/>
                <a:cs typeface="AngsanaUPC"/>
                <a:sym typeface="AngsanaUPC"/>
              </a:defRPr>
            </a:lvl1pPr>
          </a:lstStyle>
          <a:p>
            <a:r>
              <a:t>How can you tell that this piece is a Musical?</a:t>
            </a:r>
          </a:p>
        </p:txBody>
      </p:sp>
      <p:pic>
        <p:nvPicPr>
          <p:cNvPr id="12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4864" y="3284982"/>
            <a:ext cx="3744417" cy="2491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9.jpg" descr="\\lms-sr-fs01\staffhome$\cparker\Downloads\file1.jpeg"/>
          <p:cNvPicPr>
            <a:picLocks noChangeAspect="1"/>
          </p:cNvPicPr>
          <p:nvPr/>
        </p:nvPicPr>
        <p:blipFill>
          <a:blip r:embed="rId2">
            <a:extLst/>
          </a:blip>
          <a:srcRect l="3065" r="15323" b="9677"/>
          <a:stretch>
            <a:fillRect/>
          </a:stretch>
        </p:blipFill>
        <p:spPr>
          <a:xfrm>
            <a:off x="827584" y="476671"/>
            <a:ext cx="7462684" cy="6194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10.jpg" descr="\\lms-sr-fs01\staffhome$\cparker\Downloads\file1.jpeg"/>
          <p:cNvPicPr>
            <a:picLocks noChangeAspect="1"/>
          </p:cNvPicPr>
          <p:nvPr/>
        </p:nvPicPr>
        <p:blipFill>
          <a:blip r:embed="rId2">
            <a:extLst/>
          </a:blip>
          <a:srcRect l="3065" r="15323" b="9677"/>
          <a:stretch>
            <a:fillRect/>
          </a:stretch>
        </p:blipFill>
        <p:spPr>
          <a:xfrm>
            <a:off x="4611839" y="194259"/>
            <a:ext cx="4426348" cy="3674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11.jpg" descr="\\lms-sr-fs01\staffhome$\cparker\Downloads\file.jpeg"/>
          <p:cNvPicPr>
            <a:picLocks noChangeAspect="1"/>
          </p:cNvPicPr>
          <p:nvPr/>
        </p:nvPicPr>
        <p:blipFill>
          <a:blip r:embed="rId3">
            <a:extLst/>
          </a:blip>
          <a:srcRect l="6415" t="7312" r="13011"/>
          <a:stretch>
            <a:fillRect/>
          </a:stretch>
        </p:blipFill>
        <p:spPr>
          <a:xfrm>
            <a:off x="107503" y="194259"/>
            <a:ext cx="4144299" cy="6356557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5561893" y="4365104"/>
            <a:ext cx="3456385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AngsanaUPC"/>
                <a:ea typeface="AngsanaUPC"/>
                <a:cs typeface="AngsanaUPC"/>
                <a:sym typeface="AngsanaUPC"/>
              </a:defRPr>
            </a:lvl1pPr>
          </a:lstStyle>
          <a:p>
            <a:r>
              <a:t>Synthesiser flourishes (bars 21, 23, 33), same melodic shape </a:t>
            </a:r>
          </a:p>
        </p:txBody>
      </p:sp>
      <p:sp>
        <p:nvSpPr>
          <p:cNvPr id="201" name="Shape 201"/>
          <p:cNvSpPr/>
          <p:nvPr/>
        </p:nvSpPr>
        <p:spPr>
          <a:xfrm flipH="1" flipV="1">
            <a:off x="6516216" y="3717032"/>
            <a:ext cx="773869" cy="648073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14.jpg" descr="\\lms-sr-fs01\staffhome$\cparker\Downloads\file-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97" y="290992"/>
            <a:ext cx="4793288" cy="352839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204" name="image15.jpg" descr="\\lms-sr-fs01\staffhome$\cparker\Downloads\file1-1 (1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9991" y="3429000"/>
            <a:ext cx="4283969" cy="321297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1120877" y="722671"/>
            <a:ext cx="537998" cy="526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31" h="16833" extrusionOk="0">
                <a:moveTo>
                  <a:pt x="0" y="2829"/>
                </a:moveTo>
                <a:cubicBezTo>
                  <a:pt x="856" y="2357"/>
                  <a:pt x="1591" y="1603"/>
                  <a:pt x="2567" y="1414"/>
                </a:cubicBezTo>
                <a:cubicBezTo>
                  <a:pt x="16628" y="-1303"/>
                  <a:pt x="5242" y="2601"/>
                  <a:pt x="12324" y="0"/>
                </a:cubicBezTo>
                <a:cubicBezTo>
                  <a:pt x="13522" y="157"/>
                  <a:pt x="14897" y="-125"/>
                  <a:pt x="15918" y="472"/>
                </a:cubicBezTo>
                <a:cubicBezTo>
                  <a:pt x="16959" y="1080"/>
                  <a:pt x="17972" y="3300"/>
                  <a:pt x="17972" y="3300"/>
                </a:cubicBezTo>
                <a:cubicBezTo>
                  <a:pt x="18143" y="3772"/>
                  <a:pt x="18485" y="4217"/>
                  <a:pt x="18485" y="4714"/>
                </a:cubicBezTo>
                <a:cubicBezTo>
                  <a:pt x="18485" y="20297"/>
                  <a:pt x="21600" y="16638"/>
                  <a:pt x="5648" y="16028"/>
                </a:cubicBezTo>
                <a:cubicBezTo>
                  <a:pt x="5135" y="15714"/>
                  <a:pt x="4514" y="15512"/>
                  <a:pt x="4108" y="15085"/>
                </a:cubicBezTo>
                <a:cubicBezTo>
                  <a:pt x="725" y="11536"/>
                  <a:pt x="2054" y="11237"/>
                  <a:pt x="2054" y="5657"/>
                </a:cubicBezTo>
              </a:path>
            </a:pathLst>
          </a:custGeom>
          <a:ln w="4445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1391963" y="2227005"/>
            <a:ext cx="2193250" cy="1268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600" extrusionOk="0">
                <a:moveTo>
                  <a:pt x="1085" y="20093"/>
                </a:moveTo>
                <a:cubicBezTo>
                  <a:pt x="2265" y="20440"/>
                  <a:pt x="2435" y="20502"/>
                  <a:pt x="3933" y="20847"/>
                </a:cubicBezTo>
                <a:cubicBezTo>
                  <a:pt x="4359" y="20945"/>
                  <a:pt x="4790" y="20979"/>
                  <a:pt x="5214" y="21098"/>
                </a:cubicBezTo>
                <a:cubicBezTo>
                  <a:pt x="5693" y="21231"/>
                  <a:pt x="6164" y="21433"/>
                  <a:pt x="6639" y="21600"/>
                </a:cubicBezTo>
                <a:lnTo>
                  <a:pt x="12904" y="21349"/>
                </a:lnTo>
                <a:cubicBezTo>
                  <a:pt x="13204" y="21327"/>
                  <a:pt x="14150" y="20658"/>
                  <a:pt x="14328" y="20595"/>
                </a:cubicBezTo>
                <a:cubicBezTo>
                  <a:pt x="14566" y="20512"/>
                  <a:pt x="14807" y="20457"/>
                  <a:pt x="15040" y="20344"/>
                </a:cubicBezTo>
                <a:cubicBezTo>
                  <a:pt x="15330" y="20205"/>
                  <a:pt x="15610" y="20009"/>
                  <a:pt x="15895" y="19842"/>
                </a:cubicBezTo>
                <a:cubicBezTo>
                  <a:pt x="16037" y="19758"/>
                  <a:pt x="16177" y="19655"/>
                  <a:pt x="16322" y="19591"/>
                </a:cubicBezTo>
                <a:cubicBezTo>
                  <a:pt x="16641" y="19450"/>
                  <a:pt x="17538" y="19082"/>
                  <a:pt x="17746" y="18837"/>
                </a:cubicBezTo>
                <a:cubicBezTo>
                  <a:pt x="17889" y="18670"/>
                  <a:pt x="18016" y="18454"/>
                  <a:pt x="18173" y="18335"/>
                </a:cubicBezTo>
                <a:cubicBezTo>
                  <a:pt x="18353" y="18199"/>
                  <a:pt x="18555" y="18179"/>
                  <a:pt x="18743" y="18084"/>
                </a:cubicBezTo>
                <a:cubicBezTo>
                  <a:pt x="18887" y="18011"/>
                  <a:pt x="19028" y="17916"/>
                  <a:pt x="19170" y="17833"/>
                </a:cubicBezTo>
                <a:cubicBezTo>
                  <a:pt x="19313" y="17665"/>
                  <a:pt x="19449" y="17480"/>
                  <a:pt x="19597" y="17330"/>
                </a:cubicBezTo>
                <a:cubicBezTo>
                  <a:pt x="19782" y="17144"/>
                  <a:pt x="19987" y="17026"/>
                  <a:pt x="20167" y="16828"/>
                </a:cubicBezTo>
                <a:cubicBezTo>
                  <a:pt x="20368" y="16606"/>
                  <a:pt x="20547" y="16326"/>
                  <a:pt x="20737" y="16074"/>
                </a:cubicBezTo>
                <a:cubicBezTo>
                  <a:pt x="20832" y="15740"/>
                  <a:pt x="20977" y="15436"/>
                  <a:pt x="21022" y="15070"/>
                </a:cubicBezTo>
                <a:cubicBezTo>
                  <a:pt x="21420" y="11790"/>
                  <a:pt x="20933" y="2568"/>
                  <a:pt x="20879" y="2260"/>
                </a:cubicBezTo>
                <a:cubicBezTo>
                  <a:pt x="20724" y="1377"/>
                  <a:pt x="19835" y="2093"/>
                  <a:pt x="19313" y="2009"/>
                </a:cubicBezTo>
                <a:cubicBezTo>
                  <a:pt x="17953" y="1530"/>
                  <a:pt x="19272" y="1963"/>
                  <a:pt x="17461" y="1507"/>
                </a:cubicBezTo>
                <a:cubicBezTo>
                  <a:pt x="17176" y="1435"/>
                  <a:pt x="16895" y="1284"/>
                  <a:pt x="16607" y="1256"/>
                </a:cubicBezTo>
                <a:cubicBezTo>
                  <a:pt x="15184" y="1116"/>
                  <a:pt x="13759" y="1088"/>
                  <a:pt x="12335" y="1005"/>
                </a:cubicBezTo>
                <a:lnTo>
                  <a:pt x="11623" y="754"/>
                </a:lnTo>
                <a:cubicBezTo>
                  <a:pt x="11339" y="662"/>
                  <a:pt x="11050" y="617"/>
                  <a:pt x="10768" y="502"/>
                </a:cubicBezTo>
                <a:cubicBezTo>
                  <a:pt x="10432" y="365"/>
                  <a:pt x="10104" y="167"/>
                  <a:pt x="9771" y="0"/>
                </a:cubicBezTo>
                <a:cubicBezTo>
                  <a:pt x="9133" y="70"/>
                  <a:pt x="7080" y="232"/>
                  <a:pt x="6211" y="502"/>
                </a:cubicBezTo>
                <a:cubicBezTo>
                  <a:pt x="5826" y="622"/>
                  <a:pt x="5452" y="837"/>
                  <a:pt x="5072" y="1005"/>
                </a:cubicBezTo>
                <a:cubicBezTo>
                  <a:pt x="4609" y="1209"/>
                  <a:pt x="4122" y="1155"/>
                  <a:pt x="3648" y="1256"/>
                </a:cubicBezTo>
                <a:lnTo>
                  <a:pt x="373" y="2009"/>
                </a:lnTo>
                <a:cubicBezTo>
                  <a:pt x="-180" y="3959"/>
                  <a:pt x="-22" y="2974"/>
                  <a:pt x="230" y="6530"/>
                </a:cubicBezTo>
                <a:cubicBezTo>
                  <a:pt x="290" y="7377"/>
                  <a:pt x="362" y="8232"/>
                  <a:pt x="515" y="9042"/>
                </a:cubicBezTo>
                <a:lnTo>
                  <a:pt x="942" y="11302"/>
                </a:lnTo>
                <a:cubicBezTo>
                  <a:pt x="990" y="11553"/>
                  <a:pt x="1048" y="11799"/>
                  <a:pt x="1085" y="12056"/>
                </a:cubicBezTo>
                <a:cubicBezTo>
                  <a:pt x="1264" y="13317"/>
                  <a:pt x="1165" y="12733"/>
                  <a:pt x="1369" y="13814"/>
                </a:cubicBezTo>
                <a:cubicBezTo>
                  <a:pt x="1377" y="14065"/>
                  <a:pt x="1259" y="18921"/>
                  <a:pt x="1797" y="20344"/>
                </a:cubicBezTo>
                <a:cubicBezTo>
                  <a:pt x="1892" y="20595"/>
                  <a:pt x="1979" y="20856"/>
                  <a:pt x="2082" y="21098"/>
                </a:cubicBezTo>
                <a:cubicBezTo>
                  <a:pt x="2122" y="21192"/>
                  <a:pt x="2176" y="21265"/>
                  <a:pt x="2224" y="21349"/>
                </a:cubicBezTo>
              </a:path>
            </a:pathLst>
          </a:custGeom>
          <a:ln w="38100">
            <a:solidFill>
              <a:srgbClr val="31859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008671" y="1696065"/>
            <a:ext cx="1571282" cy="619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3" h="21600" extrusionOk="0">
                <a:moveTo>
                  <a:pt x="994" y="20057"/>
                </a:moveTo>
                <a:lnTo>
                  <a:pt x="21066" y="19543"/>
                </a:lnTo>
                <a:cubicBezTo>
                  <a:pt x="21600" y="19513"/>
                  <a:pt x="19991" y="19392"/>
                  <a:pt x="19476" y="19029"/>
                </a:cubicBezTo>
                <a:cubicBezTo>
                  <a:pt x="19246" y="18866"/>
                  <a:pt x="19094" y="18276"/>
                  <a:pt x="18880" y="18000"/>
                </a:cubicBezTo>
                <a:cubicBezTo>
                  <a:pt x="18693" y="17758"/>
                  <a:pt x="18482" y="17657"/>
                  <a:pt x="18284" y="17486"/>
                </a:cubicBezTo>
                <a:cubicBezTo>
                  <a:pt x="18085" y="16971"/>
                  <a:pt x="17843" y="16548"/>
                  <a:pt x="17688" y="15943"/>
                </a:cubicBezTo>
                <a:cubicBezTo>
                  <a:pt x="17571" y="15492"/>
                  <a:pt x="17582" y="14885"/>
                  <a:pt x="17489" y="14400"/>
                </a:cubicBezTo>
                <a:cubicBezTo>
                  <a:pt x="17382" y="13847"/>
                  <a:pt x="17224" y="13371"/>
                  <a:pt x="17091" y="12857"/>
                </a:cubicBezTo>
                <a:cubicBezTo>
                  <a:pt x="16066" y="4897"/>
                  <a:pt x="17241" y="13118"/>
                  <a:pt x="16296" y="8229"/>
                </a:cubicBezTo>
                <a:cubicBezTo>
                  <a:pt x="16203" y="7744"/>
                  <a:pt x="16191" y="7171"/>
                  <a:pt x="16098" y="6686"/>
                </a:cubicBezTo>
                <a:cubicBezTo>
                  <a:pt x="15771" y="4994"/>
                  <a:pt x="15521" y="4447"/>
                  <a:pt x="14706" y="4114"/>
                </a:cubicBezTo>
                <a:cubicBezTo>
                  <a:pt x="13788" y="3739"/>
                  <a:pt x="12852" y="3771"/>
                  <a:pt x="11924" y="3600"/>
                </a:cubicBezTo>
                <a:cubicBezTo>
                  <a:pt x="8856" y="197"/>
                  <a:pt x="12075" y="3429"/>
                  <a:pt x="9341" y="1543"/>
                </a:cubicBezTo>
                <a:cubicBezTo>
                  <a:pt x="8733" y="1124"/>
                  <a:pt x="7552" y="0"/>
                  <a:pt x="7552" y="0"/>
                </a:cubicBezTo>
                <a:cubicBezTo>
                  <a:pt x="6757" y="171"/>
                  <a:pt x="5958" y="241"/>
                  <a:pt x="5167" y="514"/>
                </a:cubicBezTo>
                <a:cubicBezTo>
                  <a:pt x="4959" y="586"/>
                  <a:pt x="4775" y="911"/>
                  <a:pt x="4571" y="1029"/>
                </a:cubicBezTo>
                <a:cubicBezTo>
                  <a:pt x="4178" y="1255"/>
                  <a:pt x="3779" y="1434"/>
                  <a:pt x="3379" y="1543"/>
                </a:cubicBezTo>
                <a:cubicBezTo>
                  <a:pt x="2520" y="1777"/>
                  <a:pt x="1656" y="1886"/>
                  <a:pt x="795" y="2057"/>
                </a:cubicBezTo>
                <a:cubicBezTo>
                  <a:pt x="662" y="2571"/>
                  <a:pt x="473" y="3014"/>
                  <a:pt x="397" y="3600"/>
                </a:cubicBezTo>
                <a:cubicBezTo>
                  <a:pt x="270" y="4589"/>
                  <a:pt x="278" y="5663"/>
                  <a:pt x="199" y="6686"/>
                </a:cubicBezTo>
                <a:cubicBezTo>
                  <a:pt x="145" y="7379"/>
                  <a:pt x="66" y="8057"/>
                  <a:pt x="0" y="8743"/>
                </a:cubicBezTo>
                <a:cubicBezTo>
                  <a:pt x="56" y="9750"/>
                  <a:pt x="29" y="12969"/>
                  <a:pt x="596" y="13886"/>
                </a:cubicBezTo>
                <a:cubicBezTo>
                  <a:pt x="951" y="14460"/>
                  <a:pt x="1789" y="14914"/>
                  <a:pt x="1789" y="14914"/>
                </a:cubicBezTo>
                <a:cubicBezTo>
                  <a:pt x="2186" y="15943"/>
                  <a:pt x="2513" y="17193"/>
                  <a:pt x="2981" y="18000"/>
                </a:cubicBezTo>
                <a:cubicBezTo>
                  <a:pt x="3180" y="18343"/>
                  <a:pt x="3346" y="18879"/>
                  <a:pt x="3577" y="19029"/>
                </a:cubicBezTo>
                <a:cubicBezTo>
                  <a:pt x="4159" y="19405"/>
                  <a:pt x="4770" y="19371"/>
                  <a:pt x="5366" y="19543"/>
                </a:cubicBezTo>
                <a:cubicBezTo>
                  <a:pt x="6328" y="20788"/>
                  <a:pt x="5951" y="20029"/>
                  <a:pt x="6558" y="21600"/>
                </a:cubicBezTo>
              </a:path>
            </a:pathLst>
          </a:custGeom>
          <a:ln w="41275">
            <a:solidFill>
              <a:srgbClr val="7030A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4826861" y="4077072"/>
            <a:ext cx="537999" cy="526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31" h="16833" extrusionOk="0">
                <a:moveTo>
                  <a:pt x="0" y="2829"/>
                </a:moveTo>
                <a:cubicBezTo>
                  <a:pt x="856" y="2357"/>
                  <a:pt x="1591" y="1603"/>
                  <a:pt x="2567" y="1414"/>
                </a:cubicBezTo>
                <a:cubicBezTo>
                  <a:pt x="16628" y="-1303"/>
                  <a:pt x="5242" y="2601"/>
                  <a:pt x="12324" y="0"/>
                </a:cubicBezTo>
                <a:cubicBezTo>
                  <a:pt x="13522" y="157"/>
                  <a:pt x="14897" y="-125"/>
                  <a:pt x="15918" y="472"/>
                </a:cubicBezTo>
                <a:cubicBezTo>
                  <a:pt x="16959" y="1080"/>
                  <a:pt x="17972" y="3300"/>
                  <a:pt x="17972" y="3300"/>
                </a:cubicBezTo>
                <a:cubicBezTo>
                  <a:pt x="18143" y="3772"/>
                  <a:pt x="18485" y="4217"/>
                  <a:pt x="18485" y="4714"/>
                </a:cubicBezTo>
                <a:cubicBezTo>
                  <a:pt x="18485" y="20297"/>
                  <a:pt x="21600" y="16638"/>
                  <a:pt x="5648" y="16028"/>
                </a:cubicBezTo>
                <a:cubicBezTo>
                  <a:pt x="5135" y="15714"/>
                  <a:pt x="4514" y="15512"/>
                  <a:pt x="4108" y="15085"/>
                </a:cubicBezTo>
                <a:cubicBezTo>
                  <a:pt x="725" y="11536"/>
                  <a:pt x="2054" y="11237"/>
                  <a:pt x="2054" y="5657"/>
                </a:cubicBezTo>
              </a:path>
            </a:pathLst>
          </a:custGeom>
          <a:ln w="4445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4499991" y="5035487"/>
            <a:ext cx="2193250" cy="1268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600" extrusionOk="0">
                <a:moveTo>
                  <a:pt x="1085" y="20093"/>
                </a:moveTo>
                <a:cubicBezTo>
                  <a:pt x="2265" y="20440"/>
                  <a:pt x="2435" y="20502"/>
                  <a:pt x="3933" y="20847"/>
                </a:cubicBezTo>
                <a:cubicBezTo>
                  <a:pt x="4359" y="20945"/>
                  <a:pt x="4790" y="20979"/>
                  <a:pt x="5214" y="21098"/>
                </a:cubicBezTo>
                <a:cubicBezTo>
                  <a:pt x="5693" y="21231"/>
                  <a:pt x="6164" y="21433"/>
                  <a:pt x="6639" y="21600"/>
                </a:cubicBezTo>
                <a:lnTo>
                  <a:pt x="12904" y="21349"/>
                </a:lnTo>
                <a:cubicBezTo>
                  <a:pt x="13204" y="21327"/>
                  <a:pt x="14150" y="20658"/>
                  <a:pt x="14328" y="20595"/>
                </a:cubicBezTo>
                <a:cubicBezTo>
                  <a:pt x="14566" y="20512"/>
                  <a:pt x="14807" y="20457"/>
                  <a:pt x="15040" y="20344"/>
                </a:cubicBezTo>
                <a:cubicBezTo>
                  <a:pt x="15330" y="20205"/>
                  <a:pt x="15610" y="20009"/>
                  <a:pt x="15895" y="19842"/>
                </a:cubicBezTo>
                <a:cubicBezTo>
                  <a:pt x="16037" y="19758"/>
                  <a:pt x="16177" y="19655"/>
                  <a:pt x="16322" y="19591"/>
                </a:cubicBezTo>
                <a:cubicBezTo>
                  <a:pt x="16641" y="19450"/>
                  <a:pt x="17538" y="19082"/>
                  <a:pt x="17746" y="18837"/>
                </a:cubicBezTo>
                <a:cubicBezTo>
                  <a:pt x="17889" y="18670"/>
                  <a:pt x="18016" y="18454"/>
                  <a:pt x="18173" y="18335"/>
                </a:cubicBezTo>
                <a:cubicBezTo>
                  <a:pt x="18353" y="18199"/>
                  <a:pt x="18555" y="18179"/>
                  <a:pt x="18743" y="18084"/>
                </a:cubicBezTo>
                <a:cubicBezTo>
                  <a:pt x="18887" y="18011"/>
                  <a:pt x="19028" y="17916"/>
                  <a:pt x="19170" y="17833"/>
                </a:cubicBezTo>
                <a:cubicBezTo>
                  <a:pt x="19313" y="17665"/>
                  <a:pt x="19449" y="17480"/>
                  <a:pt x="19597" y="17330"/>
                </a:cubicBezTo>
                <a:cubicBezTo>
                  <a:pt x="19782" y="17144"/>
                  <a:pt x="19987" y="17026"/>
                  <a:pt x="20167" y="16828"/>
                </a:cubicBezTo>
                <a:cubicBezTo>
                  <a:pt x="20368" y="16606"/>
                  <a:pt x="20547" y="16326"/>
                  <a:pt x="20737" y="16074"/>
                </a:cubicBezTo>
                <a:cubicBezTo>
                  <a:pt x="20832" y="15740"/>
                  <a:pt x="20977" y="15436"/>
                  <a:pt x="21022" y="15070"/>
                </a:cubicBezTo>
                <a:cubicBezTo>
                  <a:pt x="21420" y="11790"/>
                  <a:pt x="20933" y="2568"/>
                  <a:pt x="20879" y="2260"/>
                </a:cubicBezTo>
                <a:cubicBezTo>
                  <a:pt x="20724" y="1377"/>
                  <a:pt x="19835" y="2093"/>
                  <a:pt x="19313" y="2009"/>
                </a:cubicBezTo>
                <a:cubicBezTo>
                  <a:pt x="17953" y="1530"/>
                  <a:pt x="19272" y="1963"/>
                  <a:pt x="17461" y="1507"/>
                </a:cubicBezTo>
                <a:cubicBezTo>
                  <a:pt x="17176" y="1435"/>
                  <a:pt x="16895" y="1284"/>
                  <a:pt x="16607" y="1256"/>
                </a:cubicBezTo>
                <a:cubicBezTo>
                  <a:pt x="15184" y="1116"/>
                  <a:pt x="13759" y="1088"/>
                  <a:pt x="12335" y="1005"/>
                </a:cubicBezTo>
                <a:lnTo>
                  <a:pt x="11623" y="754"/>
                </a:lnTo>
                <a:cubicBezTo>
                  <a:pt x="11339" y="662"/>
                  <a:pt x="11050" y="617"/>
                  <a:pt x="10768" y="502"/>
                </a:cubicBezTo>
                <a:cubicBezTo>
                  <a:pt x="10432" y="365"/>
                  <a:pt x="10104" y="167"/>
                  <a:pt x="9771" y="0"/>
                </a:cubicBezTo>
                <a:cubicBezTo>
                  <a:pt x="9133" y="70"/>
                  <a:pt x="7080" y="232"/>
                  <a:pt x="6211" y="502"/>
                </a:cubicBezTo>
                <a:cubicBezTo>
                  <a:pt x="5826" y="622"/>
                  <a:pt x="5452" y="837"/>
                  <a:pt x="5072" y="1005"/>
                </a:cubicBezTo>
                <a:cubicBezTo>
                  <a:pt x="4609" y="1209"/>
                  <a:pt x="4122" y="1155"/>
                  <a:pt x="3648" y="1256"/>
                </a:cubicBezTo>
                <a:lnTo>
                  <a:pt x="373" y="2009"/>
                </a:lnTo>
                <a:cubicBezTo>
                  <a:pt x="-180" y="3959"/>
                  <a:pt x="-22" y="2974"/>
                  <a:pt x="230" y="6530"/>
                </a:cubicBezTo>
                <a:cubicBezTo>
                  <a:pt x="290" y="7377"/>
                  <a:pt x="362" y="8232"/>
                  <a:pt x="515" y="9042"/>
                </a:cubicBezTo>
                <a:lnTo>
                  <a:pt x="942" y="11302"/>
                </a:lnTo>
                <a:cubicBezTo>
                  <a:pt x="990" y="11553"/>
                  <a:pt x="1048" y="11799"/>
                  <a:pt x="1085" y="12056"/>
                </a:cubicBezTo>
                <a:cubicBezTo>
                  <a:pt x="1264" y="13317"/>
                  <a:pt x="1165" y="12733"/>
                  <a:pt x="1369" y="13814"/>
                </a:cubicBezTo>
                <a:cubicBezTo>
                  <a:pt x="1377" y="14065"/>
                  <a:pt x="1259" y="18921"/>
                  <a:pt x="1797" y="20344"/>
                </a:cubicBezTo>
                <a:cubicBezTo>
                  <a:pt x="1892" y="20595"/>
                  <a:pt x="1979" y="20856"/>
                  <a:pt x="2082" y="21098"/>
                </a:cubicBezTo>
                <a:cubicBezTo>
                  <a:pt x="2122" y="21192"/>
                  <a:pt x="2176" y="21265"/>
                  <a:pt x="2224" y="21349"/>
                </a:cubicBezTo>
              </a:path>
            </a:pathLst>
          </a:custGeom>
          <a:ln w="38100">
            <a:solidFill>
              <a:srgbClr val="31859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6012160" y="4725772"/>
            <a:ext cx="1571282" cy="619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3" h="21600" extrusionOk="0">
                <a:moveTo>
                  <a:pt x="994" y="20057"/>
                </a:moveTo>
                <a:lnTo>
                  <a:pt x="21066" y="19543"/>
                </a:lnTo>
                <a:cubicBezTo>
                  <a:pt x="21600" y="19513"/>
                  <a:pt x="19991" y="19392"/>
                  <a:pt x="19476" y="19029"/>
                </a:cubicBezTo>
                <a:cubicBezTo>
                  <a:pt x="19246" y="18866"/>
                  <a:pt x="19094" y="18276"/>
                  <a:pt x="18880" y="18000"/>
                </a:cubicBezTo>
                <a:cubicBezTo>
                  <a:pt x="18693" y="17758"/>
                  <a:pt x="18482" y="17657"/>
                  <a:pt x="18284" y="17486"/>
                </a:cubicBezTo>
                <a:cubicBezTo>
                  <a:pt x="18085" y="16971"/>
                  <a:pt x="17843" y="16548"/>
                  <a:pt x="17688" y="15943"/>
                </a:cubicBezTo>
                <a:cubicBezTo>
                  <a:pt x="17571" y="15492"/>
                  <a:pt x="17582" y="14885"/>
                  <a:pt x="17489" y="14400"/>
                </a:cubicBezTo>
                <a:cubicBezTo>
                  <a:pt x="17382" y="13847"/>
                  <a:pt x="17224" y="13371"/>
                  <a:pt x="17091" y="12857"/>
                </a:cubicBezTo>
                <a:cubicBezTo>
                  <a:pt x="16066" y="4897"/>
                  <a:pt x="17241" y="13118"/>
                  <a:pt x="16296" y="8229"/>
                </a:cubicBezTo>
                <a:cubicBezTo>
                  <a:pt x="16203" y="7744"/>
                  <a:pt x="16191" y="7171"/>
                  <a:pt x="16098" y="6686"/>
                </a:cubicBezTo>
                <a:cubicBezTo>
                  <a:pt x="15771" y="4994"/>
                  <a:pt x="15521" y="4447"/>
                  <a:pt x="14706" y="4114"/>
                </a:cubicBezTo>
                <a:cubicBezTo>
                  <a:pt x="13788" y="3739"/>
                  <a:pt x="12852" y="3771"/>
                  <a:pt x="11924" y="3600"/>
                </a:cubicBezTo>
                <a:cubicBezTo>
                  <a:pt x="8856" y="197"/>
                  <a:pt x="12075" y="3429"/>
                  <a:pt x="9341" y="1543"/>
                </a:cubicBezTo>
                <a:cubicBezTo>
                  <a:pt x="8733" y="1124"/>
                  <a:pt x="7552" y="0"/>
                  <a:pt x="7552" y="0"/>
                </a:cubicBezTo>
                <a:cubicBezTo>
                  <a:pt x="6757" y="171"/>
                  <a:pt x="5958" y="241"/>
                  <a:pt x="5167" y="514"/>
                </a:cubicBezTo>
                <a:cubicBezTo>
                  <a:pt x="4959" y="586"/>
                  <a:pt x="4775" y="911"/>
                  <a:pt x="4571" y="1029"/>
                </a:cubicBezTo>
                <a:cubicBezTo>
                  <a:pt x="4178" y="1255"/>
                  <a:pt x="3779" y="1434"/>
                  <a:pt x="3379" y="1543"/>
                </a:cubicBezTo>
                <a:cubicBezTo>
                  <a:pt x="2520" y="1777"/>
                  <a:pt x="1656" y="1886"/>
                  <a:pt x="795" y="2057"/>
                </a:cubicBezTo>
                <a:cubicBezTo>
                  <a:pt x="662" y="2571"/>
                  <a:pt x="473" y="3014"/>
                  <a:pt x="397" y="3600"/>
                </a:cubicBezTo>
                <a:cubicBezTo>
                  <a:pt x="270" y="4589"/>
                  <a:pt x="278" y="5663"/>
                  <a:pt x="199" y="6686"/>
                </a:cubicBezTo>
                <a:cubicBezTo>
                  <a:pt x="145" y="7379"/>
                  <a:pt x="66" y="8057"/>
                  <a:pt x="0" y="8743"/>
                </a:cubicBezTo>
                <a:cubicBezTo>
                  <a:pt x="56" y="9750"/>
                  <a:pt x="29" y="12969"/>
                  <a:pt x="596" y="13886"/>
                </a:cubicBezTo>
                <a:cubicBezTo>
                  <a:pt x="951" y="14460"/>
                  <a:pt x="1789" y="14914"/>
                  <a:pt x="1789" y="14914"/>
                </a:cubicBezTo>
                <a:cubicBezTo>
                  <a:pt x="2186" y="15943"/>
                  <a:pt x="2513" y="17193"/>
                  <a:pt x="2981" y="18000"/>
                </a:cubicBezTo>
                <a:cubicBezTo>
                  <a:pt x="3180" y="18343"/>
                  <a:pt x="3346" y="18879"/>
                  <a:pt x="3577" y="19029"/>
                </a:cubicBezTo>
                <a:cubicBezTo>
                  <a:pt x="4159" y="19405"/>
                  <a:pt x="4770" y="19371"/>
                  <a:pt x="5366" y="19543"/>
                </a:cubicBezTo>
                <a:cubicBezTo>
                  <a:pt x="6328" y="20788"/>
                  <a:pt x="5951" y="20029"/>
                  <a:pt x="6558" y="21600"/>
                </a:cubicBezTo>
              </a:path>
            </a:pathLst>
          </a:custGeom>
          <a:ln w="41275">
            <a:solidFill>
              <a:srgbClr val="7030A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7034980" y="4070555"/>
            <a:ext cx="1887794" cy="827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395" extrusionOk="0">
                <a:moveTo>
                  <a:pt x="2022" y="16397"/>
                </a:moveTo>
                <a:cubicBezTo>
                  <a:pt x="5003" y="19096"/>
                  <a:pt x="241" y="14959"/>
                  <a:pt x="4044" y="17541"/>
                </a:cubicBezTo>
                <a:cubicBezTo>
                  <a:pt x="4238" y="17673"/>
                  <a:pt x="4350" y="18224"/>
                  <a:pt x="4550" y="18304"/>
                </a:cubicBezTo>
                <a:cubicBezTo>
                  <a:pt x="5070" y="18511"/>
                  <a:pt x="10059" y="19060"/>
                  <a:pt x="10110" y="19066"/>
                </a:cubicBezTo>
                <a:cubicBezTo>
                  <a:pt x="10503" y="19193"/>
                  <a:pt x="10899" y="19287"/>
                  <a:pt x="11290" y="19448"/>
                </a:cubicBezTo>
                <a:cubicBezTo>
                  <a:pt x="12445" y="19923"/>
                  <a:pt x="11507" y="19666"/>
                  <a:pt x="12469" y="20210"/>
                </a:cubicBezTo>
                <a:cubicBezTo>
                  <a:pt x="12747" y="20367"/>
                  <a:pt x="13031" y="20464"/>
                  <a:pt x="13312" y="20592"/>
                </a:cubicBezTo>
                <a:cubicBezTo>
                  <a:pt x="13536" y="20846"/>
                  <a:pt x="13735" y="21327"/>
                  <a:pt x="13986" y="21354"/>
                </a:cubicBezTo>
                <a:cubicBezTo>
                  <a:pt x="15404" y="21507"/>
                  <a:pt x="16431" y="21226"/>
                  <a:pt x="17693" y="20592"/>
                </a:cubicBezTo>
                <a:cubicBezTo>
                  <a:pt x="17919" y="20478"/>
                  <a:pt x="18141" y="20324"/>
                  <a:pt x="18367" y="20210"/>
                </a:cubicBezTo>
                <a:cubicBezTo>
                  <a:pt x="18842" y="19971"/>
                  <a:pt x="19826" y="19662"/>
                  <a:pt x="20220" y="19066"/>
                </a:cubicBezTo>
                <a:lnTo>
                  <a:pt x="20726" y="18304"/>
                </a:lnTo>
                <a:cubicBezTo>
                  <a:pt x="21222" y="16059"/>
                  <a:pt x="20984" y="17317"/>
                  <a:pt x="21400" y="14490"/>
                </a:cubicBezTo>
                <a:lnTo>
                  <a:pt x="21568" y="13346"/>
                </a:lnTo>
                <a:cubicBezTo>
                  <a:pt x="21512" y="12584"/>
                  <a:pt x="21581" y="11714"/>
                  <a:pt x="21400" y="11058"/>
                </a:cubicBezTo>
                <a:cubicBezTo>
                  <a:pt x="21267" y="10576"/>
                  <a:pt x="20944" y="10578"/>
                  <a:pt x="20726" y="10296"/>
                </a:cubicBezTo>
                <a:cubicBezTo>
                  <a:pt x="20550" y="10068"/>
                  <a:pt x="20402" y="9738"/>
                  <a:pt x="20220" y="9533"/>
                </a:cubicBezTo>
                <a:cubicBezTo>
                  <a:pt x="19950" y="9227"/>
                  <a:pt x="19648" y="9077"/>
                  <a:pt x="19378" y="8771"/>
                </a:cubicBezTo>
                <a:cubicBezTo>
                  <a:pt x="19197" y="8566"/>
                  <a:pt x="19054" y="8213"/>
                  <a:pt x="18872" y="8008"/>
                </a:cubicBezTo>
                <a:cubicBezTo>
                  <a:pt x="18581" y="7678"/>
                  <a:pt x="17974" y="7441"/>
                  <a:pt x="17693" y="7245"/>
                </a:cubicBezTo>
                <a:cubicBezTo>
                  <a:pt x="15518" y="5731"/>
                  <a:pt x="16916" y="6380"/>
                  <a:pt x="15165" y="5720"/>
                </a:cubicBezTo>
                <a:cubicBezTo>
                  <a:pt x="14997" y="5593"/>
                  <a:pt x="14819" y="5518"/>
                  <a:pt x="14660" y="5339"/>
                </a:cubicBezTo>
                <a:cubicBezTo>
                  <a:pt x="14479" y="5134"/>
                  <a:pt x="14344" y="4737"/>
                  <a:pt x="14154" y="4576"/>
                </a:cubicBezTo>
                <a:cubicBezTo>
                  <a:pt x="13886" y="4348"/>
                  <a:pt x="13591" y="4340"/>
                  <a:pt x="13312" y="4195"/>
                </a:cubicBezTo>
                <a:cubicBezTo>
                  <a:pt x="12860" y="3959"/>
                  <a:pt x="12413" y="3686"/>
                  <a:pt x="11964" y="3432"/>
                </a:cubicBezTo>
                <a:cubicBezTo>
                  <a:pt x="11739" y="3305"/>
                  <a:pt x="11509" y="3216"/>
                  <a:pt x="11290" y="3051"/>
                </a:cubicBezTo>
                <a:cubicBezTo>
                  <a:pt x="9590" y="1769"/>
                  <a:pt x="12227" y="3725"/>
                  <a:pt x="10110" y="2288"/>
                </a:cubicBezTo>
                <a:cubicBezTo>
                  <a:pt x="9770" y="2057"/>
                  <a:pt x="9436" y="1780"/>
                  <a:pt x="9099" y="1525"/>
                </a:cubicBezTo>
                <a:cubicBezTo>
                  <a:pt x="8931" y="1398"/>
                  <a:pt x="8764" y="1254"/>
                  <a:pt x="8594" y="1144"/>
                </a:cubicBezTo>
                <a:cubicBezTo>
                  <a:pt x="8201" y="890"/>
                  <a:pt x="7816" y="552"/>
                  <a:pt x="7414" y="381"/>
                </a:cubicBezTo>
                <a:cubicBezTo>
                  <a:pt x="6914" y="169"/>
                  <a:pt x="6403" y="127"/>
                  <a:pt x="5898" y="0"/>
                </a:cubicBezTo>
                <a:cubicBezTo>
                  <a:pt x="4156" y="127"/>
                  <a:pt x="2404" y="-93"/>
                  <a:pt x="674" y="381"/>
                </a:cubicBezTo>
                <a:cubicBezTo>
                  <a:pt x="473" y="437"/>
                  <a:pt x="419" y="1107"/>
                  <a:pt x="337" y="1525"/>
                </a:cubicBezTo>
                <a:cubicBezTo>
                  <a:pt x="193" y="2260"/>
                  <a:pt x="0" y="3813"/>
                  <a:pt x="0" y="3813"/>
                </a:cubicBezTo>
                <a:cubicBezTo>
                  <a:pt x="56" y="5974"/>
                  <a:pt x="-19" y="8173"/>
                  <a:pt x="169" y="10296"/>
                </a:cubicBezTo>
                <a:cubicBezTo>
                  <a:pt x="215" y="10825"/>
                  <a:pt x="486" y="11109"/>
                  <a:pt x="674" y="11440"/>
                </a:cubicBezTo>
                <a:cubicBezTo>
                  <a:pt x="994" y="12003"/>
                  <a:pt x="1348" y="12457"/>
                  <a:pt x="1685" y="12965"/>
                </a:cubicBezTo>
                <a:cubicBezTo>
                  <a:pt x="1854" y="13219"/>
                  <a:pt x="2191" y="13269"/>
                  <a:pt x="2191" y="13728"/>
                </a:cubicBezTo>
                <a:lnTo>
                  <a:pt x="2191" y="14490"/>
                </a:lnTo>
              </a:path>
            </a:pathLst>
          </a:custGeom>
          <a:ln w="53975">
            <a:solidFill>
              <a:srgbClr val="FFC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4884342" y="381198"/>
            <a:ext cx="3826915" cy="282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latin typeface="AngsanaUPC"/>
                <a:ea typeface="AngsanaUPC"/>
                <a:cs typeface="AngsanaUPC"/>
                <a:sym typeface="AngsanaUPC"/>
              </a:defRPr>
            </a:pPr>
            <a:r>
              <a:t>What ideas/leitmotifs are being explored?</a:t>
            </a:r>
          </a:p>
          <a:p>
            <a:pPr>
              <a:defRPr sz="3600">
                <a:latin typeface="AngsanaUPC"/>
                <a:ea typeface="AngsanaUPC"/>
                <a:cs typeface="AngsanaUPC"/>
                <a:sym typeface="AngsanaUPC"/>
              </a:defRPr>
            </a:pPr>
            <a:r>
              <a:t>How are they being treated?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14.jpg" descr="\\lms-sr-fs01\staffhome$\cparker\Downloads\file-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25"/>
            <a:ext cx="4793287" cy="352839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215" name="image15.jpg" descr="\\lms-sr-fs01\staffhome$\cparker\Downloads\file1-1 (1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9991" y="3429000"/>
            <a:ext cx="4283969" cy="321297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120877" y="722671"/>
            <a:ext cx="537998" cy="526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31" h="16833" extrusionOk="0">
                <a:moveTo>
                  <a:pt x="0" y="2829"/>
                </a:moveTo>
                <a:cubicBezTo>
                  <a:pt x="856" y="2357"/>
                  <a:pt x="1591" y="1603"/>
                  <a:pt x="2567" y="1414"/>
                </a:cubicBezTo>
                <a:cubicBezTo>
                  <a:pt x="16628" y="-1303"/>
                  <a:pt x="5242" y="2601"/>
                  <a:pt x="12324" y="0"/>
                </a:cubicBezTo>
                <a:cubicBezTo>
                  <a:pt x="13522" y="157"/>
                  <a:pt x="14897" y="-125"/>
                  <a:pt x="15918" y="472"/>
                </a:cubicBezTo>
                <a:cubicBezTo>
                  <a:pt x="16959" y="1080"/>
                  <a:pt x="17972" y="3300"/>
                  <a:pt x="17972" y="3300"/>
                </a:cubicBezTo>
                <a:cubicBezTo>
                  <a:pt x="18143" y="3772"/>
                  <a:pt x="18485" y="4217"/>
                  <a:pt x="18485" y="4714"/>
                </a:cubicBezTo>
                <a:cubicBezTo>
                  <a:pt x="18485" y="20297"/>
                  <a:pt x="21600" y="16638"/>
                  <a:pt x="5648" y="16028"/>
                </a:cubicBezTo>
                <a:cubicBezTo>
                  <a:pt x="5135" y="15714"/>
                  <a:pt x="4514" y="15512"/>
                  <a:pt x="4108" y="15085"/>
                </a:cubicBezTo>
                <a:cubicBezTo>
                  <a:pt x="725" y="11536"/>
                  <a:pt x="2054" y="11237"/>
                  <a:pt x="2054" y="5657"/>
                </a:cubicBezTo>
              </a:path>
            </a:pathLst>
          </a:custGeom>
          <a:ln w="4445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1391963" y="2227005"/>
            <a:ext cx="2193250" cy="1268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600" extrusionOk="0">
                <a:moveTo>
                  <a:pt x="1085" y="20093"/>
                </a:moveTo>
                <a:cubicBezTo>
                  <a:pt x="2265" y="20440"/>
                  <a:pt x="2435" y="20502"/>
                  <a:pt x="3933" y="20847"/>
                </a:cubicBezTo>
                <a:cubicBezTo>
                  <a:pt x="4359" y="20945"/>
                  <a:pt x="4790" y="20979"/>
                  <a:pt x="5214" y="21098"/>
                </a:cubicBezTo>
                <a:cubicBezTo>
                  <a:pt x="5693" y="21231"/>
                  <a:pt x="6164" y="21433"/>
                  <a:pt x="6639" y="21600"/>
                </a:cubicBezTo>
                <a:lnTo>
                  <a:pt x="12904" y="21349"/>
                </a:lnTo>
                <a:cubicBezTo>
                  <a:pt x="13204" y="21327"/>
                  <a:pt x="14150" y="20658"/>
                  <a:pt x="14328" y="20595"/>
                </a:cubicBezTo>
                <a:cubicBezTo>
                  <a:pt x="14566" y="20512"/>
                  <a:pt x="14807" y="20457"/>
                  <a:pt x="15040" y="20344"/>
                </a:cubicBezTo>
                <a:cubicBezTo>
                  <a:pt x="15330" y="20205"/>
                  <a:pt x="15610" y="20009"/>
                  <a:pt x="15895" y="19842"/>
                </a:cubicBezTo>
                <a:cubicBezTo>
                  <a:pt x="16037" y="19758"/>
                  <a:pt x="16177" y="19655"/>
                  <a:pt x="16322" y="19591"/>
                </a:cubicBezTo>
                <a:cubicBezTo>
                  <a:pt x="16641" y="19450"/>
                  <a:pt x="17538" y="19082"/>
                  <a:pt x="17746" y="18837"/>
                </a:cubicBezTo>
                <a:cubicBezTo>
                  <a:pt x="17889" y="18670"/>
                  <a:pt x="18016" y="18454"/>
                  <a:pt x="18173" y="18335"/>
                </a:cubicBezTo>
                <a:cubicBezTo>
                  <a:pt x="18353" y="18199"/>
                  <a:pt x="18555" y="18179"/>
                  <a:pt x="18743" y="18084"/>
                </a:cubicBezTo>
                <a:cubicBezTo>
                  <a:pt x="18887" y="18011"/>
                  <a:pt x="19028" y="17916"/>
                  <a:pt x="19170" y="17833"/>
                </a:cubicBezTo>
                <a:cubicBezTo>
                  <a:pt x="19313" y="17665"/>
                  <a:pt x="19449" y="17480"/>
                  <a:pt x="19597" y="17330"/>
                </a:cubicBezTo>
                <a:cubicBezTo>
                  <a:pt x="19782" y="17144"/>
                  <a:pt x="19987" y="17026"/>
                  <a:pt x="20167" y="16828"/>
                </a:cubicBezTo>
                <a:cubicBezTo>
                  <a:pt x="20368" y="16606"/>
                  <a:pt x="20547" y="16326"/>
                  <a:pt x="20737" y="16074"/>
                </a:cubicBezTo>
                <a:cubicBezTo>
                  <a:pt x="20832" y="15740"/>
                  <a:pt x="20977" y="15436"/>
                  <a:pt x="21022" y="15070"/>
                </a:cubicBezTo>
                <a:cubicBezTo>
                  <a:pt x="21420" y="11790"/>
                  <a:pt x="20933" y="2568"/>
                  <a:pt x="20879" y="2260"/>
                </a:cubicBezTo>
                <a:cubicBezTo>
                  <a:pt x="20724" y="1377"/>
                  <a:pt x="19835" y="2093"/>
                  <a:pt x="19313" y="2009"/>
                </a:cubicBezTo>
                <a:cubicBezTo>
                  <a:pt x="17953" y="1530"/>
                  <a:pt x="19272" y="1963"/>
                  <a:pt x="17461" y="1507"/>
                </a:cubicBezTo>
                <a:cubicBezTo>
                  <a:pt x="17176" y="1435"/>
                  <a:pt x="16895" y="1284"/>
                  <a:pt x="16607" y="1256"/>
                </a:cubicBezTo>
                <a:cubicBezTo>
                  <a:pt x="15184" y="1116"/>
                  <a:pt x="13759" y="1088"/>
                  <a:pt x="12335" y="1005"/>
                </a:cubicBezTo>
                <a:lnTo>
                  <a:pt x="11623" y="754"/>
                </a:lnTo>
                <a:cubicBezTo>
                  <a:pt x="11339" y="662"/>
                  <a:pt x="11050" y="617"/>
                  <a:pt x="10768" y="502"/>
                </a:cubicBezTo>
                <a:cubicBezTo>
                  <a:pt x="10432" y="365"/>
                  <a:pt x="10104" y="167"/>
                  <a:pt x="9771" y="0"/>
                </a:cubicBezTo>
                <a:cubicBezTo>
                  <a:pt x="9133" y="70"/>
                  <a:pt x="7080" y="232"/>
                  <a:pt x="6211" y="502"/>
                </a:cubicBezTo>
                <a:cubicBezTo>
                  <a:pt x="5826" y="622"/>
                  <a:pt x="5452" y="837"/>
                  <a:pt x="5072" y="1005"/>
                </a:cubicBezTo>
                <a:cubicBezTo>
                  <a:pt x="4609" y="1209"/>
                  <a:pt x="4122" y="1155"/>
                  <a:pt x="3648" y="1256"/>
                </a:cubicBezTo>
                <a:lnTo>
                  <a:pt x="373" y="2009"/>
                </a:lnTo>
                <a:cubicBezTo>
                  <a:pt x="-180" y="3959"/>
                  <a:pt x="-22" y="2974"/>
                  <a:pt x="230" y="6530"/>
                </a:cubicBezTo>
                <a:cubicBezTo>
                  <a:pt x="290" y="7377"/>
                  <a:pt x="362" y="8232"/>
                  <a:pt x="515" y="9042"/>
                </a:cubicBezTo>
                <a:lnTo>
                  <a:pt x="942" y="11302"/>
                </a:lnTo>
                <a:cubicBezTo>
                  <a:pt x="990" y="11553"/>
                  <a:pt x="1048" y="11799"/>
                  <a:pt x="1085" y="12056"/>
                </a:cubicBezTo>
                <a:cubicBezTo>
                  <a:pt x="1264" y="13317"/>
                  <a:pt x="1165" y="12733"/>
                  <a:pt x="1369" y="13814"/>
                </a:cubicBezTo>
                <a:cubicBezTo>
                  <a:pt x="1377" y="14065"/>
                  <a:pt x="1259" y="18921"/>
                  <a:pt x="1797" y="20344"/>
                </a:cubicBezTo>
                <a:cubicBezTo>
                  <a:pt x="1892" y="20595"/>
                  <a:pt x="1979" y="20856"/>
                  <a:pt x="2082" y="21098"/>
                </a:cubicBezTo>
                <a:cubicBezTo>
                  <a:pt x="2122" y="21192"/>
                  <a:pt x="2176" y="21265"/>
                  <a:pt x="2224" y="21349"/>
                </a:cubicBezTo>
              </a:path>
            </a:pathLst>
          </a:custGeom>
          <a:ln w="38100">
            <a:solidFill>
              <a:srgbClr val="31859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3008671" y="1696065"/>
            <a:ext cx="1571282" cy="619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3" h="21600" extrusionOk="0">
                <a:moveTo>
                  <a:pt x="994" y="20057"/>
                </a:moveTo>
                <a:lnTo>
                  <a:pt x="21066" y="19543"/>
                </a:lnTo>
                <a:cubicBezTo>
                  <a:pt x="21600" y="19513"/>
                  <a:pt x="19991" y="19392"/>
                  <a:pt x="19476" y="19029"/>
                </a:cubicBezTo>
                <a:cubicBezTo>
                  <a:pt x="19246" y="18866"/>
                  <a:pt x="19094" y="18276"/>
                  <a:pt x="18880" y="18000"/>
                </a:cubicBezTo>
                <a:cubicBezTo>
                  <a:pt x="18693" y="17758"/>
                  <a:pt x="18482" y="17657"/>
                  <a:pt x="18284" y="17486"/>
                </a:cubicBezTo>
                <a:cubicBezTo>
                  <a:pt x="18085" y="16971"/>
                  <a:pt x="17843" y="16548"/>
                  <a:pt x="17688" y="15943"/>
                </a:cubicBezTo>
                <a:cubicBezTo>
                  <a:pt x="17571" y="15492"/>
                  <a:pt x="17582" y="14885"/>
                  <a:pt x="17489" y="14400"/>
                </a:cubicBezTo>
                <a:cubicBezTo>
                  <a:pt x="17382" y="13847"/>
                  <a:pt x="17224" y="13371"/>
                  <a:pt x="17091" y="12857"/>
                </a:cubicBezTo>
                <a:cubicBezTo>
                  <a:pt x="16066" y="4897"/>
                  <a:pt x="17241" y="13118"/>
                  <a:pt x="16296" y="8229"/>
                </a:cubicBezTo>
                <a:cubicBezTo>
                  <a:pt x="16203" y="7744"/>
                  <a:pt x="16191" y="7171"/>
                  <a:pt x="16098" y="6686"/>
                </a:cubicBezTo>
                <a:cubicBezTo>
                  <a:pt x="15771" y="4994"/>
                  <a:pt x="15521" y="4447"/>
                  <a:pt x="14706" y="4114"/>
                </a:cubicBezTo>
                <a:cubicBezTo>
                  <a:pt x="13788" y="3739"/>
                  <a:pt x="12852" y="3771"/>
                  <a:pt x="11924" y="3600"/>
                </a:cubicBezTo>
                <a:cubicBezTo>
                  <a:pt x="8856" y="197"/>
                  <a:pt x="12075" y="3429"/>
                  <a:pt x="9341" y="1543"/>
                </a:cubicBezTo>
                <a:cubicBezTo>
                  <a:pt x="8733" y="1124"/>
                  <a:pt x="7552" y="0"/>
                  <a:pt x="7552" y="0"/>
                </a:cubicBezTo>
                <a:cubicBezTo>
                  <a:pt x="6757" y="171"/>
                  <a:pt x="5958" y="241"/>
                  <a:pt x="5167" y="514"/>
                </a:cubicBezTo>
                <a:cubicBezTo>
                  <a:pt x="4959" y="586"/>
                  <a:pt x="4775" y="911"/>
                  <a:pt x="4571" y="1029"/>
                </a:cubicBezTo>
                <a:cubicBezTo>
                  <a:pt x="4178" y="1255"/>
                  <a:pt x="3779" y="1434"/>
                  <a:pt x="3379" y="1543"/>
                </a:cubicBezTo>
                <a:cubicBezTo>
                  <a:pt x="2520" y="1777"/>
                  <a:pt x="1656" y="1886"/>
                  <a:pt x="795" y="2057"/>
                </a:cubicBezTo>
                <a:cubicBezTo>
                  <a:pt x="662" y="2571"/>
                  <a:pt x="473" y="3014"/>
                  <a:pt x="397" y="3600"/>
                </a:cubicBezTo>
                <a:cubicBezTo>
                  <a:pt x="270" y="4589"/>
                  <a:pt x="278" y="5663"/>
                  <a:pt x="199" y="6686"/>
                </a:cubicBezTo>
                <a:cubicBezTo>
                  <a:pt x="145" y="7379"/>
                  <a:pt x="66" y="8057"/>
                  <a:pt x="0" y="8743"/>
                </a:cubicBezTo>
                <a:cubicBezTo>
                  <a:pt x="56" y="9750"/>
                  <a:pt x="29" y="12969"/>
                  <a:pt x="596" y="13886"/>
                </a:cubicBezTo>
                <a:cubicBezTo>
                  <a:pt x="951" y="14460"/>
                  <a:pt x="1789" y="14914"/>
                  <a:pt x="1789" y="14914"/>
                </a:cubicBezTo>
                <a:cubicBezTo>
                  <a:pt x="2186" y="15943"/>
                  <a:pt x="2513" y="17193"/>
                  <a:pt x="2981" y="18000"/>
                </a:cubicBezTo>
                <a:cubicBezTo>
                  <a:pt x="3180" y="18343"/>
                  <a:pt x="3346" y="18879"/>
                  <a:pt x="3577" y="19029"/>
                </a:cubicBezTo>
                <a:cubicBezTo>
                  <a:pt x="4159" y="19405"/>
                  <a:pt x="4770" y="19371"/>
                  <a:pt x="5366" y="19543"/>
                </a:cubicBezTo>
                <a:cubicBezTo>
                  <a:pt x="6328" y="20788"/>
                  <a:pt x="5951" y="20029"/>
                  <a:pt x="6558" y="21600"/>
                </a:cubicBezTo>
              </a:path>
            </a:pathLst>
          </a:custGeom>
          <a:ln w="41275">
            <a:solidFill>
              <a:srgbClr val="7030A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4826861" y="4077072"/>
            <a:ext cx="537999" cy="526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31" h="16833" extrusionOk="0">
                <a:moveTo>
                  <a:pt x="0" y="2829"/>
                </a:moveTo>
                <a:cubicBezTo>
                  <a:pt x="856" y="2357"/>
                  <a:pt x="1591" y="1603"/>
                  <a:pt x="2567" y="1414"/>
                </a:cubicBezTo>
                <a:cubicBezTo>
                  <a:pt x="16628" y="-1303"/>
                  <a:pt x="5242" y="2601"/>
                  <a:pt x="12324" y="0"/>
                </a:cubicBezTo>
                <a:cubicBezTo>
                  <a:pt x="13522" y="157"/>
                  <a:pt x="14897" y="-125"/>
                  <a:pt x="15918" y="472"/>
                </a:cubicBezTo>
                <a:cubicBezTo>
                  <a:pt x="16959" y="1080"/>
                  <a:pt x="17972" y="3300"/>
                  <a:pt x="17972" y="3300"/>
                </a:cubicBezTo>
                <a:cubicBezTo>
                  <a:pt x="18143" y="3772"/>
                  <a:pt x="18485" y="4217"/>
                  <a:pt x="18485" y="4714"/>
                </a:cubicBezTo>
                <a:cubicBezTo>
                  <a:pt x="18485" y="20297"/>
                  <a:pt x="21600" y="16638"/>
                  <a:pt x="5648" y="16028"/>
                </a:cubicBezTo>
                <a:cubicBezTo>
                  <a:pt x="5135" y="15714"/>
                  <a:pt x="4514" y="15512"/>
                  <a:pt x="4108" y="15085"/>
                </a:cubicBezTo>
                <a:cubicBezTo>
                  <a:pt x="725" y="11536"/>
                  <a:pt x="2054" y="11237"/>
                  <a:pt x="2054" y="5657"/>
                </a:cubicBezTo>
              </a:path>
            </a:pathLst>
          </a:custGeom>
          <a:ln w="4445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4499991" y="5035487"/>
            <a:ext cx="2193250" cy="1268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600" extrusionOk="0">
                <a:moveTo>
                  <a:pt x="1085" y="20093"/>
                </a:moveTo>
                <a:cubicBezTo>
                  <a:pt x="2265" y="20440"/>
                  <a:pt x="2435" y="20502"/>
                  <a:pt x="3933" y="20847"/>
                </a:cubicBezTo>
                <a:cubicBezTo>
                  <a:pt x="4359" y="20945"/>
                  <a:pt x="4790" y="20979"/>
                  <a:pt x="5214" y="21098"/>
                </a:cubicBezTo>
                <a:cubicBezTo>
                  <a:pt x="5693" y="21231"/>
                  <a:pt x="6164" y="21433"/>
                  <a:pt x="6639" y="21600"/>
                </a:cubicBezTo>
                <a:lnTo>
                  <a:pt x="12904" y="21349"/>
                </a:lnTo>
                <a:cubicBezTo>
                  <a:pt x="13204" y="21327"/>
                  <a:pt x="14150" y="20658"/>
                  <a:pt x="14328" y="20595"/>
                </a:cubicBezTo>
                <a:cubicBezTo>
                  <a:pt x="14566" y="20512"/>
                  <a:pt x="14807" y="20457"/>
                  <a:pt x="15040" y="20344"/>
                </a:cubicBezTo>
                <a:cubicBezTo>
                  <a:pt x="15330" y="20205"/>
                  <a:pt x="15610" y="20009"/>
                  <a:pt x="15895" y="19842"/>
                </a:cubicBezTo>
                <a:cubicBezTo>
                  <a:pt x="16037" y="19758"/>
                  <a:pt x="16177" y="19655"/>
                  <a:pt x="16322" y="19591"/>
                </a:cubicBezTo>
                <a:cubicBezTo>
                  <a:pt x="16641" y="19450"/>
                  <a:pt x="17538" y="19082"/>
                  <a:pt x="17746" y="18837"/>
                </a:cubicBezTo>
                <a:cubicBezTo>
                  <a:pt x="17889" y="18670"/>
                  <a:pt x="18016" y="18454"/>
                  <a:pt x="18173" y="18335"/>
                </a:cubicBezTo>
                <a:cubicBezTo>
                  <a:pt x="18353" y="18199"/>
                  <a:pt x="18555" y="18179"/>
                  <a:pt x="18743" y="18084"/>
                </a:cubicBezTo>
                <a:cubicBezTo>
                  <a:pt x="18887" y="18011"/>
                  <a:pt x="19028" y="17916"/>
                  <a:pt x="19170" y="17833"/>
                </a:cubicBezTo>
                <a:cubicBezTo>
                  <a:pt x="19313" y="17665"/>
                  <a:pt x="19449" y="17480"/>
                  <a:pt x="19597" y="17330"/>
                </a:cubicBezTo>
                <a:cubicBezTo>
                  <a:pt x="19782" y="17144"/>
                  <a:pt x="19987" y="17026"/>
                  <a:pt x="20167" y="16828"/>
                </a:cubicBezTo>
                <a:cubicBezTo>
                  <a:pt x="20368" y="16606"/>
                  <a:pt x="20547" y="16326"/>
                  <a:pt x="20737" y="16074"/>
                </a:cubicBezTo>
                <a:cubicBezTo>
                  <a:pt x="20832" y="15740"/>
                  <a:pt x="20977" y="15436"/>
                  <a:pt x="21022" y="15070"/>
                </a:cubicBezTo>
                <a:cubicBezTo>
                  <a:pt x="21420" y="11790"/>
                  <a:pt x="20933" y="2568"/>
                  <a:pt x="20879" y="2260"/>
                </a:cubicBezTo>
                <a:cubicBezTo>
                  <a:pt x="20724" y="1377"/>
                  <a:pt x="19835" y="2093"/>
                  <a:pt x="19313" y="2009"/>
                </a:cubicBezTo>
                <a:cubicBezTo>
                  <a:pt x="17953" y="1530"/>
                  <a:pt x="19272" y="1963"/>
                  <a:pt x="17461" y="1507"/>
                </a:cubicBezTo>
                <a:cubicBezTo>
                  <a:pt x="17176" y="1435"/>
                  <a:pt x="16895" y="1284"/>
                  <a:pt x="16607" y="1256"/>
                </a:cubicBezTo>
                <a:cubicBezTo>
                  <a:pt x="15184" y="1116"/>
                  <a:pt x="13759" y="1088"/>
                  <a:pt x="12335" y="1005"/>
                </a:cubicBezTo>
                <a:lnTo>
                  <a:pt x="11623" y="754"/>
                </a:lnTo>
                <a:cubicBezTo>
                  <a:pt x="11339" y="662"/>
                  <a:pt x="11050" y="617"/>
                  <a:pt x="10768" y="502"/>
                </a:cubicBezTo>
                <a:cubicBezTo>
                  <a:pt x="10432" y="365"/>
                  <a:pt x="10104" y="167"/>
                  <a:pt x="9771" y="0"/>
                </a:cubicBezTo>
                <a:cubicBezTo>
                  <a:pt x="9133" y="70"/>
                  <a:pt x="7080" y="232"/>
                  <a:pt x="6211" y="502"/>
                </a:cubicBezTo>
                <a:cubicBezTo>
                  <a:pt x="5826" y="622"/>
                  <a:pt x="5452" y="837"/>
                  <a:pt x="5072" y="1005"/>
                </a:cubicBezTo>
                <a:cubicBezTo>
                  <a:pt x="4609" y="1209"/>
                  <a:pt x="4122" y="1155"/>
                  <a:pt x="3648" y="1256"/>
                </a:cubicBezTo>
                <a:lnTo>
                  <a:pt x="373" y="2009"/>
                </a:lnTo>
                <a:cubicBezTo>
                  <a:pt x="-180" y="3959"/>
                  <a:pt x="-22" y="2974"/>
                  <a:pt x="230" y="6530"/>
                </a:cubicBezTo>
                <a:cubicBezTo>
                  <a:pt x="290" y="7377"/>
                  <a:pt x="362" y="8232"/>
                  <a:pt x="515" y="9042"/>
                </a:cubicBezTo>
                <a:lnTo>
                  <a:pt x="942" y="11302"/>
                </a:lnTo>
                <a:cubicBezTo>
                  <a:pt x="990" y="11553"/>
                  <a:pt x="1048" y="11799"/>
                  <a:pt x="1085" y="12056"/>
                </a:cubicBezTo>
                <a:cubicBezTo>
                  <a:pt x="1264" y="13317"/>
                  <a:pt x="1165" y="12733"/>
                  <a:pt x="1369" y="13814"/>
                </a:cubicBezTo>
                <a:cubicBezTo>
                  <a:pt x="1377" y="14065"/>
                  <a:pt x="1259" y="18921"/>
                  <a:pt x="1797" y="20344"/>
                </a:cubicBezTo>
                <a:cubicBezTo>
                  <a:pt x="1892" y="20595"/>
                  <a:pt x="1979" y="20856"/>
                  <a:pt x="2082" y="21098"/>
                </a:cubicBezTo>
                <a:cubicBezTo>
                  <a:pt x="2122" y="21192"/>
                  <a:pt x="2176" y="21265"/>
                  <a:pt x="2224" y="21349"/>
                </a:cubicBezTo>
              </a:path>
            </a:pathLst>
          </a:custGeom>
          <a:ln w="38100">
            <a:solidFill>
              <a:srgbClr val="31859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6012160" y="4725772"/>
            <a:ext cx="1571282" cy="619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3" h="21600" extrusionOk="0">
                <a:moveTo>
                  <a:pt x="994" y="20057"/>
                </a:moveTo>
                <a:lnTo>
                  <a:pt x="21066" y="19543"/>
                </a:lnTo>
                <a:cubicBezTo>
                  <a:pt x="21600" y="19513"/>
                  <a:pt x="19991" y="19392"/>
                  <a:pt x="19476" y="19029"/>
                </a:cubicBezTo>
                <a:cubicBezTo>
                  <a:pt x="19246" y="18866"/>
                  <a:pt x="19094" y="18276"/>
                  <a:pt x="18880" y="18000"/>
                </a:cubicBezTo>
                <a:cubicBezTo>
                  <a:pt x="18693" y="17758"/>
                  <a:pt x="18482" y="17657"/>
                  <a:pt x="18284" y="17486"/>
                </a:cubicBezTo>
                <a:cubicBezTo>
                  <a:pt x="18085" y="16971"/>
                  <a:pt x="17843" y="16548"/>
                  <a:pt x="17688" y="15943"/>
                </a:cubicBezTo>
                <a:cubicBezTo>
                  <a:pt x="17571" y="15492"/>
                  <a:pt x="17582" y="14885"/>
                  <a:pt x="17489" y="14400"/>
                </a:cubicBezTo>
                <a:cubicBezTo>
                  <a:pt x="17382" y="13847"/>
                  <a:pt x="17224" y="13371"/>
                  <a:pt x="17091" y="12857"/>
                </a:cubicBezTo>
                <a:cubicBezTo>
                  <a:pt x="16066" y="4897"/>
                  <a:pt x="17241" y="13118"/>
                  <a:pt x="16296" y="8229"/>
                </a:cubicBezTo>
                <a:cubicBezTo>
                  <a:pt x="16203" y="7744"/>
                  <a:pt x="16191" y="7171"/>
                  <a:pt x="16098" y="6686"/>
                </a:cubicBezTo>
                <a:cubicBezTo>
                  <a:pt x="15771" y="4994"/>
                  <a:pt x="15521" y="4447"/>
                  <a:pt x="14706" y="4114"/>
                </a:cubicBezTo>
                <a:cubicBezTo>
                  <a:pt x="13788" y="3739"/>
                  <a:pt x="12852" y="3771"/>
                  <a:pt x="11924" y="3600"/>
                </a:cubicBezTo>
                <a:cubicBezTo>
                  <a:pt x="8856" y="197"/>
                  <a:pt x="12075" y="3429"/>
                  <a:pt x="9341" y="1543"/>
                </a:cubicBezTo>
                <a:cubicBezTo>
                  <a:pt x="8733" y="1124"/>
                  <a:pt x="7552" y="0"/>
                  <a:pt x="7552" y="0"/>
                </a:cubicBezTo>
                <a:cubicBezTo>
                  <a:pt x="6757" y="171"/>
                  <a:pt x="5958" y="241"/>
                  <a:pt x="5167" y="514"/>
                </a:cubicBezTo>
                <a:cubicBezTo>
                  <a:pt x="4959" y="586"/>
                  <a:pt x="4775" y="911"/>
                  <a:pt x="4571" y="1029"/>
                </a:cubicBezTo>
                <a:cubicBezTo>
                  <a:pt x="4178" y="1255"/>
                  <a:pt x="3779" y="1434"/>
                  <a:pt x="3379" y="1543"/>
                </a:cubicBezTo>
                <a:cubicBezTo>
                  <a:pt x="2520" y="1777"/>
                  <a:pt x="1656" y="1886"/>
                  <a:pt x="795" y="2057"/>
                </a:cubicBezTo>
                <a:cubicBezTo>
                  <a:pt x="662" y="2571"/>
                  <a:pt x="473" y="3014"/>
                  <a:pt x="397" y="3600"/>
                </a:cubicBezTo>
                <a:cubicBezTo>
                  <a:pt x="270" y="4589"/>
                  <a:pt x="278" y="5663"/>
                  <a:pt x="199" y="6686"/>
                </a:cubicBezTo>
                <a:cubicBezTo>
                  <a:pt x="145" y="7379"/>
                  <a:pt x="66" y="8057"/>
                  <a:pt x="0" y="8743"/>
                </a:cubicBezTo>
                <a:cubicBezTo>
                  <a:pt x="56" y="9750"/>
                  <a:pt x="29" y="12969"/>
                  <a:pt x="596" y="13886"/>
                </a:cubicBezTo>
                <a:cubicBezTo>
                  <a:pt x="951" y="14460"/>
                  <a:pt x="1789" y="14914"/>
                  <a:pt x="1789" y="14914"/>
                </a:cubicBezTo>
                <a:cubicBezTo>
                  <a:pt x="2186" y="15943"/>
                  <a:pt x="2513" y="17193"/>
                  <a:pt x="2981" y="18000"/>
                </a:cubicBezTo>
                <a:cubicBezTo>
                  <a:pt x="3180" y="18343"/>
                  <a:pt x="3346" y="18879"/>
                  <a:pt x="3577" y="19029"/>
                </a:cubicBezTo>
                <a:cubicBezTo>
                  <a:pt x="4159" y="19405"/>
                  <a:pt x="4770" y="19371"/>
                  <a:pt x="5366" y="19543"/>
                </a:cubicBezTo>
                <a:cubicBezTo>
                  <a:pt x="6328" y="20788"/>
                  <a:pt x="5951" y="20029"/>
                  <a:pt x="6558" y="21600"/>
                </a:cubicBezTo>
              </a:path>
            </a:pathLst>
          </a:custGeom>
          <a:ln w="41275">
            <a:solidFill>
              <a:srgbClr val="7030A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7034980" y="4070555"/>
            <a:ext cx="1887794" cy="827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395" extrusionOk="0">
                <a:moveTo>
                  <a:pt x="2022" y="16397"/>
                </a:moveTo>
                <a:cubicBezTo>
                  <a:pt x="5003" y="19096"/>
                  <a:pt x="241" y="14959"/>
                  <a:pt x="4044" y="17541"/>
                </a:cubicBezTo>
                <a:cubicBezTo>
                  <a:pt x="4238" y="17673"/>
                  <a:pt x="4350" y="18224"/>
                  <a:pt x="4550" y="18304"/>
                </a:cubicBezTo>
                <a:cubicBezTo>
                  <a:pt x="5070" y="18511"/>
                  <a:pt x="10059" y="19060"/>
                  <a:pt x="10110" y="19066"/>
                </a:cubicBezTo>
                <a:cubicBezTo>
                  <a:pt x="10503" y="19193"/>
                  <a:pt x="10899" y="19287"/>
                  <a:pt x="11290" y="19448"/>
                </a:cubicBezTo>
                <a:cubicBezTo>
                  <a:pt x="12445" y="19923"/>
                  <a:pt x="11507" y="19666"/>
                  <a:pt x="12469" y="20210"/>
                </a:cubicBezTo>
                <a:cubicBezTo>
                  <a:pt x="12747" y="20367"/>
                  <a:pt x="13031" y="20464"/>
                  <a:pt x="13312" y="20592"/>
                </a:cubicBezTo>
                <a:cubicBezTo>
                  <a:pt x="13536" y="20846"/>
                  <a:pt x="13735" y="21327"/>
                  <a:pt x="13986" y="21354"/>
                </a:cubicBezTo>
                <a:cubicBezTo>
                  <a:pt x="15404" y="21507"/>
                  <a:pt x="16431" y="21226"/>
                  <a:pt x="17693" y="20592"/>
                </a:cubicBezTo>
                <a:cubicBezTo>
                  <a:pt x="17919" y="20478"/>
                  <a:pt x="18141" y="20324"/>
                  <a:pt x="18367" y="20210"/>
                </a:cubicBezTo>
                <a:cubicBezTo>
                  <a:pt x="18842" y="19971"/>
                  <a:pt x="19826" y="19662"/>
                  <a:pt x="20220" y="19066"/>
                </a:cubicBezTo>
                <a:lnTo>
                  <a:pt x="20726" y="18304"/>
                </a:lnTo>
                <a:cubicBezTo>
                  <a:pt x="21222" y="16059"/>
                  <a:pt x="20984" y="17317"/>
                  <a:pt x="21400" y="14490"/>
                </a:cubicBezTo>
                <a:lnTo>
                  <a:pt x="21568" y="13346"/>
                </a:lnTo>
                <a:cubicBezTo>
                  <a:pt x="21512" y="12584"/>
                  <a:pt x="21581" y="11714"/>
                  <a:pt x="21400" y="11058"/>
                </a:cubicBezTo>
                <a:cubicBezTo>
                  <a:pt x="21267" y="10576"/>
                  <a:pt x="20944" y="10578"/>
                  <a:pt x="20726" y="10296"/>
                </a:cubicBezTo>
                <a:cubicBezTo>
                  <a:pt x="20550" y="10068"/>
                  <a:pt x="20402" y="9738"/>
                  <a:pt x="20220" y="9533"/>
                </a:cubicBezTo>
                <a:cubicBezTo>
                  <a:pt x="19950" y="9227"/>
                  <a:pt x="19648" y="9077"/>
                  <a:pt x="19378" y="8771"/>
                </a:cubicBezTo>
                <a:cubicBezTo>
                  <a:pt x="19197" y="8566"/>
                  <a:pt x="19054" y="8213"/>
                  <a:pt x="18872" y="8008"/>
                </a:cubicBezTo>
                <a:cubicBezTo>
                  <a:pt x="18581" y="7678"/>
                  <a:pt x="17974" y="7441"/>
                  <a:pt x="17693" y="7245"/>
                </a:cubicBezTo>
                <a:cubicBezTo>
                  <a:pt x="15518" y="5731"/>
                  <a:pt x="16916" y="6380"/>
                  <a:pt x="15165" y="5720"/>
                </a:cubicBezTo>
                <a:cubicBezTo>
                  <a:pt x="14997" y="5593"/>
                  <a:pt x="14819" y="5518"/>
                  <a:pt x="14660" y="5339"/>
                </a:cubicBezTo>
                <a:cubicBezTo>
                  <a:pt x="14479" y="5134"/>
                  <a:pt x="14344" y="4737"/>
                  <a:pt x="14154" y="4576"/>
                </a:cubicBezTo>
                <a:cubicBezTo>
                  <a:pt x="13886" y="4348"/>
                  <a:pt x="13591" y="4340"/>
                  <a:pt x="13312" y="4195"/>
                </a:cubicBezTo>
                <a:cubicBezTo>
                  <a:pt x="12860" y="3959"/>
                  <a:pt x="12413" y="3686"/>
                  <a:pt x="11964" y="3432"/>
                </a:cubicBezTo>
                <a:cubicBezTo>
                  <a:pt x="11739" y="3305"/>
                  <a:pt x="11509" y="3216"/>
                  <a:pt x="11290" y="3051"/>
                </a:cubicBezTo>
                <a:cubicBezTo>
                  <a:pt x="9590" y="1769"/>
                  <a:pt x="12227" y="3725"/>
                  <a:pt x="10110" y="2288"/>
                </a:cubicBezTo>
                <a:cubicBezTo>
                  <a:pt x="9770" y="2057"/>
                  <a:pt x="9436" y="1780"/>
                  <a:pt x="9099" y="1525"/>
                </a:cubicBezTo>
                <a:cubicBezTo>
                  <a:pt x="8931" y="1398"/>
                  <a:pt x="8764" y="1254"/>
                  <a:pt x="8594" y="1144"/>
                </a:cubicBezTo>
                <a:cubicBezTo>
                  <a:pt x="8201" y="890"/>
                  <a:pt x="7816" y="552"/>
                  <a:pt x="7414" y="381"/>
                </a:cubicBezTo>
                <a:cubicBezTo>
                  <a:pt x="6914" y="169"/>
                  <a:pt x="6403" y="127"/>
                  <a:pt x="5898" y="0"/>
                </a:cubicBezTo>
                <a:cubicBezTo>
                  <a:pt x="4156" y="127"/>
                  <a:pt x="2404" y="-93"/>
                  <a:pt x="674" y="381"/>
                </a:cubicBezTo>
                <a:cubicBezTo>
                  <a:pt x="473" y="437"/>
                  <a:pt x="419" y="1107"/>
                  <a:pt x="337" y="1525"/>
                </a:cubicBezTo>
                <a:cubicBezTo>
                  <a:pt x="193" y="2260"/>
                  <a:pt x="0" y="3813"/>
                  <a:pt x="0" y="3813"/>
                </a:cubicBezTo>
                <a:cubicBezTo>
                  <a:pt x="56" y="5974"/>
                  <a:pt x="-19" y="8173"/>
                  <a:pt x="169" y="10296"/>
                </a:cubicBezTo>
                <a:cubicBezTo>
                  <a:pt x="215" y="10825"/>
                  <a:pt x="486" y="11109"/>
                  <a:pt x="674" y="11440"/>
                </a:cubicBezTo>
                <a:cubicBezTo>
                  <a:pt x="994" y="12003"/>
                  <a:pt x="1348" y="12457"/>
                  <a:pt x="1685" y="12965"/>
                </a:cubicBezTo>
                <a:cubicBezTo>
                  <a:pt x="1854" y="13219"/>
                  <a:pt x="2191" y="13269"/>
                  <a:pt x="2191" y="13728"/>
                </a:cubicBezTo>
                <a:lnTo>
                  <a:pt x="2191" y="14490"/>
                </a:lnTo>
              </a:path>
            </a:pathLst>
          </a:custGeom>
          <a:ln w="53975">
            <a:solidFill>
              <a:srgbClr val="FFC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455068" y="3452459"/>
            <a:ext cx="3557916" cy="360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C00000"/>
                </a:solidFill>
              </a:defRPr>
            </a:pPr>
            <a:r>
              <a:t>Key signature</a:t>
            </a:r>
            <a:r>
              <a:rPr b="0">
                <a:solidFill>
                  <a:srgbClr val="000000"/>
                </a:solidFill>
              </a:rPr>
              <a:t>: Switches to totally unrelated keys </a:t>
            </a:r>
          </a:p>
          <a:p>
            <a:pPr>
              <a:defRPr b="1">
                <a:solidFill>
                  <a:srgbClr val="376092"/>
                </a:solidFill>
              </a:defRPr>
            </a:pPr>
            <a:r>
              <a:t>Syncopated idea: </a:t>
            </a:r>
            <a:r>
              <a:rPr b="0">
                <a:solidFill>
                  <a:srgbClr val="000000"/>
                </a:solidFill>
              </a:rPr>
              <a:t>Introduce chorus, main idea hinted at but unrelated keys has unsettling effect</a:t>
            </a:r>
          </a:p>
          <a:p>
            <a:pPr>
              <a:defRPr b="1">
                <a:solidFill>
                  <a:srgbClr val="7030A0"/>
                </a:solidFill>
              </a:defRPr>
            </a:pPr>
            <a:r>
              <a:t>Somewhere over rainbow </a:t>
            </a:r>
            <a:r>
              <a:rPr b="0">
                <a:solidFill>
                  <a:srgbClr val="000000"/>
                </a:solidFill>
              </a:rPr>
              <a:t>motif hinted at in synth</a:t>
            </a:r>
          </a:p>
          <a:p>
            <a:r>
              <a:t>Alternative ending, </a:t>
            </a:r>
            <a:r>
              <a:rPr sz="2000" b="1">
                <a:solidFill>
                  <a:srgbClr val="FFC000"/>
                </a:solidFill>
              </a:rPr>
              <a:t>wizard motif </a:t>
            </a:r>
            <a:r>
              <a:t>stated, battle between 2 outcomes. Secure sustained harmonies in F major</a:t>
            </a:r>
          </a:p>
        </p:txBody>
      </p:sp>
      <p:sp>
        <p:nvSpPr>
          <p:cNvPr id="224" name="Shape 224"/>
          <p:cNvSpPr/>
          <p:nvPr/>
        </p:nvSpPr>
        <p:spPr>
          <a:xfrm>
            <a:off x="5364857" y="339660"/>
            <a:ext cx="3787093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>
                <a:latin typeface="AngsanaUPC"/>
                <a:ea typeface="AngsanaUPC"/>
                <a:cs typeface="AngsanaUPC"/>
                <a:sym typeface="AngsanaUPC"/>
              </a:defRPr>
            </a:pPr>
            <a:r>
              <a:t>What ideas/leitmotifs are being explored?</a:t>
            </a:r>
          </a:p>
          <a:p>
            <a:pPr>
              <a:defRPr sz="4000">
                <a:latin typeface="AngsanaUPC"/>
                <a:ea typeface="AngsanaUPC"/>
                <a:cs typeface="AngsanaUPC"/>
                <a:sym typeface="AngsanaUPC"/>
              </a:defRPr>
            </a:pPr>
            <a:r>
              <a:t>How are they being treated?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ctrTitle"/>
          </p:nvPr>
        </p:nvSpPr>
        <p:spPr>
          <a:xfrm>
            <a:off x="397767" y="260647"/>
            <a:ext cx="7772401" cy="1470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r>
              <a:t>After second chorus! 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ubTitle" sz="half" idx="1"/>
          </p:nvPr>
        </p:nvSpPr>
        <p:spPr>
          <a:xfrm>
            <a:off x="323528" y="1628799"/>
            <a:ext cx="6783538" cy="2304258"/>
          </a:xfrm>
          <a:prstGeom prst="rect">
            <a:avLst/>
          </a:prstGeom>
        </p:spPr>
        <p:txBody>
          <a:bodyPr/>
          <a:lstStyle/>
          <a:p>
            <a:pPr algn="l" defTabSz="704087">
              <a:spcBef>
                <a:spcPts val="800"/>
              </a:spcBef>
              <a:defRPr sz="3387">
                <a:latin typeface="Angsana New"/>
                <a:ea typeface="Angsana New"/>
                <a:cs typeface="Angsana New"/>
                <a:sym typeface="Angsana New"/>
              </a:defRPr>
            </a:pPr>
            <a:r>
              <a:t>Tempo relaxes (Moderato in bar 88)</a:t>
            </a:r>
          </a:p>
          <a:p>
            <a:pPr algn="l" defTabSz="704087">
              <a:spcBef>
                <a:spcPts val="800"/>
              </a:spcBef>
              <a:defRPr sz="3387">
                <a:latin typeface="Angsana New"/>
                <a:ea typeface="Angsana New"/>
                <a:cs typeface="Angsana New"/>
                <a:sym typeface="Angsana New"/>
              </a:defRPr>
            </a:pPr>
            <a:r>
              <a:t>Key changes to G major</a:t>
            </a:r>
            <a:br/>
            <a:r>
              <a:t>Development of ‘Unlimited’ motif (Elphaba levitates broom) </a:t>
            </a:r>
          </a:p>
        </p:txBody>
      </p:sp>
      <p:pic>
        <p:nvPicPr>
          <p:cNvPr id="228" name="imag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4869160"/>
            <a:ext cx="3096344" cy="1835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5074994"/>
            <a:ext cx="2034927" cy="1524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191321" y="878906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/>
            </a:lvl1pPr>
          </a:lstStyle>
          <a:p>
            <a:r>
              <a:rPr dirty="0"/>
              <a:t>Describe what musical features take place in the </a:t>
            </a:r>
            <a:r>
              <a:rPr b="1" dirty="0"/>
              <a:t>recitative? </a:t>
            </a:r>
          </a:p>
        </p:txBody>
      </p:sp>
      <p:sp>
        <p:nvSpPr>
          <p:cNvPr id="232" name="Shape 232"/>
          <p:cNvSpPr/>
          <p:nvPr/>
        </p:nvSpPr>
        <p:spPr>
          <a:xfrm>
            <a:off x="755576" y="2636912"/>
            <a:ext cx="6336704" cy="3046988"/>
          </a:xfrm>
          <a:prstGeom prst="rect">
            <a:avLst/>
          </a:prstGeom>
          <a:solidFill>
            <a:srgbClr val="92D050">
              <a:alpha val="5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2400">
                <a:solidFill>
                  <a:srgbClr val="C82F1E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musical narrative and dialogue parts of opera and musical </a:t>
            </a:r>
            <a:r>
              <a:rPr dirty="0" smtClean="0"/>
              <a:t>theatre</a:t>
            </a:r>
            <a:endParaRPr lang="en-GB" dirty="0" smtClean="0"/>
          </a:p>
          <a:p>
            <a:pPr defTabSz="457200">
              <a:defRPr sz="2400">
                <a:solidFill>
                  <a:srgbClr val="C82F1E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en-GB" dirty="0"/>
          </a:p>
          <a:p>
            <a:pPr defTabSz="457200">
              <a:defRPr sz="2400">
                <a:solidFill>
                  <a:srgbClr val="C82F1E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 </a:t>
            </a:r>
            <a:r>
              <a:rPr dirty="0"/>
              <a:t>sung in the rhythm of ordinary speech with many words on the same note</a:t>
            </a:r>
            <a:r>
              <a:rPr dirty="0" smtClean="0"/>
              <a:t>.</a:t>
            </a:r>
            <a:endParaRPr lang="en-GB" dirty="0" smtClean="0"/>
          </a:p>
          <a:p>
            <a:pPr defTabSz="457200">
              <a:defRPr sz="2400">
                <a:solidFill>
                  <a:srgbClr val="C82F1E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  <a:p>
            <a:pPr defTabSz="457200">
              <a:defRPr sz="2400">
                <a:solidFill>
                  <a:srgbClr val="C82F1E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"singing in recitative</a:t>
            </a:r>
            <a:r>
              <a:rPr dirty="0" smtClean="0"/>
              <a:t>"</a:t>
            </a:r>
            <a:endParaRPr lang="en-GB" dirty="0" smtClean="0"/>
          </a:p>
          <a:p>
            <a:pPr defTabSz="457200">
              <a:defRPr sz="2400">
                <a:solidFill>
                  <a:srgbClr val="C82F1E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lang="en-GB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-52798" y="260647"/>
            <a:ext cx="4834882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defRPr>
            </a:lvl1pPr>
          </a:lstStyle>
          <a:p>
            <a:r>
              <a:t>RECITATIVE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parajita"/>
                <a:ea typeface="Aparajita"/>
                <a:cs typeface="Aparajita"/>
                <a:sym typeface="Aparajita"/>
              </a:defRPr>
            </a:pPr>
            <a:r>
              <a:t>Bar 99 (colla voce)</a:t>
            </a:r>
          </a:p>
          <a:p>
            <a:pPr>
              <a:defRPr>
                <a:latin typeface="Aparajita"/>
                <a:ea typeface="Aparajita"/>
                <a:cs typeface="Aparajita"/>
                <a:sym typeface="Aparajita"/>
              </a:defRPr>
            </a:pPr>
            <a:r>
              <a:t>Passage of recitative while Elphaba invites Glinda to join her</a:t>
            </a:r>
          </a:p>
          <a:p>
            <a:pPr>
              <a:defRPr>
                <a:latin typeface="Aparajita"/>
                <a:ea typeface="Aparajita"/>
                <a:cs typeface="Aparajita"/>
                <a:sym typeface="Aparajita"/>
              </a:defRPr>
            </a:pPr>
            <a:r>
              <a:t>Bar 102:Begin chorus togerher with a little 2 part singing while Elphaba finishes chorus alone</a:t>
            </a:r>
          </a:p>
        </p:txBody>
      </p:sp>
      <p:sp>
        <p:nvSpPr>
          <p:cNvPr id="236" name="Shape 236"/>
          <p:cNvSpPr/>
          <p:nvPr/>
        </p:nvSpPr>
        <p:spPr>
          <a:xfrm>
            <a:off x="4499991" y="188640"/>
            <a:ext cx="4038601" cy="484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 i="1">
                <a:latin typeface="Aparajita"/>
                <a:ea typeface="Aparajita"/>
                <a:cs typeface="Aparajita"/>
                <a:sym typeface="Aparajita"/>
              </a:defRPr>
            </a:pPr>
            <a:r>
              <a:t>I</a:t>
            </a:r>
            <a:r>
              <a:rPr i="0"/>
              <a:t>ntroductory music from bar 32 returns in bars 111-114: Leads to recitative based on the chromatic chords of the opening bars of the scene. ‘Now is removed from originally sarcastic ‘I hope you’re happy now’</a:t>
            </a:r>
          </a:p>
        </p:txBody>
      </p:sp>
      <p:pic>
        <p:nvPicPr>
          <p:cNvPr id="237" name="image25.jpg" descr="\\lms-sr-fs01\staffhome$\cmccarthy\Downloads\file (2).jpeg"/>
          <p:cNvPicPr>
            <a:picLocks noChangeAspect="1"/>
          </p:cNvPicPr>
          <p:nvPr/>
        </p:nvPicPr>
        <p:blipFill>
          <a:blip r:embed="rId2">
            <a:extLst/>
          </a:blip>
          <a:srcRect r="8637"/>
          <a:stretch>
            <a:fillRect/>
          </a:stretch>
        </p:blipFill>
        <p:spPr>
          <a:xfrm>
            <a:off x="3525043" y="5042644"/>
            <a:ext cx="2094105" cy="1719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26.jpg" descr="\\lms-sr-fs01\staffhome$\cmccarthy\Downloads\file1 (1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4449" y="4997666"/>
            <a:ext cx="3384377" cy="1808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58368">
              <a:defRPr sz="3168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Describe what musical features in Defying Gravity show this is a piece of Musical theatre? 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xfrm>
            <a:off x="167151" y="2361578"/>
            <a:ext cx="8229601" cy="4525964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 bullet point notes to plan this essay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will be a </a:t>
            </a:r>
            <a:r>
              <a:rPr b="1"/>
              <a:t>15 mark</a:t>
            </a:r>
            <a:r>
              <a:t> question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 can use MRS HIT formula, or go through the pieces chronologically</a:t>
            </a:r>
            <a:br/>
            <a:r>
              <a:t/>
            </a:r>
            <a:br/>
            <a:endParaR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Due Thursday 05/10/17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Bars 129-132: Introductory </a:t>
            </a:r>
            <a:r>
              <a:rPr lang="en-GB" sz="40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snchopated</a:t>
            </a:r>
            <a:r>
              <a:rPr lang="en-GB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motif to the verses is heard again</a:t>
            </a:r>
          </a:p>
          <a:p>
            <a:r>
              <a:rPr lang="en-GB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Bar 132: Return to D major for an exciting orchestral build up (Crescendo on repeated quavers)</a:t>
            </a:r>
          </a:p>
          <a:p>
            <a:r>
              <a:rPr lang="en-GB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This is the bit where the castle guards break in! </a:t>
            </a:r>
            <a:endParaRPr lang="en-GB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62483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1" t="55165" r="28489" b="28259"/>
          <a:stretch/>
        </p:blipFill>
        <p:spPr bwMode="auto">
          <a:xfrm>
            <a:off x="1033568" y="332656"/>
            <a:ext cx="7076863" cy="186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420887"/>
            <a:ext cx="4896544" cy="324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949280"/>
            <a:ext cx="705678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Parts of this verse are sung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 an 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octave higher, a decision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 made by </a:t>
            </a:r>
            <a:r>
              <a:rPr kumimoji="0" lang="en-GB" sz="2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Idina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 </a:t>
            </a:r>
            <a:r>
              <a:rPr kumimoji="0" lang="en-GB" sz="2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Menzel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 herself!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parajita" panose="020B0604020202020204" pitchFamily="34" charset="0"/>
              <a:cs typeface="Aparajita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7076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5527">
              <a:defRPr sz="6960" b="1">
                <a:latin typeface="AngsanaUPC"/>
                <a:ea typeface="AngsanaUPC"/>
                <a:cs typeface="AngsanaUPC"/>
                <a:sym typeface="AngsanaUPC"/>
              </a:defRPr>
            </a:lvl1pPr>
          </a:lstStyle>
          <a:p>
            <a:r>
              <a:t>Background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294894" indent="-294894" defTabSz="786384">
              <a:defRPr sz="2752">
                <a:latin typeface="AngsanaUPC"/>
                <a:ea typeface="AngsanaUPC"/>
                <a:cs typeface="AngsanaUPC"/>
                <a:sym typeface="AngsanaUPC"/>
              </a:defRPr>
            </a:pPr>
            <a:r>
              <a:t>Forms the finale to Act One, sort of cliff hanger.</a:t>
            </a:r>
          </a:p>
          <a:p>
            <a:pPr marL="294894" indent="-294894" defTabSz="786384">
              <a:spcBef>
                <a:spcPts val="500"/>
              </a:spcBef>
              <a:defRPr sz="2752">
                <a:latin typeface="AngsanaUPC"/>
                <a:ea typeface="AngsanaUPC"/>
                <a:cs typeface="AngsanaUPC"/>
                <a:sym typeface="AngsanaUPC"/>
              </a:defRPr>
            </a:pPr>
            <a:endParaRPr/>
          </a:p>
          <a:p>
            <a:pPr marL="294894" indent="-294894" defTabSz="786384">
              <a:defRPr sz="2752">
                <a:latin typeface="AngsanaUPC"/>
                <a:ea typeface="AngsanaUPC"/>
                <a:cs typeface="AngsanaUPC"/>
                <a:sym typeface="AngsanaUPC"/>
              </a:defRPr>
            </a:pPr>
            <a:r>
              <a:t>Orchestrated by specialist (Bill Brohn) rather than original composer (Stephen Schwartz) </a:t>
            </a:r>
          </a:p>
          <a:p>
            <a:pPr marL="294894" indent="-294894" defTabSz="786384">
              <a:defRPr sz="2752">
                <a:latin typeface="AngsanaUPC"/>
                <a:ea typeface="AngsanaUPC"/>
                <a:cs typeface="AngsanaUPC"/>
                <a:sym typeface="AngsanaUPC"/>
              </a:defRPr>
            </a:pPr>
            <a:r>
              <a:t>We have short score, in original there are: </a:t>
            </a:r>
          </a:p>
        </p:txBody>
      </p:sp>
      <p:sp>
        <p:nvSpPr>
          <p:cNvPr id="130" name="Shape 130"/>
          <p:cNvSpPr/>
          <p:nvPr/>
        </p:nvSpPr>
        <p:spPr>
          <a:xfrm>
            <a:off x="4648200" y="1600200"/>
            <a:ext cx="4038600" cy="443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ngsanaUPC"/>
                <a:ea typeface="AngsanaUPC"/>
                <a:cs typeface="AngsanaUPC"/>
                <a:sym typeface="AngsanaUPC"/>
              </a:defRPr>
            </a:pPr>
            <a:r>
              <a:t>4 strings</a:t>
            </a:r>
            <a:br/>
            <a:r>
              <a:t>Double bass</a:t>
            </a:r>
            <a:br/>
            <a:r>
              <a:t>4 woodwind</a:t>
            </a:r>
            <a:br/>
            <a:r>
              <a:t>6 brass (trumpets, trombones, horns)</a:t>
            </a:r>
            <a:br/>
            <a:r>
              <a:t>2 guitars and harp</a:t>
            </a:r>
            <a:br/>
            <a:r>
              <a:t>Drums</a:t>
            </a:r>
            <a:br/>
            <a:r>
              <a:t>Percussion</a:t>
            </a:r>
            <a:br/>
            <a:r>
              <a:t>3 keyboards 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1747838"/>
            <a:ext cx="346233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25151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1" b="19530"/>
          <a:stretch/>
        </p:blipFill>
        <p:spPr bwMode="auto">
          <a:xfrm>
            <a:off x="2339404" y="1737670"/>
            <a:ext cx="3464396" cy="345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2" y="404664"/>
            <a:ext cx="1636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Coda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2204864"/>
            <a:ext cx="30659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Begins quietly at slower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 pace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parajita" panose="020B0604020202020204" pitchFamily="34" charset="0"/>
              <a:cs typeface="Aparajita" panose="020B0604020202020204" pitchFamily="34" charset="0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1924" y="3374565"/>
            <a:ext cx="30659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Crescendos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parajita" panose="020B0604020202020204" pitchFamily="34" charset="0"/>
              <a:cs typeface="Aparajita" panose="020B0604020202020204" pitchFamily="34" charset="0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8253" y="4797152"/>
            <a:ext cx="30659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‘Me’-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Elphaba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parajita" panose="020B0604020202020204" pitchFamily="34" charset="0"/>
                <a:cs typeface="Aparajita" panose="020B0604020202020204" pitchFamily="34" charset="0"/>
                <a:sym typeface="Calibri"/>
              </a:rPr>
              <a:t> sings top F#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parajita" panose="020B0604020202020204" pitchFamily="34" charset="0"/>
              <a:cs typeface="Aparajita" panose="020B0604020202020204" pitchFamily="34" charset="0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5638780"/>
            <a:ext cx="43732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lgerian" panose="04020705040A02060702" pitchFamily="82" charset="0"/>
                <a:sym typeface="Calibri"/>
              </a:rPr>
              <a:t>Look at her she’s wicked!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lgerian" panose="04020705040A02060702" pitchFamily="82" charset="0"/>
              <a:sym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8002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825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3416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611560" y="1500169"/>
            <a:ext cx="8229601" cy="302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ctr">
              <a:defRPr sz="6400">
                <a:latin typeface="AngsanaUPC"/>
                <a:ea typeface="AngsanaUPC"/>
                <a:cs typeface="AngsanaUPC"/>
                <a:sym typeface="AngsanaUPC"/>
              </a:defRPr>
            </a:pPr>
            <a:r>
              <a:t>Look through score and pick out examples of </a:t>
            </a:r>
            <a:r>
              <a:rPr b="1"/>
              <a:t>idiomatic</a:t>
            </a:r>
            <a:r>
              <a:t> writing </a:t>
            </a:r>
          </a:p>
        </p:txBody>
      </p:sp>
      <p:pic>
        <p:nvPicPr>
          <p:cNvPr id="13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1719" y="3933056"/>
            <a:ext cx="4176465" cy="2338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393" b="1">
                <a:latin typeface="AngsanaUPC"/>
                <a:ea typeface="AngsanaUPC"/>
                <a:cs typeface="AngsanaUPC"/>
                <a:sym typeface="AngsanaUPC"/>
              </a:defRPr>
            </a:lvl1pPr>
          </a:lstStyle>
          <a:p>
            <a:r>
              <a:t>Look through score and pick out examples of idiomatic writing 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539551" y="1772816"/>
            <a:ext cx="8229601" cy="4525963"/>
          </a:xfrm>
          <a:prstGeom prst="rect">
            <a:avLst/>
          </a:prstGeom>
        </p:spPr>
        <p:txBody>
          <a:bodyPr/>
          <a:lstStyle/>
          <a:p>
            <a:pPr marL="291465" indent="-291465" defTabSz="777240">
              <a:lnSpc>
                <a:spcPct val="90000"/>
              </a:lnSpc>
              <a:spcBef>
                <a:spcPts val="500"/>
              </a:spcBef>
              <a:defRPr sz="2295" b="1">
                <a:latin typeface="AngsanaUPC"/>
                <a:ea typeface="AngsanaUPC"/>
                <a:cs typeface="AngsanaUPC"/>
                <a:sym typeface="AngsanaUPC"/>
              </a:defRPr>
            </a:pPr>
            <a:r>
              <a:t>Bars 11, 40, 45</a:t>
            </a:r>
            <a:r>
              <a:rPr b="0"/>
              <a:t>: Electric guitar with overdrive (distortion) </a:t>
            </a:r>
          </a:p>
          <a:p>
            <a:pPr marL="291465" indent="-291465" defTabSz="777240">
              <a:lnSpc>
                <a:spcPct val="90000"/>
              </a:lnSpc>
              <a:spcBef>
                <a:spcPts val="500"/>
              </a:spcBef>
              <a:defRPr sz="2295" b="1">
                <a:latin typeface="AngsanaUPC"/>
                <a:ea typeface="AngsanaUPC"/>
                <a:cs typeface="AngsanaUPC"/>
                <a:sym typeface="AngsanaUPC"/>
              </a:defRPr>
            </a:pPr>
            <a:r>
              <a:t>Bars 20-23</a:t>
            </a:r>
            <a:r>
              <a:rPr b="0"/>
              <a:t>: Chordal writing for low brass contrasting with melody on solo synth </a:t>
            </a:r>
          </a:p>
          <a:p>
            <a:pPr marL="291465" indent="-291465" defTabSz="777240">
              <a:lnSpc>
                <a:spcPct val="90000"/>
              </a:lnSpc>
              <a:spcBef>
                <a:spcPts val="500"/>
              </a:spcBef>
              <a:defRPr sz="2295" b="1">
                <a:latin typeface="AngsanaUPC"/>
                <a:ea typeface="AngsanaUPC"/>
                <a:cs typeface="AngsanaUPC"/>
                <a:sym typeface="AngsanaUPC"/>
              </a:defRPr>
            </a:pPr>
            <a:r>
              <a:t>Bars 34-36</a:t>
            </a:r>
            <a:r>
              <a:rPr b="0"/>
              <a:t>: Tremolo- creates excitement</a:t>
            </a:r>
          </a:p>
          <a:p>
            <a:pPr marL="291465" indent="-291465" defTabSz="777240">
              <a:lnSpc>
                <a:spcPct val="90000"/>
              </a:lnSpc>
              <a:spcBef>
                <a:spcPts val="500"/>
              </a:spcBef>
              <a:defRPr sz="2295" b="1">
                <a:latin typeface="AngsanaUPC"/>
                <a:ea typeface="AngsanaUPC"/>
                <a:cs typeface="AngsanaUPC"/>
                <a:sym typeface="AngsanaUPC"/>
              </a:defRPr>
            </a:pPr>
            <a:r>
              <a:t>Bar 54</a:t>
            </a:r>
            <a:r>
              <a:rPr b="0"/>
              <a:t>: Drum fill- brief drum improvisation filling gaps between vocal phrases</a:t>
            </a:r>
          </a:p>
          <a:p>
            <a:pPr marL="291465" indent="-291465" defTabSz="777240">
              <a:lnSpc>
                <a:spcPct val="90000"/>
              </a:lnSpc>
              <a:spcBef>
                <a:spcPts val="500"/>
              </a:spcBef>
              <a:defRPr sz="2295" b="1">
                <a:latin typeface="AngsanaUPC"/>
                <a:ea typeface="AngsanaUPC"/>
                <a:cs typeface="AngsanaUPC"/>
                <a:sym typeface="AngsanaUPC"/>
              </a:defRPr>
            </a:pPr>
            <a:r>
              <a:t>Bars 89-91</a:t>
            </a:r>
            <a:r>
              <a:rPr b="0"/>
              <a:t>: Descending scales for bass clarinet</a:t>
            </a:r>
          </a:p>
          <a:p>
            <a:pPr marL="291465" indent="-291465" defTabSz="777240">
              <a:lnSpc>
                <a:spcPct val="90000"/>
              </a:lnSpc>
              <a:spcBef>
                <a:spcPts val="500"/>
              </a:spcBef>
              <a:defRPr sz="2295" b="1">
                <a:latin typeface="AngsanaUPC"/>
                <a:ea typeface="AngsanaUPC"/>
                <a:cs typeface="AngsanaUPC"/>
                <a:sym typeface="AngsanaUPC"/>
              </a:defRPr>
            </a:pPr>
            <a:r>
              <a:t>Bar 122: </a:t>
            </a:r>
            <a:r>
              <a:rPr b="0"/>
              <a:t>cymbal roll announcing change of key </a:t>
            </a:r>
          </a:p>
          <a:p>
            <a:pPr marL="291465" indent="-291465" defTabSz="777240">
              <a:lnSpc>
                <a:spcPct val="90000"/>
              </a:lnSpc>
              <a:spcBef>
                <a:spcPts val="500"/>
              </a:spcBef>
              <a:defRPr sz="2295" b="1">
                <a:latin typeface="AngsanaUPC"/>
                <a:ea typeface="AngsanaUPC"/>
                <a:cs typeface="AngsanaUPC"/>
                <a:sym typeface="AngsanaUPC"/>
              </a:defRPr>
            </a:pPr>
            <a:r>
              <a:t>Bar 135</a:t>
            </a:r>
            <a:r>
              <a:rPr b="0"/>
              <a:t>: Tutti for climax</a:t>
            </a:r>
          </a:p>
          <a:p>
            <a:pPr marL="291465" indent="-291465" defTabSz="777240">
              <a:lnSpc>
                <a:spcPct val="90000"/>
              </a:lnSpc>
              <a:spcBef>
                <a:spcPts val="500"/>
              </a:spcBef>
              <a:defRPr sz="2295" b="1">
                <a:latin typeface="AngsanaUPC"/>
                <a:ea typeface="AngsanaUPC"/>
                <a:cs typeface="AngsanaUPC"/>
                <a:sym typeface="AngsanaUPC"/>
              </a:defRPr>
            </a:pPr>
            <a:r>
              <a:t>Bars 152-160</a:t>
            </a:r>
            <a:r>
              <a:rPr b="0"/>
              <a:t>: Synth and glockenspiel play a high pitched ostinato as Elphaba sings of flying high </a:t>
            </a:r>
          </a:p>
          <a:p>
            <a:pPr marL="291465" indent="-291465" defTabSz="777240">
              <a:lnSpc>
                <a:spcPct val="90000"/>
              </a:lnSpc>
              <a:spcBef>
                <a:spcPts val="500"/>
              </a:spcBef>
              <a:defRPr sz="2295">
                <a:latin typeface="AngsanaUPC"/>
                <a:ea typeface="AngsanaUPC"/>
                <a:cs typeface="AngsanaUPC"/>
                <a:sym typeface="AngsanaUPC"/>
              </a:defRPr>
            </a:pPr>
            <a:r>
              <a:t>Elphaba: Mezzo sop     Glinda: soprano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66344">
              <a:defRPr sz="4487" b="1">
                <a:latin typeface="AngsanaUPC"/>
                <a:ea typeface="AngsanaUPC"/>
                <a:cs typeface="AngsanaUPC"/>
                <a:sym typeface="AngsanaUPC"/>
              </a:defRPr>
            </a:lvl1pPr>
          </a:lstStyle>
          <a:p>
            <a:r>
              <a:t>How is the structure idiosyncratic of Music theatre? </a:t>
            </a:r>
          </a:p>
        </p:txBody>
      </p:sp>
      <p:pic>
        <p:nvPicPr>
          <p:cNvPr id="139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2391" y="4941168"/>
            <a:ext cx="3467101" cy="1314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86968">
              <a:defRPr sz="6984" b="1">
                <a:latin typeface="AngsanaUPC"/>
                <a:ea typeface="AngsanaUPC"/>
                <a:cs typeface="AngsanaUPC"/>
                <a:sym typeface="AngsanaUPC"/>
              </a:defRPr>
            </a:lvl1pPr>
          </a:lstStyle>
          <a:p>
            <a:r>
              <a:t>Structure 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84606" indent="-284606" defTabSz="758951">
              <a:defRPr sz="2988">
                <a:latin typeface="AngsanaUPC"/>
                <a:ea typeface="AngsanaUPC"/>
                <a:cs typeface="AngsanaUPC"/>
                <a:sym typeface="AngsanaUPC"/>
              </a:defRPr>
            </a:pPr>
            <a:r>
              <a:t>Verse  and chorus form </a:t>
            </a:r>
          </a:p>
          <a:p>
            <a:pPr marL="284606" indent="-284606" defTabSz="758951">
              <a:defRPr sz="2988">
                <a:latin typeface="AngsanaUPC"/>
                <a:ea typeface="AngsanaUPC"/>
                <a:cs typeface="AngsanaUPC"/>
                <a:sym typeface="AngsanaUPC"/>
              </a:defRPr>
            </a:pPr>
            <a:r>
              <a:t>A scena with duet sections (Continuous piece of vocal music comprising several distinct sections) </a:t>
            </a:r>
          </a:p>
          <a:p>
            <a:pPr marL="284606" indent="-284606" defTabSz="758951">
              <a:defRPr sz="2988">
                <a:latin typeface="AngsanaUPC"/>
                <a:ea typeface="AngsanaUPC"/>
                <a:cs typeface="AngsanaUPC"/>
                <a:sym typeface="AngsanaUPC"/>
              </a:defRPr>
            </a:pPr>
            <a:r>
              <a:t>Passages of underscore (music played under dialogue) </a:t>
            </a:r>
          </a:p>
          <a:p>
            <a:pPr marL="284606" indent="-284606" defTabSz="758951">
              <a:defRPr sz="2988">
                <a:latin typeface="AngsanaUPC"/>
                <a:ea typeface="AngsanaUPC"/>
                <a:cs typeface="AngsanaUPC"/>
                <a:sym typeface="AngsanaUPC"/>
              </a:defRPr>
            </a:pPr>
            <a:r>
              <a:t>Recitative (vocal music that follows the rhythms of speech)</a:t>
            </a:r>
          </a:p>
          <a:p>
            <a:pPr marL="284606" indent="-284606" defTabSz="758951">
              <a:defRPr sz="2988">
                <a:latin typeface="AngsanaUPC"/>
                <a:ea typeface="AngsanaUPC"/>
                <a:cs typeface="AngsanaUPC"/>
                <a:sym typeface="AngsanaUPC"/>
              </a:defRPr>
            </a:pPr>
            <a:r>
              <a:t>At the very end the entry of the chorus and stage effects just before the curtain falls.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5.jpg" descr="\\lms-sr-fs01\staffhome$\cparker\Downloads\file3.jpeg"/>
          <p:cNvPicPr>
            <a:picLocks noChangeAspect="1"/>
          </p:cNvPicPr>
          <p:nvPr/>
        </p:nvPicPr>
        <p:blipFill>
          <a:blip r:embed="rId2">
            <a:extLst/>
          </a:blip>
          <a:srcRect t="12688" r="2139" b="2440"/>
          <a:stretch>
            <a:fillRect/>
          </a:stretch>
        </p:blipFill>
        <p:spPr>
          <a:xfrm>
            <a:off x="145709" y="-1"/>
            <a:ext cx="8640962" cy="6666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ctrTitle"/>
          </p:nvPr>
        </p:nvSpPr>
        <p:spPr>
          <a:xfrm>
            <a:off x="655425" y="980728"/>
            <a:ext cx="7772401" cy="1470026"/>
          </a:xfrm>
          <a:prstGeom prst="rect">
            <a:avLst/>
          </a:prstGeom>
        </p:spPr>
        <p:txBody>
          <a:bodyPr/>
          <a:lstStyle>
            <a:lvl1pPr defTabSz="676655">
              <a:defRPr sz="7104" b="1">
                <a:latin typeface="AngsanaUPC"/>
                <a:ea typeface="AngsanaUPC"/>
                <a:cs typeface="AngsanaUPC"/>
                <a:sym typeface="AngsanaUPC"/>
              </a:defRPr>
            </a:lvl1pPr>
          </a:lstStyle>
          <a:p>
            <a:r>
              <a:t>What is a leitmotif?</a:t>
            </a:r>
          </a:p>
        </p:txBody>
      </p:sp>
      <p:pic>
        <p:nvPicPr>
          <p:cNvPr id="147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759" y="3140967"/>
            <a:ext cx="4062650" cy="3098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92D050">
          <a:alpha val="55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806</Words>
  <Application>Microsoft Office PowerPoint</Application>
  <PresentationFormat>On-screen Show (4:3)</PresentationFormat>
  <Paragraphs>109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Wicked</vt:lpstr>
      <vt:lpstr>PowerPoint Presentation</vt:lpstr>
      <vt:lpstr>Background</vt:lpstr>
      <vt:lpstr>PowerPoint Presentation</vt:lpstr>
      <vt:lpstr>Look through score and pick out examples of idiomatic writing </vt:lpstr>
      <vt:lpstr>How is the structure idiosyncratic of Music theatre? </vt:lpstr>
      <vt:lpstr>Structure </vt:lpstr>
      <vt:lpstr>PowerPoint Presentation</vt:lpstr>
      <vt:lpstr>What is a leitmotif?</vt:lpstr>
      <vt:lpstr>PowerPoint Presentation</vt:lpstr>
      <vt:lpstr>Leitmotif</vt:lpstr>
      <vt:lpstr>Commentary </vt:lpstr>
      <vt:lpstr>Describe what musical features in Defying Gravity show this is a piece of Musical theatre? </vt:lpstr>
      <vt:lpstr>Using MRS HIT formulae to describe Defying Gravity</vt:lpstr>
      <vt:lpstr>What musical devices are used to express ‘Something has Changed within me’ idea </vt:lpstr>
      <vt:lpstr>What musical devices are used to express ‘Something has Changed within me’ idea </vt:lpstr>
      <vt:lpstr>Examine Dramatic devices used in chorus! </vt:lpstr>
      <vt:lpstr>Elphaba wants to break free!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second chorus! </vt:lpstr>
      <vt:lpstr>Describe what musical features take place in the recitative? </vt:lpstr>
      <vt:lpstr>RECITATIVE</vt:lpstr>
      <vt:lpstr>Describe what musical features in Defying Gravity show this is a piece of Musical theatre?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Wicked</dc:title>
  <dc:creator>C McCarthy</dc:creator>
  <cp:lastModifiedBy>C McCarthy</cp:lastModifiedBy>
  <cp:revision>4</cp:revision>
  <dcterms:modified xsi:type="dcterms:W3CDTF">2017-11-20T16:15:35Z</dcterms:modified>
</cp:coreProperties>
</file>