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9" r:id="rId5"/>
    <p:sldId id="260" r:id="rId6"/>
    <p:sldId id="261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6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6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9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6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6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5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8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233F-D481-47C7-BECC-A38E6E7D0E1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57A7-ECE2-4E36-85A3-DEA1F8DF7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hyperlink" Target="http://www.google.co.uk/url?sa=i&amp;rct=j&amp;q=&amp;esrc=s&amp;frm=1&amp;source=images&amp;cd=&amp;cad=rja&amp;uact=8&amp;docid=cj4sv36-YEJBfM&amp;tbnid=NfwLR6I1y-RWaM:&amp;ved=0CAUQjRw&amp;url=http://www.clker.com/clipart-shiply-green-tick.html&amp;ei=LZCEU6OdNoy2yASzj4BI&amp;bvm=bv.67720277,d.aWw&amp;psig=AFQjCNGzbvkfhnVMceoSib685ZWdW0BVUQ&amp;ust=1401282963735848" TargetMode="External"/><Relationship Id="rId2" Type="http://schemas.openxmlformats.org/officeDocument/2006/relationships/hyperlink" Target="http://www.google.co.uk/url?sa=i&amp;rct=j&amp;q=&amp;esrc=s&amp;frm=1&amp;source=images&amp;cd=&amp;cad=rja&amp;uact=8&amp;docid=Iwkuoxw-dsBmVM&amp;tbnid=6fXyR-QCxvo4SM:&amp;ved=0CAUQjRw&amp;url=http://www.creativereview.co.uk/feed/december-2011/10/i-am-your-ruler--pencil-and-ruler-set&amp;ei=GI-EU4vfFIacyATWhYL4CA&amp;bvm=bv.67720277,d.aWw&amp;psig=AFQjCNHY337qycT4Ile7engkjLK5WNZaaA&amp;ust=14012826373546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google.co.uk/url?sa=i&amp;rct=j&amp;q=&amp;esrc=s&amp;frm=1&amp;source=images&amp;cd=&amp;cad=rja&amp;uact=8&amp;docid=0ur1zcG-lM9zVM&amp;tbnid=TFfdPafc41TU4M:&amp;ved=0CAUQjRw&amp;url=http://www.viking-direct.co.uk/a/pb/Bic-Cristal-Medium-10mm-Ballpoint-Pen-Blue-Pack-of-50/id%3D12350-BE/&amp;ei=mI-EU7mHDoy3yATxsIKQCg&amp;bvm=bv.67720277,d.aWw&amp;psig=AFQjCNEKhxlp-K_8upkzD1mSPFqCN38MRg&amp;ust=140128281931643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frm=1&amp;source=images&amp;cd=&amp;cad=rja&amp;uact=8&amp;docid=lI4sGAmRbhzeGM&amp;tbnid=RTQPjwK24NKp3M:&amp;ved=0CAUQjRw&amp;url=http://mamontoff.org/food-chains-and-food-webs.htm&amp;ei=-4qEU4_fEouOyATk-oKADw&amp;bvm=bv.67720277,d.aWw&amp;psig=AFQjCNFLIKXEafGJZyoJD5qyq8PV43b6CQ&amp;ust=14012816521932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uact=8&amp;docid=lI4sGAmRbhzeGM&amp;tbnid=RTQPjwK24NKp3M:&amp;ved=0CAUQjRw&amp;url=http://www.desert-scape.com/pond-ecosystem.html&amp;ei=AouEU_SnE4ONyAT7zoD4CA&amp;bvm=bv.67720277,d.aWw&amp;psig=AFQjCNFLIKXEafGJZyoJD5qyq8PV43b6CQ&amp;ust=14012816521932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uact=8&amp;docid=FKOvWUPZwyQ6BM&amp;tbnid=dMuzB4ON_3W6NM:&amp;ved=0CAUQjRw&amp;url=http://eschooltoday.com/forests/structure-of-a-forest.html&amp;ei=44yEU-j8ONGdyAThp4DQDA&amp;bvm=bv.67720277,d.aWw&amp;psig=AFQjCNEZy2vegjAzrEmhpiDHuEfTf8z8TQ&amp;ust=14012820684549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hyperlink" Target="http://www.google.co.uk/url?sa=i&amp;rct=j&amp;q=&amp;esrc=s&amp;frm=1&amp;source=images&amp;cd=&amp;cad=rja&amp;uact=8&amp;docid=P0dNVCxAktTNhM&amp;tbnid=Woi4WA80QVWtsM:&amp;ved=0CAUQjRw&amp;url=http://www.terragalleria.com/pacific/australia/north-queensland/picture.aust2535.html&amp;ei=xY2EU-tThazIBIHcgogP&amp;bvm=bv.67720277,d.aWw&amp;psig=AFQjCNHvjacQAeLOtjVd7vHAE_LowkjYZw&amp;ust=1401282354869261" TargetMode="External"/><Relationship Id="rId2" Type="http://schemas.openxmlformats.org/officeDocument/2006/relationships/hyperlink" Target="http://www.google.co.uk/url?sa=i&amp;rct=j&amp;q=&amp;esrc=s&amp;frm=1&amp;source=images&amp;cd=&amp;cad=rja&amp;uact=8&amp;docid=OUmzrRlVFLiGCM&amp;tbnid=5X9bf0ptsQFEbM:&amp;ved=0CAUQjRw&amp;url=http://www.warrenphotographic.co.uk/01702-buttress-roots&amp;ei=TI2EU82jN4SbyATEooCgDg&amp;bvm=bv.67720277,d.aWw&amp;psig=AFQjCNGALYtRXTnA7TyC41SDoubLBjAyVA&amp;ust=1401282246076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frm=1&amp;source=images&amp;cd=&amp;cad=rja&amp;uact=8&amp;docid=vO8Y9FjYMJDNUM&amp;tbnid=68ToqgT7sZG3BM:&amp;ved=0CAUQjRw&amp;url=http://phytophactor.fieldofscience.com/2013/04/this-weeks-lab-angiosperm-leaf-diversity.html&amp;ei=lI2EU62HFYKsyAS1zYIo&amp;bvm=bv.67720277,d.aWw&amp;psig=AFQjCNHfQuH-ywgpeFtnvLqeXRkSr6Dl3g&amp;ust=1401282281485070" TargetMode="External"/><Relationship Id="rId10" Type="http://schemas.openxmlformats.org/officeDocument/2006/relationships/image" Target="../media/image9.gif"/><Relationship Id="rId4" Type="http://schemas.openxmlformats.org/officeDocument/2006/relationships/hyperlink" Target="http://www.google.co.uk/url?sa=i&amp;rct=j&amp;q=&amp;esrc=s&amp;frm=1&amp;source=images&amp;cd=&amp;cad=rja&amp;uact=8&amp;docid=vO8Y9FjYMJDNUM&amp;tbnid=68ToqgT7sZG3BM:&amp;ved=0CAUQjRw&amp;url=http://phytophactor.fieldofscience.com/2013/04/this-weeks-lab-angiosperm-leaf-diversity.html&amp;ei=cY2EU-_UFcShyATmoIGADw&amp;bvm=bv.67720277,d.aWw&amp;psig=AFQjCNHfQuH-ywgpeFtnvLqeXRkSr6Dl3g&amp;ust=1401282281485070" TargetMode="External"/><Relationship Id="rId9" Type="http://schemas.openxmlformats.org/officeDocument/2006/relationships/hyperlink" Target="http://www.google.co.uk/url?sa=i&amp;rct=j&amp;q=&amp;esrc=s&amp;frm=1&amp;source=images&amp;cd=&amp;cad=rja&amp;uact=8&amp;docid=tFCaQ4gpZJ_DpM&amp;tbnid=KgsXsNEg8YUcHM:&amp;ved=0CAUQjRw&amp;url=http://www.mongabay.com/image_directory.htm&amp;ei=6Y2EU7XfFs-syASL2YLICw&amp;bvm=bv.67720277,d.aWw&amp;psig=AFQjCNGz2dXPIBLcCsfNWbS27KwoWpfWkA&amp;ust=140128239223034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docid=bNcX9PwBl1wRfM&amp;tbnid=LiwtD7j8DfS3KM:&amp;ved=0CAUQjRw&amp;url=http://earthobservatory.nasa.gov/Features/Deforestation/&amp;ei=XJKEU5Esz5DIBITlgJgO&amp;bvm=bv.67720277,d.aWw&amp;psig=AFQjCNGD_2F9SkQv-7RnfASoor1ZdOoaTA&amp;ust=1401283457624037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frm=1&amp;source=images&amp;cd=&amp;cad=rja&amp;uact=8&amp;docid=-l_Pf3SSrFzs7M&amp;tbnid=UgE5N-7WTEjIqM:&amp;ved=0CAUQjRw&amp;url=http://www.greenpeace.org/international/en/news/Blogs/makingwaves/jbs-recommits-to-cattle-agreement-in-the-amaz/blog/43470/&amp;ei=tZCEU4Bng4vIBI65gkA&amp;bvm=bv.67720277,d.aWw&amp;psig=AFQjCNGwW7ydp3QPEA5HeSo1sZ2fhKbNuA&amp;ust=14012830547964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frm=1&amp;source=images&amp;cd=&amp;cad=rja&amp;uact=8&amp;docid=E2MzFbY9XMTLjM&amp;tbnid=ddaeVghJC37ptM:&amp;ved=0CAUQjRw&amp;url=http://www.sciencephoto.com/media/176529/view&amp;ei=mpGEU7zUK8SjyASauIKYDA&amp;bvm=bv.67720277,d.aWw&amp;psig=AFQjCNHHjb-kJ7JGSDAtbu9RDJmkeP9EnQ&amp;ust=1401283312089332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co.uk/url?sa=i&amp;rct=j&amp;q=&amp;esrc=s&amp;frm=1&amp;source=images&amp;cd=&amp;cad=rja&amp;uact=8&amp;docid=IXJYrPGejGAFIM&amp;tbnid=xupc3ckiCQ5bGM:&amp;ved=0CAUQjRw&amp;url=http://www.doeaccimphal.org.in/m18/file.php/1/final%20contents/38/ecological.html&amp;ei=gpKEU7uAA8efyATp04GACw&amp;bvm=bv.67720277,d.aWw&amp;psig=AFQjCNGD_2F9SkQv-7RnfASoor1ZdOoaTA&amp;ust=1401283457624037" TargetMode="External"/><Relationship Id="rId4" Type="http://schemas.openxmlformats.org/officeDocument/2006/relationships/hyperlink" Target="http://www.google.co.uk/url?sa=i&amp;rct=j&amp;q=&amp;esrc=s&amp;frm=1&amp;source=images&amp;cd=&amp;cad=rja&amp;uact=8&amp;docid=sOmgB8maBbHdxM&amp;tbnid=Dg-fCiGgwuZzQM:&amp;ved=0CAUQjRw&amp;url=http://rainforests.mongabay.com/1010.htm&amp;ei=CJGEU7_bHsWeyATeuoDgAQ&amp;bvm=bv.67720277,d.aWw&amp;psig=AFQjCNGaLjctLG96Hxk3AaU19GwgvM581w&amp;ust=1401283187995404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docid=YUUspxE1xAmZ3M&amp;tbnid=7hV5yirLZ7DbpM:&amp;ved=0CAUQjRw&amp;url=http://www.hotelsinnewcastle.org/newcastle-history.html&amp;ei=m5aEU4_DE4KlyATCyYLQBw&amp;bvm=bv.67720277,d.aWw&amp;psig=AFQjCNH6zNg0kKZNBiO0kTyztt6KOZu72A&amp;ust=1401284601685692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frm=1&amp;source=images&amp;cd=&amp;cad=rja&amp;uact=8&amp;docid=RdYTlNtSJDGoIM&amp;tbnid=Fc9mkIqiy4UzeM:&amp;ved=0CAUQjRw&amp;url=http://www.123rf.com/photo_11151531_colorful-autumnal-landscape-with-deciduous-forest-and-many-fallen-leaves.html&amp;ei=-JSEU-HmPMa2yASS2oHwDA&amp;bvm=bv.67720277,d.aWw&amp;psig=AFQjCNEwuxV9lWBS1tR3bIJsXaTG7zvNUQ&amp;ust=14012841959119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frm=1&amp;source=images&amp;cd=&amp;cad=rja&amp;uact=8&amp;docid=1GlctlNrSIeSMM&amp;tbnid=8cPwWSHBP4Ye3M:&amp;ved=0CAUQjRw&amp;url=http://news.bbc.co.uk/2/hi/uk_news/politics/2521745.stm&amp;ei=CJaEU_W5B4qnyASrtYLoCg&amp;bvm=bv.67720277,d.aWw&amp;psig=AFQjCNE5SVzRT5N8wuZAWmzv1Y3DetTWIw&amp;ust=1401284464897302" TargetMode="External"/><Relationship Id="rId5" Type="http://schemas.openxmlformats.org/officeDocument/2006/relationships/image" Target="../media/image16.gif"/><Relationship Id="rId4" Type="http://schemas.openxmlformats.org/officeDocument/2006/relationships/hyperlink" Target="http://www.google.co.uk/url?sa=i&amp;rct=j&amp;q=&amp;esrc=s&amp;frm=1&amp;source=images&amp;cd=&amp;cad=rja&amp;uact=8&amp;docid=sEOHUYiVih80mM&amp;tbnid=OVRkv2wffUVNsM:&amp;ved=0CAUQjRw&amp;url=http://spikeclouds.wikispaces.com/Temperate%2BDeciduous%2BForest&amp;ei=WJWEU9LyJJGgyASu0YKgBA&amp;bvm=bv.67720277,d.aWw&amp;psig=AFQjCNGC70_ExJSfSKJwT-CObP_n9TElCg&amp;ust=1401284266596423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8 Ecosystems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Drawing 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Remember to use a PENCIL and RULER (bring these to the test!!!!)</a:t>
            </a:r>
          </a:p>
          <a:p>
            <a:r>
              <a:rPr lang="en-GB" dirty="0" smtClean="0"/>
              <a:t>Follow instructions CAREFULLY</a:t>
            </a:r>
          </a:p>
          <a:p>
            <a:r>
              <a:rPr lang="en-GB" dirty="0" smtClean="0"/>
              <a:t>Use the KEY!</a:t>
            </a:r>
            <a:endParaRPr lang="en-GB" dirty="0"/>
          </a:p>
        </p:txBody>
      </p:sp>
      <p:pic>
        <p:nvPicPr>
          <p:cNvPr id="7170" name="Picture 2" descr="http://www.creativereview.co.uk/images/2011/12/iamyourruler_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7" b="25748"/>
          <a:stretch/>
        </p:blipFill>
        <p:spPr bwMode="auto">
          <a:xfrm>
            <a:off x="4067944" y="3867441"/>
            <a:ext cx="4640905" cy="210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deu.scene7.com/is/image/odeu01/12350-be?$lg$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9" b="36190"/>
          <a:stretch/>
        </p:blipFill>
        <p:spPr bwMode="auto">
          <a:xfrm>
            <a:off x="179512" y="4485902"/>
            <a:ext cx="3678647" cy="13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61890\AppData\Local\Microsoft\Windows\Temporary Internet Files\Content.IE5\II04BMW2\MC90043253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85902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www.clker.com/cliparts/W/Z/M/6/n/M/shiply-green-tick-md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31" y="3212976"/>
            <a:ext cx="2065412" cy="15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6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714" y="575102"/>
            <a:ext cx="395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1) Parts </a:t>
            </a:r>
            <a:r>
              <a:rPr lang="en-GB" sz="2800" dirty="0" smtClean="0">
                <a:solidFill>
                  <a:prstClr val="black"/>
                </a:solidFill>
              </a:rPr>
              <a:t>of the Food Chain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714" y="1484784"/>
            <a:ext cx="6331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2) Ecosystems</a:t>
            </a:r>
            <a:r>
              <a:rPr lang="en-GB" sz="2800" dirty="0" smtClean="0">
                <a:solidFill>
                  <a:prstClr val="black"/>
                </a:solidFill>
              </a:rPr>
              <a:t>	</a:t>
            </a:r>
            <a:r>
              <a:rPr lang="en-GB" sz="2800" dirty="0" smtClean="0">
                <a:solidFill>
                  <a:prstClr val="black"/>
                </a:solidFill>
              </a:rPr>
              <a:t>- </a:t>
            </a:r>
            <a:r>
              <a:rPr lang="en-GB" sz="2800" dirty="0" smtClean="0">
                <a:solidFill>
                  <a:prstClr val="black"/>
                </a:solidFill>
              </a:rPr>
              <a:t>Descriptions</a:t>
            </a:r>
          </a:p>
          <a:p>
            <a:r>
              <a:rPr lang="en-GB" sz="2800" dirty="0">
                <a:solidFill>
                  <a:prstClr val="black"/>
                </a:solidFill>
              </a:rPr>
              <a:t>	</a:t>
            </a:r>
            <a:r>
              <a:rPr lang="en-GB" sz="2800" dirty="0" smtClean="0">
                <a:solidFill>
                  <a:prstClr val="black"/>
                </a:solidFill>
              </a:rPr>
              <a:t>		- Distribution/Location 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131" y="2636912"/>
            <a:ext cx="75158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3) Rainforests</a:t>
            </a:r>
            <a:r>
              <a:rPr lang="en-GB" sz="2800" dirty="0" smtClean="0">
                <a:solidFill>
                  <a:prstClr val="black"/>
                </a:solidFill>
              </a:rPr>
              <a:t>	</a:t>
            </a:r>
            <a:r>
              <a:rPr lang="en-GB" sz="2800" dirty="0" smtClean="0">
                <a:solidFill>
                  <a:prstClr val="black"/>
                </a:solidFill>
              </a:rPr>
              <a:t>- </a:t>
            </a:r>
            <a:r>
              <a:rPr lang="en-GB" sz="2800" dirty="0" smtClean="0">
                <a:solidFill>
                  <a:prstClr val="black"/>
                </a:solidFill>
              </a:rPr>
              <a:t>Layers</a:t>
            </a:r>
          </a:p>
          <a:p>
            <a:r>
              <a:rPr lang="en-GB" sz="2800" dirty="0">
                <a:solidFill>
                  <a:prstClr val="black"/>
                </a:solidFill>
              </a:rPr>
              <a:t>	</a:t>
            </a:r>
            <a:r>
              <a:rPr lang="en-GB" sz="2800" dirty="0" smtClean="0">
                <a:solidFill>
                  <a:prstClr val="black"/>
                </a:solidFill>
              </a:rPr>
              <a:t>		- Plant and Animal adaptations</a:t>
            </a:r>
          </a:p>
          <a:p>
            <a:r>
              <a:rPr lang="en-GB" sz="2800" dirty="0">
                <a:solidFill>
                  <a:prstClr val="black"/>
                </a:solidFill>
              </a:rPr>
              <a:t>	</a:t>
            </a:r>
            <a:r>
              <a:rPr lang="en-GB" sz="2800" dirty="0" smtClean="0">
                <a:solidFill>
                  <a:prstClr val="black"/>
                </a:solidFill>
              </a:rPr>
              <a:t>		- Why are they being destroyed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714" y="5337689"/>
            <a:ext cx="6670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5) British </a:t>
            </a:r>
            <a:r>
              <a:rPr lang="en-GB" sz="2800" dirty="0" smtClean="0">
                <a:solidFill>
                  <a:prstClr val="black"/>
                </a:solidFill>
              </a:rPr>
              <a:t>Ecosystems	</a:t>
            </a:r>
            <a:r>
              <a:rPr lang="en-GB" sz="2800" dirty="0" smtClean="0">
                <a:solidFill>
                  <a:prstClr val="black"/>
                </a:solidFill>
              </a:rPr>
              <a:t>- </a:t>
            </a:r>
            <a:r>
              <a:rPr lang="en-GB" sz="2800" dirty="0" smtClean="0">
                <a:solidFill>
                  <a:prstClr val="black"/>
                </a:solidFill>
              </a:rPr>
              <a:t>Deciduous forests</a:t>
            </a:r>
          </a:p>
          <a:p>
            <a:r>
              <a:rPr lang="en-GB" sz="2800" dirty="0">
                <a:solidFill>
                  <a:prstClr val="black"/>
                </a:solidFill>
              </a:rPr>
              <a:t>	</a:t>
            </a:r>
            <a:r>
              <a:rPr lang="en-GB" sz="2800" dirty="0" smtClean="0">
                <a:solidFill>
                  <a:prstClr val="black"/>
                </a:solidFill>
              </a:rPr>
              <a:t>			- Deforestation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131" y="4365104"/>
            <a:ext cx="494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4) </a:t>
            </a:r>
            <a:r>
              <a:rPr lang="en-GB" sz="2800" dirty="0" err="1" smtClean="0">
                <a:solidFill>
                  <a:prstClr val="black"/>
                </a:solidFill>
              </a:rPr>
              <a:t>Mapwork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smtClean="0">
                <a:solidFill>
                  <a:prstClr val="black"/>
                </a:solidFill>
              </a:rPr>
              <a:t>and Bar </a:t>
            </a:r>
            <a:r>
              <a:rPr lang="en-GB" sz="2800" dirty="0">
                <a:solidFill>
                  <a:prstClr val="black"/>
                </a:solidFill>
              </a:rPr>
              <a:t>G</a:t>
            </a:r>
            <a:r>
              <a:rPr lang="en-GB" sz="2800" dirty="0" smtClean="0">
                <a:solidFill>
                  <a:prstClr val="black"/>
                </a:solidFill>
              </a:rPr>
              <a:t>raph work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An ecosystem is the living things (plants and animals) and non-living things (soil, rocks, water, climate, sunlight) that are found in a particular location. </a:t>
            </a:r>
          </a:p>
          <a:p>
            <a:r>
              <a:rPr lang="en-GB" altLang="en-US" dirty="0" smtClean="0"/>
              <a:t>These interact with </a:t>
            </a:r>
            <a:r>
              <a:rPr lang="en-GB" altLang="en-US" smtClean="0"/>
              <a:t>each other.</a:t>
            </a:r>
            <a:endParaRPr lang="en-GB" dirty="0"/>
          </a:p>
        </p:txBody>
      </p:sp>
      <p:pic>
        <p:nvPicPr>
          <p:cNvPr id="2050" name="Picture 2" descr="http://mamontoff.org/SCIENCE%20ecosystem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4825380" cy="29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Food webs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512168"/>
          </a:xfrm>
        </p:spPr>
        <p:txBody>
          <a:bodyPr>
            <a:normAutofit/>
          </a:bodyPr>
          <a:lstStyle/>
          <a:p>
            <a:r>
              <a:rPr lang="en-GB" dirty="0" smtClean="0"/>
              <a:t>producers, consumers (herbivores, carnivores, omnivores) and decomposers </a:t>
            </a:r>
            <a:endParaRPr lang="en-GB" dirty="0"/>
          </a:p>
        </p:txBody>
      </p:sp>
      <p:pic>
        <p:nvPicPr>
          <p:cNvPr id="4" name="Picture 2" descr="http://www.desert-scape.com/ecosys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4" y="2060848"/>
            <a:ext cx="7457850" cy="45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Biomes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008111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Name some continents</a:t>
            </a:r>
          </a:p>
          <a:p>
            <a:r>
              <a:rPr lang="en-GB" dirty="0" smtClean="0"/>
              <a:t>Distribution of them</a:t>
            </a:r>
          </a:p>
          <a:p>
            <a:r>
              <a:rPr lang="en-GB" dirty="0" smtClean="0"/>
              <a:t>Climate features</a:t>
            </a:r>
            <a:endParaRPr lang="en-GB" dirty="0"/>
          </a:p>
        </p:txBody>
      </p:sp>
      <p:pic>
        <p:nvPicPr>
          <p:cNvPr id="4" name="Picture 2" descr="http://www.physicalgeography.net/fundamentals/images/veg_map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0" y="1772816"/>
            <a:ext cx="8028384" cy="436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hysicalgeography.net/fundamentals/images/veg_map_lege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62460"/>
            <a:ext cx="4189813" cy="109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1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8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Tropical rainforest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GB" dirty="0" smtClean="0"/>
              <a:t>Name the layers</a:t>
            </a:r>
            <a:endParaRPr lang="en-GB" dirty="0"/>
          </a:p>
        </p:txBody>
      </p:sp>
      <p:pic>
        <p:nvPicPr>
          <p:cNvPr id="3074" name="Picture 2" descr="http://eschooltoday.com/forests/images/layers-of-a-rain-for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272808" cy="4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8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Tropical rainforest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GB" dirty="0" smtClean="0"/>
              <a:t>Explain the adaptations</a:t>
            </a:r>
            <a:endParaRPr lang="en-GB" dirty="0"/>
          </a:p>
        </p:txBody>
      </p:sp>
      <p:pic>
        <p:nvPicPr>
          <p:cNvPr id="6146" name="Picture 2" descr="http://www.warrenphotographic.co.uk/photography/bigs/01702-Buttress-roo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44926"/>
            <a:ext cx="3121546" cy="31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QWGBcaGBgXGBcXGBoUGhgXFxQXFhgaHCggGBwlHBUXITEhJSkrLi4uFx8zODMsNygtLisBCgoKDg0OGxAQGywmICUsNDQ0NDQsLCwsLCwsLCwsLC8sLCwsLCwsLCwsLCwsLCwsLCwsLCwsLCwsLCwsLCwsLP/AABEIARgAtAMBIgACEQEDEQH/xAAcAAABBQEBAQAAAAAAAAAAAAAEAQIDBQYABwj/xAA/EAABAwIEAwUHAQgBAwUBAAABAAIRAyEEEjFBBVFhInGBkaEGEzKxwdHw4RQjQlJicoLxBxUzwkNTkrLDFv/EABsBAAMBAQEBAQAAAAAAAAAAAAIDBAEFAAYH/8QALxEAAgIBAwIEBAYDAQAAAAAAAAECEQMSITEEQRMiUWEFcYGxFKHB0eHwMkNiNP/aAAwDAQACEQMRAD8AzuA4iT2Zjkqvjb6mcFjiCdeSX9nc0yFY4oCpTBaIc0ac1FdcrYgjL1AqHEYaGuu7dxUkCoZJQVLAe+YDJBm8c03FUHUohZLEn5kF4du1yV/F+G5XFxNjum8OMEN2RlKqa8091d8K9ncpj43fnknwTa37BuTS3KKjgy+oZswXP2Q/GMVLg2nYC1l6rhPZejlGcF53uWt7hBE+KWt7LYRzmuNFvY0guaOmaD2vFSfjMTl6gfiIoxGCwbvdieV0XgsOQCHX+y1nEsPRLDkB99MANgN7oiD4KjpMVWCcciuLMWRSVowvtNwwU6meIa75p/DcrWTYSrn2zogsb3rNChITJSooj54UaDg/FWl2U2GxWwwdQNhzhLdxqC02cPIleWup5VbcL4/VaMh7TefJeWTYCeKt0egudUwNcFhlh+BxuI1yu8PNelcF4m3EMztNxGZs6H6j5rz/AIJVGIwNMVGmYLdNQ34XgnaIuNwUHgnYnB1c9MFzRvzbyc37IPHxqWm1YcckZqm9z1zGO7KyftpSJwdQC47Lv/ib+ko7Be1FGtRzCc4gOp/xAnccx1QtXjtMg06lN2QyC7Wx5hFOcUt2C8ihLc8IxoyYg37NSCOhP6yPFD46j2w/nZ39w+/0K03tLwHtua0yWyWO/mpm7T9O+VQlheyHfEbH+9v3t5pDe9jrvY57uyOSDrkh1zZTsByRuocRSkQTotW4mL3DGYkwIK5VeHxZaIXLzgwjfYVgf3c11fDxMJ5dAA0tYBMITY21ZNJKLoB4O4BpG8n5o2tB1CrCz3dQkfC75q94Jw81zJkMb8RG/Jo6n08lupKO/YJy07jfZj2dzVnPI7J02k735dVtWYINEAADl9/1SUQGgQMobYDaNgF1TFSTaPUrkdR1Dm9romlNy5JGiN7j88FFUdDCQeR8ZTDiHDWPLWV2exkAjpP3hR36AgPEqZdleAGkDUbkb96qKrA0gbFub1II8wtC6mCLa9dxvCyvtPw93u6j2PLXMYXRs5gkuHQi5Hl1VfRZ/Cyb8P7hwe9Ge9osS17oB0VMSAhfeb7lNzrpSlqdnSgtKodXqrRewHBv2isMzZps7T+X9DT3nbkCsu8gL2D2Lwf7NhGB0B7+2+0GXXaw9Q2BHOUnPl8OG3L4E5p1EuqtSDAiBv8AZQUWlxumvrS47CfH9E+YUWKCuznMIcGtkMa0F0SR8R8ggMSHzceRnwRItfc6Jj3R3p+STktzyKqtSa4X1Gh+Y7isXxGjDnWg7/3NN/SfJb6qybrPcfwJzNcGkyIMCdLX8D6L2F76WV4MrTSZiMTUh/QiVBXrSZV1gvZytir0gIacpc4wAdfkVYv/AOPKpH/dZPcfuq04pK2OnOEXTZixhyuW7Z7CVQI96w+BC5Z+Ih6g+PH1MvhuNuEB8mN1fYLjdNwhxhUPFuG5DmGir2qm6POEZbm74dhxiy5tMwG/E8gkCdAANSYNui32AwVKjSYxgcWNECYl7j8T395i1rADQKi9lOGChhaYI7bu28bhzoseoAaI6K4IOsnxXJz9S3OUa2Jcj7IIdW2OmwiI7osh3Ea/gUrWyJNtPXRROqhp0+V1LJtixCwH4gehaBp16qejT0mRzkfS6GNcnTbu9QmFh5lAlTs8GNbBhwtzGvekxGE96IgE3MENjKZkEwLa27kHl5kpWF4sDI6w75olO+UePK/azgTsLVMD908ksPLcsPUbcxB5xQTK9zxlFlRjqddjXU3agugjkQefIhZHBf8AG7XYi9XPhgZj4XuF4YXCw01ET0XS6bqFPyvlfmXYstx37Ff7Cez5kYqq0ZL+6aR8TtM8HQC4B6zsJ3WRzzOvyHdyVi/DNpxFKzQA0S0hrRoGtGgCjOKzW0jpHnN/BZPE5Sub+hFkyubshFMylAM/SU59Q7C3NJlIHzP6IPDXAuxhJ3men6KOAB1/NVKHHbz+6a5o315rNNG2RtaTppzSCrlnlDvLKVITOpgDYLg0OtFvRak7tGplV/x0yKNUkWNX5Nb91qngcln/AGXpZKRptuRUqB3QhxF/ABXeW1zMKlRtcHs7vI2JbouXTyAhcs8FCjyanjG1mlpEGEBwvhrqmIp0QJLqjW87T2j3Bsk9AUQzB5TIWq9hKYFarUIktpwJ0GZ7cx8mx3OKdOVK32OvKoJs172bSJ189ipadCAHPtOnPqe5LRquqEkutrs8mdhbr80tVskn3hMbGfwBcpRj/l/BzQeq4mDIjba1th3KN9Mn6KcNLbwDpry6fdQOkuk/PRJluahMoSEna6ka0nlA1O36qOo8AWNvVZpvc9ZxIA+YsoDiXHSwPL6pjnDvJXNiYg986IGz1ERbKJwdchryP5mx/j/tNcIC7CN/dHqT81Thg4v3oFsuG1yQD2fzwQ1dod8RHhr5qDCElu3LVTNpblw7hddGU3OIFETHZdbpXt3d4D78lK9rRpc9Shcgm5t0v6pD8uwSEfXP6Jwpxdx8N/0SvrhugA66nzQ7q07SUDq9zV7D6jwdAErSf928lFDuUJlYnn5LIypm0DcErlmLxFHapFRvfAzfP0V7icVTp9qo8DpOvgsF7TYh1Ko2qwlrshE+c+hCyNTGOJLhUcXG5kyrMcpOOxRPBqqXqj0bG+19IOgNeRzAAHqUq8x95VdfMuSn0kW7f3D8JI0dRhaO9aT2MYQys/m5g8g8/wDkFkP23KO0VpvYDitN4xFOAXAU3tJMQJLX23+Jnmj6iWrFJR22G5YtRZtaJIb8UZtpNwO7rKawk6Gw5R9FwcC0XdMaNju3UL6kbuI/0uS50iFIc+TP5unUaMjM50NHMxPQJlJmYzmMCJmfJLWqEmSRvpa3SVkGnuzzErVZMSI2AH5zQ5I6noU9uXn9E1xb1/PBFq72eSI84/l06qWmwG/5P5dR5QYj157qYM2sFuGOp2+x6ToixBspMK2KQnv/AFUdZ9raImgYY3nCqw7yk/YB8DMG74gecjZFOpt1JI7j+iApuOcdbckS6nU/lnxH3TsT8tegLOfSEgZj5JpY0aklM928fwn0SGi7eB36+iGSvsaiSm0HYeMn0KVz4tv0TGQDBv6Ln02kEQb7iZHdKVcqoJVe5C90bqF5nr3olzABAb6CfFQVByH0S233N27FJ7YcPnCe9A+F+Q/5Nn5x5rzHKQV76zBCtw3E0wQanacBNw5rWlkja7fVeD18Tn2grp9PGsaZfBvSkWuFptyidVyqTii2xXJ1MzRIuPaXheUZ26bhO/47r5cYG/8Au06jO6Iq/wD5R4rQY6kHsc07hZT2bPucXRcfhFUNP9r5pn0cVmWGqDiu6Ci9UWmewMrdnlHRc+tP59U2k0xrESCnxfSQvlFKdURDy8gRFuaid3/mw6KR8jZRVKY1+yolKlRiO92BINpjWEjmCNR+qQsB6SkqAeCzUzR2Ho3Jmw6/n4F1U+Kko07XMA7RMn8lIxognlYSrFHTBL6gdwOu0kFWIYWgSBp3oDFukQN/BHNe4BocIjxEfk+ad02+oGfYCr1O1PIg+SPGKQOIcOSLwxmm0lkzaSOVtfBbB+do8+BP2mSL2F0jqs7yFJ7hkRlv3kfVRHDjYn0KZLUYqInkdQiCwuAMgA33UTqLuYjxUoacoiNBulUaRmmdiElKncyU5wd0SU6BcQN3EAef55IGt6o1bkuO9lnBrcRhnlmIDQXRo+3wuG9rLxHimFdTrnO2DmMjSCTcQvpwPAEbLyT/AJX4a1tZtWIDxP8Ak23yI8l1NKgtjoxltTPMcUxxcbJFYiq7+ULl7xDdZtQLFZOqBLzsSVff9RaRIOoVFUpgAjckosjFJ1seo8NxorUWVAfjaHH+7R4Pc4OCLoNuY5fUKm9hmkYKlImPeAd3vHn6+ivGtBmy+ZzRrO0vViJ0mx4o8ymvIG/fv8rpopCU1lO5WWwRA5vlqmucORUjaR5JgbBuLfh+nqtgraR5sUkkQ0E8zsO86BJVECPyd1NVfaNthy20UD2+cforZgIDq6jv/RWQdLW3mB6R9UF7kueBME6TpqNU40X0zL7g2kGQO/zW4W9L22MlyOrsAT8K6GjUATsSNfKVFUMyfJG8Ef2XWntGLjx67eqbip5aMfAgrB3kuDZGqmeGOJgADpEk2N4Eb+hUBna4/Nk2XuYR1BCnpUSWgzAgbIao46RfkQrZ+FiO2NO6CNkOOGptnmBiidJH6InBFodI2ED6lRPgafEQT4TfzQtKrCbjhXmZRghfmZoH4lZn/kXCCphc8SaZDvDQ/P0VhSqyQpuI0Pe0alM/xNI8wnqVlDR4PiHdr4oSKLEUmhxa7VpIPeDBXJqSGKOwyk4teW7SiHVDedV6hjvYWg2n+7cS4C5ndYrG8JcDBC9OFOmK8RSNp7B1M2CZOzqgt/dm/wDJXtNwk6/nisl7AvNP3lA2/wDUb10a8f8A0PmtbT1/PzZfPdXjcOoYjJyK6p0TA43m3cpnD/aikC4upnVgjZ6Sko2Pntf/AHZIXG147lJRqFo18d990zp98noZLgjLHausSZjcd/JLVdJ5dPzuSvdv+dFEdp1VN8pGIintCNe/ofqrB5BAiTznnuB5BVmJBYQbxzhE4bFggZjeLDYkcz+Sm4ZRUdLBlyQvZAP1+6mwbsjHO7VzYgEtHOXRtyTKlrEWVhwvEtYyHECSYJ+YRYFeTmtj0uAQY0Ea/wCzufspmV7AA/n1U1YU3atBg2OjkPWo5fhdIEaiL94+ybK1y7BOwlcvdOw8ekI+vUDQXEw0fog8M6BAtmI0B2sNln/a/iD/AHgpj4G3P9Tzz7hHmVsJaYDcWPxJ6Rn/AFknENebMLg09Gnsj7q6rthy8+qZjmsRutvgsT72hTqb5YP9wsU/DvBo6eaCi1XBY4cq0w4sqWjVA1ICkd7R0WWu49BbzKy1HkTI889rfZs/tVQtBhxzCOuvrK5bbHcVoVHZu0LR8PelWPL/ANDYzhW7GYii4OLmuP50UYoZxLh2lZNaDdLUw4JnZXSgcrWVFLCFlRriLA3/ALTZ3oSraq0gjUR8x/pR417WtlxhoTsJihWpMqM0cPUGHeoK43xXDUVKIxO0T1mcyo8psBopXPMC0212UL5Iv9lzJPfYwSoQNdd4SMiTrYT3WGvn6pKtIkdPsntY2OZt8gjwt638j0uBkZj+eKdWbEdNU8MEwB4qOp909rbcyxcBiS2oI0IIPVDcRYGulogb/eE1lOXSCLDfvO/l5IulTLzB8ZtHomR1SxqK57A9yIOmCj+GYghuWbAaESNTKrm08stBkfLZWlPBNdTllQtnVpEiRqARcT4p2BtytcmS4Fr02yS2GwNr91hohXuMQbSf9lNNQtPaB74trGu6nofED4D628vJMbUmYNxOMbRouqHnDRva4jx8oWKxeMD7kQevNH8Z4x712UCIJDegnXvKz1So8PIiZ3SpNzlt2LenjpfuGUmZmzr0R3sjiINWg7UHM0fP6JOHU3kZG2Ot/kkpcNyVRVDspy/xaTuP6lTinpZZnyQjGmwziZIaeUwVVCp0ROIxcukyRu0+qrqlUA2/Apc2S5WiBy1MLhcoqdcxuuWppoE11J1u9AYri7g7K2wCFHFWUx23Acu9VlTFkuJHOV18uTgQomixeHGJpe7eSJ3FlY8PwDaFIUmfCBPjv9/NVXB8cNHanZF8XxmQscNtvuhyQjlxOL7mxbuiwputHJNJ3/ChKWKBAe3R23zB6j9UXVbI6HdfMzTtx7oPgFdVnVSUQZPZta/gNJUfujqPVOpmN7dPH7JfTPz7my4JgRIP51UQafndK3tHopHAeAVnO6MK8uyudbl+eqsKVeBzJ+eybhyHNc1wBvadRzg+CErMey8GNjtzTFJ490ByEVDE/glTcLf2XCdfzw0Q/vhbcGNpsdZ8ke3BXD6YPPLra1x9k7Enepf2zJBGJrQ0N0tp4R9VS8We/DlznAZWARGl7D1KucLepJBtJjSOplUPtfjBXmmz4BqeZTsuhrU33VfQ3GtzC4bEvqYjstMSb7LV4XAB13KXhtJrGAAC26scMABbxKlb8SdR5KJSoa2ixgJ0EXKosdiH1n9kTGgA2G8bK3r/ALzs6N37kPWaxvwiI5aq2eFuOlPbv7k+q3bKJ9EkgOIH5uoQxu6sqzhyhB0cM5zsoi8+R1nyUj6dp0txiY4URtob6gLlNQogCHtJIsD02SqiMY1/f2NsyPG2EVzBluo6LQcHGZzZ3WdqAmDcuJgDeVu/Z/guQB79Yt0VcU5UwsqSig3DYVjBmiHHnssNiPaJzcTUFQyzNHd+i3mNxjBLZl2vcvPeNcPFRznMHa170c2lsF0sd22aPhvFg0xM03a9OTh+XHgtVg6n8J2uI5fXZeNUmVW9kZhOy9B9kOIk0/duI97R83U9j4TlP+PNcjr8P+1dufl/A3NipakaOubX/AkwzxoRKWq4G+35ZQg91iD+nquTBqORMlfAc4ajn+FROAvHI+qRzoN40ELqlMjMXWMfqPmuhfogSHCyDr2XE3/LowVJsLoPB1QGgSngQ50kjsnL1O3hE+SOMtPANWNrGHC1gT4q1bWyMBkC0kmwAAv3C0qspUy6GxqhOLlx7GjRAjnFhP2/2qMKkrZsYa2MxXGA4dich1P8Tup5Doq2i7NUywYCgw1LK4DZXOAgTAgTqdUrRchs9MEGUMOINh4pK7IhrdTyTg6T4+idS3dubBV4cUYu0TubZFVAaMo/OqqsSWo7Gv1sgKVD3jogxuU6TvZGxQLSoOeYGm5OgRBDaU3k7lHYh7WNDRbxVPisQeXoglUfmEtxlXEid1yipYV7xIbZckXJ9hmw92MweGfm+J02tJTMf7XOd2KbQ2RadfJUfGqbXVC0jUyI5oHHPbT7REviG8lQskn5Y7Do4ot78hFLiZoFznkve/XuVtgeJNcA6IlZqoBWbP8AGFHhcQWdlEpWvdFUae3obJ9dhvZZejjXsrGoww4GRuOUEbgix70tN746IbLlcEL3Dqj0zg/FGVqeZtp1B1a+Lg9OR38wDIvOy82weLdReHN53H8zdwfzVehB2ZoIuDBB6ESPRcLq8PhNSjx9jn5IaXaLZ7S5xdEADTrEgDu+ygxlUy8Hr6IjPLAefzsfqgKgkO7vVNk/TuJJ2ubla6IOht6paZLgAIuYvrvJBVfUeQyNPuoOJ8WNGiCAc7paznGr6nyA6p2KXsejHU6DP+sCnULGXIsT15DoFZNr06rMzrGFieGGYcFosI0a7fVdPFm0Y6o3JBwInUQ50bDdPfViw3Gi5zgFBVa4wVLy7Eyk5O2FYepeTyJ8YRdQ2F9kDSpkzPI/JHV3Wte3gqYOkeK2sJMAySpHksAa0d/UqbDiJee4W80PWqGZAv1st4VmoFxFZ27UEym6o8NuOZ5BTVy4qz4fhA1sH4jc9OSWk5uhl0hRTAsDAG10qY+vBg7JU64oGmYDG4p7XFxAzfKULVrtccj9DoeRQ2HrE5i65ndSV8Nnu3UajfwStO9M6Wm2yDIaTvy4U2Ko5hnb4rqL5GV/hzCfSYWmNQvNu77/AHMbafv9wfDuOZs8wtPVwLTDouqjD0mtJdvsrvheNa5hDj2ht0ToNSGqcWilx7Iddaz2YxZfSLHasMDq03b5XHgFS8aw3YDxoEns9jIqU40PZf3HTyMHwUnU9PrhKP1RPJWnE9Bp1B7lo3zEW5WJPoF3EzDCBYdnMR32nzKhwDjmDSbT9IPgU3iYPuiZsXx3m2/cB5rm4nqhft9iRglNmd4btv3C5M+AHkoqmHDnGq8QAIY3k0afnVT4KQ1zt3HKO7f86KXEUJBntW0AOveun0WNU5tfIzhGD4nh6vvw1hLWON42WtwDcrA0X6qtr8Vyn/tCRa909nH3fyN80uU3OWyoKeqSSLr3I3OqlgRaFR//ANI3R7D4Iyjxak7Qx32Rwi+4lxa7B1I9qCdQfkiMa86BZetxhv7VSpgyS6DGl2kD1haIuBePP6ptaVXqE4tJNj674Abs3zJQVZ6JJEmLlQOpueYH+huV6Tt7GIZw/D5nZjoNBzP6IvFEzI/AiH0w1oA2Gv1QmLeCZ6eCJrSqPXbBXNBuuTchOgJC5Lv2CAeE8Lw2bJkb2tzcyheI8OY19m5Ytayip4kggi33V9xOj7ymyrs4Qf7hqCqWlOJZradmP4hw8G4sfmgw/KYK1lHAZ2G8OGiqqmCM9puiRPHKK3MlkUtipc46ojhuAzHMHJ9al7s5hdh1HJJ773TpYZa7b6JVsXbLHGY5jaTmOuqfhHEhTkZC7NpCGxdQvcO/RMcTSqA+Pgnxm3TKJTTqj0jhOKL2tcRBIII6i8/XxUnFKv7trf6ifDaPGVW8FxIN+4+X6Sjql6rWR8BJJ7pj6Lk5YeHkkl3/AF/rJOWFUzkyt5C/fv6z5o81wWjTzKoffSSeqscO7saH88V2ulemCiJnyUHtFQGaRF+SzziWmy13FKU7HyWer0bqbPGp2FGVFfWqzqpaTrc03ENQbTGlkMX6jouwgNDajXEfC4Ge4yt3h3druC8+NedVseDVs1Np/pjyt9F6T3T9z2RXEtKlTloiMHShpO7vkh6Lc7sqJqmPttZPxx7kz9BtZ9jJ/PsoGUi7XRAV+M0WG7w9/wDK2/mdAga/HajxaGDpr5rdLkwlFmhqYmmw5S5oPIkJFhjUM3MrkzQgtCJA5XPC+IEMLDdpOmt+YVKApaNXKQlxdMpaNU2iSZAsBpv4p7zTggjW3cqbCcQc10zJ+auG4mnU17LlbCSaEyiZziWAhpLTI3H9PNZOo7kdCvTMRgWPaYOVwBvz71567hbjmcNifmo8uLRK+w6OlxtgTqsmdIRPEGZmB0oCs06FPp1jlLDohSpGqPDRqPZyvlpC8n6LTmqGhxtZsyOsRPkFheAVTlI8FsMazLQH9TWDy/0pc0LmvmZKFOyJzobZpdA0zQosDjc/xUcn+Z+ysPZ3ID2jY807EZfeOAAjoq8kXCClERJKtkIaLD/MP8p+aCxGCvZ3mEZk5KCpIN1Pqb5FpFHj8E4Xi3NVNVkK4xmJc7PTNjtCo3mq2cwzAaAi/mjli09x8YtdyIrVey+ImkR/K4jwIkfVZOliWuMXDuR+i0Ps4Mrap0Etk8gA4n0QyVLcNp1RqDjWUWF7zlHqejRuVk+IcdfXdHw0xo0H1cdz6Kt4vxA1XT/CLMHIfcoClVLSnxm6oGONLfuWzQJndE5rIDDVw6/JF1SLJifLMktyRrgkUrSFyMEEFWCnsqboV7U6m5Tp2PdoOZVRrcQQPqqxhUrKmyNSoEu2Y5xabzaAsqcdVpEh7czJNwrllSBfdI4A2Oi85tmSdUqKepRZXEsIzckh4GQIJlTV+EQ7PSOVwMxsVpOG1KVWn2jFUfE3fvHNejDVwHFpR2KLBYUMho8Vr+LUyaA5CO4AaD1Kr6uAaLhwPfyV7x17RgHxHaZr1MBseLlF1UZRnCvf9Dy33ZlquLDWEgyBrF4ROA4nRgdsZjrPNULT7rC1QNZawHvl1Xz7I7gs8+rNiqnBT7lPVdJ4TUX3VnqgqiNR6IHG42my73ALzpteAYLidhmMDwUDa5cbzPVB4HuR+Aa/B44Pe58WJgdytn0mkLH8IxMdnxWmw2KQvaVPgya3I8fwcRIAHzQxw3ucI7M6A5xkn+WAI9PVW1TFsEl7oA9egVL7TY0VGUmAWIzkd/wz5SnSxrZriwsVvkz9KoHaHz1TyxR/swGyID7dq/UarXFdhko+hLw9kkhGOpQULgwc1t0WyvzF0UIqhUuSQPhcm1SCVyLcErcTnbZ9ncoUuDqyFe4uj/O3O3USmnhdL4qQyTfLJI8JMhIR9P1nwbIleJ2vzA8wlOa5K5hBIcFHmajrufPOEovTJUyPiryWsaNS75KerUe0AEXjVMp0zUrCLhgurXidIPaBuNEUVtYOQpf2ozcoZ7O0XF2UdDBUeIplpQ9VmbQrbtbHoJFlh8W4i73ETaSr84pzsG1uwqZfAS/6+iz1TD5WMjWJKP4ZVLqTqfN4I74h30SMsW0vZo6PTQU8kU+LA8c/90Af4nOPgICo6jRNirfitSSIiAIEXt+sSqN7spnYp2OKH/Erln+i/f8AUc4DYp+GYHGN1XOqEGyuOAszEuI+H5op+SOo58loVh2C4UQcxcrB1QC0plWsYgKGm3Vx/CpXkTJbt7gXGMZEbodmPDjJ5AeAEBS8dodmVSUnwVVCCa3KIJOJdmo07z3KN1Q7KvBg2U7cSd154zdIVQqlrgVbsdJvdUJcDuFY4J0juWxTWwvJHayxfSC5QMq9UqLYTRoeG4qjUYTIfOhuHDftAR3Id+Hv2TmHSQQebZ8uq5ckS5o/Qemm8mJZPVfQhD57L/Bx0P27kHUwZD4O+nLzXLkLA6no8XUrzrf1XOwa6gaEOEOB3HPkeSMr9pvvGf5DkeYXLkd7tex8R1WJYssoLsVGPoBw6qlLC0rlyyHImD7B9R2ZrT0XXDJHce4kT8wuXIp8nc+FrzSfy/NoE4gy4HIKsqthKuQwYHxD/wBMvp9kQ+6G4V3wOmAwxuSuXIeofkOdm/xDS1QYquG1GUzykjv0XLknBBO2+wjGrYPxthykdFmgUq5XQKcPASwp4AXLkYTIcTTIghG8Ixdy06nTwXLlp5q4uy1kcvVKuXJVEp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951038"/>
            <a:ext cx="26289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QTEhUUExQWFhQWGBcaGBgXGBcXGBoUGhgXFxQXFhgaHCggGBwlHBUXITEhJSkrLi4uFx8zODMsNygtLisBCgoKDg0OGxAQGywmICUsNDQ0NDQsLCwsLCwsLCwsLC8sLCwsLCwsLCwsLCwsLCwsLCwsLCwsLCwsLCwsLCwsLP/AABEIARgAtAMBIgACEQEDEQH/xAAcAAABBQEBAQAAAAAAAAAAAAAEAQIDBQYABwj/xAA/EAABAwIEAwUHAQgBAwUBAAABAAIRAyEEEjFBBVFhInGBkaEGEzKxwdHw4RQjQlJicoLxBxUzwkNTkrLDFv/EABsBAAMBAQEBAQAAAAAAAAAAAAIDBAEFAAYH/8QALxEAAgIBAwIEBAYDAQAAAAAAAAECEQMSITEEQRMiUWEFcYGxFKHB0eHwMkNiNP/aAAwDAQACEQMRAD8AzuA4iT2Zjkqvjb6mcFjiCdeSX9nc0yFY4oCpTBaIc0ac1FdcrYgjL1AqHEYaGuu7dxUkCoZJQVLAe+YDJBm8c03FUHUohZLEn5kF4du1yV/F+G5XFxNjum8OMEN2RlKqa8091d8K9ncpj43fnknwTa37BuTS3KKjgy+oZswXP2Q/GMVLg2nYC1l6rhPZejlGcF53uWt7hBE+KWt7LYRzmuNFvY0guaOmaD2vFSfjMTl6gfiIoxGCwbvdieV0XgsOQCHX+y1nEsPRLDkB99MANgN7oiD4KjpMVWCcciuLMWRSVowvtNwwU6meIa75p/DcrWTYSrn2zogsb3rNChITJSooj54UaDg/FWl2U2GxWwwdQNhzhLdxqC02cPIleWup5VbcL4/VaMh7TefJeWTYCeKt0egudUwNcFhlh+BxuI1yu8PNelcF4m3EMztNxGZs6H6j5rz/AIJVGIwNMVGmYLdNQ34XgnaIuNwUHgnYnB1c9MFzRvzbyc37IPHxqWm1YcckZqm9z1zGO7KyftpSJwdQC47Lv/ib+ko7Be1FGtRzCc4gOp/xAnccx1QtXjtMg06lN2QyC7Wx5hFOcUt2C8ihLc8IxoyYg37NSCOhP6yPFD46j2w/nZ39w+/0K03tLwHtua0yWyWO/mpm7T9O+VQlheyHfEbH+9v3t5pDe9jrvY57uyOSDrkh1zZTsByRuocRSkQTotW4mL3DGYkwIK5VeHxZaIXLzgwjfYVgf3c11fDxMJ5dAA0tYBMITY21ZNJKLoB4O4BpG8n5o2tB1CrCz3dQkfC75q94Jw81zJkMb8RG/Jo6n08lupKO/YJy07jfZj2dzVnPI7J02k735dVtWYINEAADl9/1SUQGgQMobYDaNgF1TFSTaPUrkdR1Dm9romlNy5JGiN7j88FFUdDCQeR8ZTDiHDWPLWV2exkAjpP3hR36AgPEqZdleAGkDUbkb96qKrA0gbFub1II8wtC6mCLa9dxvCyvtPw93u6j2PLXMYXRs5gkuHQi5Hl1VfRZ/Cyb8P7hwe9Ge9osS17oB0VMSAhfeb7lNzrpSlqdnSgtKodXqrRewHBv2isMzZps7T+X9DT3nbkCsu8gL2D2Lwf7NhGB0B7+2+0GXXaw9Q2BHOUnPl8OG3L4E5p1EuqtSDAiBv8AZQUWlxumvrS47CfH9E+YUWKCuznMIcGtkMa0F0SR8R8ggMSHzceRnwRItfc6Jj3R3p+STktzyKqtSa4X1Gh+Y7isXxGjDnWg7/3NN/SfJb6qybrPcfwJzNcGkyIMCdLX8D6L2F76WV4MrTSZiMTUh/QiVBXrSZV1gvZytir0gIacpc4wAdfkVYv/AOPKpH/dZPcfuq04pK2OnOEXTZixhyuW7Z7CVQI96w+BC5Z+Ih6g+PH1MvhuNuEB8mN1fYLjdNwhxhUPFuG5DmGir2qm6POEZbm74dhxiy5tMwG/E8gkCdAANSYNui32AwVKjSYxgcWNECYl7j8T395i1rADQKi9lOGChhaYI7bu28bhzoseoAaI6K4IOsnxXJz9S3OUa2Jcj7IIdW2OmwiI7osh3Ea/gUrWyJNtPXRROqhp0+V1LJtixCwH4gehaBp16qejT0mRzkfS6GNcnTbu9QmFh5lAlTs8GNbBhwtzGvekxGE96IgE3MENjKZkEwLa27kHl5kpWF4sDI6w75olO+UePK/azgTsLVMD908ksPLcsPUbcxB5xQTK9zxlFlRjqddjXU3agugjkQefIhZHBf8AG7XYi9XPhgZj4XuF4YXCw01ET0XS6bqFPyvlfmXYstx37Ff7Cez5kYqq0ZL+6aR8TtM8HQC4B6zsJ3WRzzOvyHdyVi/DNpxFKzQA0S0hrRoGtGgCjOKzW0jpHnN/BZPE5Sub+hFkyubshFMylAM/SU59Q7C3NJlIHzP6IPDXAuxhJ3men6KOAB1/NVKHHbz+6a5o315rNNG2RtaTppzSCrlnlDvLKVITOpgDYLg0OtFvRak7tGplV/x0yKNUkWNX5Nb91qngcln/AGXpZKRptuRUqB3QhxF/ABXeW1zMKlRtcHs7vI2JbouXTyAhcs8FCjyanjG1mlpEGEBwvhrqmIp0QJLqjW87T2j3Bsk9AUQzB5TIWq9hKYFarUIktpwJ0GZ7cx8mx3OKdOVK32OvKoJs172bSJ189ipadCAHPtOnPqe5LRquqEkutrs8mdhbr80tVskn3hMbGfwBcpRj/l/BzQeq4mDIjba1th3KN9Mn6KcNLbwDpry6fdQOkuk/PRJluahMoSEna6ka0nlA1O36qOo8AWNvVZpvc9ZxIA+YsoDiXHSwPL6pjnDvJXNiYg986IGz1ERbKJwdchryP5mx/j/tNcIC7CN/dHqT81Thg4v3oFsuG1yQD2fzwQ1dod8RHhr5qDCElu3LVTNpblw7hddGU3OIFETHZdbpXt3d4D78lK9rRpc9Shcgm5t0v6pD8uwSEfXP6Jwpxdx8N/0SvrhugA66nzQ7q07SUDq9zV7D6jwdAErSf928lFDuUJlYnn5LIypm0DcErlmLxFHapFRvfAzfP0V7icVTp9qo8DpOvgsF7TYh1Ko2qwlrshE+c+hCyNTGOJLhUcXG5kyrMcpOOxRPBqqXqj0bG+19IOgNeRzAAHqUq8x95VdfMuSn0kW7f3D8JI0dRhaO9aT2MYQys/m5g8g8/wDkFkP23KO0VpvYDitN4xFOAXAU3tJMQJLX23+Jnmj6iWrFJR22G5YtRZtaJIb8UZtpNwO7rKawk6Gw5R9FwcC0XdMaNju3UL6kbuI/0uS50iFIc+TP5unUaMjM50NHMxPQJlJmYzmMCJmfJLWqEmSRvpa3SVkGnuzzErVZMSI2AH5zQ5I6noU9uXn9E1xb1/PBFq72eSI84/l06qWmwG/5P5dR5QYj157qYM2sFuGOp2+x6ToixBspMK2KQnv/AFUdZ9raImgYY3nCqw7yk/YB8DMG74gecjZFOpt1JI7j+iApuOcdbckS6nU/lnxH3TsT8tegLOfSEgZj5JpY0aklM928fwn0SGi7eB36+iGSvsaiSm0HYeMn0KVz4tv0TGQDBv6Ln02kEQb7iZHdKVcqoJVe5C90bqF5nr3olzABAb6CfFQVByH0S233N27FJ7YcPnCe9A+F+Q/5Nn5x5rzHKQV76zBCtw3E0wQanacBNw5rWlkja7fVeD18Tn2grp9PGsaZfBvSkWuFptyidVyqTii2xXJ1MzRIuPaXheUZ26bhO/47r5cYG/8Au06jO6Iq/wD5R4rQY6kHsc07hZT2bPucXRcfhFUNP9r5pn0cVmWGqDiu6Ci9UWmewMrdnlHRc+tP59U2k0xrESCnxfSQvlFKdURDy8gRFuaid3/mw6KR8jZRVKY1+yolKlRiO92BINpjWEjmCNR+qQsB6SkqAeCzUzR2Ho3Jmw6/n4F1U+Kko07XMA7RMn8lIxognlYSrFHTBL6gdwOu0kFWIYWgSBp3oDFukQN/BHNe4BocIjxEfk+ad02+oGfYCr1O1PIg+SPGKQOIcOSLwxmm0lkzaSOVtfBbB+do8+BP2mSL2F0jqs7yFJ7hkRlv3kfVRHDjYn0KZLUYqInkdQiCwuAMgA33UTqLuYjxUoacoiNBulUaRmmdiElKncyU5wd0SU6BcQN3EAef55IGt6o1bkuO9lnBrcRhnlmIDQXRo+3wuG9rLxHimFdTrnO2DmMjSCTcQvpwPAEbLyT/AJX4a1tZtWIDxP8Ak23yI8l1NKgtjoxltTPMcUxxcbJFYiq7+ULl7xDdZtQLFZOqBLzsSVff9RaRIOoVFUpgAjckosjFJ1seo8NxorUWVAfjaHH+7R4Pc4OCLoNuY5fUKm9hmkYKlImPeAd3vHn6+ivGtBmy+ZzRrO0vViJ0mx4o8ymvIG/fv8rpopCU1lO5WWwRA5vlqmucORUjaR5JgbBuLfh+nqtgraR5sUkkQ0E8zsO86BJVECPyd1NVfaNthy20UD2+cforZgIDq6jv/RWQdLW3mB6R9UF7kueBME6TpqNU40X0zL7g2kGQO/zW4W9L22MlyOrsAT8K6GjUATsSNfKVFUMyfJG8Ef2XWntGLjx67eqbip5aMfAgrB3kuDZGqmeGOJgADpEk2N4Eb+hUBna4/Nk2XuYR1BCnpUSWgzAgbIao46RfkQrZ+FiO2NO6CNkOOGptnmBiidJH6InBFodI2ED6lRPgafEQT4TfzQtKrCbjhXmZRghfmZoH4lZn/kXCCphc8SaZDvDQ/P0VhSqyQpuI0Pe0alM/xNI8wnqVlDR4PiHdr4oSKLEUmhxa7VpIPeDBXJqSGKOwyk4teW7SiHVDedV6hjvYWg2n+7cS4C5ndYrG8JcDBC9OFOmK8RSNp7B1M2CZOzqgt/dm/wDJXtNwk6/nisl7AvNP3lA2/wDUb10a8f8A0PmtbT1/PzZfPdXjcOoYjJyK6p0TA43m3cpnD/aikC4upnVgjZ6Sko2Pntf/AHZIXG147lJRqFo18d990zp98noZLgjLHausSZjcd/JLVdJ5dPzuSvdv+dFEdp1VN8pGIintCNe/ofqrB5BAiTznnuB5BVmJBYQbxzhE4bFggZjeLDYkcz+Sm4ZRUdLBlyQvZAP1+6mwbsjHO7VzYgEtHOXRtyTKlrEWVhwvEtYyHECSYJ+YRYFeTmtj0uAQY0Ea/wCzufspmV7AA/n1U1YU3atBg2OjkPWo5fhdIEaiL94+ybK1y7BOwlcvdOw8ekI+vUDQXEw0fog8M6BAtmI0B2sNln/a/iD/AHgpj4G3P9Tzz7hHmVsJaYDcWPxJ6Rn/AFknENebMLg09Gnsj7q6rthy8+qZjmsRutvgsT72hTqb5YP9wsU/DvBo6eaCi1XBY4cq0w4sqWjVA1ICkd7R0WWu49BbzKy1HkTI889rfZs/tVQtBhxzCOuvrK5bbHcVoVHZu0LR8PelWPL/ANDYzhW7GYii4OLmuP50UYoZxLh2lZNaDdLUw4JnZXSgcrWVFLCFlRriLA3/ALTZ3oSraq0gjUR8x/pR417WtlxhoTsJihWpMqM0cPUGHeoK43xXDUVKIxO0T1mcyo8psBopXPMC0212UL5Iv9lzJPfYwSoQNdd4SMiTrYT3WGvn6pKtIkdPsntY2OZt8gjwt638j0uBkZj+eKdWbEdNU8MEwB4qOp909rbcyxcBiS2oI0IIPVDcRYGulogb/eE1lOXSCLDfvO/l5IulTLzB8ZtHomR1SxqK57A9yIOmCj+GYghuWbAaESNTKrm08stBkfLZWlPBNdTllQtnVpEiRqARcT4p2BtytcmS4Fr02yS2GwNr91hohXuMQbSf9lNNQtPaB74trGu6nofED4D628vJMbUmYNxOMbRouqHnDRva4jx8oWKxeMD7kQevNH8Z4x712UCIJDegnXvKz1So8PIiZ3SpNzlt2LenjpfuGUmZmzr0R3sjiINWg7UHM0fP6JOHU3kZG2Ot/kkpcNyVRVDspy/xaTuP6lTinpZZnyQjGmwziZIaeUwVVCp0ROIxcukyRu0+qrqlUA2/Apc2S5WiBy1MLhcoqdcxuuWppoE11J1u9AYri7g7K2wCFHFWUx23Acu9VlTFkuJHOV18uTgQomixeHGJpe7eSJ3FlY8PwDaFIUmfCBPjv9/NVXB8cNHanZF8XxmQscNtvuhyQjlxOL7mxbuiwputHJNJ3/ChKWKBAe3R23zB6j9UXVbI6HdfMzTtx7oPgFdVnVSUQZPZta/gNJUfujqPVOpmN7dPH7JfTPz7my4JgRIP51UQafndK3tHopHAeAVnO6MK8uyudbl+eqsKVeBzJ+eybhyHNc1wBvadRzg+CErMey8GNjtzTFJ490ByEVDE/glTcLf2XCdfzw0Q/vhbcGNpsdZ8ke3BXD6YPPLra1x9k7Enepf2zJBGJrQ0N0tp4R9VS8We/DlznAZWARGl7D1KucLepJBtJjSOplUPtfjBXmmz4BqeZTsuhrU33VfQ3GtzC4bEvqYjstMSb7LV4XAB13KXhtJrGAAC26scMABbxKlb8SdR5KJSoa2ixgJ0EXKosdiH1n9kTGgA2G8bK3r/ALzs6N37kPWaxvwiI5aq2eFuOlPbv7k+q3bKJ9EkgOIH5uoQxu6sqzhyhB0cM5zsoi8+R1nyUj6dp0txiY4URtob6gLlNQogCHtJIsD02SqiMY1/f2NsyPG2EVzBluo6LQcHGZzZ3WdqAmDcuJgDeVu/Z/guQB79Yt0VcU5UwsqSig3DYVjBmiHHnssNiPaJzcTUFQyzNHd+i3mNxjBLZl2vcvPeNcPFRznMHa170c2lsF0sd22aPhvFg0xM03a9OTh+XHgtVg6n8J2uI5fXZeNUmVW9kZhOy9B9kOIk0/duI97R83U9j4TlP+PNcjr8P+1dufl/A3NipakaOubX/AkwzxoRKWq4G+35ZQg91iD+nquTBqORMlfAc4ajn+FROAvHI+qRzoN40ELqlMjMXWMfqPmuhfogSHCyDr2XE3/LowVJsLoPB1QGgSngQ50kjsnL1O3hE+SOMtPANWNrGHC1gT4q1bWyMBkC0kmwAAv3C0qspUy6GxqhOLlx7GjRAjnFhP2/2qMKkrZsYa2MxXGA4dich1P8Tup5Doq2i7NUywYCgw1LK4DZXOAgTAgTqdUrRchs9MEGUMOINh4pK7IhrdTyTg6T4+idS3dubBV4cUYu0TubZFVAaMo/OqqsSWo7Gv1sgKVD3jogxuU6TvZGxQLSoOeYGm5OgRBDaU3k7lHYh7WNDRbxVPisQeXoglUfmEtxlXEid1yipYV7xIbZckXJ9hmw92MweGfm+J02tJTMf7XOd2KbQ2RadfJUfGqbXVC0jUyI5oHHPbT7REviG8lQskn5Y7Do4ot78hFLiZoFznkve/XuVtgeJNcA6IlZqoBWbP8AGFHhcQWdlEpWvdFUae3obJ9dhvZZejjXsrGoww4GRuOUEbgix70tN746IbLlcEL3Dqj0zg/FGVqeZtp1B1a+Lg9OR38wDIvOy82weLdReHN53H8zdwfzVehB2ZoIuDBB6ESPRcLq8PhNSjx9jn5IaXaLZ7S5xdEADTrEgDu+ygxlUy8Hr6IjPLAefzsfqgKgkO7vVNk/TuJJ2ubla6IOht6paZLgAIuYvrvJBVfUeQyNPuoOJ8WNGiCAc7paznGr6nyA6p2KXsejHU6DP+sCnULGXIsT15DoFZNr06rMzrGFieGGYcFosI0a7fVdPFm0Y6o3JBwInUQ50bDdPfViw3Gi5zgFBVa4wVLy7Eyk5O2FYepeTyJ8YRdQ2F9kDSpkzPI/JHV3Wte3gqYOkeK2sJMAySpHksAa0d/UqbDiJee4W80PWqGZAv1st4VmoFxFZ27UEym6o8NuOZ5BTVy4qz4fhA1sH4jc9OSWk5uhl0hRTAsDAG10qY+vBg7JU64oGmYDG4p7XFxAzfKULVrtccj9DoeRQ2HrE5i65ndSV8Nnu3UajfwStO9M6Wm2yDIaTvy4U2Ko5hnb4rqL5GV/hzCfSYWmNQvNu77/AHMbafv9wfDuOZs8wtPVwLTDouqjD0mtJdvsrvheNa5hDj2ht0ToNSGqcWilx7Iddaz2YxZfSLHasMDq03b5XHgFS8aw3YDxoEns9jIqU40PZf3HTyMHwUnU9PrhKP1RPJWnE9Bp1B7lo3zEW5WJPoF3EzDCBYdnMR32nzKhwDjmDSbT9IPgU3iYPuiZsXx3m2/cB5rm4nqhft9iRglNmd4btv3C5M+AHkoqmHDnGq8QAIY3k0afnVT4KQ1zt3HKO7f86KXEUJBntW0AOveun0WNU5tfIzhGD4nh6vvw1hLWON42WtwDcrA0X6qtr8Vyn/tCRa909nH3fyN80uU3OWyoKeqSSLr3I3OqlgRaFR//ANI3R7D4Iyjxak7Qx32Rwi+4lxa7B1I9qCdQfkiMa86BZetxhv7VSpgyS6DGl2kD1haIuBePP6ptaVXqE4tJNj674Abs3zJQVZ6JJEmLlQOpueYH+huV6Tt7GIZw/D5nZjoNBzP6IvFEzI/AiH0w1oA2Gv1QmLeCZ6eCJrSqPXbBXNBuuTchOgJC5Lv2CAeE8Lw2bJkb2tzcyheI8OY19m5Ytayip4kggi33V9xOj7ymyrs4Qf7hqCqWlOJZradmP4hw8G4sfmgw/KYK1lHAZ2G8OGiqqmCM9puiRPHKK3MlkUtipc46ojhuAzHMHJ9al7s5hdh1HJJ773TpYZa7b6JVsXbLHGY5jaTmOuqfhHEhTkZC7NpCGxdQvcO/RMcTSqA+Pgnxm3TKJTTqj0jhOKL2tcRBIII6i8/XxUnFKv7trf6ifDaPGVW8FxIN+4+X6Sjql6rWR8BJJ7pj6Lk5YeHkkl3/AF/rJOWFUzkyt5C/fv6z5o81wWjTzKoffSSeqscO7saH88V2ulemCiJnyUHtFQGaRF+SzziWmy13FKU7HyWer0bqbPGp2FGVFfWqzqpaTrc03ENQbTGlkMX6jouwgNDajXEfC4Ge4yt3h3druC8+NedVseDVs1Np/pjyt9F6T3T9z2RXEtKlTloiMHShpO7vkh6Lc7sqJqmPttZPxx7kz9BtZ9jJ/PsoGUi7XRAV+M0WG7w9/wDK2/mdAga/HajxaGDpr5rdLkwlFmhqYmmw5S5oPIkJFhjUM3MrkzQgtCJA5XPC+IEMLDdpOmt+YVKApaNXKQlxdMpaNU2iSZAsBpv4p7zTggjW3cqbCcQc10zJ+auG4mnU17LlbCSaEyiZziWAhpLTI3H9PNZOo7kdCvTMRgWPaYOVwBvz71567hbjmcNifmo8uLRK+w6OlxtgTqsmdIRPEGZmB0oCs06FPp1jlLDohSpGqPDRqPZyvlpC8n6LTmqGhxtZsyOsRPkFheAVTlI8FsMazLQH9TWDy/0pc0LmvmZKFOyJzobZpdA0zQosDjc/xUcn+Z+ysPZ3ID2jY807EZfeOAAjoq8kXCClERJKtkIaLD/MP8p+aCxGCvZ3mEZk5KCpIN1Pqb5FpFHj8E4Xi3NVNVkK4xmJc7PTNjtCo3mq2cwzAaAi/mjli09x8YtdyIrVey+ImkR/K4jwIkfVZOliWuMXDuR+i0Ps4Mrap0Etk8gA4n0QyVLcNp1RqDjWUWF7zlHqejRuVk+IcdfXdHw0xo0H1cdz6Kt4vxA1XT/CLMHIfcoClVLSnxm6oGONLfuWzQJndE5rIDDVw6/JF1SLJifLMktyRrgkUrSFyMEEFWCnsqboV7U6m5Tp2PdoOZVRrcQQPqqxhUrKmyNSoEu2Y5xabzaAsqcdVpEh7czJNwrllSBfdI4A2Oi85tmSdUqKepRZXEsIzckh4GQIJlTV+EQ7PSOVwMxsVpOG1KVWn2jFUfE3fvHNejDVwHFpR2KLBYUMho8Vr+LUyaA5CO4AaD1Kr6uAaLhwPfyV7x17RgHxHaZr1MBseLlF1UZRnCvf9Dy33ZlquLDWEgyBrF4ROA4nRgdsZjrPNULT7rC1QNZawHvl1Xz7I7gs8+rNiqnBT7lPVdJ4TUX3VnqgqiNR6IHG42my73ALzpteAYLidhmMDwUDa5cbzPVB4HuR+Aa/B44Pe58WJgdytn0mkLH8IxMdnxWmw2KQvaVPgya3I8fwcRIAHzQxw3ucI7M6A5xkn+WAI9PVW1TFsEl7oA9egVL7TY0VGUmAWIzkd/wz5SnSxrZriwsVvkz9KoHaHz1TyxR/swGyID7dq/UarXFdhko+hLw9kkhGOpQULgwc1t0WyvzF0UIqhUuSQPhcm1SCVyLcErcTnbZ9ncoUuDqyFe4uj/O3O3USmnhdL4qQyTfLJI8JMhIR9P1nwbIleJ2vzA8wlOa5K5hBIcFHmajrufPOEovTJUyPiryWsaNS75KerUe0AEXjVMp0zUrCLhgurXidIPaBuNEUVtYOQpf2ozcoZ7O0XF2UdDBUeIplpQ9VmbQrbtbHoJFlh8W4i73ETaSr84pzsG1uwqZfAS/6+iz1TD5WMjWJKP4ZVLqTqfN4I74h30SMsW0vZo6PTQU8kU+LA8c/90Af4nOPgICo6jRNirfitSSIiAIEXt+sSqN7spnYp2OKH/Erln+i/f8AUc4DYp+GYHGN1XOqEGyuOAszEuI+H5op+SOo58loVh2C4UQcxcrB1QC0plWsYgKGm3Vx/CpXkTJbt7gXGMZEbodmPDjJ5AeAEBS8dodmVSUnwVVCCa3KIJOJdmo07z3KN1Q7KvBg2U7cSd154zdIVQqlrgVbsdJvdUJcDuFY4J0juWxTWwvJHayxfSC5QMq9UqLYTRoeG4qjUYTIfOhuHDftAR3Id+Hv2TmHSQQebZ8uq5ckS5o/Qemm8mJZPVfQhD57L/Bx0P27kHUwZD4O+nLzXLkLA6no8XUrzrf1XOwa6gaEOEOB3HPkeSMr9pvvGf5DkeYXLkd7tex8R1WJYssoLsVGPoBw6qlLC0rlyyHImD7B9R2ZrT0XXDJHce4kT8wuXIp8nc+FrzSfy/NoE4gy4HIKsqthKuQwYHxD/wBMvp9kQ+6G4V3wOmAwxuSuXIeofkOdm/xDS1QYquG1GUzykjv0XLknBBO2+wjGrYPxthykdFmgUq5XQKcPASwp4AXLkYTIcTTIghG8Ixdy06nTwXLlp5q4uy1kcvVKuXJVEp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9875" y="-1798638"/>
            <a:ext cx="26289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 descr="http://1.bp.blogspot.com/-r1zQrC6iPw0/UXhR6EWwzKI/AAAAAAAACSw/mrZZ9JU-SUM/s640/yam+drip+ti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74" y="1484784"/>
            <a:ext cx="1890578" cy="29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terragalleria.com/images/pacific/aust2535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37" y="4717951"/>
            <a:ext cx="3047890" cy="20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mongabay.com/images/emergent2.gif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6" y="2183253"/>
            <a:ext cx="2821583" cy="40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8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Tropical rainforest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/>
          <a:lstStyle/>
          <a:p>
            <a:r>
              <a:rPr lang="en-GB" dirty="0" smtClean="0"/>
              <a:t>Causes of deforestation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Impacts of deforestation</a:t>
            </a:r>
            <a:endParaRPr lang="en-GB" dirty="0"/>
          </a:p>
        </p:txBody>
      </p:sp>
      <p:pic>
        <p:nvPicPr>
          <p:cNvPr id="8194" name="Picture 2" descr="http://www.greenpeace.org/international/Global/international/photos/forests/2012/ca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9861"/>
            <a:ext cx="2959004" cy="19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3.amazonaws.com/mongabay/rainforests/java_0884-63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61" y="1435452"/>
            <a:ext cx="2990131" cy="19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ciencephoto.com/image/176529/350wm/E6400325-Building_a_road_through_the_Ecuadorian_Amazon-SP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685678" cy="20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earthobservatory.nasa.gov/Features/Deforestation/Images/slash_and_burn_childre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14" y="4432205"/>
            <a:ext cx="3562944" cy="22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doeaccimphal.org.in/m18/file.php/1/final%20contents/38/images/Global%20warmin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28" y="4288695"/>
            <a:ext cx="2934072" cy="23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British ecosystems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GB" dirty="0" smtClean="0"/>
              <a:t>Deciduous forests characteristics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Threats</a:t>
            </a:r>
            <a:endParaRPr lang="en-GB" dirty="0"/>
          </a:p>
        </p:txBody>
      </p:sp>
      <p:pic>
        <p:nvPicPr>
          <p:cNvPr id="9218" name="Picture 2" descr="http://us.123rf.com/450wm/xalanx/xalanx1111/xalanx111100045/11151531-colorful-autumnal-landscape-with-deciduous-forest-and-many-fallen-lea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7"/>
            <a:ext cx="4360565" cy="29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bioscholars7th.wikispaces.com/file/view/deciduous.gif/162969563/461x359/deciduou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0" y="1614127"/>
            <a:ext cx="3888431" cy="30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news.bbc.co.uk/media/images/38522000/jpg/_38522137_far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15" y="4941168"/>
            <a:ext cx="300033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hotelsinnewcastle.org/userfiles/Newcastle_Histor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44009"/>
            <a:ext cx="3013300" cy="20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6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138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Year 8 Ecosystems Revision</vt:lpstr>
      <vt:lpstr>PowerPoint Presentation</vt:lpstr>
      <vt:lpstr>Ecosystems</vt:lpstr>
      <vt:lpstr>Food webs</vt:lpstr>
      <vt:lpstr>Biomes</vt:lpstr>
      <vt:lpstr>Tropical rainforest</vt:lpstr>
      <vt:lpstr>Tropical rainforest</vt:lpstr>
      <vt:lpstr>Tropical rainforest</vt:lpstr>
      <vt:lpstr>British ecosystems</vt:lpstr>
      <vt:lpstr>Drawing graphs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St Mary's</dc:creator>
  <cp:lastModifiedBy>St Mary's</cp:lastModifiedBy>
  <cp:revision>11</cp:revision>
  <dcterms:created xsi:type="dcterms:W3CDTF">2014-05-27T12:17:03Z</dcterms:created>
  <dcterms:modified xsi:type="dcterms:W3CDTF">2015-05-21T06:03:39Z</dcterms:modified>
</cp:coreProperties>
</file>