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3"/>
  </p:notesMasterIdLst>
  <p:sldIdLst>
    <p:sldId id="257" r:id="rId2"/>
    <p:sldId id="346" r:id="rId3"/>
    <p:sldId id="282" r:id="rId4"/>
    <p:sldId id="258" r:id="rId5"/>
    <p:sldId id="336" r:id="rId6"/>
    <p:sldId id="337" r:id="rId7"/>
    <p:sldId id="338" r:id="rId8"/>
    <p:sldId id="262" r:id="rId9"/>
    <p:sldId id="293" r:id="rId10"/>
    <p:sldId id="294" r:id="rId11"/>
    <p:sldId id="295" r:id="rId12"/>
    <p:sldId id="292" r:id="rId13"/>
    <p:sldId id="298" r:id="rId14"/>
    <p:sldId id="300" r:id="rId15"/>
    <p:sldId id="299" r:id="rId16"/>
    <p:sldId id="297" r:id="rId17"/>
    <p:sldId id="345" r:id="rId18"/>
    <p:sldId id="296" r:id="rId19"/>
    <p:sldId id="303" r:id="rId20"/>
    <p:sldId id="283" r:id="rId21"/>
    <p:sldId id="284" r:id="rId22"/>
    <p:sldId id="285" r:id="rId23"/>
    <p:sldId id="306" r:id="rId24"/>
    <p:sldId id="286" r:id="rId25"/>
    <p:sldId id="287" r:id="rId26"/>
    <p:sldId id="288" r:id="rId27"/>
    <p:sldId id="307" r:id="rId28"/>
    <p:sldId id="275" r:id="rId29"/>
    <p:sldId id="289" r:id="rId30"/>
    <p:sldId id="290" r:id="rId31"/>
    <p:sldId id="301" r:id="rId32"/>
    <p:sldId id="270" r:id="rId33"/>
    <p:sldId id="308" r:id="rId34"/>
    <p:sldId id="309" r:id="rId35"/>
    <p:sldId id="310" r:id="rId36"/>
    <p:sldId id="256" r:id="rId37"/>
    <p:sldId id="347" r:id="rId38"/>
    <p:sldId id="348" r:id="rId39"/>
    <p:sldId id="259" r:id="rId40"/>
    <p:sldId id="260" r:id="rId41"/>
    <p:sldId id="261" r:id="rId42"/>
  </p:sldIdLst>
  <p:sldSz cx="6858000" cy="9906000" type="A4"/>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743" autoAdjust="0"/>
    <p:restoredTop sz="94660"/>
  </p:normalViewPr>
  <p:slideViewPr>
    <p:cSldViewPr snapToGrid="0">
      <p:cViewPr varScale="1">
        <p:scale>
          <a:sx n="51" d="100"/>
          <a:sy n="51" d="100"/>
        </p:scale>
        <p:origin x="2346"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42D8E6-C255-452F-BBAD-DF7D4E25108B}" type="datetimeFigureOut">
              <a:rPr lang="en-GB" smtClean="0"/>
              <a:t>19/03/2020</a:t>
            </a:fld>
            <a:endParaRPr lang="en-GB"/>
          </a:p>
        </p:txBody>
      </p:sp>
      <p:sp>
        <p:nvSpPr>
          <p:cNvPr id="4" name="Slide Image Placeholder 3"/>
          <p:cNvSpPr>
            <a:spLocks noGrp="1" noRot="1" noChangeAspect="1"/>
          </p:cNvSpPr>
          <p:nvPr>
            <p:ph type="sldImg" idx="2"/>
          </p:nvPr>
        </p:nvSpPr>
        <p:spPr>
          <a:xfrm>
            <a:off x="2360613" y="1143000"/>
            <a:ext cx="2136775"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0BC6A91-875D-44BB-991D-756C493FEA99}" type="slidenum">
              <a:rPr lang="en-GB" smtClean="0"/>
              <a:t>‹#›</a:t>
            </a:fld>
            <a:endParaRPr lang="en-GB"/>
          </a:p>
        </p:txBody>
      </p:sp>
    </p:spTree>
    <p:extLst>
      <p:ext uri="{BB962C8B-B14F-4D97-AF65-F5344CB8AC3E}">
        <p14:creationId xmlns:p14="http://schemas.microsoft.com/office/powerpoint/2010/main" val="1163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621191"/>
            <a:ext cx="5829300" cy="3448756"/>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857250" y="5202944"/>
            <a:ext cx="5143500" cy="2391656"/>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99D4EBB-92C4-4EC0-91DB-6F9304EF5889}" type="datetimeFigureOut">
              <a:rPr lang="en-GB" smtClean="0"/>
              <a:t>19/03/2020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3FDCAE4-8947-4451-9744-B202CB5E0CCF}" type="slidenum">
              <a:rPr lang="en-GB" smtClean="0"/>
              <a:t>‹#›</a:t>
            </a:fld>
            <a:endParaRPr lang="en-GB"/>
          </a:p>
        </p:txBody>
      </p:sp>
    </p:spTree>
    <p:extLst>
      <p:ext uri="{BB962C8B-B14F-4D97-AF65-F5344CB8AC3E}">
        <p14:creationId xmlns:p14="http://schemas.microsoft.com/office/powerpoint/2010/main" val="20387140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99D4EBB-92C4-4EC0-91DB-6F9304EF5889}" type="datetimeFigureOut">
              <a:rPr lang="en-GB" smtClean="0"/>
              <a:t>19/03/2020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3FDCAE4-8947-4451-9744-B202CB5E0CCF}" type="slidenum">
              <a:rPr lang="en-GB" smtClean="0"/>
              <a:t>‹#›</a:t>
            </a:fld>
            <a:endParaRPr lang="en-GB"/>
          </a:p>
        </p:txBody>
      </p:sp>
    </p:spTree>
    <p:extLst>
      <p:ext uri="{BB962C8B-B14F-4D97-AF65-F5344CB8AC3E}">
        <p14:creationId xmlns:p14="http://schemas.microsoft.com/office/powerpoint/2010/main" val="9112789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527403"/>
            <a:ext cx="1478756" cy="8394877"/>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71488" y="527403"/>
            <a:ext cx="4350544" cy="839487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99D4EBB-92C4-4EC0-91DB-6F9304EF5889}" type="datetimeFigureOut">
              <a:rPr lang="en-GB" smtClean="0"/>
              <a:t>19/03/2020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3FDCAE4-8947-4451-9744-B202CB5E0CCF}" type="slidenum">
              <a:rPr lang="en-GB" smtClean="0"/>
              <a:t>‹#›</a:t>
            </a:fld>
            <a:endParaRPr lang="en-GB"/>
          </a:p>
        </p:txBody>
      </p:sp>
    </p:spTree>
    <p:extLst>
      <p:ext uri="{BB962C8B-B14F-4D97-AF65-F5344CB8AC3E}">
        <p14:creationId xmlns:p14="http://schemas.microsoft.com/office/powerpoint/2010/main" val="32816788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99D4EBB-92C4-4EC0-91DB-6F9304EF5889}" type="datetimeFigureOut">
              <a:rPr lang="en-GB" smtClean="0"/>
              <a:t>19/03/2020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3FDCAE4-8947-4451-9744-B202CB5E0CCF}" type="slidenum">
              <a:rPr lang="en-GB" smtClean="0"/>
              <a:t>‹#›</a:t>
            </a:fld>
            <a:endParaRPr lang="en-GB"/>
          </a:p>
        </p:txBody>
      </p:sp>
    </p:spTree>
    <p:extLst>
      <p:ext uri="{BB962C8B-B14F-4D97-AF65-F5344CB8AC3E}">
        <p14:creationId xmlns:p14="http://schemas.microsoft.com/office/powerpoint/2010/main" val="343891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67916" y="2469624"/>
            <a:ext cx="5915025" cy="4120620"/>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467916" y="6629226"/>
            <a:ext cx="5915025" cy="2166937"/>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99D4EBB-92C4-4EC0-91DB-6F9304EF5889}" type="datetimeFigureOut">
              <a:rPr lang="en-GB" smtClean="0"/>
              <a:t>19/03/2020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3FDCAE4-8947-4451-9744-B202CB5E0CCF}" type="slidenum">
              <a:rPr lang="en-GB" smtClean="0"/>
              <a:t>‹#›</a:t>
            </a:fld>
            <a:endParaRPr lang="en-GB"/>
          </a:p>
        </p:txBody>
      </p:sp>
    </p:spTree>
    <p:extLst>
      <p:ext uri="{BB962C8B-B14F-4D97-AF65-F5344CB8AC3E}">
        <p14:creationId xmlns:p14="http://schemas.microsoft.com/office/powerpoint/2010/main" val="8261184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471488" y="2637014"/>
            <a:ext cx="2914650" cy="62852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471863" y="2637014"/>
            <a:ext cx="2914650" cy="62852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99D4EBB-92C4-4EC0-91DB-6F9304EF5889}" type="datetimeFigureOut">
              <a:rPr lang="en-GB" smtClean="0"/>
              <a:t>19/03/2020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3FDCAE4-8947-4451-9744-B202CB5E0CCF}" type="slidenum">
              <a:rPr lang="en-GB" smtClean="0"/>
              <a:t>‹#›</a:t>
            </a:fld>
            <a:endParaRPr lang="en-GB"/>
          </a:p>
        </p:txBody>
      </p:sp>
    </p:spTree>
    <p:extLst>
      <p:ext uri="{BB962C8B-B14F-4D97-AF65-F5344CB8AC3E}">
        <p14:creationId xmlns:p14="http://schemas.microsoft.com/office/powerpoint/2010/main" val="2235474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72381" y="527405"/>
            <a:ext cx="5915025" cy="1914702"/>
          </a:xfrm>
        </p:spPr>
        <p:txBody>
          <a:bodyPr/>
          <a:lstStyle/>
          <a:p>
            <a:r>
              <a:rPr lang="en-US"/>
              <a:t>Click to edit Master title style</a:t>
            </a:r>
            <a:endParaRPr lang="en-US" dirty="0"/>
          </a:p>
        </p:txBody>
      </p:sp>
      <p:sp>
        <p:nvSpPr>
          <p:cNvPr id="3" name="Text Placeholder 2"/>
          <p:cNvSpPr>
            <a:spLocks noGrp="1"/>
          </p:cNvSpPr>
          <p:nvPr>
            <p:ph type="body" idx="1"/>
          </p:nvPr>
        </p:nvSpPr>
        <p:spPr>
          <a:xfrm>
            <a:off x="472381" y="2428347"/>
            <a:ext cx="2901255"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72381" y="3618442"/>
            <a:ext cx="2901255" cy="53221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471863" y="2428347"/>
            <a:ext cx="2915543"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3471863" y="3618442"/>
            <a:ext cx="2915543" cy="53221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99D4EBB-92C4-4EC0-91DB-6F9304EF5889}" type="datetimeFigureOut">
              <a:rPr lang="en-GB" smtClean="0"/>
              <a:t>19/03/2020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83FDCAE4-8947-4451-9744-B202CB5E0CCF}" type="slidenum">
              <a:rPr lang="en-GB" smtClean="0"/>
              <a:t>‹#›</a:t>
            </a:fld>
            <a:endParaRPr lang="en-GB"/>
          </a:p>
        </p:txBody>
      </p:sp>
    </p:spTree>
    <p:extLst>
      <p:ext uri="{BB962C8B-B14F-4D97-AF65-F5344CB8AC3E}">
        <p14:creationId xmlns:p14="http://schemas.microsoft.com/office/powerpoint/2010/main" val="41719940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99D4EBB-92C4-4EC0-91DB-6F9304EF5889}" type="datetimeFigureOut">
              <a:rPr lang="en-GB" smtClean="0"/>
              <a:t>19/03/2020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83FDCAE4-8947-4451-9744-B202CB5E0CCF}" type="slidenum">
              <a:rPr lang="en-GB" smtClean="0"/>
              <a:t>‹#›</a:t>
            </a:fld>
            <a:endParaRPr lang="en-GB"/>
          </a:p>
        </p:txBody>
      </p:sp>
    </p:spTree>
    <p:extLst>
      <p:ext uri="{BB962C8B-B14F-4D97-AF65-F5344CB8AC3E}">
        <p14:creationId xmlns:p14="http://schemas.microsoft.com/office/powerpoint/2010/main" val="28187493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9D4EBB-92C4-4EC0-91DB-6F9304EF5889}" type="datetimeFigureOut">
              <a:rPr lang="en-GB" smtClean="0"/>
              <a:t>19/03/2020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83FDCAE4-8947-4451-9744-B202CB5E0CCF}" type="slidenum">
              <a:rPr lang="en-GB" smtClean="0"/>
              <a:t>‹#›</a:t>
            </a:fld>
            <a:endParaRPr lang="en-GB"/>
          </a:p>
        </p:txBody>
      </p:sp>
    </p:spTree>
    <p:extLst>
      <p:ext uri="{BB962C8B-B14F-4D97-AF65-F5344CB8AC3E}">
        <p14:creationId xmlns:p14="http://schemas.microsoft.com/office/powerpoint/2010/main" val="37791162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2915543" y="1426283"/>
            <a:ext cx="3471863" cy="7039681"/>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D99D4EBB-92C4-4EC0-91DB-6F9304EF5889}" type="datetimeFigureOut">
              <a:rPr lang="en-GB" smtClean="0"/>
              <a:t>19/03/2020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3FDCAE4-8947-4451-9744-B202CB5E0CCF}" type="slidenum">
              <a:rPr lang="en-GB" smtClean="0"/>
              <a:t>‹#›</a:t>
            </a:fld>
            <a:endParaRPr lang="en-GB"/>
          </a:p>
        </p:txBody>
      </p:sp>
    </p:spTree>
    <p:extLst>
      <p:ext uri="{BB962C8B-B14F-4D97-AF65-F5344CB8AC3E}">
        <p14:creationId xmlns:p14="http://schemas.microsoft.com/office/powerpoint/2010/main" val="11530734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2915543" y="1426283"/>
            <a:ext cx="3471863" cy="7039681"/>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D99D4EBB-92C4-4EC0-91DB-6F9304EF5889}" type="datetimeFigureOut">
              <a:rPr lang="en-GB" smtClean="0"/>
              <a:t>19/03/2020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3FDCAE4-8947-4451-9744-B202CB5E0CCF}" type="slidenum">
              <a:rPr lang="en-GB" smtClean="0"/>
              <a:t>‹#›</a:t>
            </a:fld>
            <a:endParaRPr lang="en-GB"/>
          </a:p>
        </p:txBody>
      </p:sp>
    </p:spTree>
    <p:extLst>
      <p:ext uri="{BB962C8B-B14F-4D97-AF65-F5344CB8AC3E}">
        <p14:creationId xmlns:p14="http://schemas.microsoft.com/office/powerpoint/2010/main" val="2312978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527405"/>
            <a:ext cx="5915025" cy="191470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71488" y="2637014"/>
            <a:ext cx="5915025" cy="628526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71488" y="9181397"/>
            <a:ext cx="1543050" cy="527403"/>
          </a:xfrm>
          <a:prstGeom prst="rect">
            <a:avLst/>
          </a:prstGeom>
        </p:spPr>
        <p:txBody>
          <a:bodyPr vert="horz" lIns="91440" tIns="45720" rIns="91440" bIns="45720" rtlCol="0" anchor="ctr"/>
          <a:lstStyle>
            <a:lvl1pPr algn="l">
              <a:defRPr sz="900">
                <a:solidFill>
                  <a:schemeClr val="tx1">
                    <a:tint val="75000"/>
                  </a:schemeClr>
                </a:solidFill>
              </a:defRPr>
            </a:lvl1pPr>
          </a:lstStyle>
          <a:p>
            <a:fld id="{D99D4EBB-92C4-4EC0-91DB-6F9304EF5889}" type="datetimeFigureOut">
              <a:rPr lang="en-GB" smtClean="0"/>
              <a:t>19/03/2020</a:t>
            </a:fld>
            <a:endParaRPr lang="en-GB"/>
          </a:p>
        </p:txBody>
      </p:sp>
      <p:sp>
        <p:nvSpPr>
          <p:cNvPr id="5" name="Footer Placeholder 4"/>
          <p:cNvSpPr>
            <a:spLocks noGrp="1"/>
          </p:cNvSpPr>
          <p:nvPr>
            <p:ph type="ftr" sz="quarter" idx="3"/>
          </p:nvPr>
        </p:nvSpPr>
        <p:spPr>
          <a:xfrm>
            <a:off x="2271713" y="9181397"/>
            <a:ext cx="2314575" cy="527403"/>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4843463" y="9181397"/>
            <a:ext cx="1543050" cy="527403"/>
          </a:xfrm>
          <a:prstGeom prst="rect">
            <a:avLst/>
          </a:prstGeom>
        </p:spPr>
        <p:txBody>
          <a:bodyPr vert="horz" lIns="91440" tIns="45720" rIns="91440" bIns="45720" rtlCol="0" anchor="ctr"/>
          <a:lstStyle>
            <a:lvl1pPr algn="r">
              <a:defRPr sz="900">
                <a:solidFill>
                  <a:schemeClr val="tx1">
                    <a:tint val="75000"/>
                  </a:schemeClr>
                </a:solidFill>
              </a:defRPr>
            </a:lvl1pPr>
          </a:lstStyle>
          <a:p>
            <a:fld id="{83FDCAE4-8947-4451-9744-B202CB5E0CCF}" type="slidenum">
              <a:rPr lang="en-GB" smtClean="0"/>
              <a:t>‹#›</a:t>
            </a:fld>
            <a:endParaRPr lang="en-GB"/>
          </a:p>
        </p:txBody>
      </p:sp>
    </p:spTree>
    <p:extLst>
      <p:ext uri="{BB962C8B-B14F-4D97-AF65-F5344CB8AC3E}">
        <p14:creationId xmlns:p14="http://schemas.microsoft.com/office/powerpoint/2010/main" val="13040176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37.png"/><Relationship Id="rId1" Type="http://schemas.openxmlformats.org/officeDocument/2006/relationships/slideLayout" Target="../slideLayouts/slideLayout1.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 Id="rId9" Type="http://schemas.openxmlformats.org/officeDocument/2006/relationships/image" Target="../media/image36.png"/></Relationships>
</file>

<file path=ppt/slides/_rels/slide38.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4.png"/><Relationship Id="rId7" Type="http://schemas.openxmlformats.org/officeDocument/2006/relationships/image" Target="../media/image47.png"/><Relationship Id="rId2" Type="http://schemas.openxmlformats.org/officeDocument/2006/relationships/image" Target="../media/image36.png"/><Relationship Id="rId1" Type="http://schemas.openxmlformats.org/officeDocument/2006/relationships/slideLayout" Target="../slideLayouts/slideLayout1.xml"/><Relationship Id="rId6" Type="http://schemas.openxmlformats.org/officeDocument/2006/relationships/image" Target="../media/image46.png"/><Relationship Id="rId11" Type="http://schemas.microsoft.com/office/2007/relationships/hdphoto" Target="../media/hdphoto2.wdp"/><Relationship Id="rId5" Type="http://schemas.openxmlformats.org/officeDocument/2006/relationships/image" Target="../media/image45.png"/><Relationship Id="rId10" Type="http://schemas.openxmlformats.org/officeDocument/2006/relationships/image" Target="../media/image50.png"/><Relationship Id="rId4" Type="http://schemas.microsoft.com/office/2007/relationships/hdphoto" Target="../media/hdphoto1.wdp"/><Relationship Id="rId9" Type="http://schemas.openxmlformats.org/officeDocument/2006/relationships/image" Target="../media/image49.png"/></Relationships>
</file>

<file path=ppt/slides/_rels/slide39.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image" Target="../media/image36.png"/><Relationship Id="rId1" Type="http://schemas.openxmlformats.org/officeDocument/2006/relationships/slideLayout" Target="../slideLayouts/slideLayout1.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 Id="rId9" Type="http://schemas.openxmlformats.org/officeDocument/2006/relationships/image" Target="../media/image57.pn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40.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image" Target="../media/image36.png"/><Relationship Id="rId1" Type="http://schemas.openxmlformats.org/officeDocument/2006/relationships/slideLayout" Target="../slideLayouts/slideLayout1.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 Id="rId9" Type="http://schemas.openxmlformats.org/officeDocument/2006/relationships/image" Target="../media/image64.png"/></Relationships>
</file>

<file path=ppt/slides/_rels/slide41.xml.rels><?xml version="1.0" encoding="UTF-8" standalone="yes"?>
<Relationships xmlns="http://schemas.openxmlformats.org/package/2006/relationships"><Relationship Id="rId8" Type="http://schemas.microsoft.com/office/2007/relationships/hdphoto" Target="../media/hdphoto5.wdp"/><Relationship Id="rId13" Type="http://schemas.openxmlformats.org/officeDocument/2006/relationships/image" Target="../media/image71.png"/><Relationship Id="rId3" Type="http://schemas.openxmlformats.org/officeDocument/2006/relationships/image" Target="../media/image65.png"/><Relationship Id="rId7" Type="http://schemas.openxmlformats.org/officeDocument/2006/relationships/image" Target="../media/image67.png"/><Relationship Id="rId12" Type="http://schemas.microsoft.com/office/2007/relationships/hdphoto" Target="../media/hdphoto6.wdp"/><Relationship Id="rId2" Type="http://schemas.openxmlformats.org/officeDocument/2006/relationships/image" Target="../media/image36.png"/><Relationship Id="rId1" Type="http://schemas.openxmlformats.org/officeDocument/2006/relationships/slideLayout" Target="../slideLayouts/slideLayout1.xml"/><Relationship Id="rId6" Type="http://schemas.microsoft.com/office/2007/relationships/hdphoto" Target="../media/hdphoto4.wdp"/><Relationship Id="rId11" Type="http://schemas.openxmlformats.org/officeDocument/2006/relationships/image" Target="../media/image70.png"/><Relationship Id="rId5" Type="http://schemas.openxmlformats.org/officeDocument/2006/relationships/image" Target="../media/image66.png"/><Relationship Id="rId10" Type="http://schemas.openxmlformats.org/officeDocument/2006/relationships/image" Target="../media/image69.png"/><Relationship Id="rId4" Type="http://schemas.microsoft.com/office/2007/relationships/hdphoto" Target="../media/hdphoto3.wdp"/><Relationship Id="rId9" Type="http://schemas.openxmlformats.org/officeDocument/2006/relationships/image" Target="../media/image68.png"/><Relationship Id="rId14" Type="http://schemas.microsoft.com/office/2007/relationships/hdphoto" Target="../media/hdphoto7.wdp"/></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3EC48772-FD57-4EBC-9AAB-5CDA34B0F1DB}"/>
              </a:ext>
            </a:extLst>
          </p:cNvPr>
          <p:cNvGraphicFramePr>
            <a:graphicFrameLocks noGrp="1"/>
          </p:cNvGraphicFramePr>
          <p:nvPr>
            <p:extLst>
              <p:ext uri="{D42A27DB-BD31-4B8C-83A1-F6EECF244321}">
                <p14:modId xmlns:p14="http://schemas.microsoft.com/office/powerpoint/2010/main" val="4155984367"/>
              </p:ext>
            </p:extLst>
          </p:nvPr>
        </p:nvGraphicFramePr>
        <p:xfrm>
          <a:off x="339634" y="809897"/>
          <a:ext cx="6252756" cy="8911264"/>
        </p:xfrm>
        <a:graphic>
          <a:graphicData uri="http://schemas.openxmlformats.org/drawingml/2006/table">
            <a:tbl>
              <a:tblPr firstRow="1" bandRow="1">
                <a:tableStyleId>{5C22544A-7EE6-4342-B048-85BDC9FD1C3A}</a:tableStyleId>
              </a:tblPr>
              <a:tblGrid>
                <a:gridCol w="2084252">
                  <a:extLst>
                    <a:ext uri="{9D8B030D-6E8A-4147-A177-3AD203B41FA5}">
                      <a16:colId xmlns:a16="http://schemas.microsoft.com/office/drawing/2014/main" val="3987833777"/>
                    </a:ext>
                  </a:extLst>
                </a:gridCol>
                <a:gridCol w="2084252">
                  <a:extLst>
                    <a:ext uri="{9D8B030D-6E8A-4147-A177-3AD203B41FA5}">
                      <a16:colId xmlns:a16="http://schemas.microsoft.com/office/drawing/2014/main" val="2369464597"/>
                    </a:ext>
                  </a:extLst>
                </a:gridCol>
                <a:gridCol w="2084252">
                  <a:extLst>
                    <a:ext uri="{9D8B030D-6E8A-4147-A177-3AD203B41FA5}">
                      <a16:colId xmlns:a16="http://schemas.microsoft.com/office/drawing/2014/main" val="1186514780"/>
                    </a:ext>
                  </a:extLst>
                </a:gridCol>
              </a:tblGrid>
              <a:tr h="1769582">
                <a:tc>
                  <a:txBody>
                    <a:bodyPr/>
                    <a:lstStyle/>
                    <a:p>
                      <a:r>
                        <a:rPr lang="en-GB" b="1" u="sng" dirty="0">
                          <a:solidFill>
                            <a:schemeClr val="tx1"/>
                          </a:solidFill>
                          <a:latin typeface="+mn-lt"/>
                        </a:rPr>
                        <a:t>19</a:t>
                      </a:r>
                      <a:r>
                        <a:rPr lang="en-GB" b="1" u="sng" baseline="30000" dirty="0">
                          <a:solidFill>
                            <a:schemeClr val="tx1"/>
                          </a:solidFill>
                          <a:latin typeface="+mn-lt"/>
                        </a:rPr>
                        <a:t>th</a:t>
                      </a:r>
                      <a:r>
                        <a:rPr lang="en-GB" b="1" u="sng" dirty="0">
                          <a:solidFill>
                            <a:schemeClr val="tx1"/>
                          </a:solidFill>
                          <a:latin typeface="+mn-lt"/>
                        </a:rPr>
                        <a:t> March Rain, rain</a:t>
                      </a:r>
                    </a:p>
                    <a:p>
                      <a:pPr marL="0" marR="0" lvl="0" indent="0" algn="l" defTabSz="685800" rtl="0" eaLnBrk="1" fontAlgn="auto" latinLnBrk="0" hangingPunct="1">
                        <a:lnSpc>
                          <a:spcPct val="100000"/>
                        </a:lnSpc>
                        <a:spcBef>
                          <a:spcPts val="0"/>
                        </a:spcBef>
                        <a:spcAft>
                          <a:spcPts val="0"/>
                        </a:spcAft>
                        <a:buClrTx/>
                        <a:buSzTx/>
                        <a:buFontTx/>
                        <a:buNone/>
                        <a:tabLst/>
                        <a:defRPr/>
                      </a:pPr>
                      <a:r>
                        <a:rPr lang="en-GB" sz="1400" b="0" dirty="0">
                          <a:solidFill>
                            <a:schemeClr val="tx1"/>
                          </a:solidFill>
                          <a:latin typeface="+mn-lt"/>
                        </a:rPr>
                        <a:t>Write a narrative set in the rain. Make the weather central to the narrative.</a:t>
                      </a:r>
                    </a:p>
                    <a:p>
                      <a:endParaRPr lang="en-GB" b="0" dirty="0">
                        <a:solidFill>
                          <a:schemeClr val="tx1"/>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400" b="1" u="sng" dirty="0">
                          <a:solidFill>
                            <a:schemeClr val="tx1"/>
                          </a:solidFill>
                          <a:latin typeface="+mn-lt"/>
                        </a:rPr>
                        <a:t>20</a:t>
                      </a:r>
                      <a:r>
                        <a:rPr lang="en-GB" sz="1400" b="1" u="sng" baseline="30000" dirty="0">
                          <a:solidFill>
                            <a:schemeClr val="tx1"/>
                          </a:solidFill>
                          <a:latin typeface="+mn-lt"/>
                        </a:rPr>
                        <a:t>th</a:t>
                      </a:r>
                      <a:r>
                        <a:rPr lang="en-GB" sz="1400" b="1" u="sng" dirty="0">
                          <a:solidFill>
                            <a:schemeClr val="tx1"/>
                          </a:solidFill>
                          <a:latin typeface="+mn-lt"/>
                        </a:rPr>
                        <a:t> March Find the Future</a:t>
                      </a:r>
                    </a:p>
                    <a:p>
                      <a:pPr marL="0" marR="0" lvl="0" indent="0" algn="l" defTabSz="685800" rtl="0" eaLnBrk="1" fontAlgn="auto" latinLnBrk="0" hangingPunct="1">
                        <a:lnSpc>
                          <a:spcPct val="100000"/>
                        </a:lnSpc>
                        <a:spcBef>
                          <a:spcPts val="0"/>
                        </a:spcBef>
                        <a:spcAft>
                          <a:spcPts val="0"/>
                        </a:spcAft>
                        <a:buClrTx/>
                        <a:buSzTx/>
                        <a:buFontTx/>
                        <a:buNone/>
                        <a:tabLst/>
                        <a:defRPr/>
                      </a:pPr>
                      <a:r>
                        <a:rPr lang="en-GB" sz="1400" b="0" dirty="0">
                          <a:solidFill>
                            <a:schemeClr val="tx1"/>
                          </a:solidFill>
                          <a:latin typeface="+mn-lt"/>
                        </a:rPr>
                        <a:t>Write a diary of your day on March 20</a:t>
                      </a:r>
                      <a:r>
                        <a:rPr lang="en-GB" sz="1400" b="0" baseline="30000" dirty="0">
                          <a:solidFill>
                            <a:schemeClr val="tx1"/>
                          </a:solidFill>
                          <a:latin typeface="+mn-lt"/>
                        </a:rPr>
                        <a:t>th</a:t>
                      </a:r>
                      <a:r>
                        <a:rPr lang="en-GB" sz="1400" b="0" dirty="0">
                          <a:solidFill>
                            <a:schemeClr val="tx1"/>
                          </a:solidFill>
                          <a:latin typeface="+mn-lt"/>
                        </a:rPr>
                        <a:t> in 25 years time.</a:t>
                      </a:r>
                    </a:p>
                    <a:p>
                      <a:endParaRPr lang="en-GB" b="0" dirty="0">
                        <a:solidFill>
                          <a:schemeClr val="tx1"/>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400" b="1" u="sng" dirty="0">
                          <a:solidFill>
                            <a:schemeClr val="tx1"/>
                          </a:solidFill>
                          <a:latin typeface="+mn-lt"/>
                        </a:rPr>
                        <a:t>21</a:t>
                      </a:r>
                      <a:r>
                        <a:rPr lang="en-GB" sz="1400" b="1" u="sng" baseline="30000" dirty="0">
                          <a:solidFill>
                            <a:schemeClr val="tx1"/>
                          </a:solidFill>
                          <a:latin typeface="+mn-lt"/>
                        </a:rPr>
                        <a:t>st</a:t>
                      </a:r>
                      <a:r>
                        <a:rPr lang="en-GB" sz="1400" b="1" u="sng" dirty="0">
                          <a:solidFill>
                            <a:schemeClr val="tx1"/>
                          </a:solidFill>
                          <a:latin typeface="+mn-lt"/>
                        </a:rPr>
                        <a:t> March is Memory Day</a:t>
                      </a:r>
                    </a:p>
                    <a:p>
                      <a:pPr marL="0" marR="0" lvl="0" indent="0" algn="l" defTabSz="685800" rtl="0" eaLnBrk="1" fontAlgn="auto" latinLnBrk="0" hangingPunct="1">
                        <a:lnSpc>
                          <a:spcPct val="100000"/>
                        </a:lnSpc>
                        <a:spcBef>
                          <a:spcPts val="0"/>
                        </a:spcBef>
                        <a:spcAft>
                          <a:spcPts val="0"/>
                        </a:spcAft>
                        <a:buClrTx/>
                        <a:buSzTx/>
                        <a:buFontTx/>
                        <a:buNone/>
                        <a:tabLst/>
                        <a:defRPr/>
                      </a:pPr>
                      <a:r>
                        <a:rPr lang="en-GB" sz="1400" b="0" dirty="0">
                          <a:solidFill>
                            <a:schemeClr val="tx1"/>
                          </a:solidFill>
                          <a:latin typeface="+mn-lt"/>
                        </a:rPr>
                        <a:t>Write a memory, make it something you want to remember forever. Write it, keep it.</a:t>
                      </a:r>
                    </a:p>
                    <a:p>
                      <a:endParaRPr lang="en-GB" b="0" dirty="0">
                        <a:solidFill>
                          <a:schemeClr val="tx1"/>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79773817"/>
                  </a:ext>
                </a:extLst>
              </a:tr>
              <a:tr h="1769582">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400" b="1" u="sng" dirty="0">
                          <a:latin typeface="+mn-lt"/>
                        </a:rPr>
                        <a:t>22</a:t>
                      </a:r>
                      <a:r>
                        <a:rPr lang="en-GB" sz="1400" b="1" u="sng" baseline="30000" dirty="0">
                          <a:latin typeface="+mn-lt"/>
                        </a:rPr>
                        <a:t>nd</a:t>
                      </a:r>
                      <a:r>
                        <a:rPr lang="en-GB" sz="1400" b="1" u="sng" dirty="0">
                          <a:latin typeface="+mn-lt"/>
                        </a:rPr>
                        <a:t> March Errors and Errands</a:t>
                      </a:r>
                    </a:p>
                    <a:p>
                      <a:pPr marL="0" marR="0" lvl="0" indent="0" algn="l" defTabSz="685800" rtl="0" eaLnBrk="1" fontAlgn="auto" latinLnBrk="0" hangingPunct="1">
                        <a:lnSpc>
                          <a:spcPct val="100000"/>
                        </a:lnSpc>
                        <a:spcBef>
                          <a:spcPts val="0"/>
                        </a:spcBef>
                        <a:spcAft>
                          <a:spcPts val="0"/>
                        </a:spcAft>
                        <a:buClrTx/>
                        <a:buSzTx/>
                        <a:buFontTx/>
                        <a:buNone/>
                        <a:tabLst/>
                        <a:defRPr/>
                      </a:pPr>
                      <a:r>
                        <a:rPr lang="en-GB" sz="1400" b="0" dirty="0">
                          <a:latin typeface="+mn-lt"/>
                        </a:rPr>
                        <a:t>Write a narrative in which a child is sent on an errand that goes terribly wrong.</a:t>
                      </a:r>
                    </a:p>
                    <a:p>
                      <a:endParaRPr lang="en-GB" b="0" dirty="0">
                        <a:solidFill>
                          <a:schemeClr val="tx1"/>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400" b="1" u="sng" dirty="0">
                          <a:latin typeface="+mn-lt"/>
                        </a:rPr>
                        <a:t>23</a:t>
                      </a:r>
                      <a:r>
                        <a:rPr lang="en-GB" sz="1400" b="1" u="sng" baseline="30000" dirty="0">
                          <a:latin typeface="+mn-lt"/>
                        </a:rPr>
                        <a:t>rd</a:t>
                      </a:r>
                      <a:r>
                        <a:rPr lang="en-GB" sz="1400" b="1" u="sng" dirty="0">
                          <a:latin typeface="+mn-lt"/>
                        </a:rPr>
                        <a:t> March is Near Miss Day</a:t>
                      </a:r>
                    </a:p>
                    <a:p>
                      <a:pPr marL="0" marR="0" lvl="0" indent="0" algn="l" defTabSz="685800" rtl="0" eaLnBrk="1" fontAlgn="auto" latinLnBrk="0" hangingPunct="1">
                        <a:lnSpc>
                          <a:spcPct val="100000"/>
                        </a:lnSpc>
                        <a:spcBef>
                          <a:spcPts val="0"/>
                        </a:spcBef>
                        <a:spcAft>
                          <a:spcPts val="0"/>
                        </a:spcAft>
                        <a:buClrTx/>
                        <a:buSzTx/>
                        <a:buFontTx/>
                        <a:buNone/>
                        <a:tabLst/>
                        <a:defRPr/>
                      </a:pPr>
                      <a:r>
                        <a:rPr lang="en-GB" sz="1400" b="0" dirty="0">
                          <a:latin typeface="+mn-lt"/>
                        </a:rPr>
                        <a:t>Write a short narrative in which a character has a very near miss, it could be small or large.</a:t>
                      </a:r>
                    </a:p>
                    <a:p>
                      <a:endParaRPr lang="en-GB" b="0" dirty="0">
                        <a:solidFill>
                          <a:schemeClr val="tx1"/>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400" b="1" u="sng" dirty="0">
                          <a:latin typeface="+mn-lt"/>
                        </a:rPr>
                        <a:t>24</a:t>
                      </a:r>
                      <a:r>
                        <a:rPr lang="en-GB" sz="1400" b="1" u="sng" baseline="30000" dirty="0">
                          <a:latin typeface="+mn-lt"/>
                        </a:rPr>
                        <a:t>th</a:t>
                      </a:r>
                      <a:r>
                        <a:rPr lang="en-GB" sz="1400" b="1" u="sng" dirty="0">
                          <a:latin typeface="+mn-lt"/>
                        </a:rPr>
                        <a:t> March Similar and Same</a:t>
                      </a:r>
                    </a:p>
                    <a:p>
                      <a:pPr marL="0" marR="0" lvl="0" indent="0" algn="l" defTabSz="685800" rtl="0" eaLnBrk="1" fontAlgn="auto" latinLnBrk="0" hangingPunct="1">
                        <a:lnSpc>
                          <a:spcPct val="100000"/>
                        </a:lnSpc>
                        <a:spcBef>
                          <a:spcPts val="0"/>
                        </a:spcBef>
                        <a:spcAft>
                          <a:spcPts val="0"/>
                        </a:spcAft>
                        <a:buClrTx/>
                        <a:buSzTx/>
                        <a:buFontTx/>
                        <a:buNone/>
                        <a:tabLst/>
                        <a:defRPr/>
                      </a:pPr>
                      <a:r>
                        <a:rPr lang="en-GB" sz="1400" b="0" dirty="0">
                          <a:latin typeface="+mn-lt"/>
                        </a:rPr>
                        <a:t>Describe the scene as doppelgangers meet in the queue at a coffee shop, include their reactions.</a:t>
                      </a:r>
                    </a:p>
                    <a:p>
                      <a:endParaRPr lang="en-GB" b="0" dirty="0">
                        <a:solidFill>
                          <a:schemeClr val="tx1"/>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90166790"/>
                  </a:ext>
                </a:extLst>
              </a:tr>
              <a:tr h="1769582">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400" b="1" u="sng" dirty="0">
                          <a:latin typeface="+mn-lt"/>
                        </a:rPr>
                        <a:t>25</a:t>
                      </a:r>
                      <a:r>
                        <a:rPr lang="en-GB" sz="1400" b="1" u="sng" baseline="30000" dirty="0">
                          <a:latin typeface="+mn-lt"/>
                        </a:rPr>
                        <a:t>th</a:t>
                      </a:r>
                      <a:r>
                        <a:rPr lang="en-GB" sz="1400" b="1" u="sng" dirty="0">
                          <a:latin typeface="+mn-lt"/>
                        </a:rPr>
                        <a:t> March Flatmate Hunt</a:t>
                      </a:r>
                    </a:p>
                    <a:p>
                      <a:pPr marL="0" marR="0" lvl="0" indent="0" algn="l" defTabSz="685800" rtl="0" eaLnBrk="1" fontAlgn="auto" latinLnBrk="0" hangingPunct="1">
                        <a:lnSpc>
                          <a:spcPct val="100000"/>
                        </a:lnSpc>
                        <a:spcBef>
                          <a:spcPts val="0"/>
                        </a:spcBef>
                        <a:spcAft>
                          <a:spcPts val="0"/>
                        </a:spcAft>
                        <a:buClrTx/>
                        <a:buSzTx/>
                        <a:buFontTx/>
                        <a:buNone/>
                        <a:tabLst/>
                        <a:defRPr/>
                      </a:pPr>
                      <a:r>
                        <a:rPr lang="en-GB" sz="1400" b="0" dirty="0">
                          <a:latin typeface="+mn-lt"/>
                        </a:rPr>
                        <a:t>Write a narrative where a character is interviewing for a new flatmate. Keep a record of all the cool and crazy things they discover.</a:t>
                      </a:r>
                    </a:p>
                    <a:p>
                      <a:endParaRPr lang="en-GB" b="0" dirty="0">
                        <a:solidFill>
                          <a:schemeClr val="tx1"/>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400" b="1" u="sng" dirty="0">
                          <a:latin typeface="+mn-lt"/>
                        </a:rPr>
                        <a:t>26</a:t>
                      </a:r>
                      <a:r>
                        <a:rPr lang="en-GB" sz="1400" b="1" u="sng" baseline="30000" dirty="0">
                          <a:latin typeface="+mn-lt"/>
                        </a:rPr>
                        <a:t>th</a:t>
                      </a:r>
                      <a:r>
                        <a:rPr lang="en-GB" sz="1400" b="1" u="sng" dirty="0">
                          <a:latin typeface="+mn-lt"/>
                        </a:rPr>
                        <a:t> March is Neighbour Day</a:t>
                      </a:r>
                    </a:p>
                    <a:p>
                      <a:pPr marL="0" marR="0" lvl="0" indent="0" algn="l" defTabSz="685800" rtl="0" eaLnBrk="1" fontAlgn="auto" latinLnBrk="0" hangingPunct="1">
                        <a:lnSpc>
                          <a:spcPct val="100000"/>
                        </a:lnSpc>
                        <a:spcBef>
                          <a:spcPts val="0"/>
                        </a:spcBef>
                        <a:spcAft>
                          <a:spcPts val="0"/>
                        </a:spcAft>
                        <a:buClrTx/>
                        <a:buSzTx/>
                        <a:buFontTx/>
                        <a:buNone/>
                        <a:tabLst/>
                        <a:defRPr/>
                      </a:pPr>
                      <a:r>
                        <a:rPr lang="en-GB" sz="1400" b="0" dirty="0">
                          <a:latin typeface="+mn-lt"/>
                        </a:rPr>
                        <a:t>A character helps their </a:t>
                      </a:r>
                      <a:r>
                        <a:rPr lang="en-US" sz="1400" b="0" dirty="0">
                          <a:latin typeface="+mn-lt"/>
                        </a:rPr>
                        <a:t>neighbor</a:t>
                      </a:r>
                      <a:r>
                        <a:rPr lang="en-GB" sz="1400" b="0" dirty="0">
                          <a:latin typeface="+mn-lt"/>
                        </a:rPr>
                        <a:t> who is trapped in an embarrassing position. Write this.</a:t>
                      </a:r>
                    </a:p>
                    <a:p>
                      <a:endParaRPr lang="en-GB" b="0" dirty="0">
                        <a:solidFill>
                          <a:schemeClr val="tx1"/>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400" b="1" u="sng" dirty="0">
                          <a:latin typeface="+mn-lt"/>
                        </a:rPr>
                        <a:t>27</a:t>
                      </a:r>
                      <a:r>
                        <a:rPr lang="en-GB" sz="1400" b="1" u="sng" baseline="30000" dirty="0">
                          <a:latin typeface="+mn-lt"/>
                        </a:rPr>
                        <a:t>th</a:t>
                      </a:r>
                      <a:r>
                        <a:rPr lang="en-GB" sz="1400" b="1" u="sng" dirty="0">
                          <a:latin typeface="+mn-lt"/>
                        </a:rPr>
                        <a:t> March Opening Lines</a:t>
                      </a:r>
                    </a:p>
                    <a:p>
                      <a:r>
                        <a:rPr lang="en-GB" sz="1400" b="0" dirty="0">
                          <a:latin typeface="+mn-lt"/>
                        </a:rPr>
                        <a:t>Write a short narrative using this opening line:</a:t>
                      </a:r>
                    </a:p>
                    <a:p>
                      <a:r>
                        <a:rPr lang="en-GB" sz="1400" b="0" dirty="0">
                          <a:latin typeface="+mn-lt"/>
                        </a:rPr>
                        <a:t>“I said orange…”</a:t>
                      </a:r>
                    </a:p>
                    <a:p>
                      <a:endParaRPr lang="en-GB" b="0" dirty="0">
                        <a:solidFill>
                          <a:schemeClr val="tx1"/>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63728180"/>
                  </a:ext>
                </a:extLst>
              </a:tr>
              <a:tr h="1769582">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400" b="1" u="sng" dirty="0">
                          <a:latin typeface="+mn-lt"/>
                        </a:rPr>
                        <a:t>28</a:t>
                      </a:r>
                      <a:r>
                        <a:rPr lang="en-GB" sz="1400" b="1" u="sng" baseline="30000" dirty="0">
                          <a:latin typeface="+mn-lt"/>
                        </a:rPr>
                        <a:t>th</a:t>
                      </a:r>
                      <a:r>
                        <a:rPr lang="en-GB" sz="1400" b="1" u="sng" dirty="0">
                          <a:latin typeface="+mn-lt"/>
                        </a:rPr>
                        <a:t> March Clean, Very Clean</a:t>
                      </a:r>
                    </a:p>
                    <a:p>
                      <a:pPr marL="0" marR="0" lvl="0" indent="0" algn="l" defTabSz="685800" rtl="0" eaLnBrk="1" fontAlgn="auto" latinLnBrk="0" hangingPunct="1">
                        <a:lnSpc>
                          <a:spcPct val="100000"/>
                        </a:lnSpc>
                        <a:spcBef>
                          <a:spcPts val="0"/>
                        </a:spcBef>
                        <a:spcAft>
                          <a:spcPts val="0"/>
                        </a:spcAft>
                        <a:buClrTx/>
                        <a:buSzTx/>
                        <a:buFontTx/>
                        <a:buNone/>
                        <a:tabLst/>
                        <a:defRPr/>
                      </a:pPr>
                      <a:r>
                        <a:rPr lang="en-GB" sz="1400" b="0" dirty="0">
                          <a:latin typeface="+mn-lt"/>
                        </a:rPr>
                        <a:t>Describe a group of people as they attempt to clean a much loved , but run-down public place.</a:t>
                      </a:r>
                    </a:p>
                    <a:p>
                      <a:endParaRPr lang="en-GB" b="0" dirty="0">
                        <a:solidFill>
                          <a:schemeClr val="tx1"/>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400" b="1" u="sng" dirty="0">
                          <a:latin typeface="+mn-lt"/>
                        </a:rPr>
                        <a:t>29</a:t>
                      </a:r>
                      <a:r>
                        <a:rPr lang="en-GB" sz="1400" b="1" u="sng" baseline="30000" dirty="0">
                          <a:latin typeface="+mn-lt"/>
                        </a:rPr>
                        <a:t>th</a:t>
                      </a:r>
                      <a:r>
                        <a:rPr lang="en-GB" sz="1400" b="1" u="sng" dirty="0">
                          <a:latin typeface="+mn-lt"/>
                        </a:rPr>
                        <a:t> March is Smoke and Mirrors Day</a:t>
                      </a:r>
                      <a:endParaRPr lang="en-GB" sz="1400" b="0" dirty="0">
                        <a:latin typeface="+mn-lt"/>
                      </a:endParaRPr>
                    </a:p>
                    <a:p>
                      <a:pPr marL="0" marR="0" lvl="0" indent="0" algn="l" defTabSz="685800" rtl="0" eaLnBrk="1" fontAlgn="auto" latinLnBrk="0" hangingPunct="1">
                        <a:lnSpc>
                          <a:spcPct val="100000"/>
                        </a:lnSpc>
                        <a:spcBef>
                          <a:spcPts val="0"/>
                        </a:spcBef>
                        <a:spcAft>
                          <a:spcPts val="0"/>
                        </a:spcAft>
                        <a:buClrTx/>
                        <a:buSzTx/>
                        <a:buFontTx/>
                        <a:buNone/>
                        <a:tabLst/>
                        <a:defRPr/>
                      </a:pPr>
                      <a:r>
                        <a:rPr lang="en-GB" sz="1400" b="0" dirty="0">
                          <a:latin typeface="+mn-lt"/>
                        </a:rPr>
                        <a:t>Write a short narrative in which a character attempts to deceive another and diverts attention away.</a:t>
                      </a:r>
                    </a:p>
                    <a:p>
                      <a:endParaRPr lang="en-GB" b="0" dirty="0">
                        <a:solidFill>
                          <a:schemeClr val="tx1"/>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400" b="1" u="sng" dirty="0">
                          <a:latin typeface="+mn-lt"/>
                        </a:rPr>
                        <a:t>30</a:t>
                      </a:r>
                      <a:r>
                        <a:rPr lang="en-GB" sz="1400" b="1" u="sng" baseline="30000" dirty="0">
                          <a:latin typeface="+mn-lt"/>
                        </a:rPr>
                        <a:t>th</a:t>
                      </a:r>
                      <a:r>
                        <a:rPr lang="en-GB" sz="1400" b="1" u="sng" dirty="0">
                          <a:latin typeface="+mn-lt"/>
                        </a:rPr>
                        <a:t> March is Science is A Fact</a:t>
                      </a:r>
                    </a:p>
                    <a:p>
                      <a:pPr marL="0" marR="0" lvl="0" indent="0" algn="l" defTabSz="685800" rtl="0" eaLnBrk="1" fontAlgn="auto" latinLnBrk="0" hangingPunct="1">
                        <a:lnSpc>
                          <a:spcPct val="100000"/>
                        </a:lnSpc>
                        <a:spcBef>
                          <a:spcPts val="0"/>
                        </a:spcBef>
                        <a:spcAft>
                          <a:spcPts val="0"/>
                        </a:spcAft>
                        <a:buClrTx/>
                        <a:buSzTx/>
                        <a:buFontTx/>
                        <a:buNone/>
                        <a:tabLst/>
                        <a:defRPr/>
                      </a:pPr>
                      <a:r>
                        <a:rPr lang="en-GB" sz="1400" b="0" dirty="0">
                          <a:latin typeface="+mn-lt"/>
                        </a:rPr>
                        <a:t>Describe a situation in which science or scientific facts are significant.</a:t>
                      </a:r>
                    </a:p>
                    <a:p>
                      <a:endParaRPr lang="en-GB" b="0" dirty="0">
                        <a:solidFill>
                          <a:schemeClr val="tx1"/>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60073459"/>
                  </a:ext>
                </a:extLst>
              </a:tr>
              <a:tr h="1769582">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400" b="1" u="sng" dirty="0">
                          <a:latin typeface="+mn-lt"/>
                        </a:rPr>
                        <a:t>31</a:t>
                      </a:r>
                      <a:r>
                        <a:rPr lang="en-GB" sz="1400" b="1" u="sng" baseline="30000" dirty="0">
                          <a:latin typeface="+mn-lt"/>
                        </a:rPr>
                        <a:t>st</a:t>
                      </a:r>
                      <a:r>
                        <a:rPr lang="en-GB" sz="1400" b="1" u="sng" dirty="0">
                          <a:latin typeface="+mn-lt"/>
                        </a:rPr>
                        <a:t> March Breaking Spring</a:t>
                      </a:r>
                    </a:p>
                    <a:p>
                      <a:pPr marL="0" marR="0" lvl="0" indent="0" algn="l" defTabSz="685800" rtl="0" eaLnBrk="1" fontAlgn="auto" latinLnBrk="0" hangingPunct="1">
                        <a:lnSpc>
                          <a:spcPct val="100000"/>
                        </a:lnSpc>
                        <a:spcBef>
                          <a:spcPts val="0"/>
                        </a:spcBef>
                        <a:spcAft>
                          <a:spcPts val="0"/>
                        </a:spcAft>
                        <a:buClrTx/>
                        <a:buSzTx/>
                        <a:buFontTx/>
                        <a:buNone/>
                        <a:tabLst/>
                        <a:defRPr/>
                      </a:pPr>
                      <a:r>
                        <a:rPr lang="en-GB" sz="1400" b="0" dirty="0">
                          <a:latin typeface="+mn-lt"/>
                        </a:rPr>
                        <a:t>An elderly couple go on Spring Break. Write the story of their experience!</a:t>
                      </a:r>
                    </a:p>
                    <a:p>
                      <a:endParaRPr lang="en-GB" b="0" dirty="0">
                        <a:solidFill>
                          <a:schemeClr val="tx1"/>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b="0">
                        <a:solidFill>
                          <a:schemeClr val="tx1"/>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b="0" dirty="0">
                        <a:solidFill>
                          <a:schemeClr val="tx1"/>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82093719"/>
                  </a:ext>
                </a:extLst>
              </a:tr>
            </a:tbl>
          </a:graphicData>
        </a:graphic>
      </p:graphicFrame>
      <p:sp>
        <p:nvSpPr>
          <p:cNvPr id="4" name="TextBox 3">
            <a:extLst>
              <a:ext uri="{FF2B5EF4-FFF2-40B4-BE49-F238E27FC236}">
                <a16:creationId xmlns:a16="http://schemas.microsoft.com/office/drawing/2014/main" id="{B401B6A9-AEFC-462E-BB3F-D7F657DD6DFC}"/>
              </a:ext>
            </a:extLst>
          </p:cNvPr>
          <p:cNvSpPr txBox="1"/>
          <p:nvPr/>
        </p:nvSpPr>
        <p:spPr>
          <a:xfrm>
            <a:off x="1500051" y="247709"/>
            <a:ext cx="3857898" cy="400110"/>
          </a:xfrm>
          <a:prstGeom prst="rect">
            <a:avLst/>
          </a:prstGeom>
          <a:noFill/>
        </p:spPr>
        <p:txBody>
          <a:bodyPr wrap="square" rtlCol="0">
            <a:spAutoFit/>
          </a:bodyPr>
          <a:lstStyle/>
          <a:p>
            <a:pPr algn="ctr"/>
            <a:r>
              <a:rPr lang="en-GB" sz="2000" b="1" u="sng" dirty="0"/>
              <a:t>Mid-March Writing Calendar </a:t>
            </a:r>
          </a:p>
        </p:txBody>
      </p:sp>
    </p:spTree>
    <p:extLst>
      <p:ext uri="{BB962C8B-B14F-4D97-AF65-F5344CB8AC3E}">
        <p14:creationId xmlns:p14="http://schemas.microsoft.com/office/powerpoint/2010/main" val="2206345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987" y="229125"/>
            <a:ext cx="5915025" cy="445673"/>
          </a:xfrm>
        </p:spPr>
        <p:txBody>
          <a:bodyPr>
            <a:noAutofit/>
          </a:bodyPr>
          <a:lstStyle/>
          <a:p>
            <a:r>
              <a:rPr lang="en-GB" sz="3200" dirty="0">
                <a:latin typeface="Calibri" panose="020F0502020204030204" pitchFamily="34" charset="0"/>
                <a:ea typeface="HelloHappyDays" panose="02000603000000000000" pitchFamily="2" charset="0"/>
              </a:rPr>
              <a:t>Writing humanity #3</a:t>
            </a:r>
          </a:p>
        </p:txBody>
      </p:sp>
      <p:sp>
        <p:nvSpPr>
          <p:cNvPr id="10" name="TextBox 9"/>
          <p:cNvSpPr txBox="1"/>
          <p:nvPr/>
        </p:nvSpPr>
        <p:spPr>
          <a:xfrm>
            <a:off x="4236183" y="95464"/>
            <a:ext cx="2365751" cy="523220"/>
          </a:xfrm>
          <a:prstGeom prst="rect">
            <a:avLst/>
          </a:prstGeom>
          <a:noFill/>
          <a:ln>
            <a:solidFill>
              <a:schemeClr val="tx1"/>
            </a:solidFill>
          </a:ln>
        </p:spPr>
        <p:txBody>
          <a:bodyPr wrap="square" rtlCol="0">
            <a:spAutoFit/>
          </a:bodyPr>
          <a:lstStyle/>
          <a:p>
            <a:r>
              <a:rPr lang="en-GB" sz="1400" dirty="0">
                <a:latin typeface="Calibri" panose="020F0502020204030204" pitchFamily="34" charset="0"/>
                <a:ea typeface="HelloHappyDays" panose="02000603000000000000" pitchFamily="2" charset="0"/>
              </a:rPr>
              <a:t>Good description often comes from precise observation. </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0900" y="688310"/>
            <a:ext cx="4940300" cy="3302000"/>
          </a:xfrm>
          <a:prstGeom prst="rect">
            <a:avLst/>
          </a:prstGeom>
        </p:spPr>
      </p:pic>
      <p:sp>
        <p:nvSpPr>
          <p:cNvPr id="8" name="TextBox 7">
            <a:extLst>
              <a:ext uri="{FF2B5EF4-FFF2-40B4-BE49-F238E27FC236}">
                <a16:creationId xmlns:a16="http://schemas.microsoft.com/office/drawing/2014/main" id="{7F3B0697-39CA-4460-9A67-E076BD60A579}"/>
              </a:ext>
            </a:extLst>
          </p:cNvPr>
          <p:cNvSpPr txBox="1"/>
          <p:nvPr/>
        </p:nvSpPr>
        <p:spPr>
          <a:xfrm>
            <a:off x="298209" y="5528220"/>
            <a:ext cx="6303725" cy="4152355"/>
          </a:xfrm>
          <a:prstGeom prst="rect">
            <a:avLst/>
          </a:prstGeom>
          <a:noFill/>
          <a:ln>
            <a:solidFill>
              <a:schemeClr val="tx1"/>
            </a:solidFill>
          </a:ln>
        </p:spPr>
        <p:txBody>
          <a:bodyPr wrap="square" rtlCol="0">
            <a:spAutoFit/>
          </a:bodyPr>
          <a:lstStyle/>
          <a:p>
            <a:r>
              <a:rPr lang="en-GB" sz="1400" dirty="0">
                <a:latin typeface="Calibri" panose="020F0502020204030204" pitchFamily="34" charset="0"/>
                <a:ea typeface="HelloHappyDays" panose="02000603000000000000" pitchFamily="2" charset="0"/>
              </a:rPr>
              <a:t>Now write a scientific, observational description of this scene.</a:t>
            </a:r>
          </a:p>
          <a:p>
            <a:pPr>
              <a:lnSpc>
                <a:spcPct val="150000"/>
              </a:lnSpc>
            </a:pPr>
            <a:r>
              <a:rPr lang="en-GB" sz="1400" b="1" i="1" dirty="0">
                <a:latin typeface="Calibri" panose="020F0502020204030204" pitchFamily="34" charset="0"/>
                <a:ea typeface="HelloHappyDays" panose="02000603000000000000" pitchFamily="2" charset="0"/>
              </a:rPr>
              <a:t>Write your answer here</a:t>
            </a:r>
          </a:p>
          <a:p>
            <a:pPr>
              <a:lnSpc>
                <a:spcPct val="150000"/>
              </a:lnSpc>
            </a:pPr>
            <a:endParaRPr lang="en-GB" sz="1400" dirty="0">
              <a:latin typeface="Calibri" panose="020F0502020204030204" pitchFamily="34" charset="0"/>
              <a:ea typeface="HelloHappyDays" panose="02000603000000000000" pitchFamily="2" charset="0"/>
            </a:endParaRPr>
          </a:p>
          <a:p>
            <a:pPr>
              <a:lnSpc>
                <a:spcPct val="150000"/>
              </a:lnSpc>
            </a:pPr>
            <a:endParaRPr lang="en-GB" sz="1400" dirty="0">
              <a:latin typeface="Calibri" panose="020F0502020204030204" pitchFamily="34" charset="0"/>
              <a:ea typeface="HelloHappyDays" panose="02000603000000000000" pitchFamily="2" charset="0"/>
            </a:endParaRPr>
          </a:p>
          <a:p>
            <a:pPr>
              <a:lnSpc>
                <a:spcPct val="150000"/>
              </a:lnSpc>
            </a:pPr>
            <a:endParaRPr lang="en-GB" sz="1400" dirty="0">
              <a:latin typeface="Calibri" panose="020F0502020204030204" pitchFamily="34" charset="0"/>
              <a:ea typeface="HelloHappyDays" panose="02000603000000000000" pitchFamily="2" charset="0"/>
            </a:endParaRPr>
          </a:p>
          <a:p>
            <a:pPr>
              <a:lnSpc>
                <a:spcPct val="150000"/>
              </a:lnSpc>
            </a:pPr>
            <a:endParaRPr lang="en-GB" sz="1400" dirty="0">
              <a:latin typeface="Calibri" panose="020F0502020204030204" pitchFamily="34" charset="0"/>
              <a:ea typeface="HelloHappyDays" panose="02000603000000000000" pitchFamily="2" charset="0"/>
            </a:endParaRPr>
          </a:p>
          <a:p>
            <a:pPr>
              <a:lnSpc>
                <a:spcPct val="150000"/>
              </a:lnSpc>
            </a:pPr>
            <a:endParaRPr lang="en-GB" sz="1400" dirty="0">
              <a:latin typeface="Calibri" panose="020F0502020204030204" pitchFamily="34" charset="0"/>
              <a:ea typeface="HelloHappyDays" panose="02000603000000000000" pitchFamily="2" charset="0"/>
            </a:endParaRPr>
          </a:p>
          <a:p>
            <a:pPr>
              <a:lnSpc>
                <a:spcPct val="150000"/>
              </a:lnSpc>
            </a:pPr>
            <a:endParaRPr lang="en-GB" sz="1400" dirty="0">
              <a:latin typeface="Calibri" panose="020F0502020204030204" pitchFamily="34" charset="0"/>
              <a:ea typeface="HelloHappyDays" panose="02000603000000000000" pitchFamily="2" charset="0"/>
            </a:endParaRPr>
          </a:p>
          <a:p>
            <a:pPr>
              <a:lnSpc>
                <a:spcPct val="150000"/>
              </a:lnSpc>
            </a:pPr>
            <a:endParaRPr lang="en-GB" sz="1400" dirty="0">
              <a:latin typeface="Calibri" panose="020F0502020204030204" pitchFamily="34" charset="0"/>
              <a:ea typeface="HelloHappyDays" panose="02000603000000000000" pitchFamily="2" charset="0"/>
            </a:endParaRPr>
          </a:p>
          <a:p>
            <a:pPr>
              <a:lnSpc>
                <a:spcPct val="150000"/>
              </a:lnSpc>
            </a:pPr>
            <a:endParaRPr lang="en-GB" sz="1400" dirty="0">
              <a:latin typeface="Calibri" panose="020F0502020204030204" pitchFamily="34" charset="0"/>
              <a:ea typeface="HelloHappyDays" panose="02000603000000000000" pitchFamily="2" charset="0"/>
            </a:endParaRPr>
          </a:p>
          <a:p>
            <a:pPr>
              <a:lnSpc>
                <a:spcPct val="150000"/>
              </a:lnSpc>
            </a:pPr>
            <a:endParaRPr lang="en-GB" sz="1400" dirty="0">
              <a:latin typeface="Calibri" panose="020F0502020204030204" pitchFamily="34" charset="0"/>
              <a:ea typeface="HelloHappyDays" panose="02000603000000000000" pitchFamily="2" charset="0"/>
            </a:endParaRPr>
          </a:p>
          <a:p>
            <a:pPr>
              <a:lnSpc>
                <a:spcPct val="150000"/>
              </a:lnSpc>
            </a:pPr>
            <a:endParaRPr lang="en-GB" sz="1400" dirty="0">
              <a:latin typeface="Calibri" panose="020F0502020204030204" pitchFamily="34" charset="0"/>
              <a:ea typeface="HelloHappyDays" panose="02000603000000000000" pitchFamily="2" charset="0"/>
            </a:endParaRPr>
          </a:p>
          <a:p>
            <a:pPr>
              <a:lnSpc>
                <a:spcPct val="150000"/>
              </a:lnSpc>
            </a:pPr>
            <a:endParaRPr lang="en-GB" sz="1400" dirty="0">
              <a:latin typeface="Calibri" panose="020F0502020204030204" pitchFamily="34" charset="0"/>
              <a:ea typeface="HelloHappyDays" panose="02000603000000000000" pitchFamily="2" charset="0"/>
            </a:endParaRPr>
          </a:p>
        </p:txBody>
      </p:sp>
      <p:sp>
        <p:nvSpPr>
          <p:cNvPr id="9" name="TextBox 8">
            <a:extLst>
              <a:ext uri="{FF2B5EF4-FFF2-40B4-BE49-F238E27FC236}">
                <a16:creationId xmlns:a16="http://schemas.microsoft.com/office/drawing/2014/main" id="{EB844D2C-A0CF-4448-ABC8-409B7D35D936}"/>
              </a:ext>
            </a:extLst>
          </p:cNvPr>
          <p:cNvSpPr txBox="1"/>
          <p:nvPr/>
        </p:nvSpPr>
        <p:spPr>
          <a:xfrm>
            <a:off x="315193" y="4046424"/>
            <a:ext cx="6303725" cy="1028423"/>
          </a:xfrm>
          <a:prstGeom prst="rect">
            <a:avLst/>
          </a:prstGeom>
          <a:noFill/>
          <a:ln>
            <a:solidFill>
              <a:schemeClr val="tx1"/>
            </a:solidFill>
          </a:ln>
        </p:spPr>
        <p:txBody>
          <a:bodyPr wrap="square" rtlCol="0">
            <a:spAutoFit/>
          </a:bodyPr>
          <a:lstStyle/>
          <a:p>
            <a:r>
              <a:rPr lang="en-GB" sz="1400" dirty="0">
                <a:latin typeface="Calibri" panose="020F0502020204030204" pitchFamily="34" charset="0"/>
                <a:ea typeface="HelloHappyDays" panose="02000603000000000000" pitchFamily="2" charset="0"/>
              </a:rPr>
              <a:t>First – list at least 10 precise adjectives to describe this scene. Only include adjectives that add detail to shape, size, texture, age, </a:t>
            </a:r>
            <a:r>
              <a:rPr lang="en-US" sz="1400" dirty="0">
                <a:latin typeface="Calibri" panose="020F0502020204030204" pitchFamily="34" charset="0"/>
                <a:ea typeface="HelloHappyDays" panose="02000603000000000000" pitchFamily="2" charset="0"/>
              </a:rPr>
              <a:t>color</a:t>
            </a:r>
            <a:r>
              <a:rPr lang="en-GB" sz="1400" dirty="0">
                <a:latin typeface="Calibri" panose="020F0502020204030204" pitchFamily="34" charset="0"/>
                <a:ea typeface="HelloHappyDays" panose="02000603000000000000" pitchFamily="2" charset="0"/>
              </a:rPr>
              <a:t>. No emotive words allowed.</a:t>
            </a:r>
          </a:p>
          <a:p>
            <a:pPr>
              <a:lnSpc>
                <a:spcPct val="150000"/>
              </a:lnSpc>
            </a:pPr>
            <a:r>
              <a:rPr lang="en-GB" sz="1400" b="1" i="1" dirty="0">
                <a:latin typeface="Calibri" panose="020F0502020204030204" pitchFamily="34" charset="0"/>
                <a:ea typeface="HelloHappyDays" panose="02000603000000000000" pitchFamily="2" charset="0"/>
              </a:rPr>
              <a:t>Write your answer here</a:t>
            </a:r>
          </a:p>
        </p:txBody>
      </p:sp>
    </p:spTree>
    <p:extLst>
      <p:ext uri="{BB962C8B-B14F-4D97-AF65-F5344CB8AC3E}">
        <p14:creationId xmlns:p14="http://schemas.microsoft.com/office/powerpoint/2010/main" val="17251678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987" y="229125"/>
            <a:ext cx="5915025" cy="445673"/>
          </a:xfrm>
        </p:spPr>
        <p:txBody>
          <a:bodyPr>
            <a:noAutofit/>
          </a:bodyPr>
          <a:lstStyle/>
          <a:p>
            <a:r>
              <a:rPr lang="en-GB" sz="3200" dirty="0">
                <a:latin typeface="Calibri" panose="020F0502020204030204" pitchFamily="34" charset="0"/>
                <a:ea typeface="HelloHappyDays" panose="02000603000000000000" pitchFamily="2" charset="0"/>
              </a:rPr>
              <a:t>Writing humanity #4</a:t>
            </a:r>
          </a:p>
        </p:txBody>
      </p:sp>
      <p:sp>
        <p:nvSpPr>
          <p:cNvPr id="10" name="TextBox 9"/>
          <p:cNvSpPr txBox="1"/>
          <p:nvPr/>
        </p:nvSpPr>
        <p:spPr>
          <a:xfrm>
            <a:off x="4236183" y="95464"/>
            <a:ext cx="2365751" cy="523220"/>
          </a:xfrm>
          <a:prstGeom prst="rect">
            <a:avLst/>
          </a:prstGeom>
          <a:noFill/>
          <a:ln>
            <a:solidFill>
              <a:schemeClr val="tx1"/>
            </a:solidFill>
          </a:ln>
        </p:spPr>
        <p:txBody>
          <a:bodyPr wrap="square" rtlCol="0">
            <a:spAutoFit/>
          </a:bodyPr>
          <a:lstStyle/>
          <a:p>
            <a:r>
              <a:rPr lang="en-GB" sz="1400" dirty="0">
                <a:latin typeface="Calibri" panose="020F0502020204030204" pitchFamily="34" charset="0"/>
                <a:ea typeface="HelloHappyDays" panose="02000603000000000000" pitchFamily="2" charset="0"/>
              </a:rPr>
              <a:t>Good description often comes from precise observation. </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7100" y="751886"/>
            <a:ext cx="4866112" cy="3162973"/>
          </a:xfrm>
          <a:prstGeom prst="rect">
            <a:avLst/>
          </a:prstGeom>
        </p:spPr>
      </p:pic>
      <p:sp>
        <p:nvSpPr>
          <p:cNvPr id="8" name="TextBox 7">
            <a:extLst>
              <a:ext uri="{FF2B5EF4-FFF2-40B4-BE49-F238E27FC236}">
                <a16:creationId xmlns:a16="http://schemas.microsoft.com/office/drawing/2014/main" id="{7DC54374-BD9E-4F2D-B609-E802F0E11536}"/>
              </a:ext>
            </a:extLst>
          </p:cNvPr>
          <p:cNvSpPr txBox="1"/>
          <p:nvPr/>
        </p:nvSpPr>
        <p:spPr>
          <a:xfrm>
            <a:off x="298209" y="5528220"/>
            <a:ext cx="6303725" cy="4152355"/>
          </a:xfrm>
          <a:prstGeom prst="rect">
            <a:avLst/>
          </a:prstGeom>
          <a:noFill/>
          <a:ln>
            <a:solidFill>
              <a:schemeClr val="tx1"/>
            </a:solidFill>
          </a:ln>
        </p:spPr>
        <p:txBody>
          <a:bodyPr wrap="square" rtlCol="0">
            <a:spAutoFit/>
          </a:bodyPr>
          <a:lstStyle/>
          <a:p>
            <a:r>
              <a:rPr lang="en-GB" sz="1400" dirty="0">
                <a:latin typeface="Calibri" panose="020F0502020204030204" pitchFamily="34" charset="0"/>
                <a:ea typeface="HelloHappyDays" panose="02000603000000000000" pitchFamily="2" charset="0"/>
              </a:rPr>
              <a:t>Now write a scientific, observational description of this scene.</a:t>
            </a:r>
          </a:p>
          <a:p>
            <a:pPr>
              <a:lnSpc>
                <a:spcPct val="150000"/>
              </a:lnSpc>
            </a:pPr>
            <a:r>
              <a:rPr lang="en-GB" sz="1400" b="1" i="1" dirty="0">
                <a:latin typeface="Calibri" panose="020F0502020204030204" pitchFamily="34" charset="0"/>
                <a:ea typeface="HelloHappyDays" panose="02000603000000000000" pitchFamily="2" charset="0"/>
              </a:rPr>
              <a:t>Write your answer here</a:t>
            </a:r>
          </a:p>
          <a:p>
            <a:pPr>
              <a:lnSpc>
                <a:spcPct val="150000"/>
              </a:lnSpc>
            </a:pPr>
            <a:endParaRPr lang="en-GB" sz="1400" dirty="0">
              <a:latin typeface="Calibri" panose="020F0502020204030204" pitchFamily="34" charset="0"/>
              <a:ea typeface="HelloHappyDays" panose="02000603000000000000" pitchFamily="2" charset="0"/>
            </a:endParaRPr>
          </a:p>
          <a:p>
            <a:pPr>
              <a:lnSpc>
                <a:spcPct val="150000"/>
              </a:lnSpc>
            </a:pPr>
            <a:endParaRPr lang="en-GB" sz="1400" dirty="0">
              <a:latin typeface="Calibri" panose="020F0502020204030204" pitchFamily="34" charset="0"/>
              <a:ea typeface="HelloHappyDays" panose="02000603000000000000" pitchFamily="2" charset="0"/>
            </a:endParaRPr>
          </a:p>
          <a:p>
            <a:pPr>
              <a:lnSpc>
                <a:spcPct val="150000"/>
              </a:lnSpc>
            </a:pPr>
            <a:endParaRPr lang="en-GB" sz="1400" dirty="0">
              <a:latin typeface="Calibri" panose="020F0502020204030204" pitchFamily="34" charset="0"/>
              <a:ea typeface="HelloHappyDays" panose="02000603000000000000" pitchFamily="2" charset="0"/>
            </a:endParaRPr>
          </a:p>
          <a:p>
            <a:pPr>
              <a:lnSpc>
                <a:spcPct val="150000"/>
              </a:lnSpc>
            </a:pPr>
            <a:endParaRPr lang="en-GB" sz="1400" dirty="0">
              <a:latin typeface="Calibri" panose="020F0502020204030204" pitchFamily="34" charset="0"/>
              <a:ea typeface="HelloHappyDays" panose="02000603000000000000" pitchFamily="2" charset="0"/>
            </a:endParaRPr>
          </a:p>
          <a:p>
            <a:pPr>
              <a:lnSpc>
                <a:spcPct val="150000"/>
              </a:lnSpc>
            </a:pPr>
            <a:endParaRPr lang="en-GB" sz="1400" dirty="0">
              <a:latin typeface="Calibri" panose="020F0502020204030204" pitchFamily="34" charset="0"/>
              <a:ea typeface="HelloHappyDays" panose="02000603000000000000" pitchFamily="2" charset="0"/>
            </a:endParaRPr>
          </a:p>
          <a:p>
            <a:pPr>
              <a:lnSpc>
                <a:spcPct val="150000"/>
              </a:lnSpc>
            </a:pPr>
            <a:endParaRPr lang="en-GB" sz="1400" dirty="0">
              <a:latin typeface="Calibri" panose="020F0502020204030204" pitchFamily="34" charset="0"/>
              <a:ea typeface="HelloHappyDays" panose="02000603000000000000" pitchFamily="2" charset="0"/>
            </a:endParaRPr>
          </a:p>
          <a:p>
            <a:pPr>
              <a:lnSpc>
                <a:spcPct val="150000"/>
              </a:lnSpc>
            </a:pPr>
            <a:endParaRPr lang="en-GB" sz="1400" dirty="0">
              <a:latin typeface="Calibri" panose="020F0502020204030204" pitchFamily="34" charset="0"/>
              <a:ea typeface="HelloHappyDays" panose="02000603000000000000" pitchFamily="2" charset="0"/>
            </a:endParaRPr>
          </a:p>
          <a:p>
            <a:pPr>
              <a:lnSpc>
                <a:spcPct val="150000"/>
              </a:lnSpc>
            </a:pPr>
            <a:endParaRPr lang="en-GB" sz="1400" dirty="0">
              <a:latin typeface="Calibri" panose="020F0502020204030204" pitchFamily="34" charset="0"/>
              <a:ea typeface="HelloHappyDays" panose="02000603000000000000" pitchFamily="2" charset="0"/>
            </a:endParaRPr>
          </a:p>
          <a:p>
            <a:pPr>
              <a:lnSpc>
                <a:spcPct val="150000"/>
              </a:lnSpc>
            </a:pPr>
            <a:endParaRPr lang="en-GB" sz="1400" dirty="0">
              <a:latin typeface="Calibri" panose="020F0502020204030204" pitchFamily="34" charset="0"/>
              <a:ea typeface="HelloHappyDays" panose="02000603000000000000" pitchFamily="2" charset="0"/>
            </a:endParaRPr>
          </a:p>
          <a:p>
            <a:pPr>
              <a:lnSpc>
                <a:spcPct val="150000"/>
              </a:lnSpc>
            </a:pPr>
            <a:endParaRPr lang="en-GB" sz="1400" dirty="0">
              <a:latin typeface="Calibri" panose="020F0502020204030204" pitchFamily="34" charset="0"/>
              <a:ea typeface="HelloHappyDays" panose="02000603000000000000" pitchFamily="2" charset="0"/>
            </a:endParaRPr>
          </a:p>
          <a:p>
            <a:pPr>
              <a:lnSpc>
                <a:spcPct val="150000"/>
              </a:lnSpc>
            </a:pPr>
            <a:endParaRPr lang="en-GB" sz="1400" dirty="0">
              <a:latin typeface="Calibri" panose="020F0502020204030204" pitchFamily="34" charset="0"/>
              <a:ea typeface="HelloHappyDays" panose="02000603000000000000" pitchFamily="2" charset="0"/>
            </a:endParaRPr>
          </a:p>
        </p:txBody>
      </p:sp>
      <p:sp>
        <p:nvSpPr>
          <p:cNvPr id="9" name="TextBox 8">
            <a:extLst>
              <a:ext uri="{FF2B5EF4-FFF2-40B4-BE49-F238E27FC236}">
                <a16:creationId xmlns:a16="http://schemas.microsoft.com/office/drawing/2014/main" id="{6FB43FB1-C8C4-4A56-B417-843D2FFE427A}"/>
              </a:ext>
            </a:extLst>
          </p:cNvPr>
          <p:cNvSpPr txBox="1"/>
          <p:nvPr/>
        </p:nvSpPr>
        <p:spPr>
          <a:xfrm>
            <a:off x="315193" y="4046424"/>
            <a:ext cx="6303725" cy="1028423"/>
          </a:xfrm>
          <a:prstGeom prst="rect">
            <a:avLst/>
          </a:prstGeom>
          <a:noFill/>
          <a:ln>
            <a:solidFill>
              <a:schemeClr val="tx1"/>
            </a:solidFill>
          </a:ln>
        </p:spPr>
        <p:txBody>
          <a:bodyPr wrap="square" rtlCol="0">
            <a:spAutoFit/>
          </a:bodyPr>
          <a:lstStyle/>
          <a:p>
            <a:r>
              <a:rPr lang="en-GB" sz="1400" dirty="0">
                <a:latin typeface="Calibri" panose="020F0502020204030204" pitchFamily="34" charset="0"/>
                <a:ea typeface="HelloHappyDays" panose="02000603000000000000" pitchFamily="2" charset="0"/>
              </a:rPr>
              <a:t>First – list at least 10 precise adjectives to describe this scene. Only include adjectives that add detail to shape, size, texture, age, </a:t>
            </a:r>
            <a:r>
              <a:rPr lang="en-US" sz="1400" dirty="0">
                <a:latin typeface="Calibri" panose="020F0502020204030204" pitchFamily="34" charset="0"/>
                <a:ea typeface="HelloHappyDays" panose="02000603000000000000" pitchFamily="2" charset="0"/>
              </a:rPr>
              <a:t>color</a:t>
            </a:r>
            <a:r>
              <a:rPr lang="en-GB" sz="1400" dirty="0">
                <a:latin typeface="Calibri" panose="020F0502020204030204" pitchFamily="34" charset="0"/>
                <a:ea typeface="HelloHappyDays" panose="02000603000000000000" pitchFamily="2" charset="0"/>
              </a:rPr>
              <a:t>. No emotive words allowed.</a:t>
            </a:r>
          </a:p>
          <a:p>
            <a:pPr>
              <a:lnSpc>
                <a:spcPct val="150000"/>
              </a:lnSpc>
            </a:pPr>
            <a:r>
              <a:rPr lang="en-GB" sz="1400" b="1" i="1" dirty="0">
                <a:latin typeface="Calibri" panose="020F0502020204030204" pitchFamily="34" charset="0"/>
                <a:ea typeface="HelloHappyDays" panose="02000603000000000000" pitchFamily="2" charset="0"/>
              </a:rPr>
              <a:t>Write your answer here</a:t>
            </a:r>
          </a:p>
        </p:txBody>
      </p:sp>
    </p:spTree>
    <p:extLst>
      <p:ext uri="{BB962C8B-B14F-4D97-AF65-F5344CB8AC3E}">
        <p14:creationId xmlns:p14="http://schemas.microsoft.com/office/powerpoint/2010/main" val="11084338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987" y="229125"/>
            <a:ext cx="5915025" cy="445673"/>
          </a:xfrm>
        </p:spPr>
        <p:txBody>
          <a:bodyPr>
            <a:noAutofit/>
          </a:bodyPr>
          <a:lstStyle/>
          <a:p>
            <a:r>
              <a:rPr lang="en-GB" sz="3200" dirty="0">
                <a:latin typeface="Calibri" panose="020F0502020204030204" pitchFamily="34" charset="0"/>
                <a:ea typeface="HelloHappyDays" panose="02000603000000000000" pitchFamily="2" charset="0"/>
              </a:rPr>
              <a:t>Writing the future #1</a:t>
            </a:r>
          </a:p>
        </p:txBody>
      </p:sp>
      <p:sp>
        <p:nvSpPr>
          <p:cNvPr id="8" name="TextBox 7"/>
          <p:cNvSpPr txBox="1"/>
          <p:nvPr/>
        </p:nvSpPr>
        <p:spPr>
          <a:xfrm>
            <a:off x="384762" y="622000"/>
            <a:ext cx="6084737" cy="584775"/>
          </a:xfrm>
          <a:prstGeom prst="rect">
            <a:avLst/>
          </a:prstGeom>
          <a:noFill/>
        </p:spPr>
        <p:txBody>
          <a:bodyPr wrap="square" rtlCol="0">
            <a:spAutoFit/>
          </a:bodyPr>
          <a:lstStyle/>
          <a:p>
            <a:r>
              <a:rPr lang="en-GB" sz="1600" dirty="0">
                <a:latin typeface="Calibri" panose="020F0502020204030204" pitchFamily="34" charset="0"/>
                <a:ea typeface="HelloHappyDays" panose="02000603000000000000" pitchFamily="2" charset="0"/>
              </a:rPr>
              <a:t>This dog deserves a new home. Describe how it is rescued and given a new home.</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4216" y="1206775"/>
            <a:ext cx="4994663" cy="3342781"/>
          </a:xfrm>
          <a:prstGeom prst="rect">
            <a:avLst/>
          </a:prstGeom>
        </p:spPr>
      </p:pic>
      <p:sp>
        <p:nvSpPr>
          <p:cNvPr id="3" name="TextBox 2">
            <a:extLst>
              <a:ext uri="{FF2B5EF4-FFF2-40B4-BE49-F238E27FC236}">
                <a16:creationId xmlns:a16="http://schemas.microsoft.com/office/drawing/2014/main" id="{48A2A2F5-1D7B-4193-9809-F31CFA3FFB6D}"/>
              </a:ext>
            </a:extLst>
          </p:cNvPr>
          <p:cNvSpPr txBox="1"/>
          <p:nvPr/>
        </p:nvSpPr>
        <p:spPr>
          <a:xfrm>
            <a:off x="384762" y="4953000"/>
            <a:ext cx="5893208" cy="4031873"/>
          </a:xfrm>
          <a:prstGeom prst="rect">
            <a:avLst/>
          </a:prstGeom>
          <a:noFill/>
          <a:ln>
            <a:solidFill>
              <a:schemeClr val="tx1"/>
            </a:solidFill>
          </a:ln>
        </p:spPr>
        <p:txBody>
          <a:bodyPr wrap="square" rtlCol="0">
            <a:spAutoFit/>
          </a:bodyPr>
          <a:lstStyle/>
          <a:p>
            <a:r>
              <a:rPr lang="en-GB" sz="1600" dirty="0"/>
              <a:t>Type your answer here</a:t>
            </a:r>
          </a:p>
          <a:p>
            <a:endParaRPr lang="en-GB" sz="1600" dirty="0"/>
          </a:p>
          <a:p>
            <a:endParaRPr lang="en-GB" sz="1600" dirty="0"/>
          </a:p>
          <a:p>
            <a:endParaRPr lang="en-GB" sz="1600" dirty="0"/>
          </a:p>
          <a:p>
            <a:endParaRPr lang="en-GB" sz="1600" dirty="0"/>
          </a:p>
          <a:p>
            <a:endParaRPr lang="en-GB" sz="1600" dirty="0"/>
          </a:p>
          <a:p>
            <a:endParaRPr lang="en-GB" sz="1600" dirty="0"/>
          </a:p>
          <a:p>
            <a:endParaRPr lang="en-GB" sz="1600" dirty="0"/>
          </a:p>
          <a:p>
            <a:endParaRPr lang="en-GB" sz="1600" dirty="0"/>
          </a:p>
          <a:p>
            <a:endParaRPr lang="en-GB" sz="1600" dirty="0"/>
          </a:p>
          <a:p>
            <a:endParaRPr lang="en-GB" sz="1600" dirty="0"/>
          </a:p>
          <a:p>
            <a:endParaRPr lang="en-GB" sz="1600" dirty="0"/>
          </a:p>
          <a:p>
            <a:endParaRPr lang="en-GB" sz="1600" dirty="0"/>
          </a:p>
          <a:p>
            <a:endParaRPr lang="en-GB" sz="1600" dirty="0"/>
          </a:p>
          <a:p>
            <a:endParaRPr lang="en-GB" sz="1600" dirty="0"/>
          </a:p>
          <a:p>
            <a:endParaRPr lang="en-GB" sz="1600" dirty="0"/>
          </a:p>
        </p:txBody>
      </p:sp>
    </p:spTree>
    <p:extLst>
      <p:ext uri="{BB962C8B-B14F-4D97-AF65-F5344CB8AC3E}">
        <p14:creationId xmlns:p14="http://schemas.microsoft.com/office/powerpoint/2010/main" val="38128358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987" y="229125"/>
            <a:ext cx="5915025" cy="445673"/>
          </a:xfrm>
        </p:spPr>
        <p:txBody>
          <a:bodyPr>
            <a:noAutofit/>
          </a:bodyPr>
          <a:lstStyle/>
          <a:p>
            <a:r>
              <a:rPr lang="en-GB" sz="3200" dirty="0">
                <a:latin typeface="Calibri" panose="020F0502020204030204" pitchFamily="34" charset="0"/>
                <a:ea typeface="HelloHappyDays" panose="02000603000000000000" pitchFamily="2" charset="0"/>
              </a:rPr>
              <a:t>Writing the future #2</a:t>
            </a:r>
          </a:p>
        </p:txBody>
      </p:sp>
      <p:sp>
        <p:nvSpPr>
          <p:cNvPr id="9" name="TextBox 8"/>
          <p:cNvSpPr txBox="1"/>
          <p:nvPr/>
        </p:nvSpPr>
        <p:spPr>
          <a:xfrm>
            <a:off x="275269" y="598715"/>
            <a:ext cx="6084737" cy="584775"/>
          </a:xfrm>
          <a:prstGeom prst="rect">
            <a:avLst/>
          </a:prstGeom>
          <a:noFill/>
        </p:spPr>
        <p:txBody>
          <a:bodyPr wrap="square" rtlCol="0">
            <a:spAutoFit/>
          </a:bodyPr>
          <a:lstStyle/>
          <a:p>
            <a:r>
              <a:rPr lang="en-GB" sz="1600" dirty="0">
                <a:latin typeface="Calibri" panose="020F0502020204030204" pitchFamily="34" charset="0"/>
                <a:ea typeface="HelloHappyDays" panose="02000603000000000000" pitchFamily="2" charset="0"/>
              </a:rPr>
              <a:t>Imagine these three boys meet up again in their old age. Write one of their memories as they look back on their childhood.</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6273" y="1134934"/>
            <a:ext cx="4966635" cy="3313678"/>
          </a:xfrm>
          <a:prstGeom prst="rect">
            <a:avLst/>
          </a:prstGeom>
        </p:spPr>
      </p:pic>
      <p:sp>
        <p:nvSpPr>
          <p:cNvPr id="7" name="TextBox 6">
            <a:extLst>
              <a:ext uri="{FF2B5EF4-FFF2-40B4-BE49-F238E27FC236}">
                <a16:creationId xmlns:a16="http://schemas.microsoft.com/office/drawing/2014/main" id="{4CED0E58-7314-4B5A-B83F-F0D3DDD0FD11}"/>
              </a:ext>
            </a:extLst>
          </p:cNvPr>
          <p:cNvSpPr txBox="1"/>
          <p:nvPr/>
        </p:nvSpPr>
        <p:spPr>
          <a:xfrm>
            <a:off x="384762" y="4953000"/>
            <a:ext cx="5893208" cy="4031873"/>
          </a:xfrm>
          <a:prstGeom prst="rect">
            <a:avLst/>
          </a:prstGeom>
          <a:noFill/>
          <a:ln>
            <a:solidFill>
              <a:schemeClr val="tx1"/>
            </a:solidFill>
          </a:ln>
        </p:spPr>
        <p:txBody>
          <a:bodyPr wrap="square" rtlCol="0">
            <a:spAutoFit/>
          </a:bodyPr>
          <a:lstStyle/>
          <a:p>
            <a:r>
              <a:rPr lang="en-GB" sz="1600" dirty="0"/>
              <a:t>Type your answer here</a:t>
            </a:r>
          </a:p>
          <a:p>
            <a:endParaRPr lang="en-GB" sz="1600" dirty="0"/>
          </a:p>
          <a:p>
            <a:endParaRPr lang="en-GB" sz="1600" dirty="0"/>
          </a:p>
          <a:p>
            <a:endParaRPr lang="en-GB" sz="1600" dirty="0"/>
          </a:p>
          <a:p>
            <a:endParaRPr lang="en-GB" sz="1600" dirty="0"/>
          </a:p>
          <a:p>
            <a:endParaRPr lang="en-GB" sz="1600" dirty="0"/>
          </a:p>
          <a:p>
            <a:endParaRPr lang="en-GB" sz="1600" dirty="0"/>
          </a:p>
          <a:p>
            <a:endParaRPr lang="en-GB" sz="1600" dirty="0"/>
          </a:p>
          <a:p>
            <a:endParaRPr lang="en-GB" sz="1600" dirty="0"/>
          </a:p>
          <a:p>
            <a:endParaRPr lang="en-GB" sz="1600" dirty="0"/>
          </a:p>
          <a:p>
            <a:endParaRPr lang="en-GB" sz="1600" dirty="0"/>
          </a:p>
          <a:p>
            <a:endParaRPr lang="en-GB" sz="1600" dirty="0"/>
          </a:p>
          <a:p>
            <a:endParaRPr lang="en-GB" sz="1600" dirty="0"/>
          </a:p>
          <a:p>
            <a:endParaRPr lang="en-GB" sz="1600" dirty="0"/>
          </a:p>
          <a:p>
            <a:endParaRPr lang="en-GB" sz="1600" dirty="0"/>
          </a:p>
          <a:p>
            <a:endParaRPr lang="en-GB" sz="1600" dirty="0"/>
          </a:p>
        </p:txBody>
      </p:sp>
    </p:spTree>
    <p:extLst>
      <p:ext uri="{BB962C8B-B14F-4D97-AF65-F5344CB8AC3E}">
        <p14:creationId xmlns:p14="http://schemas.microsoft.com/office/powerpoint/2010/main" val="38257644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987" y="229125"/>
            <a:ext cx="5915025" cy="445673"/>
          </a:xfrm>
        </p:spPr>
        <p:txBody>
          <a:bodyPr>
            <a:noAutofit/>
          </a:bodyPr>
          <a:lstStyle/>
          <a:p>
            <a:r>
              <a:rPr lang="en-GB" sz="3200" dirty="0">
                <a:latin typeface="Calibri" panose="020F0502020204030204" pitchFamily="34" charset="0"/>
                <a:ea typeface="HelloHappyDays" panose="02000603000000000000" pitchFamily="2" charset="0"/>
              </a:rPr>
              <a:t>Writing the future #3</a:t>
            </a:r>
          </a:p>
        </p:txBody>
      </p:sp>
      <p:sp>
        <p:nvSpPr>
          <p:cNvPr id="9" name="TextBox 8"/>
          <p:cNvSpPr txBox="1"/>
          <p:nvPr/>
        </p:nvSpPr>
        <p:spPr>
          <a:xfrm>
            <a:off x="275269" y="598715"/>
            <a:ext cx="6084737" cy="584775"/>
          </a:xfrm>
          <a:prstGeom prst="rect">
            <a:avLst/>
          </a:prstGeom>
          <a:noFill/>
        </p:spPr>
        <p:txBody>
          <a:bodyPr wrap="square" rtlCol="0">
            <a:spAutoFit/>
          </a:bodyPr>
          <a:lstStyle/>
          <a:p>
            <a:r>
              <a:rPr lang="en-GB" sz="1600" dirty="0">
                <a:latin typeface="Calibri" panose="020F0502020204030204" pitchFamily="34" charset="0"/>
                <a:ea typeface="HelloHappyDays" panose="02000603000000000000" pitchFamily="2" charset="0"/>
              </a:rPr>
              <a:t>Imagine what happens next.</a:t>
            </a:r>
            <a:br>
              <a:rPr lang="en-GB" sz="1600" dirty="0">
                <a:latin typeface="Calibri" panose="020F0502020204030204" pitchFamily="34" charset="0"/>
                <a:ea typeface="HelloHappyDays" panose="02000603000000000000" pitchFamily="2" charset="0"/>
              </a:rPr>
            </a:br>
            <a:r>
              <a:rPr lang="en-GB" sz="1600" dirty="0">
                <a:latin typeface="Calibri" panose="020F0502020204030204" pitchFamily="34" charset="0"/>
                <a:ea typeface="HelloHappyDays" panose="02000603000000000000" pitchFamily="2" charset="0"/>
              </a:rPr>
              <a:t>Describe the events and the thoughts and feelings of the boy.</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5443" y="1183490"/>
            <a:ext cx="4834961" cy="3203162"/>
          </a:xfrm>
          <a:prstGeom prst="rect">
            <a:avLst/>
          </a:prstGeom>
        </p:spPr>
      </p:pic>
      <p:sp>
        <p:nvSpPr>
          <p:cNvPr id="7" name="TextBox 6">
            <a:extLst>
              <a:ext uri="{FF2B5EF4-FFF2-40B4-BE49-F238E27FC236}">
                <a16:creationId xmlns:a16="http://schemas.microsoft.com/office/drawing/2014/main" id="{16A50A07-9D45-4F12-8C8A-60AE89F4C4C9}"/>
              </a:ext>
            </a:extLst>
          </p:cNvPr>
          <p:cNvSpPr txBox="1"/>
          <p:nvPr/>
        </p:nvSpPr>
        <p:spPr>
          <a:xfrm>
            <a:off x="384762" y="4953000"/>
            <a:ext cx="5893208" cy="4031873"/>
          </a:xfrm>
          <a:prstGeom prst="rect">
            <a:avLst/>
          </a:prstGeom>
          <a:noFill/>
          <a:ln>
            <a:solidFill>
              <a:schemeClr val="tx1"/>
            </a:solidFill>
          </a:ln>
        </p:spPr>
        <p:txBody>
          <a:bodyPr wrap="square" rtlCol="0">
            <a:spAutoFit/>
          </a:bodyPr>
          <a:lstStyle/>
          <a:p>
            <a:r>
              <a:rPr lang="en-GB" sz="1600" dirty="0"/>
              <a:t>Type your answer here</a:t>
            </a:r>
          </a:p>
          <a:p>
            <a:endParaRPr lang="en-GB" sz="1600" dirty="0"/>
          </a:p>
          <a:p>
            <a:endParaRPr lang="en-GB" sz="1600" dirty="0"/>
          </a:p>
          <a:p>
            <a:endParaRPr lang="en-GB" sz="1600" dirty="0"/>
          </a:p>
          <a:p>
            <a:endParaRPr lang="en-GB" sz="1600" dirty="0"/>
          </a:p>
          <a:p>
            <a:endParaRPr lang="en-GB" sz="1600" dirty="0"/>
          </a:p>
          <a:p>
            <a:endParaRPr lang="en-GB" sz="1600" dirty="0"/>
          </a:p>
          <a:p>
            <a:endParaRPr lang="en-GB" sz="1600" dirty="0"/>
          </a:p>
          <a:p>
            <a:endParaRPr lang="en-GB" sz="1600" dirty="0"/>
          </a:p>
          <a:p>
            <a:endParaRPr lang="en-GB" sz="1600" dirty="0"/>
          </a:p>
          <a:p>
            <a:endParaRPr lang="en-GB" sz="1600" dirty="0"/>
          </a:p>
          <a:p>
            <a:endParaRPr lang="en-GB" sz="1600" dirty="0"/>
          </a:p>
          <a:p>
            <a:endParaRPr lang="en-GB" sz="1600" dirty="0"/>
          </a:p>
          <a:p>
            <a:endParaRPr lang="en-GB" sz="1600" dirty="0"/>
          </a:p>
          <a:p>
            <a:endParaRPr lang="en-GB" sz="1600" dirty="0"/>
          </a:p>
          <a:p>
            <a:endParaRPr lang="en-GB" sz="1600" dirty="0"/>
          </a:p>
        </p:txBody>
      </p:sp>
    </p:spTree>
    <p:extLst>
      <p:ext uri="{BB962C8B-B14F-4D97-AF65-F5344CB8AC3E}">
        <p14:creationId xmlns:p14="http://schemas.microsoft.com/office/powerpoint/2010/main" val="25972123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987" y="229125"/>
            <a:ext cx="5915025" cy="445673"/>
          </a:xfrm>
        </p:spPr>
        <p:txBody>
          <a:bodyPr>
            <a:noAutofit/>
          </a:bodyPr>
          <a:lstStyle/>
          <a:p>
            <a:r>
              <a:rPr lang="en-GB" sz="3200" dirty="0">
                <a:latin typeface="Calibri" panose="020F0502020204030204" pitchFamily="34" charset="0"/>
                <a:ea typeface="HelloHappyDays" panose="02000603000000000000" pitchFamily="2" charset="0"/>
              </a:rPr>
              <a:t>Writing the future #4</a:t>
            </a:r>
          </a:p>
        </p:txBody>
      </p:sp>
      <p:sp>
        <p:nvSpPr>
          <p:cNvPr id="9" name="TextBox 8"/>
          <p:cNvSpPr txBox="1"/>
          <p:nvPr/>
        </p:nvSpPr>
        <p:spPr>
          <a:xfrm>
            <a:off x="275269" y="670769"/>
            <a:ext cx="6084737" cy="338554"/>
          </a:xfrm>
          <a:prstGeom prst="rect">
            <a:avLst/>
          </a:prstGeom>
          <a:noFill/>
        </p:spPr>
        <p:txBody>
          <a:bodyPr wrap="square" rtlCol="0">
            <a:spAutoFit/>
          </a:bodyPr>
          <a:lstStyle/>
          <a:p>
            <a:r>
              <a:rPr lang="en-GB" sz="1600" dirty="0">
                <a:latin typeface="Calibri" panose="020F0502020204030204" pitchFamily="34" charset="0"/>
                <a:ea typeface="HelloHappyDays" panose="02000603000000000000" pitchFamily="2" charset="0"/>
              </a:rPr>
              <a:t>Describe this mother’s hopes and dreams for her new born baby.</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2771" y="1009324"/>
            <a:ext cx="5021938" cy="3337496"/>
          </a:xfrm>
          <a:prstGeom prst="rect">
            <a:avLst/>
          </a:prstGeom>
        </p:spPr>
      </p:pic>
      <p:sp>
        <p:nvSpPr>
          <p:cNvPr id="7" name="TextBox 6">
            <a:extLst>
              <a:ext uri="{FF2B5EF4-FFF2-40B4-BE49-F238E27FC236}">
                <a16:creationId xmlns:a16="http://schemas.microsoft.com/office/drawing/2014/main" id="{F4F3D37A-E8CC-4721-A733-3876AC475D8D}"/>
              </a:ext>
            </a:extLst>
          </p:cNvPr>
          <p:cNvSpPr txBox="1"/>
          <p:nvPr/>
        </p:nvSpPr>
        <p:spPr>
          <a:xfrm>
            <a:off x="371033" y="4864803"/>
            <a:ext cx="5893208" cy="4031873"/>
          </a:xfrm>
          <a:prstGeom prst="rect">
            <a:avLst/>
          </a:prstGeom>
          <a:noFill/>
          <a:ln>
            <a:solidFill>
              <a:schemeClr val="tx1"/>
            </a:solidFill>
          </a:ln>
        </p:spPr>
        <p:txBody>
          <a:bodyPr wrap="square" rtlCol="0">
            <a:spAutoFit/>
          </a:bodyPr>
          <a:lstStyle/>
          <a:p>
            <a:r>
              <a:rPr lang="en-GB" sz="1600" dirty="0"/>
              <a:t>Type your answer here</a:t>
            </a:r>
          </a:p>
          <a:p>
            <a:endParaRPr lang="en-GB" sz="1600" dirty="0"/>
          </a:p>
          <a:p>
            <a:endParaRPr lang="en-GB" sz="1600" dirty="0"/>
          </a:p>
          <a:p>
            <a:endParaRPr lang="en-GB" sz="1600" dirty="0"/>
          </a:p>
          <a:p>
            <a:endParaRPr lang="en-GB" sz="1600" dirty="0"/>
          </a:p>
          <a:p>
            <a:endParaRPr lang="en-GB" sz="1600" dirty="0"/>
          </a:p>
          <a:p>
            <a:endParaRPr lang="en-GB" sz="1600" dirty="0"/>
          </a:p>
          <a:p>
            <a:endParaRPr lang="en-GB" sz="1600" dirty="0"/>
          </a:p>
          <a:p>
            <a:endParaRPr lang="en-GB" sz="1600" dirty="0"/>
          </a:p>
          <a:p>
            <a:endParaRPr lang="en-GB" sz="1600" dirty="0"/>
          </a:p>
          <a:p>
            <a:endParaRPr lang="en-GB" sz="1600" dirty="0"/>
          </a:p>
          <a:p>
            <a:endParaRPr lang="en-GB" sz="1600" dirty="0"/>
          </a:p>
          <a:p>
            <a:endParaRPr lang="en-GB" sz="1600" dirty="0"/>
          </a:p>
          <a:p>
            <a:endParaRPr lang="en-GB" sz="1600" dirty="0"/>
          </a:p>
          <a:p>
            <a:endParaRPr lang="en-GB" sz="1600" dirty="0"/>
          </a:p>
          <a:p>
            <a:endParaRPr lang="en-GB" sz="1600" dirty="0"/>
          </a:p>
        </p:txBody>
      </p:sp>
    </p:spTree>
    <p:extLst>
      <p:ext uri="{BB962C8B-B14F-4D97-AF65-F5344CB8AC3E}">
        <p14:creationId xmlns:p14="http://schemas.microsoft.com/office/powerpoint/2010/main" val="7214442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987" y="229125"/>
            <a:ext cx="5915025" cy="445673"/>
          </a:xfrm>
        </p:spPr>
        <p:txBody>
          <a:bodyPr>
            <a:noAutofit/>
          </a:bodyPr>
          <a:lstStyle/>
          <a:p>
            <a:r>
              <a:rPr lang="en-GB" sz="3200" dirty="0">
                <a:latin typeface="Calibri" panose="020F0502020204030204" pitchFamily="34" charset="0"/>
                <a:ea typeface="HelloHappyDays" panose="02000603000000000000" pitchFamily="2" charset="0"/>
              </a:rPr>
              <a:t>Writing atmosphere #1</a:t>
            </a:r>
          </a:p>
        </p:txBody>
      </p:sp>
      <p:sp>
        <p:nvSpPr>
          <p:cNvPr id="12" name="TextBox 11"/>
          <p:cNvSpPr txBox="1"/>
          <p:nvPr/>
        </p:nvSpPr>
        <p:spPr>
          <a:xfrm>
            <a:off x="298209" y="7325597"/>
            <a:ext cx="6303725" cy="1459310"/>
          </a:xfrm>
          <a:prstGeom prst="rect">
            <a:avLst/>
          </a:prstGeom>
          <a:noFill/>
          <a:ln>
            <a:solidFill>
              <a:schemeClr val="tx1"/>
            </a:solidFill>
          </a:ln>
        </p:spPr>
        <p:txBody>
          <a:bodyPr wrap="square" rtlCol="0">
            <a:spAutoFit/>
          </a:bodyPr>
          <a:lstStyle/>
          <a:p>
            <a:r>
              <a:rPr lang="en-GB" sz="1400" dirty="0">
                <a:latin typeface="Calibri" panose="020F0502020204030204" pitchFamily="34" charset="0"/>
                <a:ea typeface="HelloHappyDays" panose="02000603000000000000" pitchFamily="2" charset="0"/>
              </a:rPr>
              <a:t>Now you can describe the pigeons.</a:t>
            </a:r>
          </a:p>
          <a:p>
            <a:endParaRPr lang="en-GB" sz="1400" b="1" i="1" dirty="0"/>
          </a:p>
          <a:p>
            <a:endParaRPr lang="en-GB" sz="1400" b="1" i="1" dirty="0"/>
          </a:p>
          <a:p>
            <a:r>
              <a:rPr lang="en-GB" sz="1400" b="1" i="1" dirty="0"/>
              <a:t>Type your answer here</a:t>
            </a:r>
          </a:p>
          <a:p>
            <a:endParaRPr lang="en-GB" sz="1400" b="1" i="1" dirty="0"/>
          </a:p>
          <a:p>
            <a:pPr>
              <a:lnSpc>
                <a:spcPct val="150000"/>
              </a:lnSpc>
            </a:pPr>
            <a:endParaRPr lang="en-GB" sz="1400" dirty="0">
              <a:latin typeface="Calibri" panose="020F0502020204030204" pitchFamily="34" charset="0"/>
              <a:ea typeface="HelloHappyDays" panose="02000603000000000000" pitchFamily="2" charset="0"/>
            </a:endParaRPr>
          </a:p>
        </p:txBody>
      </p:sp>
      <p:sp>
        <p:nvSpPr>
          <p:cNvPr id="9" name="TextBox 8"/>
          <p:cNvSpPr txBox="1"/>
          <p:nvPr/>
        </p:nvSpPr>
        <p:spPr>
          <a:xfrm>
            <a:off x="298209" y="4966599"/>
            <a:ext cx="6303725" cy="1384995"/>
          </a:xfrm>
          <a:prstGeom prst="rect">
            <a:avLst/>
          </a:prstGeom>
          <a:noFill/>
          <a:ln>
            <a:solidFill>
              <a:schemeClr val="tx1"/>
            </a:solidFill>
          </a:ln>
        </p:spPr>
        <p:txBody>
          <a:bodyPr wrap="square" rtlCol="0">
            <a:spAutoFit/>
          </a:bodyPr>
          <a:lstStyle/>
          <a:p>
            <a:r>
              <a:rPr lang="en-GB" sz="1400" dirty="0">
                <a:latin typeface="Calibri" panose="020F0502020204030204" pitchFamily="34" charset="0"/>
                <a:ea typeface="HelloHappyDays" panose="02000603000000000000" pitchFamily="2" charset="0"/>
              </a:rPr>
              <a:t>Write a description of this scene – BUT only the cityscape itself. </a:t>
            </a:r>
          </a:p>
          <a:p>
            <a:endParaRPr lang="en-GB" sz="1400" b="1" i="1" dirty="0"/>
          </a:p>
          <a:p>
            <a:endParaRPr lang="en-GB" sz="1400" b="1" i="1" dirty="0"/>
          </a:p>
          <a:p>
            <a:r>
              <a:rPr lang="en-GB" sz="1400" b="1" i="1" dirty="0"/>
              <a:t>Type your answer here</a:t>
            </a:r>
          </a:p>
          <a:p>
            <a:endParaRPr lang="en-GB" sz="1400" b="1" i="1" dirty="0"/>
          </a:p>
          <a:p>
            <a:endParaRPr lang="en-GB" sz="1400" b="1" i="1"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2629" y="691732"/>
            <a:ext cx="6101015" cy="4067343"/>
          </a:xfrm>
          <a:prstGeom prst="rect">
            <a:avLst/>
          </a:prstGeom>
        </p:spPr>
      </p:pic>
    </p:spTree>
    <p:extLst>
      <p:ext uri="{BB962C8B-B14F-4D97-AF65-F5344CB8AC3E}">
        <p14:creationId xmlns:p14="http://schemas.microsoft.com/office/powerpoint/2010/main" val="7477560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987" y="229125"/>
            <a:ext cx="5915025" cy="445673"/>
          </a:xfrm>
        </p:spPr>
        <p:txBody>
          <a:bodyPr>
            <a:noAutofit/>
          </a:bodyPr>
          <a:lstStyle/>
          <a:p>
            <a:r>
              <a:rPr lang="en-GB" sz="3200" dirty="0">
                <a:latin typeface="Calibri" panose="020F0502020204030204" pitchFamily="34" charset="0"/>
                <a:ea typeface="HelloHappyDays" panose="02000603000000000000" pitchFamily="2" charset="0"/>
              </a:rPr>
              <a:t>Writing atmosphere #2</a:t>
            </a:r>
          </a:p>
        </p:txBody>
      </p:sp>
      <p:sp>
        <p:nvSpPr>
          <p:cNvPr id="12" name="TextBox 11"/>
          <p:cNvSpPr txBox="1"/>
          <p:nvPr/>
        </p:nvSpPr>
        <p:spPr>
          <a:xfrm>
            <a:off x="298209" y="7325597"/>
            <a:ext cx="6303725" cy="1169551"/>
          </a:xfrm>
          <a:prstGeom prst="rect">
            <a:avLst/>
          </a:prstGeom>
          <a:noFill/>
          <a:ln>
            <a:solidFill>
              <a:schemeClr val="tx1"/>
            </a:solidFill>
          </a:ln>
        </p:spPr>
        <p:txBody>
          <a:bodyPr wrap="square" rtlCol="0">
            <a:spAutoFit/>
          </a:bodyPr>
          <a:lstStyle/>
          <a:p>
            <a:r>
              <a:rPr lang="en-GB" sz="1400" dirty="0">
                <a:latin typeface="Calibri" panose="020F0502020204030204" pitchFamily="34" charset="0"/>
                <a:ea typeface="HelloHappyDays" panose="02000603000000000000" pitchFamily="2" charset="0"/>
              </a:rPr>
              <a:t>Now you can describe the hot air balloon.</a:t>
            </a:r>
          </a:p>
          <a:p>
            <a:endParaRPr lang="en-GB" sz="1400" b="1" i="1" dirty="0"/>
          </a:p>
          <a:p>
            <a:endParaRPr lang="en-GB" sz="1400" b="1" i="1" dirty="0"/>
          </a:p>
          <a:p>
            <a:r>
              <a:rPr lang="en-GB" sz="1400" b="1" i="1" dirty="0"/>
              <a:t>Type your answer here</a:t>
            </a:r>
          </a:p>
          <a:p>
            <a:endParaRPr lang="en-GB" sz="1400" b="1" i="1" dirty="0"/>
          </a:p>
        </p:txBody>
      </p:sp>
      <p:sp>
        <p:nvSpPr>
          <p:cNvPr id="9" name="TextBox 8"/>
          <p:cNvSpPr txBox="1"/>
          <p:nvPr/>
        </p:nvSpPr>
        <p:spPr>
          <a:xfrm>
            <a:off x="298209" y="4966599"/>
            <a:ext cx="6303725" cy="1459310"/>
          </a:xfrm>
          <a:prstGeom prst="rect">
            <a:avLst/>
          </a:prstGeom>
          <a:noFill/>
          <a:ln>
            <a:solidFill>
              <a:schemeClr val="tx1"/>
            </a:solidFill>
          </a:ln>
        </p:spPr>
        <p:txBody>
          <a:bodyPr wrap="square" rtlCol="0">
            <a:spAutoFit/>
          </a:bodyPr>
          <a:lstStyle/>
          <a:p>
            <a:r>
              <a:rPr lang="en-GB" sz="1400" dirty="0">
                <a:latin typeface="Calibri" panose="020F0502020204030204" pitchFamily="34" charset="0"/>
                <a:ea typeface="HelloHappyDays" panose="02000603000000000000" pitchFamily="2" charset="0"/>
              </a:rPr>
              <a:t>Write a description of this scene – BUT only the landscape. </a:t>
            </a:r>
          </a:p>
          <a:p>
            <a:endParaRPr lang="en-GB" sz="1400" b="1" i="1" dirty="0"/>
          </a:p>
          <a:p>
            <a:endParaRPr lang="en-GB" sz="1400" b="1" i="1" dirty="0"/>
          </a:p>
          <a:p>
            <a:r>
              <a:rPr lang="en-GB" sz="1400" b="1" i="1" dirty="0"/>
              <a:t>Type your answer here</a:t>
            </a:r>
          </a:p>
          <a:p>
            <a:endParaRPr lang="en-GB" sz="1400" b="1" i="1" dirty="0"/>
          </a:p>
          <a:p>
            <a:pPr>
              <a:lnSpc>
                <a:spcPct val="150000"/>
              </a:lnSpc>
            </a:pPr>
            <a:endParaRPr lang="en-GB" sz="1400" dirty="0">
              <a:latin typeface="Calibri" panose="020F0502020204030204" pitchFamily="34" charset="0"/>
              <a:ea typeface="HelloHappyDays" panose="02000603000000000000" pitchFamily="2"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2558" y="750890"/>
            <a:ext cx="5915025" cy="4001885"/>
          </a:xfrm>
          <a:prstGeom prst="rect">
            <a:avLst/>
          </a:prstGeom>
        </p:spPr>
      </p:pic>
    </p:spTree>
    <p:extLst>
      <p:ext uri="{BB962C8B-B14F-4D97-AF65-F5344CB8AC3E}">
        <p14:creationId xmlns:p14="http://schemas.microsoft.com/office/powerpoint/2010/main" val="29758477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987" y="229125"/>
            <a:ext cx="5915025" cy="445673"/>
          </a:xfrm>
        </p:spPr>
        <p:txBody>
          <a:bodyPr>
            <a:noAutofit/>
          </a:bodyPr>
          <a:lstStyle/>
          <a:p>
            <a:r>
              <a:rPr lang="en-GB" sz="3200" dirty="0">
                <a:latin typeface="Calibri" panose="020F0502020204030204" pitchFamily="34" charset="0"/>
                <a:ea typeface="HelloHappyDays" panose="02000603000000000000" pitchFamily="2" charset="0"/>
              </a:rPr>
              <a:t>Writing atmosphere #3</a:t>
            </a:r>
          </a:p>
        </p:txBody>
      </p:sp>
      <p:sp>
        <p:nvSpPr>
          <p:cNvPr id="12" name="TextBox 11"/>
          <p:cNvSpPr txBox="1"/>
          <p:nvPr/>
        </p:nvSpPr>
        <p:spPr>
          <a:xfrm>
            <a:off x="298209" y="7325597"/>
            <a:ext cx="6303725" cy="1459310"/>
          </a:xfrm>
          <a:prstGeom prst="rect">
            <a:avLst/>
          </a:prstGeom>
          <a:noFill/>
          <a:ln>
            <a:solidFill>
              <a:schemeClr val="tx1"/>
            </a:solidFill>
          </a:ln>
        </p:spPr>
        <p:txBody>
          <a:bodyPr wrap="square" rtlCol="0">
            <a:spAutoFit/>
          </a:bodyPr>
          <a:lstStyle/>
          <a:p>
            <a:r>
              <a:rPr lang="en-GB" sz="1400" dirty="0">
                <a:latin typeface="Calibri" panose="020F0502020204030204" pitchFamily="34" charset="0"/>
                <a:ea typeface="HelloHappyDays" panose="02000603000000000000" pitchFamily="2" charset="0"/>
              </a:rPr>
              <a:t>Now you can describe the walker.</a:t>
            </a:r>
          </a:p>
          <a:p>
            <a:endParaRPr lang="en-GB" sz="1400" b="1" i="1" dirty="0"/>
          </a:p>
          <a:p>
            <a:endParaRPr lang="en-GB" sz="1400" b="1" i="1" dirty="0"/>
          </a:p>
          <a:p>
            <a:r>
              <a:rPr lang="en-GB" sz="1400" b="1" i="1" dirty="0"/>
              <a:t>Type your answer here</a:t>
            </a:r>
          </a:p>
          <a:p>
            <a:endParaRPr lang="en-GB" sz="1400" b="1" i="1" dirty="0"/>
          </a:p>
          <a:p>
            <a:pPr>
              <a:lnSpc>
                <a:spcPct val="150000"/>
              </a:lnSpc>
            </a:pPr>
            <a:endParaRPr lang="en-GB" sz="1400" dirty="0">
              <a:latin typeface="Calibri" panose="020F0502020204030204" pitchFamily="34" charset="0"/>
              <a:ea typeface="HelloHappyDays" panose="02000603000000000000" pitchFamily="2" charset="0"/>
            </a:endParaRPr>
          </a:p>
        </p:txBody>
      </p:sp>
      <p:sp>
        <p:nvSpPr>
          <p:cNvPr id="9" name="TextBox 8"/>
          <p:cNvSpPr txBox="1"/>
          <p:nvPr/>
        </p:nvSpPr>
        <p:spPr>
          <a:xfrm>
            <a:off x="298209" y="4966599"/>
            <a:ext cx="6303725" cy="1459310"/>
          </a:xfrm>
          <a:prstGeom prst="rect">
            <a:avLst/>
          </a:prstGeom>
          <a:noFill/>
          <a:ln>
            <a:solidFill>
              <a:schemeClr val="tx1"/>
            </a:solidFill>
          </a:ln>
        </p:spPr>
        <p:txBody>
          <a:bodyPr wrap="square" rtlCol="0">
            <a:spAutoFit/>
          </a:bodyPr>
          <a:lstStyle/>
          <a:p>
            <a:r>
              <a:rPr lang="en-GB" sz="1400" dirty="0">
                <a:latin typeface="Calibri" panose="020F0502020204030204" pitchFamily="34" charset="0"/>
                <a:ea typeface="HelloHappyDays" panose="02000603000000000000" pitchFamily="2" charset="0"/>
              </a:rPr>
              <a:t>Write a description of this scene – BUT only the forest. </a:t>
            </a:r>
          </a:p>
          <a:p>
            <a:endParaRPr lang="en-GB" sz="1400" b="1" i="1" dirty="0"/>
          </a:p>
          <a:p>
            <a:endParaRPr lang="en-GB" sz="1400" b="1" i="1" dirty="0"/>
          </a:p>
          <a:p>
            <a:r>
              <a:rPr lang="en-GB" sz="1400" b="1" i="1" dirty="0"/>
              <a:t>Type your answer here</a:t>
            </a:r>
          </a:p>
          <a:p>
            <a:endParaRPr lang="en-GB" sz="1400" b="1" i="1" dirty="0"/>
          </a:p>
          <a:p>
            <a:pPr>
              <a:lnSpc>
                <a:spcPct val="150000"/>
              </a:lnSpc>
            </a:pPr>
            <a:endParaRPr lang="en-GB" sz="1400" dirty="0">
              <a:latin typeface="Calibri" panose="020F0502020204030204" pitchFamily="34" charset="0"/>
              <a:ea typeface="HelloHappyDays" panose="02000603000000000000" pitchFamily="2"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6540" y="750890"/>
            <a:ext cx="5731860" cy="4104848"/>
          </a:xfrm>
          <a:prstGeom prst="rect">
            <a:avLst/>
          </a:prstGeom>
        </p:spPr>
      </p:pic>
    </p:spTree>
    <p:extLst>
      <p:ext uri="{BB962C8B-B14F-4D97-AF65-F5344CB8AC3E}">
        <p14:creationId xmlns:p14="http://schemas.microsoft.com/office/powerpoint/2010/main" val="17992661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987" y="229125"/>
            <a:ext cx="5915025" cy="445673"/>
          </a:xfrm>
        </p:spPr>
        <p:txBody>
          <a:bodyPr>
            <a:noAutofit/>
          </a:bodyPr>
          <a:lstStyle/>
          <a:p>
            <a:r>
              <a:rPr lang="en-GB" sz="3200" dirty="0">
                <a:latin typeface="Calibri" panose="020F0502020204030204" pitchFamily="34" charset="0"/>
                <a:ea typeface="HelloHappyDays" panose="02000603000000000000" pitchFamily="2" charset="0"/>
              </a:rPr>
              <a:t>Writing atmosphere #4</a:t>
            </a:r>
          </a:p>
        </p:txBody>
      </p:sp>
      <p:sp>
        <p:nvSpPr>
          <p:cNvPr id="12" name="TextBox 11"/>
          <p:cNvSpPr txBox="1"/>
          <p:nvPr/>
        </p:nvSpPr>
        <p:spPr>
          <a:xfrm>
            <a:off x="330902" y="7073345"/>
            <a:ext cx="6303725" cy="1169551"/>
          </a:xfrm>
          <a:prstGeom prst="rect">
            <a:avLst/>
          </a:prstGeom>
          <a:noFill/>
          <a:ln>
            <a:solidFill>
              <a:schemeClr val="tx1"/>
            </a:solidFill>
          </a:ln>
        </p:spPr>
        <p:txBody>
          <a:bodyPr wrap="square" rtlCol="0">
            <a:spAutoFit/>
          </a:bodyPr>
          <a:lstStyle/>
          <a:p>
            <a:r>
              <a:rPr lang="en-GB" sz="1400" dirty="0">
                <a:latin typeface="Calibri" panose="020F0502020204030204" pitchFamily="34" charset="0"/>
                <a:ea typeface="HelloHappyDays" panose="02000603000000000000" pitchFamily="2" charset="0"/>
              </a:rPr>
              <a:t>Now you can describe the performers.</a:t>
            </a:r>
          </a:p>
          <a:p>
            <a:endParaRPr lang="en-GB" sz="1400" b="1" i="1" dirty="0"/>
          </a:p>
          <a:p>
            <a:endParaRPr lang="en-GB" sz="1400" b="1" i="1" dirty="0"/>
          </a:p>
          <a:p>
            <a:r>
              <a:rPr lang="en-GB" sz="1400" b="1" i="1" dirty="0"/>
              <a:t>Type your answer here</a:t>
            </a:r>
          </a:p>
          <a:p>
            <a:endParaRPr lang="en-GB" sz="1400" b="1" i="1" dirty="0"/>
          </a:p>
        </p:txBody>
      </p:sp>
      <p:sp>
        <p:nvSpPr>
          <p:cNvPr id="9" name="TextBox 8"/>
          <p:cNvSpPr txBox="1"/>
          <p:nvPr/>
        </p:nvSpPr>
        <p:spPr>
          <a:xfrm>
            <a:off x="330902" y="4616742"/>
            <a:ext cx="6303725" cy="1169551"/>
          </a:xfrm>
          <a:prstGeom prst="rect">
            <a:avLst/>
          </a:prstGeom>
          <a:noFill/>
          <a:ln>
            <a:solidFill>
              <a:schemeClr val="tx1"/>
            </a:solidFill>
          </a:ln>
        </p:spPr>
        <p:txBody>
          <a:bodyPr wrap="square" rtlCol="0">
            <a:spAutoFit/>
          </a:bodyPr>
          <a:lstStyle/>
          <a:p>
            <a:r>
              <a:rPr lang="en-GB" sz="1400" dirty="0">
                <a:latin typeface="Calibri" panose="020F0502020204030204" pitchFamily="34" charset="0"/>
                <a:ea typeface="HelloHappyDays" panose="02000603000000000000" pitchFamily="2" charset="0"/>
              </a:rPr>
              <a:t>Write a description of this scene – BUT only the crowd and arena. </a:t>
            </a:r>
          </a:p>
          <a:p>
            <a:endParaRPr lang="en-GB" sz="1400" b="1" i="1" dirty="0"/>
          </a:p>
          <a:p>
            <a:endParaRPr lang="en-GB" sz="1400" b="1" i="1" dirty="0"/>
          </a:p>
          <a:p>
            <a:r>
              <a:rPr lang="en-GB" sz="1400" b="1" i="1" dirty="0"/>
              <a:t>Type your answer here</a:t>
            </a:r>
          </a:p>
          <a:p>
            <a:endParaRPr lang="en-GB" sz="1400" b="1" i="1"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9900" y="674798"/>
            <a:ext cx="5842000" cy="3894666"/>
          </a:xfrm>
          <a:prstGeom prst="rect">
            <a:avLst/>
          </a:prstGeom>
        </p:spPr>
      </p:pic>
    </p:spTree>
    <p:extLst>
      <p:ext uri="{BB962C8B-B14F-4D97-AF65-F5344CB8AC3E}">
        <p14:creationId xmlns:p14="http://schemas.microsoft.com/office/powerpoint/2010/main" val="36820863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3EC48772-FD57-4EBC-9AAB-5CDA34B0F1DB}"/>
              </a:ext>
            </a:extLst>
          </p:cNvPr>
          <p:cNvGraphicFramePr>
            <a:graphicFrameLocks noGrp="1"/>
          </p:cNvGraphicFramePr>
          <p:nvPr>
            <p:extLst>
              <p:ext uri="{D42A27DB-BD31-4B8C-83A1-F6EECF244321}">
                <p14:modId xmlns:p14="http://schemas.microsoft.com/office/powerpoint/2010/main" val="3734553100"/>
              </p:ext>
            </p:extLst>
          </p:nvPr>
        </p:nvGraphicFramePr>
        <p:xfrm>
          <a:off x="339634" y="809897"/>
          <a:ext cx="6252756" cy="8869028"/>
        </p:xfrm>
        <a:graphic>
          <a:graphicData uri="http://schemas.openxmlformats.org/drawingml/2006/table">
            <a:tbl>
              <a:tblPr firstRow="1" bandRow="1">
                <a:tableStyleId>{5C22544A-7EE6-4342-B048-85BDC9FD1C3A}</a:tableStyleId>
              </a:tblPr>
              <a:tblGrid>
                <a:gridCol w="2084252">
                  <a:extLst>
                    <a:ext uri="{9D8B030D-6E8A-4147-A177-3AD203B41FA5}">
                      <a16:colId xmlns:a16="http://schemas.microsoft.com/office/drawing/2014/main" val="3987833777"/>
                    </a:ext>
                  </a:extLst>
                </a:gridCol>
                <a:gridCol w="2084252">
                  <a:extLst>
                    <a:ext uri="{9D8B030D-6E8A-4147-A177-3AD203B41FA5}">
                      <a16:colId xmlns:a16="http://schemas.microsoft.com/office/drawing/2014/main" val="2369464597"/>
                    </a:ext>
                  </a:extLst>
                </a:gridCol>
                <a:gridCol w="2084252">
                  <a:extLst>
                    <a:ext uri="{9D8B030D-6E8A-4147-A177-3AD203B41FA5}">
                      <a16:colId xmlns:a16="http://schemas.microsoft.com/office/drawing/2014/main" val="1186514780"/>
                    </a:ext>
                  </a:extLst>
                </a:gridCol>
              </a:tblGrid>
              <a:tr h="1769582">
                <a:tc>
                  <a:txBody>
                    <a:bodyPr/>
                    <a:lstStyle/>
                    <a:p>
                      <a:r>
                        <a:rPr lang="en-GB" b="1" u="sng" dirty="0">
                          <a:solidFill>
                            <a:schemeClr val="tx1"/>
                          </a:solidFill>
                          <a:latin typeface="+mn-lt"/>
                        </a:rPr>
                        <a:t>1</a:t>
                      </a:r>
                      <a:r>
                        <a:rPr lang="en-GB" b="1" u="sng" baseline="30000" dirty="0">
                          <a:solidFill>
                            <a:schemeClr val="tx1"/>
                          </a:solidFill>
                          <a:latin typeface="+mn-lt"/>
                        </a:rPr>
                        <a:t>st</a:t>
                      </a:r>
                      <a:r>
                        <a:rPr lang="en-GB" b="1" u="sng" dirty="0">
                          <a:solidFill>
                            <a:schemeClr val="tx1"/>
                          </a:solidFill>
                          <a:latin typeface="+mn-lt"/>
                        </a:rPr>
                        <a:t> April is April Fools Day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ea typeface="+mn-ea"/>
                          <a:cs typeface="+mn-cs"/>
                        </a:rPr>
                        <a:t>A character from a novel or film plays a practical joke on another character. Write this scene.</a:t>
                      </a:r>
                    </a:p>
                    <a:p>
                      <a:endParaRPr lang="en-GB" b="0" dirty="0">
                        <a:solidFill>
                          <a:schemeClr val="tx1"/>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400" b="1" u="sng" dirty="0">
                          <a:solidFill>
                            <a:schemeClr val="tx1"/>
                          </a:solidFill>
                          <a:latin typeface="+mn-lt"/>
                        </a:rPr>
                        <a:t>2</a:t>
                      </a:r>
                      <a:r>
                        <a:rPr lang="en-GB" sz="1400" b="1" u="sng" baseline="30000" dirty="0">
                          <a:solidFill>
                            <a:schemeClr val="tx1"/>
                          </a:solidFill>
                          <a:latin typeface="+mn-lt"/>
                        </a:rPr>
                        <a:t>nd</a:t>
                      </a:r>
                      <a:r>
                        <a:rPr lang="en-GB" sz="1400" b="1" u="sng" dirty="0">
                          <a:solidFill>
                            <a:schemeClr val="tx1"/>
                          </a:solidFill>
                          <a:latin typeface="+mn-lt"/>
                        </a:rPr>
                        <a:t> April Opening Lines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ea typeface="+mn-ea"/>
                          <a:cs typeface="+mn-cs"/>
                        </a:rPr>
                        <a:t>Write a short narrative using the opening line: “April Fool’s Day: cold and wet…”</a:t>
                      </a:r>
                    </a:p>
                    <a:p>
                      <a:endParaRPr lang="en-GB" b="0" dirty="0">
                        <a:solidFill>
                          <a:schemeClr val="tx1"/>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400" b="1" u="sng" dirty="0">
                          <a:solidFill>
                            <a:schemeClr val="tx1"/>
                          </a:solidFill>
                          <a:latin typeface="+mn-lt"/>
                        </a:rPr>
                        <a:t>3</a:t>
                      </a:r>
                      <a:r>
                        <a:rPr lang="en-GB" sz="1400" b="1" u="sng" baseline="30000" dirty="0">
                          <a:solidFill>
                            <a:schemeClr val="tx1"/>
                          </a:solidFill>
                          <a:latin typeface="+mn-lt"/>
                        </a:rPr>
                        <a:t>rd</a:t>
                      </a:r>
                      <a:r>
                        <a:rPr lang="en-GB" sz="1400" b="1" u="sng" dirty="0">
                          <a:solidFill>
                            <a:schemeClr val="tx1"/>
                          </a:solidFill>
                          <a:latin typeface="+mn-lt"/>
                        </a:rPr>
                        <a:t> April Oops I Did It Again</a:t>
                      </a:r>
                    </a:p>
                    <a:p>
                      <a:pPr marL="0" marR="0" lvl="0" indent="0" algn="l" defTabSz="685800" rtl="0" eaLnBrk="1" fontAlgn="auto" latinLnBrk="0" hangingPunct="1">
                        <a:lnSpc>
                          <a:spcPct val="100000"/>
                        </a:lnSpc>
                        <a:spcBef>
                          <a:spcPts val="0"/>
                        </a:spcBef>
                        <a:spcAft>
                          <a:spcPts val="0"/>
                        </a:spcAft>
                        <a:buClrTx/>
                        <a:buSzTx/>
                        <a:buFontTx/>
                        <a:buNone/>
                        <a:tabLst/>
                        <a:defRPr/>
                      </a:pPr>
                      <a:r>
                        <a:rPr lang="en-GB" sz="1400" b="0" dirty="0">
                          <a:solidFill>
                            <a:schemeClr val="tx1"/>
                          </a:solidFill>
                          <a:latin typeface="+mn-lt"/>
                        </a:rPr>
                        <a:t>Write a memory, make it something you want to remember forever. Write it, keep it.</a:t>
                      </a:r>
                    </a:p>
                    <a:p>
                      <a:endParaRPr lang="en-GB" b="0" dirty="0">
                        <a:solidFill>
                          <a:schemeClr val="tx1"/>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79773817"/>
                  </a:ext>
                </a:extLst>
              </a:tr>
              <a:tr h="1769582">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400" b="1" u="sng" dirty="0">
                          <a:latin typeface="+mn-lt"/>
                        </a:rPr>
                        <a:t>4</a:t>
                      </a:r>
                      <a:r>
                        <a:rPr lang="en-GB" sz="1400" b="1" u="sng" baseline="30000" dirty="0">
                          <a:latin typeface="+mn-lt"/>
                        </a:rPr>
                        <a:t>th</a:t>
                      </a:r>
                      <a:r>
                        <a:rPr lang="en-GB" sz="1400" b="1" u="sng" dirty="0">
                          <a:latin typeface="+mn-lt"/>
                        </a:rPr>
                        <a:t> April Action Writing 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ea typeface="+mn-ea"/>
                          <a:cs typeface="+mn-cs"/>
                        </a:rPr>
                        <a:t>Describe the following scene: Your parents are eating at an expensive restaurant. Your mom spots a cockroach.</a:t>
                      </a:r>
                    </a:p>
                    <a:p>
                      <a:endParaRPr lang="en-GB" b="0" dirty="0">
                        <a:solidFill>
                          <a:schemeClr val="tx1"/>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400" b="1" u="sng" dirty="0">
                          <a:latin typeface="+mn-lt"/>
                        </a:rPr>
                        <a:t>5</a:t>
                      </a:r>
                      <a:r>
                        <a:rPr lang="en-GB" sz="1400" b="1" u="sng" baseline="30000" dirty="0">
                          <a:latin typeface="+mn-lt"/>
                        </a:rPr>
                        <a:t>th</a:t>
                      </a:r>
                      <a:r>
                        <a:rPr lang="en-GB" sz="1400" b="1" u="sng" dirty="0">
                          <a:latin typeface="+mn-lt"/>
                        </a:rPr>
                        <a:t> April Remember Me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ea typeface="+mn-ea"/>
                          <a:cs typeface="+mn-cs"/>
                        </a:rPr>
                        <a:t>Describe a dramatic memory from your childhood but change one key detail – the setting, or perhaps those present.</a:t>
                      </a:r>
                    </a:p>
                    <a:p>
                      <a:endParaRPr lang="en-GB" b="0" dirty="0">
                        <a:solidFill>
                          <a:schemeClr val="tx1"/>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400" b="1" u="sng" dirty="0">
                          <a:latin typeface="+mn-lt"/>
                        </a:rPr>
                        <a:t>6</a:t>
                      </a:r>
                      <a:r>
                        <a:rPr lang="en-GB" sz="1400" b="1" u="sng" baseline="30000" dirty="0">
                          <a:latin typeface="+mn-lt"/>
                        </a:rPr>
                        <a:t>th</a:t>
                      </a:r>
                      <a:r>
                        <a:rPr lang="en-GB" sz="1400" b="1" u="sng" dirty="0">
                          <a:latin typeface="+mn-lt"/>
                        </a:rPr>
                        <a:t> April Hiding In Plain Sight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ea typeface="+mn-ea"/>
                          <a:cs typeface="+mn-cs"/>
                        </a:rPr>
                        <a:t>Write the description of a well-known celebrity as they shop for food and attempt to avoid detection.</a:t>
                      </a:r>
                    </a:p>
                    <a:p>
                      <a:endParaRPr lang="en-GB" b="0" dirty="0">
                        <a:solidFill>
                          <a:schemeClr val="tx1"/>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90166790"/>
                  </a:ext>
                </a:extLst>
              </a:tr>
              <a:tr h="1769582">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400" b="1" u="sng" dirty="0">
                          <a:latin typeface="+mn-lt"/>
                        </a:rPr>
                        <a:t>7</a:t>
                      </a:r>
                      <a:r>
                        <a:rPr lang="en-GB" sz="1400" b="1" u="sng" baseline="30000" dirty="0">
                          <a:latin typeface="+mn-lt"/>
                        </a:rPr>
                        <a:t>th</a:t>
                      </a:r>
                      <a:r>
                        <a:rPr lang="en-GB" sz="1400" b="1" u="sng" dirty="0">
                          <a:latin typeface="+mn-lt"/>
                        </a:rPr>
                        <a:t> April – Colour Writing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ea typeface="+mn-ea"/>
                          <a:cs typeface="+mn-cs"/>
                        </a:rPr>
                        <a:t>Write a short description where the colour “pink” is central to the scene or setting.</a:t>
                      </a:r>
                    </a:p>
                    <a:p>
                      <a:endParaRPr lang="en-GB" b="0" dirty="0">
                        <a:solidFill>
                          <a:schemeClr val="tx1"/>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400" b="1" u="sng" dirty="0">
                          <a:latin typeface="+mn-lt"/>
                        </a:rPr>
                        <a:t>8</a:t>
                      </a:r>
                      <a:r>
                        <a:rPr lang="en-GB" sz="1400" b="1" u="sng" baseline="30000" dirty="0">
                          <a:latin typeface="+mn-lt"/>
                        </a:rPr>
                        <a:t>th</a:t>
                      </a:r>
                      <a:r>
                        <a:rPr lang="en-GB" sz="1400" b="1" u="sng" dirty="0">
                          <a:latin typeface="+mn-lt"/>
                        </a:rPr>
                        <a:t> April is Bird Day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ea typeface="+mn-ea"/>
                          <a:cs typeface="+mn-cs"/>
                        </a:rPr>
                        <a:t>Create a detailed observational description of a bird that you see in your </a:t>
                      </a:r>
                      <a:r>
                        <a:rPr kumimoji="0" lang="en-US" sz="1400" b="0" i="0" u="none" strike="noStrike" kern="1200" cap="none" spc="0" normalizeH="0" baseline="0" noProof="0" dirty="0">
                          <a:ln>
                            <a:noFill/>
                          </a:ln>
                          <a:solidFill>
                            <a:prstClr val="black"/>
                          </a:solidFill>
                          <a:effectLst/>
                          <a:uLnTx/>
                          <a:uFillTx/>
                          <a:ea typeface="+mn-ea"/>
                          <a:cs typeface="+mn-cs"/>
                        </a:rPr>
                        <a:t>neighborhood</a:t>
                      </a:r>
                      <a:r>
                        <a:rPr kumimoji="0" lang="en-GB" sz="1400" b="0" i="0" u="none" strike="noStrike" kern="1200" cap="none" spc="0" normalizeH="0" baseline="0" noProof="0" dirty="0">
                          <a:ln>
                            <a:noFill/>
                          </a:ln>
                          <a:solidFill>
                            <a:prstClr val="black"/>
                          </a:solidFill>
                          <a:effectLst/>
                          <a:uLnTx/>
                          <a:uFillTx/>
                          <a:ea typeface="+mn-ea"/>
                          <a:cs typeface="+mn-cs"/>
                        </a:rPr>
                        <a:t>.</a:t>
                      </a:r>
                    </a:p>
                    <a:p>
                      <a:endParaRPr lang="en-GB" b="0" dirty="0">
                        <a:solidFill>
                          <a:schemeClr val="tx1"/>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400" b="1" u="sng" dirty="0">
                          <a:latin typeface="+mn-lt"/>
                        </a:rPr>
                        <a:t>9</a:t>
                      </a:r>
                      <a:r>
                        <a:rPr lang="en-GB" sz="1400" b="1" u="sng" baseline="30000" dirty="0">
                          <a:latin typeface="+mn-lt"/>
                        </a:rPr>
                        <a:t>th</a:t>
                      </a:r>
                      <a:r>
                        <a:rPr lang="en-GB" sz="1400" b="1" u="sng" dirty="0">
                          <a:latin typeface="+mn-lt"/>
                        </a:rPr>
                        <a:t> April Random Acts of Kindness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ea typeface="+mn-ea"/>
                          <a:cs typeface="+mn-cs"/>
                        </a:rPr>
                        <a:t>Describe a Random Act of Kindness being carried out by the following character: a mad cat lady.</a:t>
                      </a:r>
                    </a:p>
                    <a:p>
                      <a:endParaRPr lang="en-GB" b="0" dirty="0">
                        <a:solidFill>
                          <a:schemeClr val="tx1"/>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63728180"/>
                  </a:ext>
                </a:extLst>
              </a:tr>
              <a:tr h="1769582">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400" b="1" u="sng" dirty="0">
                          <a:latin typeface="+mn-lt"/>
                        </a:rPr>
                        <a:t>10</a:t>
                      </a:r>
                      <a:r>
                        <a:rPr lang="en-GB" sz="1400" b="1" u="sng" baseline="30000" dirty="0">
                          <a:latin typeface="+mn-lt"/>
                        </a:rPr>
                        <a:t>th</a:t>
                      </a:r>
                      <a:r>
                        <a:rPr lang="en-GB" sz="1400" b="1" u="sng" dirty="0">
                          <a:latin typeface="+mn-lt"/>
                        </a:rPr>
                        <a:t> April is Sibling Day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ea typeface="+mn-ea"/>
                          <a:cs typeface="+mn-cs"/>
                        </a:rPr>
                        <a:t>Write a letter to a real or imagined sibling – tell them a truth you wished they had always known.</a:t>
                      </a:r>
                    </a:p>
                    <a:p>
                      <a:endParaRPr lang="en-GB" b="0" dirty="0">
                        <a:solidFill>
                          <a:schemeClr val="tx1"/>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400" b="1" u="sng" dirty="0">
                          <a:latin typeface="+mn-lt"/>
                        </a:rPr>
                        <a:t>11</a:t>
                      </a:r>
                      <a:r>
                        <a:rPr lang="en-GB" sz="1400" b="1" u="sng" baseline="30000" dirty="0">
                          <a:latin typeface="+mn-lt"/>
                        </a:rPr>
                        <a:t>th</a:t>
                      </a:r>
                      <a:r>
                        <a:rPr lang="en-GB" sz="1400" b="1" u="sng" dirty="0">
                          <a:latin typeface="+mn-lt"/>
                        </a:rPr>
                        <a:t> April Writing Emotions </a:t>
                      </a:r>
                      <a:endParaRPr lang="en-GB" sz="1400" b="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ea typeface="+mn-ea"/>
                          <a:cs typeface="+mn-cs"/>
                        </a:rPr>
                        <a:t>Write a scene that accurately portrays the emotion of:</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ea typeface="+mn-ea"/>
                          <a:cs typeface="+mn-cs"/>
                        </a:rPr>
                        <a:t>Grief.</a:t>
                      </a:r>
                    </a:p>
                    <a:p>
                      <a:endParaRPr lang="en-GB" b="0" dirty="0">
                        <a:solidFill>
                          <a:schemeClr val="tx1"/>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400" b="1" u="sng" dirty="0">
                          <a:latin typeface="+mn-lt"/>
                        </a:rPr>
                        <a:t>12</a:t>
                      </a:r>
                      <a:r>
                        <a:rPr lang="en-GB" sz="1400" b="1" u="sng" baseline="30000" dirty="0">
                          <a:latin typeface="+mn-lt"/>
                        </a:rPr>
                        <a:t>th</a:t>
                      </a:r>
                      <a:r>
                        <a:rPr lang="en-GB" sz="1400" b="1" u="sng" dirty="0">
                          <a:latin typeface="+mn-lt"/>
                        </a:rPr>
                        <a:t> April Street Life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ea typeface="+mn-ea"/>
                          <a:cs typeface="+mn-cs"/>
                        </a:rPr>
                        <a:t>Describe your street or neighbourhood but imagine there are no people, cars. No life at all.</a:t>
                      </a:r>
                    </a:p>
                    <a:p>
                      <a:endParaRPr lang="en-GB" b="0" dirty="0">
                        <a:solidFill>
                          <a:schemeClr val="tx1"/>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60073459"/>
                  </a:ext>
                </a:extLst>
              </a:tr>
              <a:tr h="1769582">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400" b="1" u="sng" dirty="0">
                          <a:latin typeface="+mn-lt"/>
                        </a:rPr>
                        <a:t>13</a:t>
                      </a:r>
                      <a:r>
                        <a:rPr lang="en-GB" sz="1400" b="1" u="sng" baseline="30000" dirty="0">
                          <a:latin typeface="+mn-lt"/>
                        </a:rPr>
                        <a:t>th</a:t>
                      </a:r>
                      <a:r>
                        <a:rPr lang="en-GB" sz="1400" b="1" u="sng" dirty="0">
                          <a:latin typeface="+mn-lt"/>
                        </a:rPr>
                        <a:t> April Opening Lines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ea typeface="+mn-ea"/>
                          <a:cs typeface="+mn-cs"/>
                        </a:rPr>
                        <a:t>Write a short narrative using the opening line: “I covered my eyes but nothing …”</a:t>
                      </a:r>
                    </a:p>
                    <a:p>
                      <a:endParaRPr lang="en-GB" b="0" dirty="0">
                        <a:solidFill>
                          <a:schemeClr val="tx1"/>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400" b="1" u="sng" dirty="0">
                          <a:latin typeface="+mn-lt"/>
                        </a:rPr>
                        <a:t>14</a:t>
                      </a:r>
                      <a:r>
                        <a:rPr lang="en-GB" sz="1400" b="1" u="sng" baseline="30000" dirty="0">
                          <a:latin typeface="+mn-lt"/>
                        </a:rPr>
                        <a:t>th</a:t>
                      </a:r>
                      <a:r>
                        <a:rPr lang="en-GB" sz="1400" b="1" u="sng" dirty="0">
                          <a:latin typeface="+mn-lt"/>
                        </a:rPr>
                        <a:t> April Writing Action </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ea typeface="+mn-ea"/>
                          <a:cs typeface="+mn-cs"/>
                        </a:rPr>
                        <a:t>Describe the moment when a sportsperson becomes injured. Avoid using words that are usually linked to pain.</a:t>
                      </a:r>
                    </a:p>
                    <a:p>
                      <a:endParaRPr lang="en-GB" b="0" dirty="0">
                        <a:solidFill>
                          <a:schemeClr val="tx1"/>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b="1" u="sng" dirty="0">
                          <a:solidFill>
                            <a:schemeClr val="tx1"/>
                          </a:solidFill>
                          <a:latin typeface="+mn-lt"/>
                        </a:rPr>
                        <a:t>15</a:t>
                      </a:r>
                      <a:r>
                        <a:rPr lang="en-GB" b="1" u="sng" baseline="30000" dirty="0">
                          <a:solidFill>
                            <a:schemeClr val="tx1"/>
                          </a:solidFill>
                          <a:latin typeface="+mn-lt"/>
                        </a:rPr>
                        <a:t>th</a:t>
                      </a:r>
                      <a:r>
                        <a:rPr lang="en-GB" b="1" u="sng" dirty="0">
                          <a:solidFill>
                            <a:schemeClr val="tx1"/>
                          </a:solidFill>
                          <a:latin typeface="+mn-lt"/>
                        </a:rPr>
                        <a:t> April Silence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ea typeface="+mn-ea"/>
                          <a:cs typeface="+mn-cs"/>
                        </a:rPr>
                        <a:t>Write the conversation between two brothers who haven’t spoken to each other in four years.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ea typeface="+mn-ea"/>
                          <a:cs typeface="+mn-cs"/>
                        </a:rPr>
                        <a:t>What is said and how?</a:t>
                      </a:r>
                      <a:endParaRPr lang="en-GB" b="0" dirty="0">
                        <a:solidFill>
                          <a:schemeClr val="tx1"/>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82093719"/>
                  </a:ext>
                </a:extLst>
              </a:tr>
            </a:tbl>
          </a:graphicData>
        </a:graphic>
      </p:graphicFrame>
      <p:sp>
        <p:nvSpPr>
          <p:cNvPr id="4" name="TextBox 3">
            <a:extLst>
              <a:ext uri="{FF2B5EF4-FFF2-40B4-BE49-F238E27FC236}">
                <a16:creationId xmlns:a16="http://schemas.microsoft.com/office/drawing/2014/main" id="{B401B6A9-AEFC-462E-BB3F-D7F657DD6DFC}"/>
              </a:ext>
            </a:extLst>
          </p:cNvPr>
          <p:cNvSpPr txBox="1"/>
          <p:nvPr/>
        </p:nvSpPr>
        <p:spPr>
          <a:xfrm>
            <a:off x="1500051" y="247709"/>
            <a:ext cx="3857898" cy="400110"/>
          </a:xfrm>
          <a:prstGeom prst="rect">
            <a:avLst/>
          </a:prstGeom>
          <a:noFill/>
        </p:spPr>
        <p:txBody>
          <a:bodyPr wrap="square" rtlCol="0">
            <a:spAutoFit/>
          </a:bodyPr>
          <a:lstStyle/>
          <a:p>
            <a:pPr algn="ctr"/>
            <a:r>
              <a:rPr lang="en-GB" sz="2000" b="1" u="sng" dirty="0"/>
              <a:t>Early April Writing Calendar </a:t>
            </a:r>
          </a:p>
        </p:txBody>
      </p:sp>
    </p:spTree>
    <p:extLst>
      <p:ext uri="{BB962C8B-B14F-4D97-AF65-F5344CB8AC3E}">
        <p14:creationId xmlns:p14="http://schemas.microsoft.com/office/powerpoint/2010/main" val="42617599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987" y="229125"/>
            <a:ext cx="5915025" cy="445673"/>
          </a:xfrm>
        </p:spPr>
        <p:txBody>
          <a:bodyPr>
            <a:noAutofit/>
          </a:bodyPr>
          <a:lstStyle/>
          <a:p>
            <a:r>
              <a:rPr lang="en-GB" sz="3200" dirty="0">
                <a:latin typeface="Calibri" panose="020F0502020204030204" pitchFamily="34" charset="0"/>
                <a:ea typeface="HelloHappyDays" panose="02000603000000000000" pitchFamily="2" charset="0"/>
              </a:rPr>
              <a:t>Write like a scientist #1</a:t>
            </a:r>
          </a:p>
        </p:txBody>
      </p:sp>
      <p:sp>
        <p:nvSpPr>
          <p:cNvPr id="12" name="TextBox 11"/>
          <p:cNvSpPr txBox="1"/>
          <p:nvPr/>
        </p:nvSpPr>
        <p:spPr>
          <a:xfrm>
            <a:off x="298209" y="5858420"/>
            <a:ext cx="6303725" cy="1459310"/>
          </a:xfrm>
          <a:prstGeom prst="rect">
            <a:avLst/>
          </a:prstGeom>
          <a:noFill/>
          <a:ln>
            <a:solidFill>
              <a:schemeClr val="tx1"/>
            </a:solidFill>
          </a:ln>
        </p:spPr>
        <p:txBody>
          <a:bodyPr wrap="square" rtlCol="0">
            <a:spAutoFit/>
          </a:bodyPr>
          <a:lstStyle/>
          <a:p>
            <a:r>
              <a:rPr lang="en-GB" sz="1400" dirty="0">
                <a:latin typeface="Calibri" panose="020F0502020204030204" pitchFamily="34" charset="0"/>
                <a:ea typeface="HelloHappyDays" panose="02000603000000000000" pitchFamily="2" charset="0"/>
              </a:rPr>
              <a:t>Now write a scientific, observational description of this leaf.</a:t>
            </a:r>
          </a:p>
          <a:p>
            <a:endParaRPr lang="en-GB" sz="1400" b="1" i="1" dirty="0"/>
          </a:p>
          <a:p>
            <a:endParaRPr lang="en-GB" sz="1400" b="1" i="1" dirty="0"/>
          </a:p>
          <a:p>
            <a:r>
              <a:rPr lang="en-GB" sz="1400" b="1" i="1" dirty="0"/>
              <a:t>Type your answer here</a:t>
            </a:r>
          </a:p>
          <a:p>
            <a:endParaRPr lang="en-GB" sz="1400" b="1" i="1" dirty="0"/>
          </a:p>
          <a:p>
            <a:pPr>
              <a:lnSpc>
                <a:spcPct val="150000"/>
              </a:lnSpc>
            </a:pPr>
            <a:endParaRPr lang="en-GB" sz="1400" dirty="0">
              <a:latin typeface="Calibri" panose="020F0502020204030204" pitchFamily="34" charset="0"/>
              <a:ea typeface="HelloHappyDays" panose="02000603000000000000" pitchFamily="2" charset="0"/>
            </a:endParaRPr>
          </a:p>
        </p:txBody>
      </p:sp>
      <p:sp>
        <p:nvSpPr>
          <p:cNvPr id="9" name="TextBox 8"/>
          <p:cNvSpPr txBox="1"/>
          <p:nvPr/>
        </p:nvSpPr>
        <p:spPr>
          <a:xfrm>
            <a:off x="298209" y="4504586"/>
            <a:ext cx="6303725" cy="1169551"/>
          </a:xfrm>
          <a:prstGeom prst="rect">
            <a:avLst/>
          </a:prstGeom>
          <a:noFill/>
          <a:ln>
            <a:solidFill>
              <a:schemeClr val="tx1"/>
            </a:solidFill>
          </a:ln>
        </p:spPr>
        <p:txBody>
          <a:bodyPr wrap="square" rtlCol="0">
            <a:spAutoFit/>
          </a:bodyPr>
          <a:lstStyle/>
          <a:p>
            <a:r>
              <a:rPr lang="en-GB" sz="1400" dirty="0">
                <a:latin typeface="Calibri" panose="020F0502020204030204" pitchFamily="34" charset="0"/>
                <a:ea typeface="HelloHappyDays" panose="02000603000000000000" pitchFamily="2" charset="0"/>
              </a:rPr>
              <a:t>First – list at least 20 nouns in this image. Be precise.</a:t>
            </a:r>
          </a:p>
          <a:p>
            <a:endParaRPr lang="en-GB" sz="1400" b="1" i="1" dirty="0"/>
          </a:p>
          <a:p>
            <a:endParaRPr lang="en-GB" sz="1400" b="1" i="1" dirty="0"/>
          </a:p>
          <a:p>
            <a:r>
              <a:rPr lang="en-GB" sz="1400" b="1" i="1" dirty="0"/>
              <a:t>Type your answer here</a:t>
            </a:r>
          </a:p>
          <a:p>
            <a:endParaRPr lang="en-GB" sz="1400" b="1" i="1" dirty="0"/>
          </a:p>
        </p:txBody>
      </p:sp>
      <p:sp>
        <p:nvSpPr>
          <p:cNvPr id="7" name="TextBox 6"/>
          <p:cNvSpPr txBox="1"/>
          <p:nvPr/>
        </p:nvSpPr>
        <p:spPr>
          <a:xfrm>
            <a:off x="4236183" y="95464"/>
            <a:ext cx="2365751" cy="523220"/>
          </a:xfrm>
          <a:prstGeom prst="rect">
            <a:avLst/>
          </a:prstGeom>
          <a:noFill/>
          <a:ln>
            <a:solidFill>
              <a:schemeClr val="tx1"/>
            </a:solidFill>
          </a:ln>
        </p:spPr>
        <p:txBody>
          <a:bodyPr wrap="square" rtlCol="0">
            <a:spAutoFit/>
          </a:bodyPr>
          <a:lstStyle/>
          <a:p>
            <a:r>
              <a:rPr lang="en-GB" sz="1400" dirty="0">
                <a:latin typeface="Calibri" panose="020F0502020204030204" pitchFamily="34" charset="0"/>
                <a:ea typeface="HelloHappyDays" panose="02000603000000000000" pitchFamily="2" charset="0"/>
              </a:rPr>
              <a:t>Good description often comes from precise observation. </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6922" y="662684"/>
            <a:ext cx="5075019" cy="3803621"/>
          </a:xfrm>
          <a:prstGeom prst="rect">
            <a:avLst/>
          </a:prstGeom>
        </p:spPr>
      </p:pic>
    </p:spTree>
    <p:extLst>
      <p:ext uri="{BB962C8B-B14F-4D97-AF65-F5344CB8AC3E}">
        <p14:creationId xmlns:p14="http://schemas.microsoft.com/office/powerpoint/2010/main" val="24167531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987" y="229125"/>
            <a:ext cx="5915025" cy="445673"/>
          </a:xfrm>
        </p:spPr>
        <p:txBody>
          <a:bodyPr>
            <a:noAutofit/>
          </a:bodyPr>
          <a:lstStyle/>
          <a:p>
            <a:r>
              <a:rPr lang="en-GB" sz="3200" dirty="0">
                <a:latin typeface="Calibri" panose="020F0502020204030204" pitchFamily="34" charset="0"/>
                <a:ea typeface="HelloHappyDays" panose="02000603000000000000" pitchFamily="2" charset="0"/>
              </a:rPr>
              <a:t>Write like a scientist #2</a:t>
            </a:r>
          </a:p>
        </p:txBody>
      </p:sp>
      <p:sp>
        <p:nvSpPr>
          <p:cNvPr id="12" name="TextBox 11"/>
          <p:cNvSpPr txBox="1"/>
          <p:nvPr/>
        </p:nvSpPr>
        <p:spPr>
          <a:xfrm>
            <a:off x="298209" y="5858420"/>
            <a:ext cx="6303725" cy="1459310"/>
          </a:xfrm>
          <a:prstGeom prst="rect">
            <a:avLst/>
          </a:prstGeom>
          <a:noFill/>
          <a:ln>
            <a:solidFill>
              <a:schemeClr val="tx1"/>
            </a:solidFill>
          </a:ln>
        </p:spPr>
        <p:txBody>
          <a:bodyPr wrap="square" rtlCol="0">
            <a:spAutoFit/>
          </a:bodyPr>
          <a:lstStyle/>
          <a:p>
            <a:r>
              <a:rPr lang="en-GB" sz="1400" dirty="0">
                <a:latin typeface="Calibri" panose="020F0502020204030204" pitchFamily="34" charset="0"/>
                <a:ea typeface="HelloHappyDays" panose="02000603000000000000" pitchFamily="2" charset="0"/>
              </a:rPr>
              <a:t>Now write a scientific, observational description of this insect.</a:t>
            </a:r>
          </a:p>
          <a:p>
            <a:endParaRPr lang="en-GB" sz="1400" b="1" i="1" dirty="0"/>
          </a:p>
          <a:p>
            <a:endParaRPr lang="en-GB" sz="1400" b="1" i="1" dirty="0"/>
          </a:p>
          <a:p>
            <a:r>
              <a:rPr lang="en-GB" sz="1400" b="1" i="1" dirty="0"/>
              <a:t>Type your answer here</a:t>
            </a:r>
          </a:p>
          <a:p>
            <a:endParaRPr lang="en-GB" sz="1400" b="1" i="1" dirty="0"/>
          </a:p>
          <a:p>
            <a:pPr>
              <a:lnSpc>
                <a:spcPct val="150000"/>
              </a:lnSpc>
            </a:pPr>
            <a:endParaRPr lang="en-GB" sz="1400" dirty="0">
              <a:latin typeface="Calibri" panose="020F0502020204030204" pitchFamily="34" charset="0"/>
              <a:ea typeface="HelloHappyDays" panose="02000603000000000000" pitchFamily="2" charset="0"/>
            </a:endParaRPr>
          </a:p>
        </p:txBody>
      </p:sp>
      <p:sp>
        <p:nvSpPr>
          <p:cNvPr id="9" name="TextBox 8"/>
          <p:cNvSpPr txBox="1"/>
          <p:nvPr/>
        </p:nvSpPr>
        <p:spPr>
          <a:xfrm>
            <a:off x="298209" y="4504586"/>
            <a:ext cx="6303725" cy="1169551"/>
          </a:xfrm>
          <a:prstGeom prst="rect">
            <a:avLst/>
          </a:prstGeom>
          <a:noFill/>
          <a:ln>
            <a:solidFill>
              <a:schemeClr val="tx1"/>
            </a:solidFill>
          </a:ln>
        </p:spPr>
        <p:txBody>
          <a:bodyPr wrap="square" rtlCol="0">
            <a:spAutoFit/>
          </a:bodyPr>
          <a:lstStyle/>
          <a:p>
            <a:r>
              <a:rPr lang="en-GB" sz="1400" dirty="0">
                <a:latin typeface="Calibri" panose="020F0502020204030204" pitchFamily="34" charset="0"/>
                <a:ea typeface="HelloHappyDays" panose="02000603000000000000" pitchFamily="2" charset="0"/>
              </a:rPr>
              <a:t>First – list at least 20 nouns in this image. Be precise.</a:t>
            </a:r>
          </a:p>
          <a:p>
            <a:endParaRPr lang="en-GB" sz="1400" b="1" i="1" dirty="0"/>
          </a:p>
          <a:p>
            <a:endParaRPr lang="en-GB" sz="1400" b="1" i="1" dirty="0"/>
          </a:p>
          <a:p>
            <a:r>
              <a:rPr lang="en-GB" sz="1400" b="1" i="1" dirty="0"/>
              <a:t>Type your answer here</a:t>
            </a:r>
          </a:p>
          <a:p>
            <a:endParaRPr lang="en-GB" sz="1400" b="1" i="1" dirty="0"/>
          </a:p>
        </p:txBody>
      </p:sp>
      <p:sp>
        <p:nvSpPr>
          <p:cNvPr id="7" name="TextBox 6"/>
          <p:cNvSpPr txBox="1"/>
          <p:nvPr/>
        </p:nvSpPr>
        <p:spPr>
          <a:xfrm>
            <a:off x="4236183" y="95464"/>
            <a:ext cx="2365751" cy="523220"/>
          </a:xfrm>
          <a:prstGeom prst="rect">
            <a:avLst/>
          </a:prstGeom>
          <a:noFill/>
          <a:ln>
            <a:solidFill>
              <a:schemeClr val="tx1"/>
            </a:solidFill>
          </a:ln>
        </p:spPr>
        <p:txBody>
          <a:bodyPr wrap="square" rtlCol="0">
            <a:spAutoFit/>
          </a:bodyPr>
          <a:lstStyle/>
          <a:p>
            <a:r>
              <a:rPr lang="en-GB" sz="1400" dirty="0">
                <a:latin typeface="Calibri" panose="020F0502020204030204" pitchFamily="34" charset="0"/>
                <a:ea typeface="HelloHappyDays" panose="02000603000000000000" pitchFamily="2" charset="0"/>
              </a:rPr>
              <a:t>Good description often comes from precise observation. </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4248" y="707743"/>
            <a:ext cx="5593764" cy="3729176"/>
          </a:xfrm>
          <a:prstGeom prst="rect">
            <a:avLst/>
          </a:prstGeom>
        </p:spPr>
      </p:pic>
    </p:spTree>
    <p:extLst>
      <p:ext uri="{BB962C8B-B14F-4D97-AF65-F5344CB8AC3E}">
        <p14:creationId xmlns:p14="http://schemas.microsoft.com/office/powerpoint/2010/main" val="30857241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987" y="229125"/>
            <a:ext cx="5915025" cy="445673"/>
          </a:xfrm>
        </p:spPr>
        <p:txBody>
          <a:bodyPr>
            <a:noAutofit/>
          </a:bodyPr>
          <a:lstStyle/>
          <a:p>
            <a:r>
              <a:rPr lang="en-GB" sz="3200" dirty="0">
                <a:latin typeface="Calibri" panose="020F0502020204030204" pitchFamily="34" charset="0"/>
                <a:ea typeface="HelloHappyDays" panose="02000603000000000000" pitchFamily="2" charset="0"/>
              </a:rPr>
              <a:t>Write like a scientist #3</a:t>
            </a:r>
          </a:p>
        </p:txBody>
      </p:sp>
      <p:sp>
        <p:nvSpPr>
          <p:cNvPr id="12" name="TextBox 11"/>
          <p:cNvSpPr txBox="1"/>
          <p:nvPr/>
        </p:nvSpPr>
        <p:spPr>
          <a:xfrm>
            <a:off x="298209" y="5858420"/>
            <a:ext cx="6303725" cy="1459310"/>
          </a:xfrm>
          <a:prstGeom prst="rect">
            <a:avLst/>
          </a:prstGeom>
          <a:noFill/>
          <a:ln>
            <a:solidFill>
              <a:schemeClr val="tx1"/>
            </a:solidFill>
          </a:ln>
        </p:spPr>
        <p:txBody>
          <a:bodyPr wrap="square" rtlCol="0">
            <a:spAutoFit/>
          </a:bodyPr>
          <a:lstStyle/>
          <a:p>
            <a:r>
              <a:rPr lang="en-GB" sz="1400" dirty="0">
                <a:latin typeface="Calibri" panose="020F0502020204030204" pitchFamily="34" charset="0"/>
                <a:ea typeface="HelloHappyDays" panose="02000603000000000000" pitchFamily="2" charset="0"/>
              </a:rPr>
              <a:t>Now write a scientific, observational description of this scene.</a:t>
            </a:r>
          </a:p>
          <a:p>
            <a:endParaRPr lang="en-GB" sz="1400" b="1" i="1" dirty="0"/>
          </a:p>
          <a:p>
            <a:endParaRPr lang="en-GB" sz="1400" b="1" i="1" dirty="0"/>
          </a:p>
          <a:p>
            <a:r>
              <a:rPr lang="en-GB" sz="1400" b="1" i="1" dirty="0"/>
              <a:t>Type your answer here</a:t>
            </a:r>
          </a:p>
          <a:p>
            <a:endParaRPr lang="en-GB" sz="1400" b="1" i="1" dirty="0"/>
          </a:p>
          <a:p>
            <a:pPr>
              <a:lnSpc>
                <a:spcPct val="150000"/>
              </a:lnSpc>
            </a:pPr>
            <a:endParaRPr lang="en-GB" sz="1400" dirty="0">
              <a:latin typeface="Calibri" panose="020F0502020204030204" pitchFamily="34" charset="0"/>
              <a:ea typeface="HelloHappyDays" panose="02000603000000000000" pitchFamily="2" charset="0"/>
            </a:endParaRPr>
          </a:p>
        </p:txBody>
      </p:sp>
      <p:sp>
        <p:nvSpPr>
          <p:cNvPr id="9" name="TextBox 8"/>
          <p:cNvSpPr txBox="1"/>
          <p:nvPr/>
        </p:nvSpPr>
        <p:spPr>
          <a:xfrm>
            <a:off x="298209" y="4504586"/>
            <a:ext cx="6303725" cy="1169551"/>
          </a:xfrm>
          <a:prstGeom prst="rect">
            <a:avLst/>
          </a:prstGeom>
          <a:noFill/>
          <a:ln>
            <a:solidFill>
              <a:schemeClr val="tx1"/>
            </a:solidFill>
          </a:ln>
        </p:spPr>
        <p:txBody>
          <a:bodyPr wrap="square" rtlCol="0">
            <a:spAutoFit/>
          </a:bodyPr>
          <a:lstStyle/>
          <a:p>
            <a:r>
              <a:rPr lang="en-GB" sz="1400" dirty="0">
                <a:latin typeface="Calibri" panose="020F0502020204030204" pitchFamily="34" charset="0"/>
                <a:ea typeface="HelloHappyDays" panose="02000603000000000000" pitchFamily="2" charset="0"/>
              </a:rPr>
              <a:t>First – list at least 20 nouns in this image. Be precise.</a:t>
            </a:r>
          </a:p>
          <a:p>
            <a:endParaRPr lang="en-GB" sz="1400" b="1" i="1" dirty="0"/>
          </a:p>
          <a:p>
            <a:endParaRPr lang="en-GB" sz="1400" b="1" i="1" dirty="0"/>
          </a:p>
          <a:p>
            <a:r>
              <a:rPr lang="en-GB" sz="1400" b="1" i="1" dirty="0"/>
              <a:t>Type your answer here</a:t>
            </a:r>
          </a:p>
          <a:p>
            <a:endParaRPr lang="en-GB" sz="1400" b="1" i="1" dirty="0"/>
          </a:p>
        </p:txBody>
      </p:sp>
      <p:sp>
        <p:nvSpPr>
          <p:cNvPr id="7" name="TextBox 6"/>
          <p:cNvSpPr txBox="1"/>
          <p:nvPr/>
        </p:nvSpPr>
        <p:spPr>
          <a:xfrm>
            <a:off x="4236183" y="95464"/>
            <a:ext cx="2365751" cy="523220"/>
          </a:xfrm>
          <a:prstGeom prst="rect">
            <a:avLst/>
          </a:prstGeom>
          <a:noFill/>
          <a:ln>
            <a:solidFill>
              <a:schemeClr val="tx1"/>
            </a:solidFill>
          </a:ln>
        </p:spPr>
        <p:txBody>
          <a:bodyPr wrap="square" rtlCol="0">
            <a:spAutoFit/>
          </a:bodyPr>
          <a:lstStyle/>
          <a:p>
            <a:r>
              <a:rPr lang="en-GB" sz="1400" dirty="0">
                <a:latin typeface="Calibri" panose="020F0502020204030204" pitchFamily="34" charset="0"/>
                <a:ea typeface="HelloHappyDays" panose="02000603000000000000" pitchFamily="2" charset="0"/>
              </a:rPr>
              <a:t>Good description often comes from precise observation.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6655" y="784283"/>
            <a:ext cx="5386831" cy="3602444"/>
          </a:xfrm>
          <a:prstGeom prst="rect">
            <a:avLst/>
          </a:prstGeom>
        </p:spPr>
      </p:pic>
    </p:spTree>
    <p:extLst>
      <p:ext uri="{BB962C8B-B14F-4D97-AF65-F5344CB8AC3E}">
        <p14:creationId xmlns:p14="http://schemas.microsoft.com/office/powerpoint/2010/main" val="35388352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987" y="229125"/>
            <a:ext cx="5915025" cy="445673"/>
          </a:xfrm>
        </p:spPr>
        <p:txBody>
          <a:bodyPr>
            <a:noAutofit/>
          </a:bodyPr>
          <a:lstStyle/>
          <a:p>
            <a:r>
              <a:rPr lang="en-GB" sz="3200" dirty="0">
                <a:latin typeface="Calibri" panose="020F0502020204030204" pitchFamily="34" charset="0"/>
                <a:ea typeface="HelloHappyDays" panose="02000603000000000000" pitchFamily="2" charset="0"/>
              </a:rPr>
              <a:t>Write like a scientist #4</a:t>
            </a:r>
          </a:p>
        </p:txBody>
      </p:sp>
      <p:sp>
        <p:nvSpPr>
          <p:cNvPr id="12" name="TextBox 11"/>
          <p:cNvSpPr txBox="1"/>
          <p:nvPr/>
        </p:nvSpPr>
        <p:spPr>
          <a:xfrm>
            <a:off x="298209" y="5858420"/>
            <a:ext cx="6303725" cy="1459310"/>
          </a:xfrm>
          <a:prstGeom prst="rect">
            <a:avLst/>
          </a:prstGeom>
          <a:noFill/>
          <a:ln>
            <a:solidFill>
              <a:schemeClr val="tx1"/>
            </a:solidFill>
          </a:ln>
        </p:spPr>
        <p:txBody>
          <a:bodyPr wrap="square" rtlCol="0">
            <a:spAutoFit/>
          </a:bodyPr>
          <a:lstStyle/>
          <a:p>
            <a:r>
              <a:rPr lang="en-GB" sz="1400" dirty="0">
                <a:latin typeface="Calibri" panose="020F0502020204030204" pitchFamily="34" charset="0"/>
                <a:ea typeface="HelloHappyDays" panose="02000603000000000000" pitchFamily="2" charset="0"/>
              </a:rPr>
              <a:t>Now write a scientific, observational description of this scene.</a:t>
            </a:r>
          </a:p>
          <a:p>
            <a:endParaRPr lang="en-GB" sz="1400" b="1" i="1" dirty="0"/>
          </a:p>
          <a:p>
            <a:endParaRPr lang="en-GB" sz="1400" b="1" i="1" dirty="0"/>
          </a:p>
          <a:p>
            <a:r>
              <a:rPr lang="en-GB" sz="1400" b="1" i="1" dirty="0"/>
              <a:t>Type your answer here</a:t>
            </a:r>
          </a:p>
          <a:p>
            <a:endParaRPr lang="en-GB" sz="1400" b="1" i="1" dirty="0"/>
          </a:p>
          <a:p>
            <a:pPr>
              <a:lnSpc>
                <a:spcPct val="150000"/>
              </a:lnSpc>
            </a:pPr>
            <a:endParaRPr lang="en-GB" sz="1400" dirty="0">
              <a:latin typeface="Calibri" panose="020F0502020204030204" pitchFamily="34" charset="0"/>
              <a:ea typeface="HelloHappyDays" panose="02000603000000000000" pitchFamily="2" charset="0"/>
            </a:endParaRPr>
          </a:p>
        </p:txBody>
      </p:sp>
      <p:sp>
        <p:nvSpPr>
          <p:cNvPr id="9" name="TextBox 8"/>
          <p:cNvSpPr txBox="1"/>
          <p:nvPr/>
        </p:nvSpPr>
        <p:spPr>
          <a:xfrm>
            <a:off x="298209" y="4504586"/>
            <a:ext cx="6303725" cy="1169551"/>
          </a:xfrm>
          <a:prstGeom prst="rect">
            <a:avLst/>
          </a:prstGeom>
          <a:noFill/>
          <a:ln>
            <a:solidFill>
              <a:schemeClr val="tx1"/>
            </a:solidFill>
          </a:ln>
        </p:spPr>
        <p:txBody>
          <a:bodyPr wrap="square" rtlCol="0">
            <a:spAutoFit/>
          </a:bodyPr>
          <a:lstStyle/>
          <a:p>
            <a:r>
              <a:rPr lang="en-GB" sz="1400" dirty="0">
                <a:latin typeface="Calibri" panose="020F0502020204030204" pitchFamily="34" charset="0"/>
                <a:ea typeface="HelloHappyDays" panose="02000603000000000000" pitchFamily="2" charset="0"/>
              </a:rPr>
              <a:t>First – list at least 20 nouns in this image. Be precise.</a:t>
            </a:r>
          </a:p>
          <a:p>
            <a:endParaRPr lang="en-GB" sz="1400" b="1" i="1" dirty="0"/>
          </a:p>
          <a:p>
            <a:endParaRPr lang="en-GB" sz="1400" b="1" i="1" dirty="0"/>
          </a:p>
          <a:p>
            <a:r>
              <a:rPr lang="en-GB" sz="1400" b="1" i="1" dirty="0"/>
              <a:t>Type your answer here</a:t>
            </a:r>
          </a:p>
          <a:p>
            <a:endParaRPr lang="en-GB" sz="1400" b="1" i="1" dirty="0"/>
          </a:p>
        </p:txBody>
      </p:sp>
      <p:sp>
        <p:nvSpPr>
          <p:cNvPr id="7" name="TextBox 6"/>
          <p:cNvSpPr txBox="1"/>
          <p:nvPr/>
        </p:nvSpPr>
        <p:spPr>
          <a:xfrm>
            <a:off x="4236183" y="95464"/>
            <a:ext cx="2365751" cy="523220"/>
          </a:xfrm>
          <a:prstGeom prst="rect">
            <a:avLst/>
          </a:prstGeom>
          <a:noFill/>
          <a:ln>
            <a:solidFill>
              <a:schemeClr val="tx1"/>
            </a:solidFill>
          </a:ln>
        </p:spPr>
        <p:txBody>
          <a:bodyPr wrap="square" rtlCol="0">
            <a:spAutoFit/>
          </a:bodyPr>
          <a:lstStyle/>
          <a:p>
            <a:r>
              <a:rPr lang="en-GB" sz="1400" dirty="0">
                <a:latin typeface="Calibri" panose="020F0502020204030204" pitchFamily="34" charset="0"/>
                <a:ea typeface="HelloHappyDays" panose="02000603000000000000" pitchFamily="2" charset="0"/>
              </a:rPr>
              <a:t>Good description often comes from precise observation. </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8357" y="690501"/>
            <a:ext cx="5289547" cy="3686153"/>
          </a:xfrm>
          <a:prstGeom prst="rect">
            <a:avLst/>
          </a:prstGeom>
        </p:spPr>
      </p:pic>
    </p:spTree>
    <p:extLst>
      <p:ext uri="{BB962C8B-B14F-4D97-AF65-F5344CB8AC3E}">
        <p14:creationId xmlns:p14="http://schemas.microsoft.com/office/powerpoint/2010/main" val="39736557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987" y="229125"/>
            <a:ext cx="5915025" cy="445673"/>
          </a:xfrm>
        </p:spPr>
        <p:txBody>
          <a:bodyPr>
            <a:noAutofit/>
          </a:bodyPr>
          <a:lstStyle/>
          <a:p>
            <a:r>
              <a:rPr lang="en-GB" sz="3200" dirty="0">
                <a:latin typeface="Calibri" panose="020F0502020204030204" pitchFamily="34" charset="0"/>
                <a:ea typeface="HelloHappyDays" panose="02000603000000000000" pitchFamily="2" charset="0"/>
              </a:rPr>
              <a:t>Action Write! #1</a:t>
            </a:r>
          </a:p>
        </p:txBody>
      </p:sp>
      <p:sp>
        <p:nvSpPr>
          <p:cNvPr id="12" name="TextBox 11"/>
          <p:cNvSpPr txBox="1"/>
          <p:nvPr/>
        </p:nvSpPr>
        <p:spPr>
          <a:xfrm>
            <a:off x="298209" y="5757077"/>
            <a:ext cx="6303725" cy="3721468"/>
          </a:xfrm>
          <a:prstGeom prst="rect">
            <a:avLst/>
          </a:prstGeom>
          <a:noFill/>
          <a:ln>
            <a:solidFill>
              <a:schemeClr val="tx1"/>
            </a:solidFill>
          </a:ln>
        </p:spPr>
        <p:txBody>
          <a:bodyPr wrap="square" rtlCol="0">
            <a:spAutoFit/>
          </a:bodyPr>
          <a:lstStyle/>
          <a:p>
            <a:r>
              <a:rPr lang="en-GB" sz="1400" dirty="0">
                <a:latin typeface="Calibri" panose="020F0502020204030204" pitchFamily="34" charset="0"/>
                <a:ea typeface="HelloHappyDays" panose="02000603000000000000" pitchFamily="2" charset="0"/>
              </a:rPr>
              <a:t>Now write a scientific, observational description of this scene.</a:t>
            </a:r>
          </a:p>
          <a:p>
            <a:endParaRPr lang="en-GB" sz="1400" b="1" i="1" dirty="0"/>
          </a:p>
          <a:p>
            <a:endParaRPr lang="en-GB" sz="1400" b="1" i="1" dirty="0"/>
          </a:p>
          <a:p>
            <a:r>
              <a:rPr lang="en-GB" sz="1400" b="1" i="1" dirty="0"/>
              <a:t>Type your answer here</a:t>
            </a:r>
          </a:p>
          <a:p>
            <a:endParaRPr lang="en-GB" sz="1400" b="1" i="1" dirty="0"/>
          </a:p>
          <a:p>
            <a:pPr>
              <a:lnSpc>
                <a:spcPct val="150000"/>
              </a:lnSpc>
            </a:pPr>
            <a:endParaRPr lang="en-GB" sz="1400" dirty="0">
              <a:latin typeface="Calibri" panose="020F0502020204030204" pitchFamily="34" charset="0"/>
              <a:ea typeface="HelloHappyDays" panose="02000603000000000000" pitchFamily="2" charset="0"/>
            </a:endParaRPr>
          </a:p>
          <a:p>
            <a:pPr>
              <a:lnSpc>
                <a:spcPct val="150000"/>
              </a:lnSpc>
            </a:pPr>
            <a:endParaRPr lang="en-GB" sz="1400" dirty="0">
              <a:latin typeface="Calibri" panose="020F0502020204030204" pitchFamily="34" charset="0"/>
              <a:ea typeface="HelloHappyDays" panose="02000603000000000000" pitchFamily="2" charset="0"/>
            </a:endParaRPr>
          </a:p>
          <a:p>
            <a:pPr>
              <a:lnSpc>
                <a:spcPct val="150000"/>
              </a:lnSpc>
            </a:pPr>
            <a:endParaRPr lang="en-GB" sz="1400" dirty="0">
              <a:latin typeface="Calibri" panose="020F0502020204030204" pitchFamily="34" charset="0"/>
              <a:ea typeface="HelloHappyDays" panose="02000603000000000000" pitchFamily="2" charset="0"/>
            </a:endParaRPr>
          </a:p>
          <a:p>
            <a:pPr>
              <a:lnSpc>
                <a:spcPct val="150000"/>
              </a:lnSpc>
            </a:pPr>
            <a:endParaRPr lang="en-GB" sz="1400" dirty="0">
              <a:latin typeface="Calibri" panose="020F0502020204030204" pitchFamily="34" charset="0"/>
              <a:ea typeface="HelloHappyDays" panose="02000603000000000000" pitchFamily="2" charset="0"/>
            </a:endParaRPr>
          </a:p>
          <a:p>
            <a:pPr>
              <a:lnSpc>
                <a:spcPct val="150000"/>
              </a:lnSpc>
            </a:pPr>
            <a:endParaRPr lang="en-GB" sz="1400" dirty="0">
              <a:latin typeface="Calibri" panose="020F0502020204030204" pitchFamily="34" charset="0"/>
              <a:ea typeface="HelloHappyDays" panose="02000603000000000000" pitchFamily="2" charset="0"/>
            </a:endParaRPr>
          </a:p>
          <a:p>
            <a:pPr>
              <a:lnSpc>
                <a:spcPct val="150000"/>
              </a:lnSpc>
            </a:pPr>
            <a:endParaRPr lang="en-GB" sz="1400" dirty="0">
              <a:latin typeface="Calibri" panose="020F0502020204030204" pitchFamily="34" charset="0"/>
              <a:ea typeface="HelloHappyDays" panose="02000603000000000000" pitchFamily="2" charset="0"/>
            </a:endParaRPr>
          </a:p>
          <a:p>
            <a:pPr>
              <a:lnSpc>
                <a:spcPct val="150000"/>
              </a:lnSpc>
            </a:pPr>
            <a:endParaRPr lang="en-GB" sz="1400" dirty="0">
              <a:latin typeface="Calibri" panose="020F0502020204030204" pitchFamily="34" charset="0"/>
              <a:ea typeface="HelloHappyDays" panose="02000603000000000000" pitchFamily="2" charset="0"/>
            </a:endParaRPr>
          </a:p>
          <a:p>
            <a:pPr>
              <a:lnSpc>
                <a:spcPct val="150000"/>
              </a:lnSpc>
            </a:pPr>
            <a:endParaRPr lang="en-GB" sz="1400" dirty="0">
              <a:latin typeface="Calibri" panose="020F0502020204030204" pitchFamily="34" charset="0"/>
              <a:ea typeface="HelloHappyDays" panose="02000603000000000000" pitchFamily="2" charset="0"/>
            </a:endParaRPr>
          </a:p>
        </p:txBody>
      </p:sp>
      <p:sp>
        <p:nvSpPr>
          <p:cNvPr id="9" name="TextBox 8"/>
          <p:cNvSpPr txBox="1"/>
          <p:nvPr/>
        </p:nvSpPr>
        <p:spPr>
          <a:xfrm>
            <a:off x="298209" y="4504586"/>
            <a:ext cx="6303725" cy="1169551"/>
          </a:xfrm>
          <a:prstGeom prst="rect">
            <a:avLst/>
          </a:prstGeom>
          <a:noFill/>
          <a:ln>
            <a:solidFill>
              <a:schemeClr val="tx1"/>
            </a:solidFill>
          </a:ln>
        </p:spPr>
        <p:txBody>
          <a:bodyPr wrap="square" rtlCol="0">
            <a:spAutoFit/>
          </a:bodyPr>
          <a:lstStyle/>
          <a:p>
            <a:r>
              <a:rPr lang="en-GB" sz="1400" dirty="0">
                <a:latin typeface="Calibri" panose="020F0502020204030204" pitchFamily="34" charset="0"/>
                <a:ea typeface="HelloHappyDays" panose="02000603000000000000" pitchFamily="2" charset="0"/>
              </a:rPr>
              <a:t>First – list at least 10 verbs in this image. Be precise.</a:t>
            </a:r>
          </a:p>
          <a:p>
            <a:endParaRPr lang="en-GB" sz="1400" b="1" i="1" dirty="0"/>
          </a:p>
          <a:p>
            <a:endParaRPr lang="en-GB" sz="1400" b="1" i="1" dirty="0"/>
          </a:p>
          <a:p>
            <a:r>
              <a:rPr lang="en-GB" sz="1400" b="1" i="1" dirty="0"/>
              <a:t>Type your answer here</a:t>
            </a:r>
          </a:p>
          <a:p>
            <a:endParaRPr lang="en-GB" sz="1400" b="1" i="1" dirty="0"/>
          </a:p>
        </p:txBody>
      </p:sp>
      <p:sp>
        <p:nvSpPr>
          <p:cNvPr id="11" name="TextBox 10"/>
          <p:cNvSpPr txBox="1"/>
          <p:nvPr/>
        </p:nvSpPr>
        <p:spPr>
          <a:xfrm>
            <a:off x="4236183" y="95464"/>
            <a:ext cx="2365751" cy="523220"/>
          </a:xfrm>
          <a:prstGeom prst="rect">
            <a:avLst/>
          </a:prstGeom>
          <a:noFill/>
          <a:ln>
            <a:solidFill>
              <a:schemeClr val="tx1"/>
            </a:solidFill>
          </a:ln>
        </p:spPr>
        <p:txBody>
          <a:bodyPr wrap="square" rtlCol="0">
            <a:spAutoFit/>
          </a:bodyPr>
          <a:lstStyle/>
          <a:p>
            <a:r>
              <a:rPr lang="en-GB" sz="1400" dirty="0">
                <a:latin typeface="Calibri" panose="020F0502020204030204" pitchFamily="34" charset="0"/>
                <a:ea typeface="HelloHappyDays" panose="02000603000000000000" pitchFamily="2" charset="0"/>
              </a:rPr>
              <a:t>Good description often comes from precise observation. </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9935" y="674798"/>
            <a:ext cx="5620272" cy="3746848"/>
          </a:xfrm>
          <a:prstGeom prst="rect">
            <a:avLst/>
          </a:prstGeom>
        </p:spPr>
      </p:pic>
    </p:spTree>
    <p:extLst>
      <p:ext uri="{BB962C8B-B14F-4D97-AF65-F5344CB8AC3E}">
        <p14:creationId xmlns:p14="http://schemas.microsoft.com/office/powerpoint/2010/main" val="7104788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987" y="229125"/>
            <a:ext cx="5915025" cy="445673"/>
          </a:xfrm>
        </p:spPr>
        <p:txBody>
          <a:bodyPr>
            <a:noAutofit/>
          </a:bodyPr>
          <a:lstStyle/>
          <a:p>
            <a:r>
              <a:rPr lang="en-GB" sz="3200" dirty="0">
                <a:latin typeface="Calibri" panose="020F0502020204030204" pitchFamily="34" charset="0"/>
                <a:ea typeface="HelloHappyDays" panose="02000603000000000000" pitchFamily="2" charset="0"/>
              </a:rPr>
              <a:t>Action Write! #2</a:t>
            </a:r>
          </a:p>
        </p:txBody>
      </p:sp>
      <p:sp>
        <p:nvSpPr>
          <p:cNvPr id="12" name="TextBox 11"/>
          <p:cNvSpPr txBox="1"/>
          <p:nvPr/>
        </p:nvSpPr>
        <p:spPr>
          <a:xfrm>
            <a:off x="277137" y="5664697"/>
            <a:ext cx="6303725" cy="3398303"/>
          </a:xfrm>
          <a:prstGeom prst="rect">
            <a:avLst/>
          </a:prstGeom>
          <a:noFill/>
          <a:ln>
            <a:solidFill>
              <a:schemeClr val="tx1"/>
            </a:solidFill>
          </a:ln>
        </p:spPr>
        <p:txBody>
          <a:bodyPr wrap="square" rtlCol="0">
            <a:spAutoFit/>
          </a:bodyPr>
          <a:lstStyle/>
          <a:p>
            <a:r>
              <a:rPr lang="en-GB" sz="1400" dirty="0">
                <a:latin typeface="Calibri" panose="020F0502020204030204" pitchFamily="34" charset="0"/>
                <a:ea typeface="HelloHappyDays" panose="02000603000000000000" pitchFamily="2" charset="0"/>
              </a:rPr>
              <a:t>Now write a scientific, observational description of this scene.</a:t>
            </a:r>
          </a:p>
          <a:p>
            <a:endParaRPr lang="en-GB" sz="1400" b="1" i="1" dirty="0"/>
          </a:p>
          <a:p>
            <a:endParaRPr lang="en-GB" sz="1400" b="1" i="1" dirty="0"/>
          </a:p>
          <a:p>
            <a:r>
              <a:rPr lang="en-GB" sz="1400" b="1" i="1" dirty="0"/>
              <a:t>Type your answer here</a:t>
            </a:r>
          </a:p>
          <a:p>
            <a:endParaRPr lang="en-GB" sz="1400" b="1" i="1" dirty="0"/>
          </a:p>
          <a:p>
            <a:pPr>
              <a:lnSpc>
                <a:spcPct val="150000"/>
              </a:lnSpc>
            </a:pPr>
            <a:endParaRPr lang="en-GB" sz="1400" dirty="0">
              <a:latin typeface="Calibri" panose="020F0502020204030204" pitchFamily="34" charset="0"/>
              <a:ea typeface="HelloHappyDays" panose="02000603000000000000" pitchFamily="2" charset="0"/>
            </a:endParaRPr>
          </a:p>
          <a:p>
            <a:pPr>
              <a:lnSpc>
                <a:spcPct val="150000"/>
              </a:lnSpc>
            </a:pPr>
            <a:endParaRPr lang="en-GB" sz="1400" dirty="0">
              <a:latin typeface="Calibri" panose="020F0502020204030204" pitchFamily="34" charset="0"/>
              <a:ea typeface="HelloHappyDays" panose="02000603000000000000" pitchFamily="2" charset="0"/>
            </a:endParaRPr>
          </a:p>
          <a:p>
            <a:pPr>
              <a:lnSpc>
                <a:spcPct val="150000"/>
              </a:lnSpc>
            </a:pPr>
            <a:endParaRPr lang="en-GB" sz="1400" dirty="0">
              <a:latin typeface="Calibri" panose="020F0502020204030204" pitchFamily="34" charset="0"/>
              <a:ea typeface="HelloHappyDays" panose="02000603000000000000" pitchFamily="2" charset="0"/>
            </a:endParaRPr>
          </a:p>
          <a:p>
            <a:pPr>
              <a:lnSpc>
                <a:spcPct val="150000"/>
              </a:lnSpc>
            </a:pPr>
            <a:endParaRPr lang="en-GB" sz="1400" dirty="0">
              <a:latin typeface="Calibri" panose="020F0502020204030204" pitchFamily="34" charset="0"/>
              <a:ea typeface="HelloHappyDays" panose="02000603000000000000" pitchFamily="2" charset="0"/>
            </a:endParaRPr>
          </a:p>
          <a:p>
            <a:pPr>
              <a:lnSpc>
                <a:spcPct val="150000"/>
              </a:lnSpc>
            </a:pPr>
            <a:endParaRPr lang="en-GB" sz="1400" dirty="0">
              <a:latin typeface="Calibri" panose="020F0502020204030204" pitchFamily="34" charset="0"/>
              <a:ea typeface="HelloHappyDays" panose="02000603000000000000" pitchFamily="2" charset="0"/>
            </a:endParaRPr>
          </a:p>
          <a:p>
            <a:pPr>
              <a:lnSpc>
                <a:spcPct val="150000"/>
              </a:lnSpc>
            </a:pPr>
            <a:endParaRPr lang="en-GB" sz="1400" dirty="0">
              <a:latin typeface="Calibri" panose="020F0502020204030204" pitchFamily="34" charset="0"/>
              <a:ea typeface="HelloHappyDays" panose="02000603000000000000" pitchFamily="2" charset="0"/>
            </a:endParaRPr>
          </a:p>
          <a:p>
            <a:pPr>
              <a:lnSpc>
                <a:spcPct val="150000"/>
              </a:lnSpc>
            </a:pPr>
            <a:endParaRPr lang="en-GB" sz="1400" dirty="0">
              <a:latin typeface="Calibri" panose="020F0502020204030204" pitchFamily="34" charset="0"/>
              <a:ea typeface="HelloHappyDays" panose="02000603000000000000" pitchFamily="2" charset="0"/>
            </a:endParaRPr>
          </a:p>
        </p:txBody>
      </p:sp>
      <p:sp>
        <p:nvSpPr>
          <p:cNvPr id="9" name="TextBox 8"/>
          <p:cNvSpPr txBox="1"/>
          <p:nvPr/>
        </p:nvSpPr>
        <p:spPr>
          <a:xfrm>
            <a:off x="298209" y="4504586"/>
            <a:ext cx="6303725" cy="954107"/>
          </a:xfrm>
          <a:prstGeom prst="rect">
            <a:avLst/>
          </a:prstGeom>
          <a:noFill/>
          <a:ln>
            <a:solidFill>
              <a:schemeClr val="tx1"/>
            </a:solidFill>
          </a:ln>
        </p:spPr>
        <p:txBody>
          <a:bodyPr wrap="square" rtlCol="0">
            <a:spAutoFit/>
          </a:bodyPr>
          <a:lstStyle/>
          <a:p>
            <a:r>
              <a:rPr lang="en-GB" sz="1400" dirty="0">
                <a:latin typeface="Calibri" panose="020F0502020204030204" pitchFamily="34" charset="0"/>
                <a:ea typeface="HelloHappyDays" panose="02000603000000000000" pitchFamily="2" charset="0"/>
              </a:rPr>
              <a:t>First – list at least 10 verbs in this image. Be precise.</a:t>
            </a:r>
          </a:p>
          <a:p>
            <a:endParaRPr lang="en-GB" sz="1400" b="1" i="1" dirty="0"/>
          </a:p>
          <a:p>
            <a:endParaRPr lang="en-GB" sz="1400" b="1" i="1" dirty="0"/>
          </a:p>
          <a:p>
            <a:r>
              <a:rPr lang="en-GB" sz="1400" b="1" i="1" dirty="0"/>
              <a:t>Type your answer here</a:t>
            </a:r>
          </a:p>
        </p:txBody>
      </p:sp>
      <p:sp>
        <p:nvSpPr>
          <p:cNvPr id="11" name="TextBox 10"/>
          <p:cNvSpPr txBox="1"/>
          <p:nvPr/>
        </p:nvSpPr>
        <p:spPr>
          <a:xfrm>
            <a:off x="4236183" y="95464"/>
            <a:ext cx="2365751" cy="523220"/>
          </a:xfrm>
          <a:prstGeom prst="rect">
            <a:avLst/>
          </a:prstGeom>
          <a:noFill/>
          <a:ln>
            <a:solidFill>
              <a:schemeClr val="tx1"/>
            </a:solidFill>
          </a:ln>
        </p:spPr>
        <p:txBody>
          <a:bodyPr wrap="square" rtlCol="0">
            <a:spAutoFit/>
          </a:bodyPr>
          <a:lstStyle/>
          <a:p>
            <a:r>
              <a:rPr lang="en-GB" sz="1400" dirty="0">
                <a:latin typeface="Calibri" panose="020F0502020204030204" pitchFamily="34" charset="0"/>
                <a:ea typeface="HelloHappyDays" panose="02000603000000000000" pitchFamily="2" charset="0"/>
              </a:rPr>
              <a:t>Good description often comes from precise observation. </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5337" y="660625"/>
            <a:ext cx="5050462" cy="3787847"/>
          </a:xfrm>
          <a:prstGeom prst="rect">
            <a:avLst/>
          </a:prstGeom>
        </p:spPr>
      </p:pic>
    </p:spTree>
    <p:extLst>
      <p:ext uri="{BB962C8B-B14F-4D97-AF65-F5344CB8AC3E}">
        <p14:creationId xmlns:p14="http://schemas.microsoft.com/office/powerpoint/2010/main" val="1987964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987" y="229125"/>
            <a:ext cx="5915025" cy="445673"/>
          </a:xfrm>
        </p:spPr>
        <p:txBody>
          <a:bodyPr>
            <a:noAutofit/>
          </a:bodyPr>
          <a:lstStyle/>
          <a:p>
            <a:r>
              <a:rPr lang="en-GB" sz="3200" dirty="0">
                <a:latin typeface="Calibri" panose="020F0502020204030204" pitchFamily="34" charset="0"/>
                <a:ea typeface="HelloHappyDays" panose="02000603000000000000" pitchFamily="2" charset="0"/>
              </a:rPr>
              <a:t>Action Write! #3</a:t>
            </a:r>
          </a:p>
        </p:txBody>
      </p:sp>
      <p:sp>
        <p:nvSpPr>
          <p:cNvPr id="11" name="TextBox 10"/>
          <p:cNvSpPr txBox="1"/>
          <p:nvPr/>
        </p:nvSpPr>
        <p:spPr>
          <a:xfrm>
            <a:off x="4236183" y="95464"/>
            <a:ext cx="2365751" cy="523220"/>
          </a:xfrm>
          <a:prstGeom prst="rect">
            <a:avLst/>
          </a:prstGeom>
          <a:noFill/>
          <a:ln>
            <a:solidFill>
              <a:schemeClr val="tx1"/>
            </a:solidFill>
          </a:ln>
        </p:spPr>
        <p:txBody>
          <a:bodyPr wrap="square" rtlCol="0">
            <a:spAutoFit/>
          </a:bodyPr>
          <a:lstStyle/>
          <a:p>
            <a:r>
              <a:rPr lang="en-GB" sz="1400" dirty="0">
                <a:latin typeface="Calibri" panose="020F0502020204030204" pitchFamily="34" charset="0"/>
                <a:ea typeface="HelloHappyDays" panose="02000603000000000000" pitchFamily="2" charset="0"/>
              </a:rPr>
              <a:t>Good description often comes from precise observation. </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1559" y="808459"/>
            <a:ext cx="6218810" cy="3498081"/>
          </a:xfrm>
          <a:prstGeom prst="rect">
            <a:avLst/>
          </a:prstGeom>
        </p:spPr>
      </p:pic>
      <p:sp>
        <p:nvSpPr>
          <p:cNvPr id="8" name="TextBox 7">
            <a:extLst>
              <a:ext uri="{FF2B5EF4-FFF2-40B4-BE49-F238E27FC236}">
                <a16:creationId xmlns:a16="http://schemas.microsoft.com/office/drawing/2014/main" id="{49095184-7C14-4A5A-9928-9976C80154BE}"/>
              </a:ext>
            </a:extLst>
          </p:cNvPr>
          <p:cNvSpPr txBox="1"/>
          <p:nvPr/>
        </p:nvSpPr>
        <p:spPr>
          <a:xfrm>
            <a:off x="277137" y="5664697"/>
            <a:ext cx="6303725" cy="3398303"/>
          </a:xfrm>
          <a:prstGeom prst="rect">
            <a:avLst/>
          </a:prstGeom>
          <a:noFill/>
          <a:ln>
            <a:solidFill>
              <a:schemeClr val="tx1"/>
            </a:solidFill>
          </a:ln>
        </p:spPr>
        <p:txBody>
          <a:bodyPr wrap="square" rtlCol="0">
            <a:spAutoFit/>
          </a:bodyPr>
          <a:lstStyle/>
          <a:p>
            <a:r>
              <a:rPr lang="en-GB" sz="1400" dirty="0">
                <a:latin typeface="Calibri" panose="020F0502020204030204" pitchFamily="34" charset="0"/>
                <a:ea typeface="HelloHappyDays" panose="02000603000000000000" pitchFamily="2" charset="0"/>
              </a:rPr>
              <a:t>Now write a scientific, observational description of this scene.</a:t>
            </a:r>
          </a:p>
          <a:p>
            <a:endParaRPr lang="en-GB" sz="1400" b="1" i="1" dirty="0"/>
          </a:p>
          <a:p>
            <a:endParaRPr lang="en-GB" sz="1400" b="1" i="1" dirty="0"/>
          </a:p>
          <a:p>
            <a:r>
              <a:rPr lang="en-GB" sz="1400" b="1" i="1" dirty="0"/>
              <a:t>Type your answer here</a:t>
            </a:r>
          </a:p>
          <a:p>
            <a:endParaRPr lang="en-GB" sz="1400" b="1" i="1" dirty="0"/>
          </a:p>
          <a:p>
            <a:pPr>
              <a:lnSpc>
                <a:spcPct val="150000"/>
              </a:lnSpc>
            </a:pPr>
            <a:endParaRPr lang="en-GB" sz="1400" dirty="0">
              <a:latin typeface="Calibri" panose="020F0502020204030204" pitchFamily="34" charset="0"/>
              <a:ea typeface="HelloHappyDays" panose="02000603000000000000" pitchFamily="2" charset="0"/>
            </a:endParaRPr>
          </a:p>
          <a:p>
            <a:pPr>
              <a:lnSpc>
                <a:spcPct val="150000"/>
              </a:lnSpc>
            </a:pPr>
            <a:endParaRPr lang="en-GB" sz="1400" dirty="0">
              <a:latin typeface="Calibri" panose="020F0502020204030204" pitchFamily="34" charset="0"/>
              <a:ea typeface="HelloHappyDays" panose="02000603000000000000" pitchFamily="2" charset="0"/>
            </a:endParaRPr>
          </a:p>
          <a:p>
            <a:pPr>
              <a:lnSpc>
                <a:spcPct val="150000"/>
              </a:lnSpc>
            </a:pPr>
            <a:endParaRPr lang="en-GB" sz="1400" dirty="0">
              <a:latin typeface="Calibri" panose="020F0502020204030204" pitchFamily="34" charset="0"/>
              <a:ea typeface="HelloHappyDays" panose="02000603000000000000" pitchFamily="2" charset="0"/>
            </a:endParaRPr>
          </a:p>
          <a:p>
            <a:pPr>
              <a:lnSpc>
                <a:spcPct val="150000"/>
              </a:lnSpc>
            </a:pPr>
            <a:endParaRPr lang="en-GB" sz="1400" dirty="0">
              <a:latin typeface="Calibri" panose="020F0502020204030204" pitchFamily="34" charset="0"/>
              <a:ea typeface="HelloHappyDays" panose="02000603000000000000" pitchFamily="2" charset="0"/>
            </a:endParaRPr>
          </a:p>
          <a:p>
            <a:pPr>
              <a:lnSpc>
                <a:spcPct val="150000"/>
              </a:lnSpc>
            </a:pPr>
            <a:endParaRPr lang="en-GB" sz="1400" dirty="0">
              <a:latin typeface="Calibri" panose="020F0502020204030204" pitchFamily="34" charset="0"/>
              <a:ea typeface="HelloHappyDays" panose="02000603000000000000" pitchFamily="2" charset="0"/>
            </a:endParaRPr>
          </a:p>
          <a:p>
            <a:pPr>
              <a:lnSpc>
                <a:spcPct val="150000"/>
              </a:lnSpc>
            </a:pPr>
            <a:endParaRPr lang="en-GB" sz="1400" dirty="0">
              <a:latin typeface="Calibri" panose="020F0502020204030204" pitchFamily="34" charset="0"/>
              <a:ea typeface="HelloHappyDays" panose="02000603000000000000" pitchFamily="2" charset="0"/>
            </a:endParaRPr>
          </a:p>
          <a:p>
            <a:pPr>
              <a:lnSpc>
                <a:spcPct val="150000"/>
              </a:lnSpc>
            </a:pPr>
            <a:endParaRPr lang="en-GB" sz="1400" dirty="0">
              <a:latin typeface="Calibri" panose="020F0502020204030204" pitchFamily="34" charset="0"/>
              <a:ea typeface="HelloHappyDays" panose="02000603000000000000" pitchFamily="2" charset="0"/>
            </a:endParaRPr>
          </a:p>
        </p:txBody>
      </p:sp>
      <p:sp>
        <p:nvSpPr>
          <p:cNvPr id="10" name="TextBox 9">
            <a:extLst>
              <a:ext uri="{FF2B5EF4-FFF2-40B4-BE49-F238E27FC236}">
                <a16:creationId xmlns:a16="http://schemas.microsoft.com/office/drawing/2014/main" id="{C1C8BF6B-A826-427E-9FBB-188365F813C5}"/>
              </a:ext>
            </a:extLst>
          </p:cNvPr>
          <p:cNvSpPr txBox="1"/>
          <p:nvPr/>
        </p:nvSpPr>
        <p:spPr>
          <a:xfrm>
            <a:off x="298209" y="4504586"/>
            <a:ext cx="6303725" cy="954107"/>
          </a:xfrm>
          <a:prstGeom prst="rect">
            <a:avLst/>
          </a:prstGeom>
          <a:noFill/>
          <a:ln>
            <a:solidFill>
              <a:schemeClr val="tx1"/>
            </a:solidFill>
          </a:ln>
        </p:spPr>
        <p:txBody>
          <a:bodyPr wrap="square" rtlCol="0">
            <a:spAutoFit/>
          </a:bodyPr>
          <a:lstStyle/>
          <a:p>
            <a:r>
              <a:rPr lang="en-GB" sz="1400" dirty="0">
                <a:latin typeface="Calibri" panose="020F0502020204030204" pitchFamily="34" charset="0"/>
                <a:ea typeface="HelloHappyDays" panose="02000603000000000000" pitchFamily="2" charset="0"/>
              </a:rPr>
              <a:t>First – list at least 10 verbs in this image. Be precise.</a:t>
            </a:r>
          </a:p>
          <a:p>
            <a:endParaRPr lang="en-GB" sz="1400" b="1" i="1" dirty="0"/>
          </a:p>
          <a:p>
            <a:endParaRPr lang="en-GB" sz="1400" b="1" i="1" dirty="0"/>
          </a:p>
          <a:p>
            <a:r>
              <a:rPr lang="en-GB" sz="1400" b="1" i="1" dirty="0"/>
              <a:t>Type your answer here</a:t>
            </a:r>
          </a:p>
        </p:txBody>
      </p:sp>
    </p:spTree>
    <p:extLst>
      <p:ext uri="{BB962C8B-B14F-4D97-AF65-F5344CB8AC3E}">
        <p14:creationId xmlns:p14="http://schemas.microsoft.com/office/powerpoint/2010/main" val="25153322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987" y="229125"/>
            <a:ext cx="5915025" cy="445673"/>
          </a:xfrm>
        </p:spPr>
        <p:txBody>
          <a:bodyPr>
            <a:noAutofit/>
          </a:bodyPr>
          <a:lstStyle/>
          <a:p>
            <a:r>
              <a:rPr lang="en-GB" sz="3200" dirty="0">
                <a:latin typeface="Calibri" panose="020F0502020204030204" pitchFamily="34" charset="0"/>
                <a:ea typeface="HelloHappyDays" panose="02000603000000000000" pitchFamily="2" charset="0"/>
              </a:rPr>
              <a:t>Action Write! #4</a:t>
            </a:r>
          </a:p>
        </p:txBody>
      </p:sp>
      <p:sp>
        <p:nvSpPr>
          <p:cNvPr id="11" name="TextBox 10"/>
          <p:cNvSpPr txBox="1"/>
          <p:nvPr/>
        </p:nvSpPr>
        <p:spPr>
          <a:xfrm>
            <a:off x="4236183" y="95464"/>
            <a:ext cx="2365751" cy="523220"/>
          </a:xfrm>
          <a:prstGeom prst="rect">
            <a:avLst/>
          </a:prstGeom>
          <a:noFill/>
          <a:ln>
            <a:solidFill>
              <a:schemeClr val="tx1"/>
            </a:solidFill>
          </a:ln>
        </p:spPr>
        <p:txBody>
          <a:bodyPr wrap="square" rtlCol="0">
            <a:spAutoFit/>
          </a:bodyPr>
          <a:lstStyle/>
          <a:p>
            <a:r>
              <a:rPr lang="en-GB" sz="1400" dirty="0">
                <a:latin typeface="Calibri" panose="020F0502020204030204" pitchFamily="34" charset="0"/>
                <a:ea typeface="HelloHappyDays" panose="02000603000000000000" pitchFamily="2" charset="0"/>
              </a:rPr>
              <a:t>Good description often comes from precise observation. </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8327" y="707544"/>
            <a:ext cx="5583488" cy="3708181"/>
          </a:xfrm>
          <a:prstGeom prst="rect">
            <a:avLst/>
          </a:prstGeom>
        </p:spPr>
      </p:pic>
      <p:sp>
        <p:nvSpPr>
          <p:cNvPr id="8" name="TextBox 7">
            <a:extLst>
              <a:ext uri="{FF2B5EF4-FFF2-40B4-BE49-F238E27FC236}">
                <a16:creationId xmlns:a16="http://schemas.microsoft.com/office/drawing/2014/main" id="{A6F88951-29F5-4A6F-BAEC-E398317844E5}"/>
              </a:ext>
            </a:extLst>
          </p:cNvPr>
          <p:cNvSpPr txBox="1"/>
          <p:nvPr/>
        </p:nvSpPr>
        <p:spPr>
          <a:xfrm>
            <a:off x="277137" y="5664697"/>
            <a:ext cx="6303725" cy="3398303"/>
          </a:xfrm>
          <a:prstGeom prst="rect">
            <a:avLst/>
          </a:prstGeom>
          <a:noFill/>
          <a:ln>
            <a:solidFill>
              <a:schemeClr val="tx1"/>
            </a:solidFill>
          </a:ln>
        </p:spPr>
        <p:txBody>
          <a:bodyPr wrap="square" rtlCol="0">
            <a:spAutoFit/>
          </a:bodyPr>
          <a:lstStyle/>
          <a:p>
            <a:r>
              <a:rPr lang="en-GB" sz="1400" dirty="0">
                <a:latin typeface="Calibri" panose="020F0502020204030204" pitchFamily="34" charset="0"/>
                <a:ea typeface="HelloHappyDays" panose="02000603000000000000" pitchFamily="2" charset="0"/>
              </a:rPr>
              <a:t>Now write a scientific, observational description of this scene.</a:t>
            </a:r>
          </a:p>
          <a:p>
            <a:endParaRPr lang="en-GB" sz="1400" b="1" i="1" dirty="0"/>
          </a:p>
          <a:p>
            <a:endParaRPr lang="en-GB" sz="1400" b="1" i="1" dirty="0"/>
          </a:p>
          <a:p>
            <a:r>
              <a:rPr lang="en-GB" sz="1400" b="1" i="1" dirty="0"/>
              <a:t>Type your answer here</a:t>
            </a:r>
          </a:p>
          <a:p>
            <a:endParaRPr lang="en-GB" sz="1400" b="1" i="1" dirty="0"/>
          </a:p>
          <a:p>
            <a:pPr>
              <a:lnSpc>
                <a:spcPct val="150000"/>
              </a:lnSpc>
            </a:pPr>
            <a:endParaRPr lang="en-GB" sz="1400" dirty="0">
              <a:latin typeface="Calibri" panose="020F0502020204030204" pitchFamily="34" charset="0"/>
              <a:ea typeface="HelloHappyDays" panose="02000603000000000000" pitchFamily="2" charset="0"/>
            </a:endParaRPr>
          </a:p>
          <a:p>
            <a:pPr>
              <a:lnSpc>
                <a:spcPct val="150000"/>
              </a:lnSpc>
            </a:pPr>
            <a:endParaRPr lang="en-GB" sz="1400" dirty="0">
              <a:latin typeface="Calibri" panose="020F0502020204030204" pitchFamily="34" charset="0"/>
              <a:ea typeface="HelloHappyDays" panose="02000603000000000000" pitchFamily="2" charset="0"/>
            </a:endParaRPr>
          </a:p>
          <a:p>
            <a:pPr>
              <a:lnSpc>
                <a:spcPct val="150000"/>
              </a:lnSpc>
            </a:pPr>
            <a:endParaRPr lang="en-GB" sz="1400" dirty="0">
              <a:latin typeface="Calibri" panose="020F0502020204030204" pitchFamily="34" charset="0"/>
              <a:ea typeface="HelloHappyDays" panose="02000603000000000000" pitchFamily="2" charset="0"/>
            </a:endParaRPr>
          </a:p>
          <a:p>
            <a:pPr>
              <a:lnSpc>
                <a:spcPct val="150000"/>
              </a:lnSpc>
            </a:pPr>
            <a:endParaRPr lang="en-GB" sz="1400" dirty="0">
              <a:latin typeface="Calibri" panose="020F0502020204030204" pitchFamily="34" charset="0"/>
              <a:ea typeface="HelloHappyDays" panose="02000603000000000000" pitchFamily="2" charset="0"/>
            </a:endParaRPr>
          </a:p>
          <a:p>
            <a:pPr>
              <a:lnSpc>
                <a:spcPct val="150000"/>
              </a:lnSpc>
            </a:pPr>
            <a:endParaRPr lang="en-GB" sz="1400" dirty="0">
              <a:latin typeface="Calibri" panose="020F0502020204030204" pitchFamily="34" charset="0"/>
              <a:ea typeface="HelloHappyDays" panose="02000603000000000000" pitchFamily="2" charset="0"/>
            </a:endParaRPr>
          </a:p>
          <a:p>
            <a:pPr>
              <a:lnSpc>
                <a:spcPct val="150000"/>
              </a:lnSpc>
            </a:pPr>
            <a:endParaRPr lang="en-GB" sz="1400" dirty="0">
              <a:latin typeface="Calibri" panose="020F0502020204030204" pitchFamily="34" charset="0"/>
              <a:ea typeface="HelloHappyDays" panose="02000603000000000000" pitchFamily="2" charset="0"/>
            </a:endParaRPr>
          </a:p>
          <a:p>
            <a:pPr>
              <a:lnSpc>
                <a:spcPct val="150000"/>
              </a:lnSpc>
            </a:pPr>
            <a:endParaRPr lang="en-GB" sz="1400" dirty="0">
              <a:latin typeface="Calibri" panose="020F0502020204030204" pitchFamily="34" charset="0"/>
              <a:ea typeface="HelloHappyDays" panose="02000603000000000000" pitchFamily="2" charset="0"/>
            </a:endParaRPr>
          </a:p>
        </p:txBody>
      </p:sp>
      <p:sp>
        <p:nvSpPr>
          <p:cNvPr id="10" name="TextBox 9">
            <a:extLst>
              <a:ext uri="{FF2B5EF4-FFF2-40B4-BE49-F238E27FC236}">
                <a16:creationId xmlns:a16="http://schemas.microsoft.com/office/drawing/2014/main" id="{53D69554-DC96-45E9-B9CF-AE0FE9EAA2E2}"/>
              </a:ext>
            </a:extLst>
          </p:cNvPr>
          <p:cNvSpPr txBox="1"/>
          <p:nvPr/>
        </p:nvSpPr>
        <p:spPr>
          <a:xfrm>
            <a:off x="298209" y="4504586"/>
            <a:ext cx="6303725" cy="954107"/>
          </a:xfrm>
          <a:prstGeom prst="rect">
            <a:avLst/>
          </a:prstGeom>
          <a:noFill/>
          <a:ln>
            <a:solidFill>
              <a:schemeClr val="tx1"/>
            </a:solidFill>
          </a:ln>
        </p:spPr>
        <p:txBody>
          <a:bodyPr wrap="square" rtlCol="0">
            <a:spAutoFit/>
          </a:bodyPr>
          <a:lstStyle/>
          <a:p>
            <a:r>
              <a:rPr lang="en-GB" sz="1400" dirty="0">
                <a:latin typeface="Calibri" panose="020F0502020204030204" pitchFamily="34" charset="0"/>
                <a:ea typeface="HelloHappyDays" panose="02000603000000000000" pitchFamily="2" charset="0"/>
              </a:rPr>
              <a:t>First – list at least 10 verbs in this image. Be precise.</a:t>
            </a:r>
          </a:p>
          <a:p>
            <a:endParaRPr lang="en-GB" sz="1400" b="1" i="1" dirty="0"/>
          </a:p>
          <a:p>
            <a:endParaRPr lang="en-GB" sz="1400" b="1" i="1" dirty="0"/>
          </a:p>
          <a:p>
            <a:r>
              <a:rPr lang="en-GB" sz="1400" b="1" i="1" dirty="0"/>
              <a:t>Type your answer here</a:t>
            </a:r>
          </a:p>
        </p:txBody>
      </p:sp>
    </p:spTree>
    <p:extLst>
      <p:ext uri="{BB962C8B-B14F-4D97-AF65-F5344CB8AC3E}">
        <p14:creationId xmlns:p14="http://schemas.microsoft.com/office/powerpoint/2010/main" val="7859433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167573" y="92995"/>
            <a:ext cx="5915025" cy="679888"/>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GB" sz="2800" dirty="0">
                <a:latin typeface="Calibri" panose="020F0502020204030204" pitchFamily="34" charset="0"/>
                <a:ea typeface="HelloHappyDays" panose="02000603000000000000" pitchFamily="2" charset="0"/>
              </a:rPr>
              <a:t>Perspective and places #1</a:t>
            </a:r>
          </a:p>
        </p:txBody>
      </p:sp>
      <p:sp>
        <p:nvSpPr>
          <p:cNvPr id="6" name="TextBox 5"/>
          <p:cNvSpPr txBox="1"/>
          <p:nvPr/>
        </p:nvSpPr>
        <p:spPr>
          <a:xfrm>
            <a:off x="382897" y="613491"/>
            <a:ext cx="6084737" cy="830997"/>
          </a:xfrm>
          <a:prstGeom prst="rect">
            <a:avLst/>
          </a:prstGeom>
          <a:noFill/>
        </p:spPr>
        <p:txBody>
          <a:bodyPr wrap="square" rtlCol="0">
            <a:spAutoFit/>
          </a:bodyPr>
          <a:lstStyle/>
          <a:p>
            <a:r>
              <a:rPr lang="en-GB" sz="1600" dirty="0">
                <a:latin typeface="Calibri" panose="020F0502020204030204" pitchFamily="34" charset="0"/>
                <a:ea typeface="HelloHappyDays" panose="02000603000000000000" pitchFamily="2" charset="0"/>
              </a:rPr>
              <a:t>Describe the scene presented in this image.  </a:t>
            </a:r>
          </a:p>
          <a:p>
            <a:r>
              <a:rPr lang="en-GB" sz="1600" dirty="0">
                <a:latin typeface="Calibri" panose="020F0502020204030204" pitchFamily="34" charset="0"/>
                <a:ea typeface="HelloHappyDays" panose="02000603000000000000" pitchFamily="2" charset="0"/>
              </a:rPr>
              <a:t>Describe first the landscape and the sky. </a:t>
            </a:r>
          </a:p>
          <a:p>
            <a:r>
              <a:rPr lang="en-GB" sz="1600" dirty="0">
                <a:latin typeface="Calibri" panose="020F0502020204030204" pitchFamily="34" charset="0"/>
                <a:ea typeface="HelloHappyDays" panose="02000603000000000000" pitchFamily="2" charset="0"/>
              </a:rPr>
              <a:t>Finally describe the road and the camper van.</a:t>
            </a:r>
          </a:p>
        </p:txBody>
      </p:sp>
      <p:sp>
        <p:nvSpPr>
          <p:cNvPr id="10" name="TextBox 9"/>
          <p:cNvSpPr txBox="1"/>
          <p:nvPr/>
        </p:nvSpPr>
        <p:spPr>
          <a:xfrm>
            <a:off x="275269" y="5088721"/>
            <a:ext cx="6303725" cy="4260077"/>
          </a:xfrm>
          <a:prstGeom prst="rect">
            <a:avLst/>
          </a:prstGeom>
          <a:noFill/>
          <a:ln>
            <a:solidFill>
              <a:schemeClr val="tx1"/>
            </a:solidFill>
          </a:ln>
        </p:spPr>
        <p:txBody>
          <a:bodyPr wrap="square" rtlCol="0">
            <a:spAutoFit/>
          </a:bodyPr>
          <a:lstStyle/>
          <a:p>
            <a:pPr>
              <a:lnSpc>
                <a:spcPct val="150000"/>
              </a:lnSpc>
            </a:pPr>
            <a:endParaRPr lang="en-GB" sz="1400" dirty="0">
              <a:latin typeface="Calibri" panose="020F0502020204030204" pitchFamily="34" charset="0"/>
              <a:ea typeface="HelloHappyDays" panose="02000603000000000000" pitchFamily="2" charset="0"/>
            </a:endParaRPr>
          </a:p>
          <a:p>
            <a:pPr>
              <a:lnSpc>
                <a:spcPct val="150000"/>
              </a:lnSpc>
            </a:pPr>
            <a:endParaRPr lang="en-GB" sz="1400" dirty="0">
              <a:latin typeface="Calibri" panose="020F0502020204030204" pitchFamily="34" charset="0"/>
              <a:ea typeface="HelloHappyDays" panose="02000603000000000000" pitchFamily="2" charset="0"/>
            </a:endParaRPr>
          </a:p>
          <a:p>
            <a:pPr>
              <a:lnSpc>
                <a:spcPct val="150000"/>
              </a:lnSpc>
            </a:pPr>
            <a:endParaRPr lang="en-GB" sz="1400" dirty="0">
              <a:latin typeface="Calibri" panose="020F0502020204030204" pitchFamily="34" charset="0"/>
              <a:ea typeface="HelloHappyDays" panose="02000603000000000000" pitchFamily="2" charset="0"/>
            </a:endParaRPr>
          </a:p>
          <a:p>
            <a:pPr>
              <a:lnSpc>
                <a:spcPct val="150000"/>
              </a:lnSpc>
            </a:pPr>
            <a:endParaRPr lang="en-GB" sz="1400" dirty="0">
              <a:latin typeface="Calibri" panose="020F0502020204030204" pitchFamily="34" charset="0"/>
              <a:ea typeface="HelloHappyDays" panose="02000603000000000000" pitchFamily="2" charset="0"/>
            </a:endParaRPr>
          </a:p>
          <a:p>
            <a:pPr>
              <a:lnSpc>
                <a:spcPct val="150000"/>
              </a:lnSpc>
            </a:pPr>
            <a:r>
              <a:rPr lang="en-GB" sz="1400" b="1" i="1" dirty="0">
                <a:latin typeface="Calibri" panose="020F0502020204030204" pitchFamily="34" charset="0"/>
                <a:ea typeface="HelloHappyDays" panose="02000603000000000000" pitchFamily="2" charset="0"/>
              </a:rPr>
              <a:t>Write your answers here</a:t>
            </a:r>
          </a:p>
          <a:p>
            <a:pPr>
              <a:lnSpc>
                <a:spcPct val="150000"/>
              </a:lnSpc>
            </a:pPr>
            <a:endParaRPr lang="en-GB" sz="1400" b="1" i="1" dirty="0">
              <a:latin typeface="Calibri" panose="020F0502020204030204" pitchFamily="34" charset="0"/>
              <a:ea typeface="HelloHappyDays" panose="02000603000000000000" pitchFamily="2" charset="0"/>
            </a:endParaRPr>
          </a:p>
          <a:p>
            <a:pPr>
              <a:lnSpc>
                <a:spcPct val="150000"/>
              </a:lnSpc>
            </a:pPr>
            <a:endParaRPr lang="en-GB" sz="1400" b="1" i="1" dirty="0">
              <a:latin typeface="Calibri" panose="020F0502020204030204" pitchFamily="34" charset="0"/>
              <a:ea typeface="HelloHappyDays" panose="02000603000000000000" pitchFamily="2" charset="0"/>
            </a:endParaRPr>
          </a:p>
          <a:p>
            <a:pPr>
              <a:lnSpc>
                <a:spcPct val="150000"/>
              </a:lnSpc>
            </a:pPr>
            <a:endParaRPr lang="en-GB" sz="1400" b="1" i="1" dirty="0">
              <a:latin typeface="Calibri" panose="020F0502020204030204" pitchFamily="34" charset="0"/>
              <a:ea typeface="HelloHappyDays" panose="02000603000000000000" pitchFamily="2" charset="0"/>
            </a:endParaRPr>
          </a:p>
          <a:p>
            <a:pPr>
              <a:lnSpc>
                <a:spcPct val="150000"/>
              </a:lnSpc>
            </a:pPr>
            <a:endParaRPr lang="en-GB" sz="1400" b="1" i="1" dirty="0">
              <a:latin typeface="Calibri" panose="020F0502020204030204" pitchFamily="34" charset="0"/>
              <a:ea typeface="HelloHappyDays" panose="02000603000000000000" pitchFamily="2" charset="0"/>
            </a:endParaRPr>
          </a:p>
          <a:p>
            <a:pPr>
              <a:lnSpc>
                <a:spcPct val="150000"/>
              </a:lnSpc>
            </a:pPr>
            <a:endParaRPr lang="en-GB" sz="1400" b="1" i="1" dirty="0">
              <a:latin typeface="Calibri" panose="020F0502020204030204" pitchFamily="34" charset="0"/>
              <a:ea typeface="HelloHappyDays" panose="02000603000000000000" pitchFamily="2" charset="0"/>
            </a:endParaRPr>
          </a:p>
          <a:p>
            <a:pPr>
              <a:lnSpc>
                <a:spcPct val="150000"/>
              </a:lnSpc>
            </a:pPr>
            <a:endParaRPr lang="en-GB" sz="1400" b="1" i="1" dirty="0">
              <a:latin typeface="Calibri" panose="020F0502020204030204" pitchFamily="34" charset="0"/>
              <a:ea typeface="HelloHappyDays" panose="02000603000000000000" pitchFamily="2" charset="0"/>
            </a:endParaRPr>
          </a:p>
          <a:p>
            <a:pPr>
              <a:lnSpc>
                <a:spcPct val="150000"/>
              </a:lnSpc>
            </a:pPr>
            <a:endParaRPr lang="en-GB" sz="1400" b="1" i="1" dirty="0">
              <a:latin typeface="Calibri" panose="020F0502020204030204" pitchFamily="34" charset="0"/>
              <a:ea typeface="HelloHappyDays" panose="02000603000000000000" pitchFamily="2" charset="0"/>
            </a:endParaRPr>
          </a:p>
          <a:p>
            <a:pPr>
              <a:lnSpc>
                <a:spcPct val="150000"/>
              </a:lnSpc>
            </a:pPr>
            <a:endParaRPr lang="en-GB" sz="1400" b="1" i="1" dirty="0">
              <a:latin typeface="Calibri" panose="020F0502020204030204" pitchFamily="34" charset="0"/>
              <a:ea typeface="HelloHappyDays" panose="02000603000000000000" pitchFamily="2"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7898" y="1444488"/>
            <a:ext cx="5274733" cy="3519236"/>
          </a:xfrm>
          <a:prstGeom prst="rect">
            <a:avLst/>
          </a:prstGeom>
        </p:spPr>
      </p:pic>
    </p:spTree>
    <p:extLst>
      <p:ext uri="{BB962C8B-B14F-4D97-AF65-F5344CB8AC3E}">
        <p14:creationId xmlns:p14="http://schemas.microsoft.com/office/powerpoint/2010/main" val="30661011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167573" y="92995"/>
            <a:ext cx="5915025" cy="679888"/>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GB" sz="2800" dirty="0">
                <a:latin typeface="Calibri" panose="020F0502020204030204" pitchFamily="34" charset="0"/>
                <a:ea typeface="HelloHappyDays" panose="02000603000000000000" pitchFamily="2" charset="0"/>
              </a:rPr>
              <a:t>Perspective and places #2</a:t>
            </a:r>
          </a:p>
        </p:txBody>
      </p:sp>
      <p:sp>
        <p:nvSpPr>
          <p:cNvPr id="6" name="TextBox 5"/>
          <p:cNvSpPr txBox="1"/>
          <p:nvPr/>
        </p:nvSpPr>
        <p:spPr>
          <a:xfrm>
            <a:off x="275269" y="520132"/>
            <a:ext cx="6084737" cy="830997"/>
          </a:xfrm>
          <a:prstGeom prst="rect">
            <a:avLst/>
          </a:prstGeom>
          <a:noFill/>
        </p:spPr>
        <p:txBody>
          <a:bodyPr wrap="square" rtlCol="0">
            <a:spAutoFit/>
          </a:bodyPr>
          <a:lstStyle/>
          <a:p>
            <a:r>
              <a:rPr lang="en-GB" sz="1600" dirty="0">
                <a:latin typeface="Calibri" panose="020F0502020204030204" pitchFamily="34" charset="0"/>
                <a:ea typeface="HelloHappyDays" panose="02000603000000000000" pitchFamily="2" charset="0"/>
              </a:rPr>
              <a:t>Describe the scene presented in this image.  </a:t>
            </a:r>
          </a:p>
          <a:p>
            <a:r>
              <a:rPr lang="en-GB" sz="1600" dirty="0">
                <a:latin typeface="Calibri" panose="020F0502020204030204" pitchFamily="34" charset="0"/>
                <a:ea typeface="HelloHappyDays" panose="02000603000000000000" pitchFamily="2" charset="0"/>
              </a:rPr>
              <a:t>Describe first the lake and the surrounding greenery. </a:t>
            </a:r>
          </a:p>
          <a:p>
            <a:r>
              <a:rPr lang="en-GB" sz="1600" dirty="0">
                <a:latin typeface="Calibri" panose="020F0502020204030204" pitchFamily="34" charset="0"/>
                <a:ea typeface="HelloHappyDays" panose="02000603000000000000" pitchFamily="2" charset="0"/>
              </a:rPr>
              <a:t>Finally describe the buildings.</a:t>
            </a:r>
          </a:p>
        </p:txBody>
      </p:sp>
      <p:sp>
        <p:nvSpPr>
          <p:cNvPr id="9" name="TextBox 8"/>
          <p:cNvSpPr txBox="1"/>
          <p:nvPr/>
        </p:nvSpPr>
        <p:spPr>
          <a:xfrm>
            <a:off x="275269" y="5061011"/>
            <a:ext cx="6303725" cy="3936912"/>
          </a:xfrm>
          <a:prstGeom prst="rect">
            <a:avLst/>
          </a:prstGeom>
          <a:noFill/>
          <a:ln>
            <a:solidFill>
              <a:schemeClr val="tx1"/>
            </a:solidFill>
          </a:ln>
        </p:spPr>
        <p:txBody>
          <a:bodyPr wrap="square" rtlCol="0">
            <a:spAutoFit/>
          </a:bodyPr>
          <a:lstStyle/>
          <a:p>
            <a:pPr>
              <a:lnSpc>
                <a:spcPct val="150000"/>
              </a:lnSpc>
            </a:pPr>
            <a:endParaRPr lang="en-GB" sz="1400" dirty="0">
              <a:latin typeface="Calibri" panose="020F0502020204030204" pitchFamily="34" charset="0"/>
              <a:ea typeface="HelloHappyDays" panose="02000603000000000000" pitchFamily="2" charset="0"/>
            </a:endParaRPr>
          </a:p>
          <a:p>
            <a:pPr>
              <a:lnSpc>
                <a:spcPct val="150000"/>
              </a:lnSpc>
            </a:pPr>
            <a:endParaRPr lang="en-GB" sz="1400" dirty="0">
              <a:latin typeface="Calibri" panose="020F0502020204030204" pitchFamily="34" charset="0"/>
              <a:ea typeface="HelloHappyDays" panose="02000603000000000000" pitchFamily="2" charset="0"/>
            </a:endParaRPr>
          </a:p>
          <a:p>
            <a:pPr>
              <a:lnSpc>
                <a:spcPct val="150000"/>
              </a:lnSpc>
            </a:pPr>
            <a:endParaRPr lang="en-GB" sz="1400" dirty="0">
              <a:latin typeface="Calibri" panose="020F0502020204030204" pitchFamily="34" charset="0"/>
              <a:ea typeface="HelloHappyDays" panose="02000603000000000000" pitchFamily="2" charset="0"/>
            </a:endParaRPr>
          </a:p>
          <a:p>
            <a:pPr>
              <a:lnSpc>
                <a:spcPct val="150000"/>
              </a:lnSpc>
            </a:pPr>
            <a:endParaRPr lang="en-GB" sz="1400" dirty="0">
              <a:latin typeface="Calibri" panose="020F0502020204030204" pitchFamily="34" charset="0"/>
              <a:ea typeface="HelloHappyDays" panose="02000603000000000000" pitchFamily="2" charset="0"/>
            </a:endParaRPr>
          </a:p>
          <a:p>
            <a:pPr>
              <a:lnSpc>
                <a:spcPct val="150000"/>
              </a:lnSpc>
            </a:pPr>
            <a:r>
              <a:rPr lang="en-GB" sz="1400" b="1" i="1" dirty="0">
                <a:latin typeface="Calibri" panose="020F0502020204030204" pitchFamily="34" charset="0"/>
                <a:ea typeface="HelloHappyDays" panose="02000603000000000000" pitchFamily="2" charset="0"/>
              </a:rPr>
              <a:t>Write your answers here</a:t>
            </a:r>
          </a:p>
          <a:p>
            <a:pPr>
              <a:lnSpc>
                <a:spcPct val="150000"/>
              </a:lnSpc>
            </a:pPr>
            <a:endParaRPr lang="en-GB" sz="1400" b="1" i="1" dirty="0">
              <a:latin typeface="Calibri" panose="020F0502020204030204" pitchFamily="34" charset="0"/>
              <a:ea typeface="HelloHappyDays" panose="02000603000000000000" pitchFamily="2" charset="0"/>
            </a:endParaRPr>
          </a:p>
          <a:p>
            <a:pPr>
              <a:lnSpc>
                <a:spcPct val="150000"/>
              </a:lnSpc>
            </a:pPr>
            <a:endParaRPr lang="en-GB" sz="1400" b="1" i="1" dirty="0">
              <a:latin typeface="Calibri" panose="020F0502020204030204" pitchFamily="34" charset="0"/>
              <a:ea typeface="HelloHappyDays" panose="02000603000000000000" pitchFamily="2" charset="0"/>
            </a:endParaRPr>
          </a:p>
          <a:p>
            <a:pPr>
              <a:lnSpc>
                <a:spcPct val="150000"/>
              </a:lnSpc>
            </a:pPr>
            <a:endParaRPr lang="en-GB" sz="1400" b="1" i="1" dirty="0">
              <a:latin typeface="Calibri" panose="020F0502020204030204" pitchFamily="34" charset="0"/>
              <a:ea typeface="HelloHappyDays" panose="02000603000000000000" pitchFamily="2" charset="0"/>
            </a:endParaRPr>
          </a:p>
          <a:p>
            <a:pPr>
              <a:lnSpc>
                <a:spcPct val="150000"/>
              </a:lnSpc>
            </a:pPr>
            <a:endParaRPr lang="en-GB" sz="1400" b="1" i="1" dirty="0">
              <a:latin typeface="Calibri" panose="020F0502020204030204" pitchFamily="34" charset="0"/>
              <a:ea typeface="HelloHappyDays" panose="02000603000000000000" pitchFamily="2" charset="0"/>
            </a:endParaRPr>
          </a:p>
          <a:p>
            <a:pPr>
              <a:lnSpc>
                <a:spcPct val="150000"/>
              </a:lnSpc>
            </a:pPr>
            <a:endParaRPr lang="en-GB" sz="1400" b="1" i="1" dirty="0">
              <a:latin typeface="Calibri" panose="020F0502020204030204" pitchFamily="34" charset="0"/>
              <a:ea typeface="HelloHappyDays" panose="02000603000000000000" pitchFamily="2" charset="0"/>
            </a:endParaRPr>
          </a:p>
          <a:p>
            <a:pPr>
              <a:lnSpc>
                <a:spcPct val="150000"/>
              </a:lnSpc>
            </a:pPr>
            <a:endParaRPr lang="en-GB" sz="1400" b="1" i="1" dirty="0">
              <a:latin typeface="Calibri" panose="020F0502020204030204" pitchFamily="34" charset="0"/>
              <a:ea typeface="HelloHappyDays" panose="02000603000000000000" pitchFamily="2" charset="0"/>
            </a:endParaRPr>
          </a:p>
          <a:p>
            <a:pPr>
              <a:lnSpc>
                <a:spcPct val="150000"/>
              </a:lnSpc>
            </a:pPr>
            <a:endParaRPr lang="en-GB" sz="1400" b="1" i="1" dirty="0">
              <a:latin typeface="Calibri" panose="020F0502020204030204" pitchFamily="34" charset="0"/>
              <a:ea typeface="HelloHappyDays" panose="02000603000000000000" pitchFamily="2"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4748" y="1351129"/>
            <a:ext cx="6264246" cy="3523639"/>
          </a:xfrm>
          <a:prstGeom prst="rect">
            <a:avLst/>
          </a:prstGeom>
        </p:spPr>
      </p:pic>
    </p:spTree>
    <p:extLst>
      <p:ext uri="{BB962C8B-B14F-4D97-AF65-F5344CB8AC3E}">
        <p14:creationId xmlns:p14="http://schemas.microsoft.com/office/powerpoint/2010/main" val="8164675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entagon 2"/>
          <p:cNvSpPr/>
          <p:nvPr/>
        </p:nvSpPr>
        <p:spPr>
          <a:xfrm>
            <a:off x="1" y="128088"/>
            <a:ext cx="2634950" cy="661361"/>
          </a:xfrm>
          <a:prstGeom prst="homePlate">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Box 2"/>
          <p:cNvSpPr txBox="1">
            <a:spLocks noChangeArrowheads="1"/>
          </p:cNvSpPr>
          <p:nvPr/>
        </p:nvSpPr>
        <p:spPr bwMode="auto">
          <a:xfrm>
            <a:off x="67912" y="100675"/>
            <a:ext cx="2567038" cy="573388"/>
          </a:xfrm>
          <a:prstGeom prst="rect">
            <a:avLst/>
          </a:prstGeom>
          <a:noFill/>
          <a:ln w="9525">
            <a:noFill/>
            <a:miter lim="800000"/>
            <a:headEnd/>
            <a:tailEnd/>
          </a:ln>
        </p:spPr>
        <p:txBody>
          <a:bodyPr rot="0" vert="horz" wrap="square" lIns="84406" tIns="42203" rIns="84406" bIns="42203" anchor="t" anchorCtr="0" upright="1">
            <a:noAutofit/>
          </a:bodyPr>
          <a:lstStyle/>
          <a:p>
            <a:pPr>
              <a:lnSpc>
                <a:spcPct val="115000"/>
              </a:lnSpc>
              <a:spcAft>
                <a:spcPts val="923"/>
              </a:spcAft>
            </a:pPr>
            <a:r>
              <a:rPr lang="en-GB" sz="3600" spc="-150" dirty="0">
                <a:ea typeface="Calibri" panose="020F0502020204030204" pitchFamily="34" charset="0"/>
                <a:cs typeface="Times New Roman" panose="02020603050405020304" pitchFamily="18" charset="0"/>
              </a:rPr>
              <a:t>Story</a:t>
            </a:r>
            <a:r>
              <a:rPr lang="en-GB" sz="3600" dirty="0">
                <a:ea typeface="Calibri" panose="020F0502020204030204" pitchFamily="34" charset="0"/>
                <a:cs typeface="Times New Roman" panose="02020603050405020304" pitchFamily="18" charset="0"/>
              </a:rPr>
              <a:t> origins</a:t>
            </a:r>
          </a:p>
        </p:txBody>
      </p:sp>
      <p:pic>
        <p:nvPicPr>
          <p:cNvPr id="206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7564" y="2900691"/>
            <a:ext cx="1747886" cy="1164732"/>
          </a:xfrm>
          <a:prstGeom prst="rect">
            <a:avLst/>
          </a:prstGeom>
          <a:noFill/>
          <a:extLst>
            <a:ext uri="{909E8E84-426E-40DD-AFC4-6F175D3DCCD1}">
              <a14:hiddenFill xmlns:a14="http://schemas.microsoft.com/office/drawing/2010/main">
                <a:solidFill>
                  <a:srgbClr val="FFFFFF"/>
                </a:solidFill>
              </a14:hiddenFill>
            </a:ext>
          </a:extLst>
        </p:spPr>
      </p:pic>
      <p:sp>
        <p:nvSpPr>
          <p:cNvPr id="47" name="Text Box 6"/>
          <p:cNvSpPr txBox="1">
            <a:spLocks noChangeArrowheads="1"/>
          </p:cNvSpPr>
          <p:nvPr/>
        </p:nvSpPr>
        <p:spPr bwMode="auto">
          <a:xfrm>
            <a:off x="2400637" y="2912288"/>
            <a:ext cx="3874079" cy="1296545"/>
          </a:xfrm>
          <a:prstGeom prst="rect">
            <a:avLst/>
          </a:prstGeom>
          <a:solidFill>
            <a:srgbClr val="FFFFFF"/>
          </a:solidFill>
          <a:ln w="9525">
            <a:solidFill>
              <a:srgbClr val="000000"/>
            </a:solidFill>
            <a:miter lim="800000"/>
            <a:headEnd/>
            <a:tailEnd/>
          </a:ln>
        </p:spPr>
        <p:txBody>
          <a:bodyPr rot="0" vert="horz" wrap="square" lIns="84406" tIns="42203" rIns="84406" bIns="42203" anchor="t" anchorCtr="0" upright="1">
            <a:noAutofit/>
          </a:bodyPr>
          <a:lstStyle/>
          <a:p>
            <a:r>
              <a:rPr lang="en-GB" sz="1300" b="1" dirty="0">
                <a:ea typeface="Calibri" panose="020F0502020204030204" pitchFamily="34" charset="0"/>
                <a:cs typeface="Times New Roman" panose="02020603050405020304" pitchFamily="18" charset="0"/>
              </a:rPr>
              <a:t>Task 1: </a:t>
            </a:r>
            <a:r>
              <a:rPr lang="en-GB" sz="1300" b="1" u="sng" dirty="0">
                <a:ea typeface="Calibri" panose="020F0502020204030204" pitchFamily="34" charset="0"/>
                <a:cs typeface="Times New Roman" panose="02020603050405020304" pitchFamily="18" charset="0"/>
              </a:rPr>
              <a:t>Overpowering the monster (Star Wars, Transformers etc)</a:t>
            </a:r>
            <a:r>
              <a:rPr lang="en-GB" sz="1300" dirty="0">
                <a:ea typeface="Calibri" panose="020F0502020204030204" pitchFamily="34" charset="0"/>
                <a:cs typeface="Times New Roman" panose="02020603050405020304" pitchFamily="18" charset="0"/>
              </a:rPr>
              <a:t> Write a ONE PAGE story in which your main character meets a monster and overpowers it. </a:t>
            </a:r>
          </a:p>
          <a:p>
            <a:r>
              <a:rPr lang="en-GB" sz="1300" b="1" dirty="0">
                <a:ea typeface="Calibri" panose="020F0502020204030204" pitchFamily="34" charset="0"/>
                <a:cs typeface="Times New Roman" panose="02020603050405020304" pitchFamily="18" charset="0"/>
              </a:rPr>
              <a:t>Help</a:t>
            </a:r>
            <a:r>
              <a:rPr lang="en-GB" sz="1300" dirty="0">
                <a:ea typeface="Calibri" panose="020F0502020204030204" pitchFamily="34" charset="0"/>
                <a:cs typeface="Times New Roman" panose="02020603050405020304" pitchFamily="18" charset="0"/>
              </a:rPr>
              <a:t> – when and where does it happen, who is involved, what happens?</a:t>
            </a:r>
          </a:p>
          <a:p>
            <a:pPr algn="ctr">
              <a:lnSpc>
                <a:spcPct val="115000"/>
              </a:lnSpc>
              <a:spcAft>
                <a:spcPts val="923"/>
              </a:spcAft>
            </a:pPr>
            <a:r>
              <a:rPr lang="en-GB" sz="1300" dirty="0">
                <a:ea typeface="Calibri" panose="020F0502020204030204" pitchFamily="34" charset="0"/>
                <a:cs typeface="Times New Roman" panose="02020603050405020304" pitchFamily="18" charset="0"/>
              </a:rPr>
              <a:t> </a:t>
            </a:r>
          </a:p>
          <a:p>
            <a:pPr>
              <a:lnSpc>
                <a:spcPct val="115000"/>
              </a:lnSpc>
              <a:spcAft>
                <a:spcPts val="923"/>
              </a:spcAft>
            </a:pPr>
            <a:r>
              <a:rPr lang="en-GB" sz="1300" dirty="0">
                <a:ea typeface="Calibri" panose="020F0502020204030204" pitchFamily="34" charset="0"/>
                <a:cs typeface="Times New Roman" panose="02020603050405020304" pitchFamily="18" charset="0"/>
              </a:rPr>
              <a:t> </a:t>
            </a:r>
          </a:p>
        </p:txBody>
      </p:sp>
      <p:pic>
        <p:nvPicPr>
          <p:cNvPr id="48" name="Picture 47"/>
          <p:cNvPicPr/>
          <p:nvPr/>
        </p:nvPicPr>
        <p:blipFill>
          <a:blip r:embed="rId3">
            <a:extLst>
              <a:ext uri="{28A0092B-C50C-407E-A947-70E740481C1C}">
                <a14:useLocalDpi xmlns:a14="http://schemas.microsoft.com/office/drawing/2010/main" val="0"/>
              </a:ext>
            </a:extLst>
          </a:blip>
          <a:srcRect/>
          <a:stretch>
            <a:fillRect/>
          </a:stretch>
        </p:blipFill>
        <p:spPr bwMode="auto">
          <a:xfrm>
            <a:off x="467231" y="4478080"/>
            <a:ext cx="1713914" cy="1473005"/>
          </a:xfrm>
          <a:prstGeom prst="rect">
            <a:avLst/>
          </a:prstGeom>
          <a:noFill/>
          <a:ln>
            <a:noFill/>
          </a:ln>
          <a:effectLst/>
        </p:spPr>
      </p:pic>
      <p:pic>
        <p:nvPicPr>
          <p:cNvPr id="49" name="Picture 48"/>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5267" y="6212406"/>
            <a:ext cx="2594317" cy="1297745"/>
          </a:xfrm>
          <a:prstGeom prst="rect">
            <a:avLst/>
          </a:prstGeom>
          <a:noFill/>
          <a:ln>
            <a:solidFill>
              <a:schemeClr val="tx1"/>
            </a:solidFill>
          </a:ln>
        </p:spPr>
      </p:pic>
      <p:pic>
        <p:nvPicPr>
          <p:cNvPr id="50" name="Picture 49" descr="Fiji Islands"/>
          <p:cNvPicPr/>
          <p:nvPr/>
        </p:nvPicPr>
        <p:blipFill>
          <a:blip r:embed="rId5">
            <a:extLst>
              <a:ext uri="{28A0092B-C50C-407E-A947-70E740481C1C}">
                <a14:useLocalDpi xmlns:a14="http://schemas.microsoft.com/office/drawing/2010/main" val="0"/>
              </a:ext>
            </a:extLst>
          </a:blip>
          <a:srcRect/>
          <a:stretch>
            <a:fillRect/>
          </a:stretch>
        </p:blipFill>
        <p:spPr bwMode="auto">
          <a:xfrm>
            <a:off x="511311" y="7612718"/>
            <a:ext cx="1266462" cy="1915674"/>
          </a:xfrm>
          <a:prstGeom prst="rect">
            <a:avLst/>
          </a:prstGeom>
          <a:noFill/>
          <a:ln>
            <a:noFill/>
          </a:ln>
        </p:spPr>
      </p:pic>
      <p:sp>
        <p:nvSpPr>
          <p:cNvPr id="51" name="Text Box 6"/>
          <p:cNvSpPr txBox="1">
            <a:spLocks noChangeArrowheads="1"/>
          </p:cNvSpPr>
          <p:nvPr/>
        </p:nvSpPr>
        <p:spPr bwMode="auto">
          <a:xfrm>
            <a:off x="2332290" y="4638503"/>
            <a:ext cx="3874079" cy="1198638"/>
          </a:xfrm>
          <a:prstGeom prst="rect">
            <a:avLst/>
          </a:prstGeom>
          <a:solidFill>
            <a:srgbClr val="FFFFFF"/>
          </a:solidFill>
          <a:ln w="9525">
            <a:solidFill>
              <a:srgbClr val="000000"/>
            </a:solidFill>
            <a:miter lim="800000"/>
            <a:headEnd/>
            <a:tailEnd/>
          </a:ln>
        </p:spPr>
        <p:txBody>
          <a:bodyPr rot="0" vert="horz" wrap="square" lIns="84406" tIns="42203" rIns="84406" bIns="42203" anchor="t" anchorCtr="0" upright="1">
            <a:noAutofit/>
          </a:bodyPr>
          <a:lstStyle/>
          <a:p>
            <a:r>
              <a:rPr lang="en-GB" sz="1200" b="1" dirty="0">
                <a:ea typeface="Calibri" panose="020F0502020204030204" pitchFamily="34" charset="0"/>
                <a:cs typeface="Times New Roman" panose="02020603050405020304" pitchFamily="18" charset="0"/>
              </a:rPr>
              <a:t>Task 2: </a:t>
            </a:r>
            <a:r>
              <a:rPr lang="en-GB" sz="1200" b="1" u="sng" dirty="0">
                <a:ea typeface="Calibri" panose="020F0502020204030204" pitchFamily="34" charset="0"/>
                <a:cs typeface="Times New Roman" panose="02020603050405020304" pitchFamily="18" charset="0"/>
              </a:rPr>
              <a:t>A rags to riches story (Cinderella)</a:t>
            </a:r>
            <a:r>
              <a:rPr lang="en-GB" sz="1200" dirty="0">
                <a:ea typeface="Calibri" panose="020F0502020204030204" pitchFamily="34" charset="0"/>
                <a:cs typeface="Times New Roman" panose="02020603050405020304" pitchFamily="18" charset="0"/>
              </a:rPr>
              <a:t> Give these street kids from India their own rags to riches story.  Write it in ONE PAGE.</a:t>
            </a:r>
          </a:p>
          <a:p>
            <a:endParaRPr lang="en-GB" sz="1200" dirty="0">
              <a:ea typeface="Calibri" panose="020F0502020204030204" pitchFamily="34" charset="0"/>
              <a:cs typeface="Times New Roman" panose="02020603050405020304" pitchFamily="18" charset="0"/>
            </a:endParaRPr>
          </a:p>
          <a:p>
            <a:r>
              <a:rPr lang="en-GB" sz="1200" b="1" dirty="0">
                <a:ea typeface="Calibri" panose="020F0502020204030204" pitchFamily="34" charset="0"/>
                <a:cs typeface="Times New Roman" panose="02020603050405020304" pitchFamily="18" charset="0"/>
              </a:rPr>
              <a:t>Help</a:t>
            </a:r>
            <a:r>
              <a:rPr lang="en-GB" sz="1200" dirty="0">
                <a:ea typeface="Calibri" panose="020F0502020204030204" pitchFamily="34" charset="0"/>
                <a:cs typeface="Times New Roman" panose="02020603050405020304" pitchFamily="18" charset="0"/>
              </a:rPr>
              <a:t> – what is their life like before?  How do they get rich?  What do they do next?</a:t>
            </a:r>
          </a:p>
          <a:p>
            <a:pPr algn="ctr">
              <a:lnSpc>
                <a:spcPct val="115000"/>
              </a:lnSpc>
              <a:spcAft>
                <a:spcPts val="923"/>
              </a:spcAft>
            </a:pPr>
            <a:r>
              <a:rPr lang="en-GB" sz="1292" dirty="0">
                <a:ea typeface="Calibri" panose="020F0502020204030204" pitchFamily="34" charset="0"/>
                <a:cs typeface="Times New Roman" panose="02020603050405020304" pitchFamily="18" charset="0"/>
              </a:rPr>
              <a:t> </a:t>
            </a:r>
          </a:p>
          <a:p>
            <a:pPr>
              <a:lnSpc>
                <a:spcPct val="115000"/>
              </a:lnSpc>
              <a:spcAft>
                <a:spcPts val="923"/>
              </a:spcAft>
            </a:pPr>
            <a:r>
              <a:rPr lang="en-GB" sz="1292" dirty="0">
                <a:ea typeface="Calibri" panose="020F0502020204030204" pitchFamily="34" charset="0"/>
                <a:cs typeface="Times New Roman" panose="02020603050405020304" pitchFamily="18" charset="0"/>
              </a:rPr>
              <a:t> </a:t>
            </a:r>
          </a:p>
        </p:txBody>
      </p:sp>
      <p:sp>
        <p:nvSpPr>
          <p:cNvPr id="52" name="Text Box 6"/>
          <p:cNvSpPr txBox="1">
            <a:spLocks noChangeArrowheads="1"/>
          </p:cNvSpPr>
          <p:nvPr/>
        </p:nvSpPr>
        <p:spPr bwMode="auto">
          <a:xfrm>
            <a:off x="3107813" y="6189278"/>
            <a:ext cx="3166903" cy="1314642"/>
          </a:xfrm>
          <a:prstGeom prst="rect">
            <a:avLst/>
          </a:prstGeom>
          <a:solidFill>
            <a:srgbClr val="FFFFFF"/>
          </a:solidFill>
          <a:ln w="9525">
            <a:solidFill>
              <a:srgbClr val="000000"/>
            </a:solidFill>
            <a:miter lim="800000"/>
            <a:headEnd/>
            <a:tailEnd/>
          </a:ln>
        </p:spPr>
        <p:txBody>
          <a:bodyPr rot="0" vert="horz" wrap="square" lIns="84406" tIns="42203" rIns="84406" bIns="42203" anchor="t" anchorCtr="0" upright="1">
            <a:noAutofit/>
          </a:bodyPr>
          <a:lstStyle/>
          <a:p>
            <a:r>
              <a:rPr lang="en-GB" sz="1200" b="1" dirty="0">
                <a:ea typeface="Calibri" panose="020F0502020204030204" pitchFamily="34" charset="0"/>
                <a:cs typeface="Times New Roman" panose="02020603050405020304" pitchFamily="18" charset="0"/>
              </a:rPr>
              <a:t>Task 3: </a:t>
            </a:r>
            <a:r>
              <a:rPr lang="en-GB" sz="1200" b="1" u="sng" dirty="0">
                <a:ea typeface="Calibri" panose="020F0502020204030204" pitchFamily="34" charset="0"/>
                <a:cs typeface="Times New Roman" panose="02020603050405020304" pitchFamily="18" charset="0"/>
              </a:rPr>
              <a:t>The Adventure (The Lord of the Rings, The Hobbit)</a:t>
            </a:r>
            <a:r>
              <a:rPr lang="en-GB" sz="1200" dirty="0">
                <a:ea typeface="Calibri" panose="020F0502020204030204" pitchFamily="34" charset="0"/>
                <a:cs typeface="Times New Roman" panose="02020603050405020304" pitchFamily="18" charset="0"/>
              </a:rPr>
              <a:t> </a:t>
            </a:r>
          </a:p>
          <a:p>
            <a:r>
              <a:rPr lang="en-GB" sz="1200" dirty="0">
                <a:ea typeface="Calibri" panose="020F0502020204030204" pitchFamily="34" charset="0"/>
                <a:cs typeface="Times New Roman" panose="02020603050405020304" pitchFamily="18" charset="0"/>
              </a:rPr>
              <a:t>Write a ONE PAGE adventure story using each of the items shown here.</a:t>
            </a:r>
          </a:p>
          <a:p>
            <a:r>
              <a:rPr lang="en-GB" sz="1200" dirty="0">
                <a:ea typeface="Calibri" panose="020F0502020204030204" pitchFamily="34" charset="0"/>
                <a:cs typeface="Times New Roman" panose="02020603050405020304" pitchFamily="18" charset="0"/>
              </a:rPr>
              <a:t/>
            </a:r>
            <a:br>
              <a:rPr lang="en-GB" sz="1200" dirty="0">
                <a:ea typeface="Calibri" panose="020F0502020204030204" pitchFamily="34" charset="0"/>
                <a:cs typeface="Times New Roman" panose="02020603050405020304" pitchFamily="18" charset="0"/>
              </a:rPr>
            </a:br>
            <a:r>
              <a:rPr lang="en-GB" sz="1200" b="1" dirty="0">
                <a:ea typeface="Calibri" panose="020F0502020204030204" pitchFamily="34" charset="0"/>
                <a:cs typeface="Times New Roman" panose="02020603050405020304" pitchFamily="18" charset="0"/>
              </a:rPr>
              <a:t>Help</a:t>
            </a:r>
            <a:r>
              <a:rPr lang="en-GB" sz="1200" dirty="0">
                <a:ea typeface="Calibri" panose="020F0502020204030204" pitchFamily="34" charset="0"/>
                <a:cs typeface="Times New Roman" panose="02020603050405020304" pitchFamily="18" charset="0"/>
              </a:rPr>
              <a:t> – you don’t have to use the items in order. </a:t>
            </a:r>
          </a:p>
          <a:p>
            <a:pPr>
              <a:lnSpc>
                <a:spcPct val="115000"/>
              </a:lnSpc>
              <a:spcAft>
                <a:spcPts val="923"/>
              </a:spcAft>
            </a:pPr>
            <a:r>
              <a:rPr lang="en-GB" sz="1292" dirty="0">
                <a:ea typeface="Calibri" panose="020F0502020204030204" pitchFamily="34" charset="0"/>
                <a:cs typeface="Times New Roman" panose="02020603050405020304" pitchFamily="18" charset="0"/>
              </a:rPr>
              <a:t> </a:t>
            </a:r>
          </a:p>
        </p:txBody>
      </p:sp>
      <p:sp>
        <p:nvSpPr>
          <p:cNvPr id="53" name="Text Box 6"/>
          <p:cNvSpPr txBox="1">
            <a:spLocks noChangeArrowheads="1"/>
          </p:cNvSpPr>
          <p:nvPr/>
        </p:nvSpPr>
        <p:spPr bwMode="auto">
          <a:xfrm>
            <a:off x="1953445" y="7728873"/>
            <a:ext cx="4321271" cy="1832519"/>
          </a:xfrm>
          <a:prstGeom prst="rect">
            <a:avLst/>
          </a:prstGeom>
          <a:solidFill>
            <a:srgbClr val="FFFFFF"/>
          </a:solidFill>
          <a:ln w="9525">
            <a:solidFill>
              <a:srgbClr val="000000"/>
            </a:solidFill>
            <a:miter lim="800000"/>
            <a:headEnd/>
            <a:tailEnd/>
          </a:ln>
        </p:spPr>
        <p:txBody>
          <a:bodyPr rot="0" vert="horz" wrap="square" lIns="84406" tIns="42203" rIns="84406" bIns="42203" anchor="t" anchorCtr="0" upright="1">
            <a:noAutofit/>
          </a:bodyPr>
          <a:lstStyle/>
          <a:p>
            <a:r>
              <a:rPr lang="en-GB" sz="1200" b="1" dirty="0">
                <a:ea typeface="Calibri" panose="020F0502020204030204" pitchFamily="34" charset="0"/>
                <a:cs typeface="Times New Roman" panose="02020603050405020304" pitchFamily="18" charset="0"/>
              </a:rPr>
              <a:t>Task 4: </a:t>
            </a:r>
            <a:r>
              <a:rPr lang="en-GB" sz="1200" b="1" u="sng" dirty="0">
                <a:ea typeface="Calibri" panose="020F0502020204030204" pitchFamily="34" charset="0"/>
                <a:cs typeface="Times New Roman" panose="02020603050405020304" pitchFamily="18" charset="0"/>
              </a:rPr>
              <a:t>The Hero returns (Wizard of Oz)</a:t>
            </a:r>
          </a:p>
          <a:p>
            <a:r>
              <a:rPr lang="en-GB" sz="1200" dirty="0">
                <a:ea typeface="Calibri" panose="020F0502020204030204" pitchFamily="34" charset="0"/>
                <a:cs typeface="Times New Roman" panose="02020603050405020304" pitchFamily="18" charset="0"/>
              </a:rPr>
              <a:t>Your hero has an ordinary life.  A crisis happens and he/she escapes to a foreign land.  There the hero discovers they have a hidden talent which helps them return home and overcome the crisis.  Write your own version of this story in ONE PAGE.</a:t>
            </a:r>
            <a:br>
              <a:rPr lang="en-GB" sz="1200" dirty="0">
                <a:ea typeface="Calibri" panose="020F0502020204030204" pitchFamily="34" charset="0"/>
                <a:cs typeface="Times New Roman" panose="02020603050405020304" pitchFamily="18" charset="0"/>
              </a:rPr>
            </a:br>
            <a:endParaRPr lang="en-GB" sz="1200" dirty="0">
              <a:ea typeface="Calibri" panose="020F0502020204030204" pitchFamily="34" charset="0"/>
              <a:cs typeface="Times New Roman" panose="02020603050405020304" pitchFamily="18" charset="0"/>
            </a:endParaRPr>
          </a:p>
          <a:p>
            <a:r>
              <a:rPr lang="en-GB" sz="1200" b="1" dirty="0">
                <a:ea typeface="Calibri" panose="020F0502020204030204" pitchFamily="34" charset="0"/>
                <a:cs typeface="Times New Roman" panose="02020603050405020304" pitchFamily="18" charset="0"/>
              </a:rPr>
              <a:t>Help</a:t>
            </a:r>
            <a:r>
              <a:rPr lang="en-GB" sz="1200" dirty="0">
                <a:ea typeface="Calibri" panose="020F0502020204030204" pitchFamily="34" charset="0"/>
                <a:cs typeface="Times New Roman" panose="02020603050405020304" pitchFamily="18" charset="0"/>
              </a:rPr>
              <a:t> – who is your hero?  What is the crisis? Where do they escape to? How do they discover the talent and what is it?  What happens when they return home? </a:t>
            </a:r>
          </a:p>
        </p:txBody>
      </p:sp>
      <p:sp>
        <p:nvSpPr>
          <p:cNvPr id="2" name="Rectangle 1"/>
          <p:cNvSpPr/>
          <p:nvPr/>
        </p:nvSpPr>
        <p:spPr>
          <a:xfrm>
            <a:off x="2949290" y="218655"/>
            <a:ext cx="3208640" cy="646331"/>
          </a:xfrm>
          <a:prstGeom prst="rect">
            <a:avLst/>
          </a:prstGeom>
        </p:spPr>
        <p:txBody>
          <a:bodyPr wrap="square">
            <a:spAutoFit/>
          </a:bodyPr>
          <a:lstStyle/>
          <a:p>
            <a:r>
              <a:rPr lang="en-GB" dirty="0">
                <a:ea typeface="Calibri" panose="020F0502020204030204" pitchFamily="34" charset="0"/>
                <a:cs typeface="Times New Roman" panose="02020603050405020304" pitchFamily="18" charset="0"/>
              </a:rPr>
              <a:t>It is said that every story can fit </a:t>
            </a:r>
            <a:br>
              <a:rPr lang="en-GB" dirty="0">
                <a:ea typeface="Calibri" panose="020F0502020204030204" pitchFamily="34" charset="0"/>
                <a:cs typeface="Times New Roman" panose="02020603050405020304" pitchFamily="18" charset="0"/>
              </a:rPr>
            </a:br>
            <a:r>
              <a:rPr lang="en-GB" dirty="0">
                <a:ea typeface="Calibri" panose="020F0502020204030204" pitchFamily="34" charset="0"/>
                <a:cs typeface="Times New Roman" panose="02020603050405020304" pitchFamily="18" charset="0"/>
              </a:rPr>
              <a:t>into 7 different storylines.</a:t>
            </a:r>
            <a:endParaRPr lang="en-US" dirty="0">
              <a:ea typeface="Calibri" panose="020F0502020204030204" pitchFamily="34" charset="0"/>
              <a:cs typeface="Times New Roman" panose="02020603050405020304" pitchFamily="18" charset="0"/>
            </a:endParaRPr>
          </a:p>
        </p:txBody>
      </p:sp>
      <p:sp>
        <p:nvSpPr>
          <p:cNvPr id="37" name="Flowchart: Connector 36"/>
          <p:cNvSpPr/>
          <p:nvPr/>
        </p:nvSpPr>
        <p:spPr>
          <a:xfrm>
            <a:off x="487564" y="1648537"/>
            <a:ext cx="314340" cy="332866"/>
          </a:xfrm>
          <a:prstGeom prst="flowChartConnector">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38" name="TextBox 37"/>
          <p:cNvSpPr txBox="1"/>
          <p:nvPr/>
        </p:nvSpPr>
        <p:spPr>
          <a:xfrm>
            <a:off x="493602" y="1637471"/>
            <a:ext cx="368596" cy="369332"/>
          </a:xfrm>
          <a:prstGeom prst="rect">
            <a:avLst/>
          </a:prstGeom>
          <a:noFill/>
        </p:spPr>
        <p:txBody>
          <a:bodyPr wrap="square" rtlCol="0">
            <a:spAutoFit/>
          </a:bodyPr>
          <a:lstStyle/>
          <a:p>
            <a:r>
              <a:rPr lang="en-GB" dirty="0">
                <a:ea typeface="SloppyHollow" panose="02000603000000000000" pitchFamily="2" charset="0"/>
              </a:rPr>
              <a:t>1</a:t>
            </a:r>
          </a:p>
        </p:txBody>
      </p:sp>
      <p:cxnSp>
        <p:nvCxnSpPr>
          <p:cNvPr id="39" name="Straight Connector 38"/>
          <p:cNvCxnSpPr/>
          <p:nvPr/>
        </p:nvCxnSpPr>
        <p:spPr>
          <a:xfrm flipV="1">
            <a:off x="609059" y="1975724"/>
            <a:ext cx="1236281" cy="7951"/>
          </a:xfrm>
          <a:prstGeom prst="line">
            <a:avLst/>
          </a:prstGeom>
          <a:ln w="19050"/>
        </p:spPr>
        <p:style>
          <a:lnRef idx="1">
            <a:schemeClr val="dk1"/>
          </a:lnRef>
          <a:fillRef idx="0">
            <a:schemeClr val="dk1"/>
          </a:fillRef>
          <a:effectRef idx="0">
            <a:schemeClr val="dk1"/>
          </a:effectRef>
          <a:fontRef idx="minor">
            <a:schemeClr val="tx1"/>
          </a:fontRef>
        </p:style>
      </p:cxnSp>
      <p:sp>
        <p:nvSpPr>
          <p:cNvPr id="41" name="Flowchart: Connector 40"/>
          <p:cNvSpPr/>
          <p:nvPr/>
        </p:nvSpPr>
        <p:spPr>
          <a:xfrm>
            <a:off x="487564" y="2052806"/>
            <a:ext cx="314340" cy="332866"/>
          </a:xfrm>
          <a:prstGeom prst="flowChartConnector">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42" name="TextBox 41"/>
          <p:cNvSpPr txBox="1"/>
          <p:nvPr/>
        </p:nvSpPr>
        <p:spPr>
          <a:xfrm>
            <a:off x="493602" y="2041740"/>
            <a:ext cx="368596" cy="369332"/>
          </a:xfrm>
          <a:prstGeom prst="rect">
            <a:avLst/>
          </a:prstGeom>
          <a:noFill/>
        </p:spPr>
        <p:txBody>
          <a:bodyPr wrap="square" rtlCol="0">
            <a:spAutoFit/>
          </a:bodyPr>
          <a:lstStyle/>
          <a:p>
            <a:r>
              <a:rPr lang="en-GB" dirty="0">
                <a:ea typeface="SloppyHollow" panose="02000603000000000000" pitchFamily="2" charset="0"/>
              </a:rPr>
              <a:t>2</a:t>
            </a:r>
          </a:p>
        </p:txBody>
      </p:sp>
      <p:cxnSp>
        <p:nvCxnSpPr>
          <p:cNvPr id="43" name="Straight Connector 42"/>
          <p:cNvCxnSpPr/>
          <p:nvPr/>
        </p:nvCxnSpPr>
        <p:spPr>
          <a:xfrm flipV="1">
            <a:off x="609059" y="2379993"/>
            <a:ext cx="1236281" cy="7951"/>
          </a:xfrm>
          <a:prstGeom prst="line">
            <a:avLst/>
          </a:prstGeom>
          <a:ln w="19050"/>
        </p:spPr>
        <p:style>
          <a:lnRef idx="1">
            <a:schemeClr val="dk1"/>
          </a:lnRef>
          <a:fillRef idx="0">
            <a:schemeClr val="dk1"/>
          </a:fillRef>
          <a:effectRef idx="0">
            <a:schemeClr val="dk1"/>
          </a:effectRef>
          <a:fontRef idx="minor">
            <a:schemeClr val="tx1"/>
          </a:fontRef>
        </p:style>
      </p:cxnSp>
      <p:sp>
        <p:nvSpPr>
          <p:cNvPr id="44" name="Flowchart: Connector 43"/>
          <p:cNvSpPr/>
          <p:nvPr/>
        </p:nvSpPr>
        <p:spPr>
          <a:xfrm>
            <a:off x="2634950" y="1258602"/>
            <a:ext cx="314340" cy="332866"/>
          </a:xfrm>
          <a:prstGeom prst="flowChartConnector">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45" name="TextBox 44"/>
          <p:cNvSpPr txBox="1"/>
          <p:nvPr/>
        </p:nvSpPr>
        <p:spPr>
          <a:xfrm>
            <a:off x="2640988" y="1247536"/>
            <a:ext cx="368596" cy="369332"/>
          </a:xfrm>
          <a:prstGeom prst="rect">
            <a:avLst/>
          </a:prstGeom>
          <a:noFill/>
        </p:spPr>
        <p:txBody>
          <a:bodyPr wrap="square" rtlCol="0">
            <a:spAutoFit/>
          </a:bodyPr>
          <a:lstStyle/>
          <a:p>
            <a:r>
              <a:rPr lang="en-GB" dirty="0">
                <a:ea typeface="SloppyHollow" panose="02000603000000000000" pitchFamily="2" charset="0"/>
              </a:rPr>
              <a:t>3</a:t>
            </a:r>
          </a:p>
        </p:txBody>
      </p:sp>
      <p:cxnSp>
        <p:nvCxnSpPr>
          <p:cNvPr id="46" name="Straight Connector 45"/>
          <p:cNvCxnSpPr/>
          <p:nvPr/>
        </p:nvCxnSpPr>
        <p:spPr>
          <a:xfrm flipV="1">
            <a:off x="2756445" y="1585789"/>
            <a:ext cx="1236281" cy="7951"/>
          </a:xfrm>
          <a:prstGeom prst="line">
            <a:avLst/>
          </a:prstGeom>
          <a:ln w="19050"/>
        </p:spPr>
        <p:style>
          <a:lnRef idx="1">
            <a:schemeClr val="dk1"/>
          </a:lnRef>
          <a:fillRef idx="0">
            <a:schemeClr val="dk1"/>
          </a:fillRef>
          <a:effectRef idx="0">
            <a:schemeClr val="dk1"/>
          </a:effectRef>
          <a:fontRef idx="minor">
            <a:schemeClr val="tx1"/>
          </a:fontRef>
        </p:style>
      </p:cxnSp>
      <p:sp>
        <p:nvSpPr>
          <p:cNvPr id="54" name="Flowchart: Connector 53"/>
          <p:cNvSpPr/>
          <p:nvPr/>
        </p:nvSpPr>
        <p:spPr>
          <a:xfrm>
            <a:off x="2634950" y="1662871"/>
            <a:ext cx="314340" cy="332866"/>
          </a:xfrm>
          <a:prstGeom prst="flowChartConnector">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55" name="TextBox 54"/>
          <p:cNvSpPr txBox="1"/>
          <p:nvPr/>
        </p:nvSpPr>
        <p:spPr>
          <a:xfrm>
            <a:off x="2640988" y="1651805"/>
            <a:ext cx="368596" cy="369332"/>
          </a:xfrm>
          <a:prstGeom prst="rect">
            <a:avLst/>
          </a:prstGeom>
          <a:noFill/>
        </p:spPr>
        <p:txBody>
          <a:bodyPr wrap="square" rtlCol="0">
            <a:spAutoFit/>
          </a:bodyPr>
          <a:lstStyle/>
          <a:p>
            <a:r>
              <a:rPr lang="en-GB" dirty="0">
                <a:ea typeface="SloppyHollow" panose="02000603000000000000" pitchFamily="2" charset="0"/>
              </a:rPr>
              <a:t>4</a:t>
            </a:r>
          </a:p>
        </p:txBody>
      </p:sp>
      <p:cxnSp>
        <p:nvCxnSpPr>
          <p:cNvPr id="56" name="Straight Connector 55"/>
          <p:cNvCxnSpPr/>
          <p:nvPr/>
        </p:nvCxnSpPr>
        <p:spPr>
          <a:xfrm flipV="1">
            <a:off x="2756445" y="1990058"/>
            <a:ext cx="1236281" cy="7951"/>
          </a:xfrm>
          <a:prstGeom prst="line">
            <a:avLst/>
          </a:prstGeom>
          <a:ln w="19050"/>
        </p:spPr>
        <p:style>
          <a:lnRef idx="1">
            <a:schemeClr val="dk1"/>
          </a:lnRef>
          <a:fillRef idx="0">
            <a:schemeClr val="dk1"/>
          </a:fillRef>
          <a:effectRef idx="0">
            <a:schemeClr val="dk1"/>
          </a:effectRef>
          <a:fontRef idx="minor">
            <a:schemeClr val="tx1"/>
          </a:fontRef>
        </p:style>
      </p:cxnSp>
      <p:sp>
        <p:nvSpPr>
          <p:cNvPr id="57" name="Flowchart: Connector 56"/>
          <p:cNvSpPr/>
          <p:nvPr/>
        </p:nvSpPr>
        <p:spPr>
          <a:xfrm>
            <a:off x="2634950" y="2067140"/>
            <a:ext cx="314340" cy="332866"/>
          </a:xfrm>
          <a:prstGeom prst="flowChartConnector">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58" name="TextBox 57"/>
          <p:cNvSpPr txBox="1"/>
          <p:nvPr/>
        </p:nvSpPr>
        <p:spPr>
          <a:xfrm>
            <a:off x="2640988" y="2056074"/>
            <a:ext cx="368596" cy="369332"/>
          </a:xfrm>
          <a:prstGeom prst="rect">
            <a:avLst/>
          </a:prstGeom>
          <a:noFill/>
        </p:spPr>
        <p:txBody>
          <a:bodyPr wrap="square" rtlCol="0">
            <a:spAutoFit/>
          </a:bodyPr>
          <a:lstStyle/>
          <a:p>
            <a:r>
              <a:rPr lang="en-GB" dirty="0">
                <a:ea typeface="SloppyHollow" panose="02000603000000000000" pitchFamily="2" charset="0"/>
              </a:rPr>
              <a:t>5</a:t>
            </a:r>
          </a:p>
        </p:txBody>
      </p:sp>
      <p:cxnSp>
        <p:nvCxnSpPr>
          <p:cNvPr id="59" name="Straight Connector 58"/>
          <p:cNvCxnSpPr/>
          <p:nvPr/>
        </p:nvCxnSpPr>
        <p:spPr>
          <a:xfrm flipV="1">
            <a:off x="2756445" y="2394327"/>
            <a:ext cx="1236281" cy="7951"/>
          </a:xfrm>
          <a:prstGeom prst="line">
            <a:avLst/>
          </a:prstGeom>
          <a:ln w="19050"/>
        </p:spPr>
        <p:style>
          <a:lnRef idx="1">
            <a:schemeClr val="dk1"/>
          </a:lnRef>
          <a:fillRef idx="0">
            <a:schemeClr val="dk1"/>
          </a:fillRef>
          <a:effectRef idx="0">
            <a:schemeClr val="dk1"/>
          </a:effectRef>
          <a:fontRef idx="minor">
            <a:schemeClr val="tx1"/>
          </a:fontRef>
        </p:style>
      </p:cxnSp>
      <p:sp>
        <p:nvSpPr>
          <p:cNvPr id="66" name="Flowchart: Connector 65"/>
          <p:cNvSpPr/>
          <p:nvPr/>
        </p:nvSpPr>
        <p:spPr>
          <a:xfrm>
            <a:off x="4800154" y="1679617"/>
            <a:ext cx="314340" cy="332866"/>
          </a:xfrm>
          <a:prstGeom prst="flowChartConnector">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67" name="TextBox 66"/>
          <p:cNvSpPr txBox="1"/>
          <p:nvPr/>
        </p:nvSpPr>
        <p:spPr>
          <a:xfrm>
            <a:off x="4806192" y="1668551"/>
            <a:ext cx="368596" cy="369332"/>
          </a:xfrm>
          <a:prstGeom prst="rect">
            <a:avLst/>
          </a:prstGeom>
          <a:noFill/>
        </p:spPr>
        <p:txBody>
          <a:bodyPr wrap="square" rtlCol="0">
            <a:spAutoFit/>
          </a:bodyPr>
          <a:lstStyle/>
          <a:p>
            <a:r>
              <a:rPr lang="en-GB" dirty="0">
                <a:ea typeface="SloppyHollow" panose="02000603000000000000" pitchFamily="2" charset="0"/>
              </a:rPr>
              <a:t>6</a:t>
            </a:r>
          </a:p>
        </p:txBody>
      </p:sp>
      <p:cxnSp>
        <p:nvCxnSpPr>
          <p:cNvPr id="68" name="Straight Connector 67"/>
          <p:cNvCxnSpPr/>
          <p:nvPr/>
        </p:nvCxnSpPr>
        <p:spPr>
          <a:xfrm flipV="1">
            <a:off x="4921649" y="2006804"/>
            <a:ext cx="1236281" cy="7951"/>
          </a:xfrm>
          <a:prstGeom prst="line">
            <a:avLst/>
          </a:prstGeom>
          <a:ln w="19050"/>
        </p:spPr>
        <p:style>
          <a:lnRef idx="1">
            <a:schemeClr val="dk1"/>
          </a:lnRef>
          <a:fillRef idx="0">
            <a:schemeClr val="dk1"/>
          </a:fillRef>
          <a:effectRef idx="0">
            <a:schemeClr val="dk1"/>
          </a:effectRef>
          <a:fontRef idx="minor">
            <a:schemeClr val="tx1"/>
          </a:fontRef>
        </p:style>
      </p:cxnSp>
      <p:sp>
        <p:nvSpPr>
          <p:cNvPr id="69" name="Flowchart: Connector 68"/>
          <p:cNvSpPr/>
          <p:nvPr/>
        </p:nvSpPr>
        <p:spPr>
          <a:xfrm>
            <a:off x="4800154" y="2083886"/>
            <a:ext cx="314340" cy="332866"/>
          </a:xfrm>
          <a:prstGeom prst="flowChartConnector">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70" name="TextBox 69"/>
          <p:cNvSpPr txBox="1"/>
          <p:nvPr/>
        </p:nvSpPr>
        <p:spPr>
          <a:xfrm>
            <a:off x="4806192" y="2072820"/>
            <a:ext cx="368596" cy="369332"/>
          </a:xfrm>
          <a:prstGeom prst="rect">
            <a:avLst/>
          </a:prstGeom>
          <a:noFill/>
        </p:spPr>
        <p:txBody>
          <a:bodyPr wrap="square" rtlCol="0">
            <a:spAutoFit/>
          </a:bodyPr>
          <a:lstStyle/>
          <a:p>
            <a:r>
              <a:rPr lang="en-GB" dirty="0">
                <a:ea typeface="SloppyHollow" panose="02000603000000000000" pitchFamily="2" charset="0"/>
              </a:rPr>
              <a:t>7</a:t>
            </a:r>
          </a:p>
        </p:txBody>
      </p:sp>
      <p:cxnSp>
        <p:nvCxnSpPr>
          <p:cNvPr id="71" name="Straight Connector 70"/>
          <p:cNvCxnSpPr/>
          <p:nvPr/>
        </p:nvCxnSpPr>
        <p:spPr>
          <a:xfrm flipV="1">
            <a:off x="4921649" y="2411073"/>
            <a:ext cx="1236281" cy="7951"/>
          </a:xfrm>
          <a:prstGeom prst="line">
            <a:avLst/>
          </a:prstGeom>
          <a:ln w="19050"/>
        </p:spPr>
        <p:style>
          <a:lnRef idx="1">
            <a:schemeClr val="dk1"/>
          </a:lnRef>
          <a:fillRef idx="0">
            <a:schemeClr val="dk1"/>
          </a:fillRef>
          <a:effectRef idx="0">
            <a:schemeClr val="dk1"/>
          </a:effectRef>
          <a:fontRef idx="minor">
            <a:schemeClr val="tx1"/>
          </a:fontRef>
        </p:style>
      </p:cxnSp>
      <p:sp>
        <p:nvSpPr>
          <p:cNvPr id="13" name="TextBox 12"/>
          <p:cNvSpPr txBox="1"/>
          <p:nvPr/>
        </p:nvSpPr>
        <p:spPr>
          <a:xfrm>
            <a:off x="352958" y="1051007"/>
            <a:ext cx="1748482" cy="338554"/>
          </a:xfrm>
          <a:prstGeom prst="rect">
            <a:avLst/>
          </a:prstGeom>
          <a:noFill/>
        </p:spPr>
        <p:txBody>
          <a:bodyPr wrap="square" rtlCol="0">
            <a:spAutoFit/>
          </a:bodyPr>
          <a:lstStyle/>
          <a:p>
            <a:r>
              <a:rPr lang="en-US" sz="1600" b="1" dirty="0"/>
              <a:t>Date completed:</a:t>
            </a:r>
          </a:p>
        </p:txBody>
      </p:sp>
    </p:spTree>
    <p:extLst>
      <p:ext uri="{BB962C8B-B14F-4D97-AF65-F5344CB8AC3E}">
        <p14:creationId xmlns:p14="http://schemas.microsoft.com/office/powerpoint/2010/main" val="197338715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167573" y="92995"/>
            <a:ext cx="5915025" cy="679888"/>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GB" sz="2800" dirty="0">
                <a:latin typeface="Calibri" panose="020F0502020204030204" pitchFamily="34" charset="0"/>
                <a:ea typeface="HelloHappyDays" panose="02000603000000000000" pitchFamily="2" charset="0"/>
              </a:rPr>
              <a:t>Perspective and places #3</a:t>
            </a:r>
          </a:p>
        </p:txBody>
      </p:sp>
      <p:sp>
        <p:nvSpPr>
          <p:cNvPr id="6" name="TextBox 5"/>
          <p:cNvSpPr txBox="1"/>
          <p:nvPr/>
        </p:nvSpPr>
        <p:spPr>
          <a:xfrm>
            <a:off x="275269" y="520132"/>
            <a:ext cx="6084737" cy="830997"/>
          </a:xfrm>
          <a:prstGeom prst="rect">
            <a:avLst/>
          </a:prstGeom>
          <a:noFill/>
        </p:spPr>
        <p:txBody>
          <a:bodyPr wrap="square" rtlCol="0">
            <a:spAutoFit/>
          </a:bodyPr>
          <a:lstStyle/>
          <a:p>
            <a:r>
              <a:rPr lang="en-GB" sz="1600" dirty="0">
                <a:latin typeface="Calibri" panose="020F0502020204030204" pitchFamily="34" charset="0"/>
                <a:ea typeface="HelloHappyDays" panose="02000603000000000000" pitchFamily="2" charset="0"/>
              </a:rPr>
              <a:t>Describe the scene presented in this image.  </a:t>
            </a:r>
          </a:p>
          <a:p>
            <a:r>
              <a:rPr lang="en-GB" sz="1600" dirty="0">
                <a:latin typeface="Calibri" panose="020F0502020204030204" pitchFamily="34" charset="0"/>
                <a:ea typeface="HelloHappyDays" panose="02000603000000000000" pitchFamily="2" charset="0"/>
              </a:rPr>
              <a:t>Describe first the water and coastline.</a:t>
            </a:r>
          </a:p>
          <a:p>
            <a:r>
              <a:rPr lang="en-GB" sz="1600" dirty="0">
                <a:latin typeface="Calibri" panose="020F0502020204030204" pitchFamily="34" charset="0"/>
                <a:ea typeface="HelloHappyDays" panose="02000603000000000000" pitchFamily="2" charset="0"/>
              </a:rPr>
              <a:t>Finally describe the two boats.</a:t>
            </a:r>
          </a:p>
        </p:txBody>
      </p:sp>
      <p:sp>
        <p:nvSpPr>
          <p:cNvPr id="9" name="TextBox 8"/>
          <p:cNvSpPr txBox="1"/>
          <p:nvPr/>
        </p:nvSpPr>
        <p:spPr>
          <a:xfrm>
            <a:off x="275269" y="5061011"/>
            <a:ext cx="6303725" cy="3936912"/>
          </a:xfrm>
          <a:prstGeom prst="rect">
            <a:avLst/>
          </a:prstGeom>
          <a:noFill/>
          <a:ln>
            <a:solidFill>
              <a:schemeClr val="tx1"/>
            </a:solidFill>
          </a:ln>
        </p:spPr>
        <p:txBody>
          <a:bodyPr wrap="square" rtlCol="0">
            <a:spAutoFit/>
          </a:bodyPr>
          <a:lstStyle/>
          <a:p>
            <a:pPr>
              <a:lnSpc>
                <a:spcPct val="150000"/>
              </a:lnSpc>
            </a:pPr>
            <a:endParaRPr lang="en-GB" sz="1400" dirty="0">
              <a:latin typeface="Calibri" panose="020F0502020204030204" pitchFamily="34" charset="0"/>
              <a:ea typeface="HelloHappyDays" panose="02000603000000000000" pitchFamily="2" charset="0"/>
            </a:endParaRPr>
          </a:p>
          <a:p>
            <a:pPr>
              <a:lnSpc>
                <a:spcPct val="150000"/>
              </a:lnSpc>
            </a:pPr>
            <a:endParaRPr lang="en-GB" sz="1400" dirty="0">
              <a:latin typeface="Calibri" panose="020F0502020204030204" pitchFamily="34" charset="0"/>
              <a:ea typeface="HelloHappyDays" panose="02000603000000000000" pitchFamily="2" charset="0"/>
            </a:endParaRPr>
          </a:p>
          <a:p>
            <a:pPr>
              <a:lnSpc>
                <a:spcPct val="150000"/>
              </a:lnSpc>
            </a:pPr>
            <a:endParaRPr lang="en-GB" sz="1400" dirty="0">
              <a:latin typeface="Calibri" panose="020F0502020204030204" pitchFamily="34" charset="0"/>
              <a:ea typeface="HelloHappyDays" panose="02000603000000000000" pitchFamily="2" charset="0"/>
            </a:endParaRPr>
          </a:p>
          <a:p>
            <a:pPr>
              <a:lnSpc>
                <a:spcPct val="150000"/>
              </a:lnSpc>
            </a:pPr>
            <a:endParaRPr lang="en-GB" sz="1400" dirty="0">
              <a:latin typeface="Calibri" panose="020F0502020204030204" pitchFamily="34" charset="0"/>
              <a:ea typeface="HelloHappyDays" panose="02000603000000000000" pitchFamily="2" charset="0"/>
            </a:endParaRPr>
          </a:p>
          <a:p>
            <a:pPr>
              <a:lnSpc>
                <a:spcPct val="150000"/>
              </a:lnSpc>
            </a:pPr>
            <a:r>
              <a:rPr lang="en-GB" sz="1400" b="1" i="1" dirty="0">
                <a:latin typeface="Calibri" panose="020F0502020204030204" pitchFamily="34" charset="0"/>
                <a:ea typeface="HelloHappyDays" panose="02000603000000000000" pitchFamily="2" charset="0"/>
              </a:rPr>
              <a:t>Write your answers here</a:t>
            </a:r>
          </a:p>
          <a:p>
            <a:pPr>
              <a:lnSpc>
                <a:spcPct val="150000"/>
              </a:lnSpc>
            </a:pPr>
            <a:endParaRPr lang="en-GB" sz="1400" b="1" i="1" dirty="0">
              <a:latin typeface="Calibri" panose="020F0502020204030204" pitchFamily="34" charset="0"/>
              <a:ea typeface="HelloHappyDays" panose="02000603000000000000" pitchFamily="2" charset="0"/>
            </a:endParaRPr>
          </a:p>
          <a:p>
            <a:pPr>
              <a:lnSpc>
                <a:spcPct val="150000"/>
              </a:lnSpc>
            </a:pPr>
            <a:endParaRPr lang="en-GB" sz="1400" b="1" i="1" dirty="0">
              <a:latin typeface="Calibri" panose="020F0502020204030204" pitchFamily="34" charset="0"/>
              <a:ea typeface="HelloHappyDays" panose="02000603000000000000" pitchFamily="2" charset="0"/>
            </a:endParaRPr>
          </a:p>
          <a:p>
            <a:pPr>
              <a:lnSpc>
                <a:spcPct val="150000"/>
              </a:lnSpc>
            </a:pPr>
            <a:endParaRPr lang="en-GB" sz="1400" b="1" i="1" dirty="0">
              <a:latin typeface="Calibri" panose="020F0502020204030204" pitchFamily="34" charset="0"/>
              <a:ea typeface="HelloHappyDays" panose="02000603000000000000" pitchFamily="2" charset="0"/>
            </a:endParaRPr>
          </a:p>
          <a:p>
            <a:pPr>
              <a:lnSpc>
                <a:spcPct val="150000"/>
              </a:lnSpc>
            </a:pPr>
            <a:endParaRPr lang="en-GB" sz="1400" b="1" i="1" dirty="0">
              <a:latin typeface="Calibri" panose="020F0502020204030204" pitchFamily="34" charset="0"/>
              <a:ea typeface="HelloHappyDays" panose="02000603000000000000" pitchFamily="2" charset="0"/>
            </a:endParaRPr>
          </a:p>
          <a:p>
            <a:pPr>
              <a:lnSpc>
                <a:spcPct val="150000"/>
              </a:lnSpc>
            </a:pPr>
            <a:endParaRPr lang="en-GB" sz="1400" b="1" i="1" dirty="0">
              <a:latin typeface="Calibri" panose="020F0502020204030204" pitchFamily="34" charset="0"/>
              <a:ea typeface="HelloHappyDays" panose="02000603000000000000" pitchFamily="2" charset="0"/>
            </a:endParaRPr>
          </a:p>
          <a:p>
            <a:pPr>
              <a:lnSpc>
                <a:spcPct val="150000"/>
              </a:lnSpc>
            </a:pPr>
            <a:endParaRPr lang="en-GB" sz="1400" b="1" i="1" dirty="0">
              <a:latin typeface="Calibri" panose="020F0502020204030204" pitchFamily="34" charset="0"/>
              <a:ea typeface="HelloHappyDays" panose="02000603000000000000" pitchFamily="2" charset="0"/>
            </a:endParaRPr>
          </a:p>
          <a:p>
            <a:pPr>
              <a:lnSpc>
                <a:spcPct val="150000"/>
              </a:lnSpc>
            </a:pPr>
            <a:endParaRPr lang="en-GB" sz="1400" b="1" i="1" dirty="0">
              <a:latin typeface="Calibri" panose="020F0502020204030204" pitchFamily="34" charset="0"/>
              <a:ea typeface="HelloHappyDays" panose="02000603000000000000" pitchFamily="2" charset="0"/>
            </a:endParaRPr>
          </a:p>
        </p:txBody>
      </p:sp>
      <p:pic>
        <p:nvPicPr>
          <p:cNvPr id="3" name="Picture 2"/>
          <p:cNvPicPr>
            <a:picLocks noChangeAspect="1"/>
          </p:cNvPicPr>
          <p:nvPr/>
        </p:nvPicPr>
        <p:blipFill>
          <a:blip r:embed="rId2"/>
          <a:stretch>
            <a:fillRect/>
          </a:stretch>
        </p:blipFill>
        <p:spPr>
          <a:xfrm>
            <a:off x="830196" y="1270000"/>
            <a:ext cx="4952219" cy="3714164"/>
          </a:xfrm>
          <a:prstGeom prst="rect">
            <a:avLst/>
          </a:prstGeom>
        </p:spPr>
      </p:pic>
    </p:spTree>
    <p:extLst>
      <p:ext uri="{BB962C8B-B14F-4D97-AF65-F5344CB8AC3E}">
        <p14:creationId xmlns:p14="http://schemas.microsoft.com/office/powerpoint/2010/main" val="249989932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202210" y="0"/>
            <a:ext cx="5915025" cy="679888"/>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GB" sz="2800" dirty="0">
                <a:latin typeface="Calibri" panose="020F0502020204030204" pitchFamily="34" charset="0"/>
                <a:ea typeface="HelloHappyDays" panose="02000603000000000000" pitchFamily="2" charset="0"/>
              </a:rPr>
              <a:t>Perspective and places #4</a:t>
            </a:r>
          </a:p>
        </p:txBody>
      </p:sp>
      <p:sp>
        <p:nvSpPr>
          <p:cNvPr id="6" name="TextBox 5"/>
          <p:cNvSpPr txBox="1"/>
          <p:nvPr/>
        </p:nvSpPr>
        <p:spPr>
          <a:xfrm>
            <a:off x="275269" y="520132"/>
            <a:ext cx="6084737" cy="830997"/>
          </a:xfrm>
          <a:prstGeom prst="rect">
            <a:avLst/>
          </a:prstGeom>
          <a:noFill/>
        </p:spPr>
        <p:txBody>
          <a:bodyPr wrap="square" rtlCol="0">
            <a:spAutoFit/>
          </a:bodyPr>
          <a:lstStyle/>
          <a:p>
            <a:r>
              <a:rPr lang="en-GB" sz="1600" dirty="0">
                <a:latin typeface="Calibri" panose="020F0502020204030204" pitchFamily="34" charset="0"/>
                <a:ea typeface="HelloHappyDays" panose="02000603000000000000" pitchFamily="2" charset="0"/>
              </a:rPr>
              <a:t>Describe the scene presented in this image.  </a:t>
            </a:r>
          </a:p>
          <a:p>
            <a:r>
              <a:rPr lang="en-GB" sz="1600" dirty="0">
                <a:latin typeface="Calibri" panose="020F0502020204030204" pitchFamily="34" charset="0"/>
                <a:ea typeface="HelloHappyDays" panose="02000603000000000000" pitchFamily="2" charset="0"/>
              </a:rPr>
              <a:t>Describe first the buildings and streets. </a:t>
            </a:r>
          </a:p>
          <a:p>
            <a:r>
              <a:rPr lang="en-GB" sz="1600" dirty="0">
                <a:latin typeface="Calibri" panose="020F0502020204030204" pitchFamily="34" charset="0"/>
                <a:ea typeface="HelloHappyDays" panose="02000603000000000000" pitchFamily="2" charset="0"/>
              </a:rPr>
              <a:t>Finally describe sky and the setting sun.</a:t>
            </a:r>
          </a:p>
        </p:txBody>
      </p:sp>
      <p:sp>
        <p:nvSpPr>
          <p:cNvPr id="9" name="TextBox 8"/>
          <p:cNvSpPr txBox="1"/>
          <p:nvPr/>
        </p:nvSpPr>
        <p:spPr>
          <a:xfrm>
            <a:off x="275269" y="5061011"/>
            <a:ext cx="6303725" cy="3936912"/>
          </a:xfrm>
          <a:prstGeom prst="rect">
            <a:avLst/>
          </a:prstGeom>
          <a:noFill/>
          <a:ln>
            <a:solidFill>
              <a:schemeClr val="tx1"/>
            </a:solidFill>
          </a:ln>
        </p:spPr>
        <p:txBody>
          <a:bodyPr wrap="square" rtlCol="0">
            <a:spAutoFit/>
          </a:bodyPr>
          <a:lstStyle/>
          <a:p>
            <a:pPr>
              <a:lnSpc>
                <a:spcPct val="150000"/>
              </a:lnSpc>
            </a:pPr>
            <a:endParaRPr lang="en-GB" sz="1400" dirty="0">
              <a:latin typeface="Calibri" panose="020F0502020204030204" pitchFamily="34" charset="0"/>
              <a:ea typeface="HelloHappyDays" panose="02000603000000000000" pitchFamily="2" charset="0"/>
            </a:endParaRPr>
          </a:p>
          <a:p>
            <a:pPr>
              <a:lnSpc>
                <a:spcPct val="150000"/>
              </a:lnSpc>
            </a:pPr>
            <a:endParaRPr lang="en-GB" sz="1400" dirty="0">
              <a:latin typeface="Calibri" panose="020F0502020204030204" pitchFamily="34" charset="0"/>
              <a:ea typeface="HelloHappyDays" panose="02000603000000000000" pitchFamily="2" charset="0"/>
            </a:endParaRPr>
          </a:p>
          <a:p>
            <a:pPr>
              <a:lnSpc>
                <a:spcPct val="150000"/>
              </a:lnSpc>
            </a:pPr>
            <a:endParaRPr lang="en-GB" sz="1400" dirty="0">
              <a:latin typeface="Calibri" panose="020F0502020204030204" pitchFamily="34" charset="0"/>
              <a:ea typeface="HelloHappyDays" panose="02000603000000000000" pitchFamily="2" charset="0"/>
            </a:endParaRPr>
          </a:p>
          <a:p>
            <a:pPr>
              <a:lnSpc>
                <a:spcPct val="150000"/>
              </a:lnSpc>
            </a:pPr>
            <a:endParaRPr lang="en-GB" sz="1400" dirty="0">
              <a:latin typeface="Calibri" panose="020F0502020204030204" pitchFamily="34" charset="0"/>
              <a:ea typeface="HelloHappyDays" panose="02000603000000000000" pitchFamily="2" charset="0"/>
            </a:endParaRPr>
          </a:p>
          <a:p>
            <a:pPr>
              <a:lnSpc>
                <a:spcPct val="150000"/>
              </a:lnSpc>
            </a:pPr>
            <a:r>
              <a:rPr lang="en-GB" sz="1400" b="1" i="1" dirty="0">
                <a:latin typeface="Calibri" panose="020F0502020204030204" pitchFamily="34" charset="0"/>
                <a:ea typeface="HelloHappyDays" panose="02000603000000000000" pitchFamily="2" charset="0"/>
              </a:rPr>
              <a:t>Write your answers here</a:t>
            </a:r>
          </a:p>
          <a:p>
            <a:pPr>
              <a:lnSpc>
                <a:spcPct val="150000"/>
              </a:lnSpc>
            </a:pPr>
            <a:endParaRPr lang="en-GB" sz="1400" b="1" i="1" dirty="0">
              <a:latin typeface="Calibri" panose="020F0502020204030204" pitchFamily="34" charset="0"/>
              <a:ea typeface="HelloHappyDays" panose="02000603000000000000" pitchFamily="2" charset="0"/>
            </a:endParaRPr>
          </a:p>
          <a:p>
            <a:pPr>
              <a:lnSpc>
                <a:spcPct val="150000"/>
              </a:lnSpc>
            </a:pPr>
            <a:endParaRPr lang="en-GB" sz="1400" b="1" i="1" dirty="0">
              <a:latin typeface="Calibri" panose="020F0502020204030204" pitchFamily="34" charset="0"/>
              <a:ea typeface="HelloHappyDays" panose="02000603000000000000" pitchFamily="2" charset="0"/>
            </a:endParaRPr>
          </a:p>
          <a:p>
            <a:pPr>
              <a:lnSpc>
                <a:spcPct val="150000"/>
              </a:lnSpc>
            </a:pPr>
            <a:endParaRPr lang="en-GB" sz="1400" b="1" i="1" dirty="0">
              <a:latin typeface="Calibri" panose="020F0502020204030204" pitchFamily="34" charset="0"/>
              <a:ea typeface="HelloHappyDays" panose="02000603000000000000" pitchFamily="2" charset="0"/>
            </a:endParaRPr>
          </a:p>
          <a:p>
            <a:pPr>
              <a:lnSpc>
                <a:spcPct val="150000"/>
              </a:lnSpc>
            </a:pPr>
            <a:endParaRPr lang="en-GB" sz="1400" b="1" i="1" dirty="0">
              <a:latin typeface="Calibri" panose="020F0502020204030204" pitchFamily="34" charset="0"/>
              <a:ea typeface="HelloHappyDays" panose="02000603000000000000" pitchFamily="2" charset="0"/>
            </a:endParaRPr>
          </a:p>
          <a:p>
            <a:pPr>
              <a:lnSpc>
                <a:spcPct val="150000"/>
              </a:lnSpc>
            </a:pPr>
            <a:endParaRPr lang="en-GB" sz="1400" b="1" i="1" dirty="0">
              <a:latin typeface="Calibri" panose="020F0502020204030204" pitchFamily="34" charset="0"/>
              <a:ea typeface="HelloHappyDays" panose="02000603000000000000" pitchFamily="2" charset="0"/>
            </a:endParaRPr>
          </a:p>
          <a:p>
            <a:pPr>
              <a:lnSpc>
                <a:spcPct val="150000"/>
              </a:lnSpc>
            </a:pPr>
            <a:endParaRPr lang="en-GB" sz="1400" b="1" i="1" dirty="0">
              <a:latin typeface="Calibri" panose="020F0502020204030204" pitchFamily="34" charset="0"/>
              <a:ea typeface="HelloHappyDays" panose="02000603000000000000" pitchFamily="2" charset="0"/>
            </a:endParaRPr>
          </a:p>
          <a:p>
            <a:pPr>
              <a:lnSpc>
                <a:spcPct val="150000"/>
              </a:lnSpc>
            </a:pPr>
            <a:endParaRPr lang="en-GB" sz="1400" b="1" i="1" dirty="0">
              <a:latin typeface="Calibri" panose="020F0502020204030204" pitchFamily="34" charset="0"/>
              <a:ea typeface="HelloHappyDays" panose="02000603000000000000" pitchFamily="2" charset="0"/>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4393" y="1302023"/>
            <a:ext cx="5428205" cy="3618804"/>
          </a:xfrm>
          <a:prstGeom prst="rect">
            <a:avLst/>
          </a:prstGeom>
        </p:spPr>
      </p:pic>
    </p:spTree>
    <p:extLst>
      <p:ext uri="{BB962C8B-B14F-4D97-AF65-F5344CB8AC3E}">
        <p14:creationId xmlns:p14="http://schemas.microsoft.com/office/powerpoint/2010/main" val="30099297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987" y="229125"/>
            <a:ext cx="5915025" cy="445673"/>
          </a:xfrm>
        </p:spPr>
        <p:txBody>
          <a:bodyPr>
            <a:noAutofit/>
          </a:bodyPr>
          <a:lstStyle/>
          <a:p>
            <a:r>
              <a:rPr lang="en-GB" sz="3200" dirty="0">
                <a:latin typeface="Calibri" panose="020F0502020204030204" pitchFamily="34" charset="0"/>
                <a:ea typeface="HelloHappyDays" panose="02000603000000000000" pitchFamily="2" charset="0"/>
              </a:rPr>
              <a:t>Writing nature #1</a:t>
            </a:r>
          </a:p>
        </p:txBody>
      </p:sp>
      <p:sp>
        <p:nvSpPr>
          <p:cNvPr id="5" name="TextBox 4"/>
          <p:cNvSpPr txBox="1"/>
          <p:nvPr/>
        </p:nvSpPr>
        <p:spPr>
          <a:xfrm>
            <a:off x="3769638" y="435201"/>
            <a:ext cx="2982772" cy="2569934"/>
          </a:xfrm>
          <a:prstGeom prst="rect">
            <a:avLst/>
          </a:prstGeom>
          <a:noFill/>
          <a:ln>
            <a:solidFill>
              <a:schemeClr val="tx1"/>
            </a:solidFill>
          </a:ln>
        </p:spPr>
        <p:txBody>
          <a:bodyPr wrap="square" rtlCol="0">
            <a:spAutoFit/>
          </a:bodyPr>
          <a:lstStyle/>
          <a:p>
            <a:r>
              <a:rPr lang="en-GB" sz="1400" dirty="0">
                <a:latin typeface="Calibri" panose="020F0502020204030204" pitchFamily="34" charset="0"/>
                <a:ea typeface="HelloHappyDays" panose="02000603000000000000" pitchFamily="2" charset="0"/>
              </a:rPr>
              <a:t>Make notes on how you could describe this parrot. Consider the shape, shades of </a:t>
            </a:r>
            <a:r>
              <a:rPr lang="en-US" sz="1400" dirty="0">
                <a:latin typeface="Calibri" panose="020F0502020204030204" pitchFamily="34" charset="0"/>
                <a:ea typeface="HelloHappyDays" panose="02000603000000000000" pitchFamily="2" charset="0"/>
              </a:rPr>
              <a:t>color</a:t>
            </a:r>
            <a:r>
              <a:rPr lang="en-GB" sz="1400" dirty="0">
                <a:latin typeface="Calibri" panose="020F0502020204030204" pitchFamily="34" charset="0"/>
                <a:ea typeface="HelloHappyDays" panose="02000603000000000000" pitchFamily="2" charset="0"/>
              </a:rPr>
              <a:t> and texture.</a:t>
            </a:r>
          </a:p>
          <a:p>
            <a:pPr>
              <a:lnSpc>
                <a:spcPct val="150000"/>
              </a:lnSpc>
            </a:pPr>
            <a:endParaRPr lang="en-GB" sz="1400" dirty="0">
              <a:latin typeface="Calibri" panose="020F0502020204030204" pitchFamily="34" charset="0"/>
              <a:ea typeface="HelloHappyDays" panose="02000603000000000000" pitchFamily="2" charset="0"/>
            </a:endParaRPr>
          </a:p>
          <a:p>
            <a:pPr>
              <a:lnSpc>
                <a:spcPct val="150000"/>
              </a:lnSpc>
            </a:pPr>
            <a:endParaRPr lang="en-GB" sz="1400" dirty="0">
              <a:latin typeface="Calibri" panose="020F0502020204030204" pitchFamily="34" charset="0"/>
              <a:ea typeface="HelloHappyDays" panose="02000603000000000000" pitchFamily="2" charset="0"/>
            </a:endParaRPr>
          </a:p>
          <a:p>
            <a:pPr>
              <a:lnSpc>
                <a:spcPct val="150000"/>
              </a:lnSpc>
            </a:pPr>
            <a:r>
              <a:rPr lang="en-GB" sz="1400" b="1" i="1" dirty="0">
                <a:latin typeface="Calibri" panose="020F0502020204030204" pitchFamily="34" charset="0"/>
                <a:ea typeface="HelloHappyDays" panose="02000603000000000000" pitchFamily="2" charset="0"/>
              </a:rPr>
              <a:t>Write your answers here</a:t>
            </a:r>
          </a:p>
          <a:p>
            <a:pPr>
              <a:lnSpc>
                <a:spcPct val="150000"/>
              </a:lnSpc>
            </a:pPr>
            <a:endParaRPr lang="en-GB" sz="1400" b="1" i="1" dirty="0">
              <a:latin typeface="Calibri" panose="020F0502020204030204" pitchFamily="34" charset="0"/>
              <a:ea typeface="HelloHappyDays" panose="02000603000000000000" pitchFamily="2" charset="0"/>
            </a:endParaRPr>
          </a:p>
          <a:p>
            <a:pPr>
              <a:lnSpc>
                <a:spcPct val="150000"/>
              </a:lnSpc>
            </a:pPr>
            <a:endParaRPr lang="en-GB" sz="1400" b="1" i="1" dirty="0">
              <a:latin typeface="Calibri" panose="020F0502020204030204" pitchFamily="34" charset="0"/>
              <a:ea typeface="HelloHappyDays" panose="02000603000000000000" pitchFamily="2" charset="0"/>
            </a:endParaRPr>
          </a:p>
          <a:p>
            <a:endParaRPr lang="en-GB" sz="1400" dirty="0">
              <a:latin typeface="Calibri" panose="020F0502020204030204" pitchFamily="34" charset="0"/>
              <a:ea typeface="HelloHappyDays" panose="02000603000000000000" pitchFamily="2" charset="0"/>
            </a:endParaRPr>
          </a:p>
        </p:txBody>
      </p:sp>
      <p:sp>
        <p:nvSpPr>
          <p:cNvPr id="11" name="TextBox 10"/>
          <p:cNvSpPr txBox="1"/>
          <p:nvPr/>
        </p:nvSpPr>
        <p:spPr>
          <a:xfrm>
            <a:off x="386930" y="3322805"/>
            <a:ext cx="6303725" cy="5768182"/>
          </a:xfrm>
          <a:prstGeom prst="rect">
            <a:avLst/>
          </a:prstGeom>
          <a:noFill/>
          <a:ln>
            <a:solidFill>
              <a:schemeClr val="tx1"/>
            </a:solidFill>
          </a:ln>
        </p:spPr>
        <p:txBody>
          <a:bodyPr wrap="square" rtlCol="0">
            <a:spAutoFit/>
          </a:bodyPr>
          <a:lstStyle/>
          <a:p>
            <a:r>
              <a:rPr lang="en-GB" sz="1400" dirty="0">
                <a:latin typeface="Calibri" panose="020F0502020204030204" pitchFamily="34" charset="0"/>
                <a:ea typeface="HelloHappyDays" panose="02000603000000000000" pitchFamily="2" charset="0"/>
              </a:rPr>
              <a:t>Now write out your description.</a:t>
            </a:r>
          </a:p>
          <a:p>
            <a:pPr>
              <a:lnSpc>
                <a:spcPct val="150000"/>
              </a:lnSpc>
            </a:pPr>
            <a:endParaRPr lang="en-GB" sz="1400" dirty="0">
              <a:latin typeface="Calibri" panose="020F0502020204030204" pitchFamily="34" charset="0"/>
              <a:ea typeface="HelloHappyDays" panose="02000603000000000000" pitchFamily="2" charset="0"/>
            </a:endParaRPr>
          </a:p>
          <a:p>
            <a:pPr>
              <a:lnSpc>
                <a:spcPct val="150000"/>
              </a:lnSpc>
            </a:pPr>
            <a:endParaRPr lang="en-GB" sz="1400" dirty="0">
              <a:latin typeface="Calibri" panose="020F0502020204030204" pitchFamily="34" charset="0"/>
              <a:ea typeface="HelloHappyDays" panose="02000603000000000000" pitchFamily="2" charset="0"/>
            </a:endParaRPr>
          </a:p>
          <a:p>
            <a:pPr>
              <a:lnSpc>
                <a:spcPct val="150000"/>
              </a:lnSpc>
            </a:pPr>
            <a:endParaRPr lang="en-GB" sz="1400" dirty="0">
              <a:latin typeface="Calibri" panose="020F0502020204030204" pitchFamily="34" charset="0"/>
              <a:ea typeface="HelloHappyDays" panose="02000603000000000000" pitchFamily="2" charset="0"/>
            </a:endParaRPr>
          </a:p>
          <a:p>
            <a:pPr>
              <a:lnSpc>
                <a:spcPct val="150000"/>
              </a:lnSpc>
            </a:pPr>
            <a:endParaRPr lang="en-GB" sz="1400" dirty="0">
              <a:latin typeface="Calibri" panose="020F0502020204030204" pitchFamily="34" charset="0"/>
              <a:ea typeface="HelloHappyDays" panose="02000603000000000000" pitchFamily="2" charset="0"/>
            </a:endParaRPr>
          </a:p>
          <a:p>
            <a:pPr>
              <a:lnSpc>
                <a:spcPct val="150000"/>
              </a:lnSpc>
            </a:pPr>
            <a:r>
              <a:rPr lang="en-GB" sz="1400" b="1" i="1" dirty="0">
                <a:latin typeface="Calibri" panose="020F0502020204030204" pitchFamily="34" charset="0"/>
                <a:ea typeface="HelloHappyDays" panose="02000603000000000000" pitchFamily="2" charset="0"/>
              </a:rPr>
              <a:t>Write your answers here</a:t>
            </a:r>
          </a:p>
          <a:p>
            <a:pPr>
              <a:lnSpc>
                <a:spcPct val="150000"/>
              </a:lnSpc>
            </a:pPr>
            <a:endParaRPr lang="en-GB" sz="1400" b="1" i="1" dirty="0">
              <a:latin typeface="Calibri" panose="020F0502020204030204" pitchFamily="34" charset="0"/>
              <a:ea typeface="HelloHappyDays" panose="02000603000000000000" pitchFamily="2" charset="0"/>
            </a:endParaRPr>
          </a:p>
          <a:p>
            <a:pPr>
              <a:lnSpc>
                <a:spcPct val="150000"/>
              </a:lnSpc>
            </a:pPr>
            <a:endParaRPr lang="en-GB" sz="1400" b="1" i="1" dirty="0">
              <a:latin typeface="Calibri" panose="020F0502020204030204" pitchFamily="34" charset="0"/>
              <a:ea typeface="HelloHappyDays" panose="02000603000000000000" pitchFamily="2" charset="0"/>
            </a:endParaRPr>
          </a:p>
          <a:p>
            <a:pPr>
              <a:lnSpc>
                <a:spcPct val="150000"/>
              </a:lnSpc>
            </a:pPr>
            <a:endParaRPr lang="en-GB" sz="1400" b="1" i="1" dirty="0">
              <a:latin typeface="Calibri" panose="020F0502020204030204" pitchFamily="34" charset="0"/>
              <a:ea typeface="HelloHappyDays" panose="02000603000000000000" pitchFamily="2" charset="0"/>
            </a:endParaRPr>
          </a:p>
          <a:p>
            <a:pPr>
              <a:lnSpc>
                <a:spcPct val="150000"/>
              </a:lnSpc>
            </a:pPr>
            <a:endParaRPr lang="en-GB" sz="1400" b="1" i="1" dirty="0">
              <a:latin typeface="Calibri" panose="020F0502020204030204" pitchFamily="34" charset="0"/>
              <a:ea typeface="HelloHappyDays" panose="02000603000000000000" pitchFamily="2" charset="0"/>
            </a:endParaRPr>
          </a:p>
          <a:p>
            <a:pPr>
              <a:lnSpc>
                <a:spcPct val="150000"/>
              </a:lnSpc>
            </a:pPr>
            <a:endParaRPr lang="en-GB" sz="1400" b="1" i="1" dirty="0">
              <a:latin typeface="Calibri" panose="020F0502020204030204" pitchFamily="34" charset="0"/>
              <a:ea typeface="HelloHappyDays" panose="02000603000000000000" pitchFamily="2" charset="0"/>
            </a:endParaRPr>
          </a:p>
          <a:p>
            <a:pPr>
              <a:lnSpc>
                <a:spcPct val="150000"/>
              </a:lnSpc>
            </a:pPr>
            <a:endParaRPr lang="en-GB" sz="1400" b="1" i="1" dirty="0">
              <a:latin typeface="Calibri" panose="020F0502020204030204" pitchFamily="34" charset="0"/>
              <a:ea typeface="HelloHappyDays" panose="02000603000000000000" pitchFamily="2" charset="0"/>
            </a:endParaRPr>
          </a:p>
          <a:p>
            <a:pPr>
              <a:lnSpc>
                <a:spcPct val="150000"/>
              </a:lnSpc>
            </a:pPr>
            <a:endParaRPr lang="en-GB" sz="1400" b="1" i="1" dirty="0">
              <a:latin typeface="Calibri" panose="020F0502020204030204" pitchFamily="34" charset="0"/>
              <a:ea typeface="HelloHappyDays" panose="02000603000000000000" pitchFamily="2" charset="0"/>
            </a:endParaRPr>
          </a:p>
          <a:p>
            <a:pPr>
              <a:lnSpc>
                <a:spcPct val="150000"/>
              </a:lnSpc>
            </a:pPr>
            <a:endParaRPr lang="en-GB" sz="1400" b="1" i="1" dirty="0">
              <a:latin typeface="Calibri" panose="020F0502020204030204" pitchFamily="34" charset="0"/>
              <a:ea typeface="HelloHappyDays" panose="02000603000000000000" pitchFamily="2" charset="0"/>
            </a:endParaRPr>
          </a:p>
          <a:p>
            <a:pPr>
              <a:lnSpc>
                <a:spcPct val="150000"/>
              </a:lnSpc>
            </a:pPr>
            <a:endParaRPr lang="en-GB" sz="1400" b="1" i="1" dirty="0">
              <a:latin typeface="Calibri" panose="020F0502020204030204" pitchFamily="34" charset="0"/>
              <a:ea typeface="HelloHappyDays" panose="02000603000000000000" pitchFamily="2" charset="0"/>
            </a:endParaRPr>
          </a:p>
          <a:p>
            <a:pPr>
              <a:lnSpc>
                <a:spcPct val="150000"/>
              </a:lnSpc>
            </a:pPr>
            <a:endParaRPr lang="en-GB" sz="1400" b="1" i="1" dirty="0">
              <a:latin typeface="Calibri" panose="020F0502020204030204" pitchFamily="34" charset="0"/>
              <a:ea typeface="HelloHappyDays" panose="02000603000000000000" pitchFamily="2" charset="0"/>
            </a:endParaRPr>
          </a:p>
          <a:p>
            <a:pPr>
              <a:lnSpc>
                <a:spcPct val="150000"/>
              </a:lnSpc>
            </a:pPr>
            <a:endParaRPr lang="en-GB" sz="1400" b="1" i="1" dirty="0">
              <a:latin typeface="Calibri" panose="020F0502020204030204" pitchFamily="34" charset="0"/>
              <a:ea typeface="HelloHappyDays" panose="02000603000000000000" pitchFamily="2" charset="0"/>
            </a:endParaRPr>
          </a:p>
          <a:p>
            <a:pPr>
              <a:lnSpc>
                <a:spcPct val="150000"/>
              </a:lnSpc>
            </a:pPr>
            <a:endParaRPr lang="en-GB" sz="1400" dirty="0">
              <a:latin typeface="Calibri" panose="020F0502020204030204" pitchFamily="34" charset="0"/>
              <a:ea typeface="HelloHappyDays" panose="02000603000000000000" pitchFamily="2" charset="0"/>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6930" y="680109"/>
            <a:ext cx="3283088" cy="2441797"/>
          </a:xfrm>
          <a:prstGeom prst="rect">
            <a:avLst/>
          </a:prstGeom>
        </p:spPr>
      </p:pic>
    </p:spTree>
    <p:extLst>
      <p:ext uri="{BB962C8B-B14F-4D97-AF65-F5344CB8AC3E}">
        <p14:creationId xmlns:p14="http://schemas.microsoft.com/office/powerpoint/2010/main" val="21375748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987" y="229125"/>
            <a:ext cx="5915025" cy="445673"/>
          </a:xfrm>
        </p:spPr>
        <p:txBody>
          <a:bodyPr>
            <a:noAutofit/>
          </a:bodyPr>
          <a:lstStyle/>
          <a:p>
            <a:r>
              <a:rPr lang="en-GB" sz="3200" dirty="0">
                <a:latin typeface="Calibri" panose="020F0502020204030204" pitchFamily="34" charset="0"/>
                <a:ea typeface="HelloHappyDays" panose="02000603000000000000" pitchFamily="2" charset="0"/>
              </a:rPr>
              <a:t>Writing nature #2</a:t>
            </a:r>
          </a:p>
        </p:txBody>
      </p:sp>
      <p:sp>
        <p:nvSpPr>
          <p:cNvPr id="5" name="TextBox 4"/>
          <p:cNvSpPr txBox="1"/>
          <p:nvPr/>
        </p:nvSpPr>
        <p:spPr>
          <a:xfrm>
            <a:off x="3703514" y="416752"/>
            <a:ext cx="3074297" cy="2677656"/>
          </a:xfrm>
          <a:prstGeom prst="rect">
            <a:avLst/>
          </a:prstGeom>
          <a:noFill/>
          <a:ln>
            <a:solidFill>
              <a:schemeClr val="tx1"/>
            </a:solidFill>
          </a:ln>
        </p:spPr>
        <p:txBody>
          <a:bodyPr wrap="square" rtlCol="0">
            <a:spAutoFit/>
          </a:bodyPr>
          <a:lstStyle/>
          <a:p>
            <a:r>
              <a:rPr lang="en-GB" sz="1400" dirty="0">
                <a:latin typeface="Calibri" panose="020F0502020204030204" pitchFamily="34" charset="0"/>
                <a:ea typeface="HelloHappyDays" panose="02000603000000000000" pitchFamily="2" charset="0"/>
              </a:rPr>
              <a:t>Make notes on how you could describe this butterfly. Consider the shape, shades of </a:t>
            </a:r>
            <a:r>
              <a:rPr lang="en-US" sz="1400" dirty="0">
                <a:latin typeface="Calibri" panose="020F0502020204030204" pitchFamily="34" charset="0"/>
                <a:ea typeface="HelloHappyDays" panose="02000603000000000000" pitchFamily="2" charset="0"/>
              </a:rPr>
              <a:t>color</a:t>
            </a:r>
            <a:r>
              <a:rPr lang="en-GB" sz="1400" dirty="0">
                <a:latin typeface="Calibri" panose="020F0502020204030204" pitchFamily="34" charset="0"/>
                <a:ea typeface="HelloHappyDays" panose="02000603000000000000" pitchFamily="2" charset="0"/>
              </a:rPr>
              <a:t> and texture.</a:t>
            </a:r>
          </a:p>
          <a:p>
            <a:pPr>
              <a:lnSpc>
                <a:spcPct val="150000"/>
              </a:lnSpc>
            </a:pPr>
            <a:endParaRPr lang="en-GB" sz="1400" dirty="0">
              <a:latin typeface="Calibri" panose="020F0502020204030204" pitchFamily="34" charset="0"/>
              <a:ea typeface="HelloHappyDays" panose="02000603000000000000" pitchFamily="2" charset="0"/>
            </a:endParaRPr>
          </a:p>
          <a:p>
            <a:pPr>
              <a:lnSpc>
                <a:spcPct val="150000"/>
              </a:lnSpc>
            </a:pPr>
            <a:endParaRPr lang="en-GB" sz="1400" dirty="0">
              <a:latin typeface="Calibri" panose="020F0502020204030204" pitchFamily="34" charset="0"/>
              <a:ea typeface="HelloHappyDays" panose="02000603000000000000" pitchFamily="2" charset="0"/>
            </a:endParaRPr>
          </a:p>
          <a:p>
            <a:pPr>
              <a:lnSpc>
                <a:spcPct val="150000"/>
              </a:lnSpc>
            </a:pPr>
            <a:r>
              <a:rPr lang="en-GB" sz="1400" b="1" i="1" dirty="0">
                <a:latin typeface="Calibri" panose="020F0502020204030204" pitchFamily="34" charset="0"/>
                <a:ea typeface="HelloHappyDays" panose="02000603000000000000" pitchFamily="2" charset="0"/>
              </a:rPr>
              <a:t>Write your answers here</a:t>
            </a:r>
          </a:p>
          <a:p>
            <a:pPr>
              <a:lnSpc>
                <a:spcPct val="150000"/>
              </a:lnSpc>
            </a:pPr>
            <a:endParaRPr lang="en-GB" sz="1400" b="1" i="1" dirty="0">
              <a:latin typeface="Calibri" panose="020F0502020204030204" pitchFamily="34" charset="0"/>
              <a:ea typeface="HelloHappyDays" panose="02000603000000000000" pitchFamily="2" charset="0"/>
            </a:endParaRPr>
          </a:p>
          <a:p>
            <a:pPr>
              <a:lnSpc>
                <a:spcPct val="150000"/>
              </a:lnSpc>
            </a:pPr>
            <a:endParaRPr lang="en-GB" sz="1400" b="1" i="1" dirty="0">
              <a:latin typeface="Calibri" panose="020F0502020204030204" pitchFamily="34" charset="0"/>
              <a:ea typeface="HelloHappyDays" panose="02000603000000000000" pitchFamily="2" charset="0"/>
            </a:endParaRPr>
          </a:p>
          <a:p>
            <a:pPr marL="285750" indent="-285750">
              <a:lnSpc>
                <a:spcPct val="150000"/>
              </a:lnSpc>
              <a:buFont typeface="Arial" panose="020B0604020202020204" pitchFamily="34" charset="0"/>
              <a:buChar char="•"/>
            </a:pPr>
            <a:endParaRPr lang="en-GB" sz="1400" dirty="0">
              <a:latin typeface="Calibri" panose="020F0502020204030204" pitchFamily="34" charset="0"/>
              <a:ea typeface="HelloHappyDays" panose="02000603000000000000" pitchFamily="2" charset="0"/>
            </a:endParaRPr>
          </a:p>
        </p:txBody>
      </p:sp>
      <p:sp>
        <p:nvSpPr>
          <p:cNvPr id="11" name="TextBox 10"/>
          <p:cNvSpPr txBox="1"/>
          <p:nvPr/>
        </p:nvSpPr>
        <p:spPr>
          <a:xfrm>
            <a:off x="386930" y="3322805"/>
            <a:ext cx="6303725" cy="5445017"/>
          </a:xfrm>
          <a:prstGeom prst="rect">
            <a:avLst/>
          </a:prstGeom>
          <a:noFill/>
          <a:ln>
            <a:solidFill>
              <a:schemeClr val="tx1"/>
            </a:solidFill>
          </a:ln>
        </p:spPr>
        <p:txBody>
          <a:bodyPr wrap="square" rtlCol="0">
            <a:spAutoFit/>
          </a:bodyPr>
          <a:lstStyle/>
          <a:p>
            <a:r>
              <a:rPr lang="en-GB" sz="1400" dirty="0">
                <a:latin typeface="Calibri" panose="020F0502020204030204" pitchFamily="34" charset="0"/>
                <a:ea typeface="HelloHappyDays" panose="02000603000000000000" pitchFamily="2" charset="0"/>
              </a:rPr>
              <a:t>Now write out your description.</a:t>
            </a:r>
          </a:p>
          <a:p>
            <a:pPr>
              <a:lnSpc>
                <a:spcPct val="150000"/>
              </a:lnSpc>
            </a:pPr>
            <a:endParaRPr lang="en-GB" sz="1400" dirty="0">
              <a:latin typeface="Calibri" panose="020F0502020204030204" pitchFamily="34" charset="0"/>
              <a:ea typeface="HelloHappyDays" panose="02000603000000000000" pitchFamily="2" charset="0"/>
            </a:endParaRPr>
          </a:p>
          <a:p>
            <a:pPr>
              <a:lnSpc>
                <a:spcPct val="150000"/>
              </a:lnSpc>
            </a:pPr>
            <a:endParaRPr lang="en-GB" sz="1400" dirty="0">
              <a:latin typeface="Calibri" panose="020F0502020204030204" pitchFamily="34" charset="0"/>
              <a:ea typeface="HelloHappyDays" panose="02000603000000000000" pitchFamily="2" charset="0"/>
            </a:endParaRPr>
          </a:p>
          <a:p>
            <a:pPr>
              <a:lnSpc>
                <a:spcPct val="150000"/>
              </a:lnSpc>
            </a:pPr>
            <a:endParaRPr lang="en-GB" sz="1400" dirty="0">
              <a:latin typeface="Calibri" panose="020F0502020204030204" pitchFamily="34" charset="0"/>
              <a:ea typeface="HelloHappyDays" panose="02000603000000000000" pitchFamily="2" charset="0"/>
            </a:endParaRPr>
          </a:p>
          <a:p>
            <a:pPr>
              <a:lnSpc>
                <a:spcPct val="150000"/>
              </a:lnSpc>
            </a:pPr>
            <a:r>
              <a:rPr lang="en-GB" sz="1400" b="1" i="1" dirty="0">
                <a:latin typeface="Calibri" panose="020F0502020204030204" pitchFamily="34" charset="0"/>
                <a:ea typeface="HelloHappyDays" panose="02000603000000000000" pitchFamily="2" charset="0"/>
              </a:rPr>
              <a:t>Write your answers here</a:t>
            </a:r>
          </a:p>
          <a:p>
            <a:pPr>
              <a:lnSpc>
                <a:spcPct val="150000"/>
              </a:lnSpc>
            </a:pPr>
            <a:endParaRPr lang="en-GB" sz="1400" b="1" i="1" dirty="0">
              <a:latin typeface="Calibri" panose="020F0502020204030204" pitchFamily="34" charset="0"/>
              <a:ea typeface="HelloHappyDays" panose="02000603000000000000" pitchFamily="2" charset="0"/>
            </a:endParaRPr>
          </a:p>
          <a:p>
            <a:pPr>
              <a:lnSpc>
                <a:spcPct val="150000"/>
              </a:lnSpc>
            </a:pPr>
            <a:endParaRPr lang="en-GB" sz="1400" b="1" i="1" dirty="0">
              <a:latin typeface="Calibri" panose="020F0502020204030204" pitchFamily="34" charset="0"/>
              <a:ea typeface="HelloHappyDays" panose="02000603000000000000" pitchFamily="2" charset="0"/>
            </a:endParaRPr>
          </a:p>
          <a:p>
            <a:pPr>
              <a:lnSpc>
                <a:spcPct val="150000"/>
              </a:lnSpc>
            </a:pPr>
            <a:endParaRPr lang="en-GB" sz="1400" b="1" i="1" dirty="0">
              <a:latin typeface="Calibri" panose="020F0502020204030204" pitchFamily="34" charset="0"/>
              <a:ea typeface="HelloHappyDays" panose="02000603000000000000" pitchFamily="2" charset="0"/>
            </a:endParaRPr>
          </a:p>
          <a:p>
            <a:pPr>
              <a:lnSpc>
                <a:spcPct val="150000"/>
              </a:lnSpc>
            </a:pPr>
            <a:endParaRPr lang="en-GB" sz="1400" b="1" i="1" dirty="0">
              <a:latin typeface="Calibri" panose="020F0502020204030204" pitchFamily="34" charset="0"/>
              <a:ea typeface="HelloHappyDays" panose="02000603000000000000" pitchFamily="2" charset="0"/>
            </a:endParaRPr>
          </a:p>
          <a:p>
            <a:pPr>
              <a:lnSpc>
                <a:spcPct val="150000"/>
              </a:lnSpc>
            </a:pPr>
            <a:endParaRPr lang="en-GB" sz="1400" b="1" i="1" dirty="0">
              <a:latin typeface="Calibri" panose="020F0502020204030204" pitchFamily="34" charset="0"/>
              <a:ea typeface="HelloHappyDays" panose="02000603000000000000" pitchFamily="2" charset="0"/>
            </a:endParaRPr>
          </a:p>
          <a:p>
            <a:pPr>
              <a:lnSpc>
                <a:spcPct val="150000"/>
              </a:lnSpc>
            </a:pPr>
            <a:endParaRPr lang="en-GB" sz="1400" b="1" i="1" dirty="0">
              <a:latin typeface="Calibri" panose="020F0502020204030204" pitchFamily="34" charset="0"/>
              <a:ea typeface="HelloHappyDays" panose="02000603000000000000" pitchFamily="2" charset="0"/>
            </a:endParaRPr>
          </a:p>
          <a:p>
            <a:pPr>
              <a:lnSpc>
                <a:spcPct val="150000"/>
              </a:lnSpc>
            </a:pPr>
            <a:endParaRPr lang="en-GB" sz="1400" b="1" i="1" dirty="0">
              <a:latin typeface="Calibri" panose="020F0502020204030204" pitchFamily="34" charset="0"/>
              <a:ea typeface="HelloHappyDays" panose="02000603000000000000" pitchFamily="2" charset="0"/>
            </a:endParaRPr>
          </a:p>
          <a:p>
            <a:pPr>
              <a:lnSpc>
                <a:spcPct val="150000"/>
              </a:lnSpc>
            </a:pPr>
            <a:endParaRPr lang="en-GB" sz="1400" b="1" i="1" dirty="0">
              <a:latin typeface="Calibri" panose="020F0502020204030204" pitchFamily="34" charset="0"/>
              <a:ea typeface="HelloHappyDays" panose="02000603000000000000" pitchFamily="2" charset="0"/>
            </a:endParaRPr>
          </a:p>
          <a:p>
            <a:pPr>
              <a:lnSpc>
                <a:spcPct val="150000"/>
              </a:lnSpc>
            </a:pPr>
            <a:endParaRPr lang="en-GB" sz="1400" b="1" i="1" dirty="0">
              <a:latin typeface="Calibri" panose="020F0502020204030204" pitchFamily="34" charset="0"/>
              <a:ea typeface="HelloHappyDays" panose="02000603000000000000" pitchFamily="2" charset="0"/>
            </a:endParaRPr>
          </a:p>
          <a:p>
            <a:pPr>
              <a:lnSpc>
                <a:spcPct val="150000"/>
              </a:lnSpc>
            </a:pPr>
            <a:endParaRPr lang="en-GB" sz="1400" b="1" i="1" dirty="0">
              <a:latin typeface="Calibri" panose="020F0502020204030204" pitchFamily="34" charset="0"/>
              <a:ea typeface="HelloHappyDays" panose="02000603000000000000" pitchFamily="2" charset="0"/>
            </a:endParaRPr>
          </a:p>
          <a:p>
            <a:pPr>
              <a:lnSpc>
                <a:spcPct val="150000"/>
              </a:lnSpc>
            </a:pPr>
            <a:endParaRPr lang="en-GB" sz="1400" b="1" i="1" dirty="0">
              <a:latin typeface="Calibri" panose="020F0502020204030204" pitchFamily="34" charset="0"/>
              <a:ea typeface="HelloHappyDays" panose="02000603000000000000" pitchFamily="2" charset="0"/>
            </a:endParaRPr>
          </a:p>
          <a:p>
            <a:pPr>
              <a:lnSpc>
                <a:spcPct val="150000"/>
              </a:lnSpc>
            </a:pPr>
            <a:endParaRPr lang="en-GB" sz="1400" dirty="0">
              <a:latin typeface="Calibri" panose="020F0502020204030204" pitchFamily="34" charset="0"/>
              <a:ea typeface="HelloHappyDays" panose="02000603000000000000" pitchFamily="2"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8204" y="788996"/>
            <a:ext cx="3310094" cy="2191213"/>
          </a:xfrm>
          <a:prstGeom prst="rect">
            <a:avLst/>
          </a:prstGeom>
        </p:spPr>
      </p:pic>
    </p:spTree>
    <p:extLst>
      <p:ext uri="{BB962C8B-B14F-4D97-AF65-F5344CB8AC3E}">
        <p14:creationId xmlns:p14="http://schemas.microsoft.com/office/powerpoint/2010/main" val="17914598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987" y="229125"/>
            <a:ext cx="5915025" cy="445673"/>
          </a:xfrm>
        </p:spPr>
        <p:txBody>
          <a:bodyPr>
            <a:noAutofit/>
          </a:bodyPr>
          <a:lstStyle/>
          <a:p>
            <a:r>
              <a:rPr lang="en-GB" sz="3200" dirty="0">
                <a:latin typeface="Calibri" panose="020F0502020204030204" pitchFamily="34" charset="0"/>
                <a:ea typeface="HelloHappyDays" panose="02000603000000000000" pitchFamily="2" charset="0"/>
              </a:rPr>
              <a:t>Writing nature #3</a:t>
            </a:r>
          </a:p>
        </p:txBody>
      </p:sp>
      <p:sp>
        <p:nvSpPr>
          <p:cNvPr id="5" name="TextBox 4"/>
          <p:cNvSpPr txBox="1"/>
          <p:nvPr/>
        </p:nvSpPr>
        <p:spPr>
          <a:xfrm>
            <a:off x="3703514" y="416752"/>
            <a:ext cx="3074297" cy="2677656"/>
          </a:xfrm>
          <a:prstGeom prst="rect">
            <a:avLst/>
          </a:prstGeom>
          <a:noFill/>
          <a:ln>
            <a:solidFill>
              <a:schemeClr val="tx1"/>
            </a:solidFill>
          </a:ln>
        </p:spPr>
        <p:txBody>
          <a:bodyPr wrap="square" rtlCol="0">
            <a:spAutoFit/>
          </a:bodyPr>
          <a:lstStyle/>
          <a:p>
            <a:r>
              <a:rPr lang="en-GB" sz="1400" dirty="0">
                <a:latin typeface="Calibri" panose="020F0502020204030204" pitchFamily="34" charset="0"/>
                <a:ea typeface="HelloHappyDays" panose="02000603000000000000" pitchFamily="2" charset="0"/>
              </a:rPr>
              <a:t>Make notes on how you could describe this dragonfly. Consider the shape, shades of </a:t>
            </a:r>
            <a:r>
              <a:rPr lang="en-US" sz="1400" dirty="0">
                <a:latin typeface="Calibri" panose="020F0502020204030204" pitchFamily="34" charset="0"/>
                <a:ea typeface="HelloHappyDays" panose="02000603000000000000" pitchFamily="2" charset="0"/>
              </a:rPr>
              <a:t>color</a:t>
            </a:r>
            <a:r>
              <a:rPr lang="en-GB" sz="1400" dirty="0">
                <a:latin typeface="Calibri" panose="020F0502020204030204" pitchFamily="34" charset="0"/>
                <a:ea typeface="HelloHappyDays" panose="02000603000000000000" pitchFamily="2" charset="0"/>
              </a:rPr>
              <a:t> and texture.</a:t>
            </a:r>
          </a:p>
          <a:p>
            <a:pPr>
              <a:lnSpc>
                <a:spcPct val="150000"/>
              </a:lnSpc>
            </a:pPr>
            <a:endParaRPr lang="en-GB" sz="1400" dirty="0">
              <a:latin typeface="Calibri" panose="020F0502020204030204" pitchFamily="34" charset="0"/>
              <a:ea typeface="HelloHappyDays" panose="02000603000000000000" pitchFamily="2" charset="0"/>
            </a:endParaRPr>
          </a:p>
          <a:p>
            <a:pPr>
              <a:lnSpc>
                <a:spcPct val="150000"/>
              </a:lnSpc>
            </a:pPr>
            <a:endParaRPr lang="en-GB" sz="1400" dirty="0">
              <a:latin typeface="Calibri" panose="020F0502020204030204" pitchFamily="34" charset="0"/>
              <a:ea typeface="HelloHappyDays" panose="02000603000000000000" pitchFamily="2" charset="0"/>
            </a:endParaRPr>
          </a:p>
          <a:p>
            <a:pPr>
              <a:lnSpc>
                <a:spcPct val="150000"/>
              </a:lnSpc>
            </a:pPr>
            <a:r>
              <a:rPr lang="en-GB" sz="1400" b="1" i="1" dirty="0">
                <a:latin typeface="Calibri" panose="020F0502020204030204" pitchFamily="34" charset="0"/>
                <a:ea typeface="HelloHappyDays" panose="02000603000000000000" pitchFamily="2" charset="0"/>
              </a:rPr>
              <a:t>Write your answers here</a:t>
            </a:r>
          </a:p>
          <a:p>
            <a:pPr>
              <a:lnSpc>
                <a:spcPct val="150000"/>
              </a:lnSpc>
            </a:pPr>
            <a:endParaRPr lang="en-GB" sz="1400" b="1" i="1" dirty="0">
              <a:latin typeface="Calibri" panose="020F0502020204030204" pitchFamily="34" charset="0"/>
              <a:ea typeface="HelloHappyDays" panose="02000603000000000000" pitchFamily="2" charset="0"/>
            </a:endParaRPr>
          </a:p>
          <a:p>
            <a:pPr>
              <a:lnSpc>
                <a:spcPct val="150000"/>
              </a:lnSpc>
            </a:pPr>
            <a:endParaRPr lang="en-GB" sz="1400" b="1" i="1" dirty="0">
              <a:latin typeface="Calibri" panose="020F0502020204030204" pitchFamily="34" charset="0"/>
              <a:ea typeface="HelloHappyDays" panose="02000603000000000000" pitchFamily="2" charset="0"/>
            </a:endParaRPr>
          </a:p>
          <a:p>
            <a:pPr marL="285750" indent="-285750">
              <a:lnSpc>
                <a:spcPct val="150000"/>
              </a:lnSpc>
              <a:buFont typeface="Arial" panose="020B0604020202020204" pitchFamily="34" charset="0"/>
              <a:buChar char="•"/>
            </a:pPr>
            <a:endParaRPr lang="en-GB" sz="1400" dirty="0">
              <a:latin typeface="Calibri" panose="020F0502020204030204" pitchFamily="34" charset="0"/>
              <a:ea typeface="HelloHappyDays" panose="02000603000000000000" pitchFamily="2" charset="0"/>
            </a:endParaRPr>
          </a:p>
        </p:txBody>
      </p:sp>
      <p:sp>
        <p:nvSpPr>
          <p:cNvPr id="11" name="TextBox 10"/>
          <p:cNvSpPr txBox="1"/>
          <p:nvPr/>
        </p:nvSpPr>
        <p:spPr>
          <a:xfrm>
            <a:off x="386930" y="3322805"/>
            <a:ext cx="6303725" cy="5445017"/>
          </a:xfrm>
          <a:prstGeom prst="rect">
            <a:avLst/>
          </a:prstGeom>
          <a:noFill/>
          <a:ln>
            <a:solidFill>
              <a:schemeClr val="tx1"/>
            </a:solidFill>
          </a:ln>
        </p:spPr>
        <p:txBody>
          <a:bodyPr wrap="square" rtlCol="0">
            <a:spAutoFit/>
          </a:bodyPr>
          <a:lstStyle/>
          <a:p>
            <a:r>
              <a:rPr lang="en-GB" sz="1400" dirty="0">
                <a:latin typeface="Calibri" panose="020F0502020204030204" pitchFamily="34" charset="0"/>
                <a:ea typeface="HelloHappyDays" panose="02000603000000000000" pitchFamily="2" charset="0"/>
              </a:rPr>
              <a:t>Now write out your description.</a:t>
            </a:r>
          </a:p>
          <a:p>
            <a:pPr>
              <a:lnSpc>
                <a:spcPct val="150000"/>
              </a:lnSpc>
            </a:pPr>
            <a:endParaRPr lang="en-GB" sz="1400" dirty="0">
              <a:latin typeface="Calibri" panose="020F0502020204030204" pitchFamily="34" charset="0"/>
              <a:ea typeface="HelloHappyDays" panose="02000603000000000000" pitchFamily="2" charset="0"/>
            </a:endParaRPr>
          </a:p>
          <a:p>
            <a:pPr>
              <a:lnSpc>
                <a:spcPct val="150000"/>
              </a:lnSpc>
            </a:pPr>
            <a:endParaRPr lang="en-GB" sz="1400" dirty="0">
              <a:latin typeface="Calibri" panose="020F0502020204030204" pitchFamily="34" charset="0"/>
              <a:ea typeface="HelloHappyDays" panose="02000603000000000000" pitchFamily="2" charset="0"/>
            </a:endParaRPr>
          </a:p>
          <a:p>
            <a:pPr>
              <a:lnSpc>
                <a:spcPct val="150000"/>
              </a:lnSpc>
            </a:pPr>
            <a:endParaRPr lang="en-GB" sz="1400" dirty="0">
              <a:latin typeface="Calibri" panose="020F0502020204030204" pitchFamily="34" charset="0"/>
              <a:ea typeface="HelloHappyDays" panose="02000603000000000000" pitchFamily="2" charset="0"/>
            </a:endParaRPr>
          </a:p>
          <a:p>
            <a:pPr>
              <a:lnSpc>
                <a:spcPct val="150000"/>
              </a:lnSpc>
            </a:pPr>
            <a:r>
              <a:rPr lang="en-GB" sz="1400" b="1" i="1" dirty="0">
                <a:latin typeface="Calibri" panose="020F0502020204030204" pitchFamily="34" charset="0"/>
                <a:ea typeface="HelloHappyDays" panose="02000603000000000000" pitchFamily="2" charset="0"/>
              </a:rPr>
              <a:t>Write your answers here</a:t>
            </a:r>
          </a:p>
          <a:p>
            <a:pPr>
              <a:lnSpc>
                <a:spcPct val="150000"/>
              </a:lnSpc>
            </a:pPr>
            <a:endParaRPr lang="en-GB" sz="1400" b="1" i="1" dirty="0">
              <a:latin typeface="Calibri" panose="020F0502020204030204" pitchFamily="34" charset="0"/>
              <a:ea typeface="HelloHappyDays" panose="02000603000000000000" pitchFamily="2" charset="0"/>
            </a:endParaRPr>
          </a:p>
          <a:p>
            <a:pPr>
              <a:lnSpc>
                <a:spcPct val="150000"/>
              </a:lnSpc>
            </a:pPr>
            <a:endParaRPr lang="en-GB" sz="1400" b="1" i="1" dirty="0">
              <a:latin typeface="Calibri" panose="020F0502020204030204" pitchFamily="34" charset="0"/>
              <a:ea typeface="HelloHappyDays" panose="02000603000000000000" pitchFamily="2" charset="0"/>
            </a:endParaRPr>
          </a:p>
          <a:p>
            <a:pPr>
              <a:lnSpc>
                <a:spcPct val="150000"/>
              </a:lnSpc>
            </a:pPr>
            <a:endParaRPr lang="en-GB" sz="1400" b="1" i="1" dirty="0">
              <a:latin typeface="Calibri" panose="020F0502020204030204" pitchFamily="34" charset="0"/>
              <a:ea typeface="HelloHappyDays" panose="02000603000000000000" pitchFamily="2" charset="0"/>
            </a:endParaRPr>
          </a:p>
          <a:p>
            <a:pPr>
              <a:lnSpc>
                <a:spcPct val="150000"/>
              </a:lnSpc>
            </a:pPr>
            <a:endParaRPr lang="en-GB" sz="1400" b="1" i="1" dirty="0">
              <a:latin typeface="Calibri" panose="020F0502020204030204" pitchFamily="34" charset="0"/>
              <a:ea typeface="HelloHappyDays" panose="02000603000000000000" pitchFamily="2" charset="0"/>
            </a:endParaRPr>
          </a:p>
          <a:p>
            <a:pPr>
              <a:lnSpc>
                <a:spcPct val="150000"/>
              </a:lnSpc>
            </a:pPr>
            <a:endParaRPr lang="en-GB" sz="1400" b="1" i="1" dirty="0">
              <a:latin typeface="Calibri" panose="020F0502020204030204" pitchFamily="34" charset="0"/>
              <a:ea typeface="HelloHappyDays" panose="02000603000000000000" pitchFamily="2" charset="0"/>
            </a:endParaRPr>
          </a:p>
          <a:p>
            <a:pPr>
              <a:lnSpc>
                <a:spcPct val="150000"/>
              </a:lnSpc>
            </a:pPr>
            <a:endParaRPr lang="en-GB" sz="1400" b="1" i="1" dirty="0">
              <a:latin typeface="Calibri" panose="020F0502020204030204" pitchFamily="34" charset="0"/>
              <a:ea typeface="HelloHappyDays" panose="02000603000000000000" pitchFamily="2" charset="0"/>
            </a:endParaRPr>
          </a:p>
          <a:p>
            <a:pPr>
              <a:lnSpc>
                <a:spcPct val="150000"/>
              </a:lnSpc>
            </a:pPr>
            <a:endParaRPr lang="en-GB" sz="1400" b="1" i="1" dirty="0">
              <a:latin typeface="Calibri" panose="020F0502020204030204" pitchFamily="34" charset="0"/>
              <a:ea typeface="HelloHappyDays" panose="02000603000000000000" pitchFamily="2" charset="0"/>
            </a:endParaRPr>
          </a:p>
          <a:p>
            <a:pPr>
              <a:lnSpc>
                <a:spcPct val="150000"/>
              </a:lnSpc>
            </a:pPr>
            <a:endParaRPr lang="en-GB" sz="1400" b="1" i="1" dirty="0">
              <a:latin typeface="Calibri" panose="020F0502020204030204" pitchFamily="34" charset="0"/>
              <a:ea typeface="HelloHappyDays" panose="02000603000000000000" pitchFamily="2" charset="0"/>
            </a:endParaRPr>
          </a:p>
          <a:p>
            <a:pPr>
              <a:lnSpc>
                <a:spcPct val="150000"/>
              </a:lnSpc>
            </a:pPr>
            <a:endParaRPr lang="en-GB" sz="1400" b="1" i="1" dirty="0">
              <a:latin typeface="Calibri" panose="020F0502020204030204" pitchFamily="34" charset="0"/>
              <a:ea typeface="HelloHappyDays" panose="02000603000000000000" pitchFamily="2" charset="0"/>
            </a:endParaRPr>
          </a:p>
          <a:p>
            <a:pPr>
              <a:lnSpc>
                <a:spcPct val="150000"/>
              </a:lnSpc>
            </a:pPr>
            <a:endParaRPr lang="en-GB" sz="1400" b="1" i="1" dirty="0">
              <a:latin typeface="Calibri" panose="020F0502020204030204" pitchFamily="34" charset="0"/>
              <a:ea typeface="HelloHappyDays" panose="02000603000000000000" pitchFamily="2" charset="0"/>
            </a:endParaRPr>
          </a:p>
          <a:p>
            <a:pPr>
              <a:lnSpc>
                <a:spcPct val="150000"/>
              </a:lnSpc>
            </a:pPr>
            <a:endParaRPr lang="en-GB" sz="1400" b="1" i="1" dirty="0">
              <a:latin typeface="Calibri" panose="020F0502020204030204" pitchFamily="34" charset="0"/>
              <a:ea typeface="HelloHappyDays" panose="02000603000000000000" pitchFamily="2" charset="0"/>
            </a:endParaRPr>
          </a:p>
          <a:p>
            <a:pPr>
              <a:lnSpc>
                <a:spcPct val="150000"/>
              </a:lnSpc>
            </a:pPr>
            <a:endParaRPr lang="en-GB" sz="1400" b="1" dirty="0">
              <a:latin typeface="Calibri" panose="020F0502020204030204" pitchFamily="34" charset="0"/>
              <a:ea typeface="HelloHappyDays" panose="02000603000000000000" pitchFamily="2"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0995" y="674798"/>
            <a:ext cx="3324511" cy="2231647"/>
          </a:xfrm>
          <a:prstGeom prst="rect">
            <a:avLst/>
          </a:prstGeom>
        </p:spPr>
      </p:pic>
    </p:spTree>
    <p:extLst>
      <p:ext uri="{BB962C8B-B14F-4D97-AF65-F5344CB8AC3E}">
        <p14:creationId xmlns:p14="http://schemas.microsoft.com/office/powerpoint/2010/main" val="390728990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987" y="229125"/>
            <a:ext cx="5915025" cy="445673"/>
          </a:xfrm>
        </p:spPr>
        <p:txBody>
          <a:bodyPr>
            <a:noAutofit/>
          </a:bodyPr>
          <a:lstStyle/>
          <a:p>
            <a:r>
              <a:rPr lang="en-GB" sz="3200" dirty="0">
                <a:latin typeface="Calibri" panose="020F0502020204030204" pitchFamily="34" charset="0"/>
                <a:ea typeface="HelloHappyDays" panose="02000603000000000000" pitchFamily="2" charset="0"/>
              </a:rPr>
              <a:t>Writing nature #4</a:t>
            </a:r>
          </a:p>
        </p:txBody>
      </p:sp>
      <p:sp>
        <p:nvSpPr>
          <p:cNvPr id="5" name="TextBox 4"/>
          <p:cNvSpPr txBox="1"/>
          <p:nvPr/>
        </p:nvSpPr>
        <p:spPr>
          <a:xfrm>
            <a:off x="3703514" y="416752"/>
            <a:ext cx="3074297" cy="2677656"/>
          </a:xfrm>
          <a:prstGeom prst="rect">
            <a:avLst/>
          </a:prstGeom>
          <a:noFill/>
          <a:ln>
            <a:solidFill>
              <a:schemeClr val="tx1"/>
            </a:solidFill>
          </a:ln>
        </p:spPr>
        <p:txBody>
          <a:bodyPr wrap="square" rtlCol="0">
            <a:spAutoFit/>
          </a:bodyPr>
          <a:lstStyle/>
          <a:p>
            <a:r>
              <a:rPr lang="en-GB" sz="1400" dirty="0">
                <a:latin typeface="Calibri" panose="020F0502020204030204" pitchFamily="34" charset="0"/>
                <a:ea typeface="HelloHappyDays" panose="02000603000000000000" pitchFamily="2" charset="0"/>
              </a:rPr>
              <a:t>Make notes on how you could describe this peacock. Consider the shape, shades of </a:t>
            </a:r>
            <a:r>
              <a:rPr lang="en-US" sz="1400" dirty="0">
                <a:latin typeface="Calibri" panose="020F0502020204030204" pitchFamily="34" charset="0"/>
                <a:ea typeface="HelloHappyDays" panose="02000603000000000000" pitchFamily="2" charset="0"/>
              </a:rPr>
              <a:t>color</a:t>
            </a:r>
            <a:r>
              <a:rPr lang="en-GB" sz="1400" dirty="0">
                <a:latin typeface="Calibri" panose="020F0502020204030204" pitchFamily="34" charset="0"/>
                <a:ea typeface="HelloHappyDays" panose="02000603000000000000" pitchFamily="2" charset="0"/>
              </a:rPr>
              <a:t> and texture.</a:t>
            </a:r>
          </a:p>
          <a:p>
            <a:pPr>
              <a:lnSpc>
                <a:spcPct val="150000"/>
              </a:lnSpc>
            </a:pPr>
            <a:endParaRPr lang="en-GB" sz="1400" dirty="0">
              <a:latin typeface="Calibri" panose="020F0502020204030204" pitchFamily="34" charset="0"/>
              <a:ea typeface="HelloHappyDays" panose="02000603000000000000" pitchFamily="2" charset="0"/>
            </a:endParaRPr>
          </a:p>
          <a:p>
            <a:pPr>
              <a:lnSpc>
                <a:spcPct val="150000"/>
              </a:lnSpc>
            </a:pPr>
            <a:endParaRPr lang="en-GB" sz="1400" dirty="0">
              <a:latin typeface="Calibri" panose="020F0502020204030204" pitchFamily="34" charset="0"/>
              <a:ea typeface="HelloHappyDays" panose="02000603000000000000" pitchFamily="2" charset="0"/>
            </a:endParaRPr>
          </a:p>
          <a:p>
            <a:pPr>
              <a:lnSpc>
                <a:spcPct val="150000"/>
              </a:lnSpc>
            </a:pPr>
            <a:r>
              <a:rPr lang="en-GB" sz="1400" b="1" i="1" dirty="0">
                <a:latin typeface="Calibri" panose="020F0502020204030204" pitchFamily="34" charset="0"/>
                <a:ea typeface="HelloHappyDays" panose="02000603000000000000" pitchFamily="2" charset="0"/>
              </a:rPr>
              <a:t>Write your answers here</a:t>
            </a:r>
          </a:p>
          <a:p>
            <a:pPr>
              <a:lnSpc>
                <a:spcPct val="150000"/>
              </a:lnSpc>
            </a:pPr>
            <a:endParaRPr lang="en-GB" sz="1400" b="1" i="1" dirty="0">
              <a:latin typeface="Calibri" panose="020F0502020204030204" pitchFamily="34" charset="0"/>
              <a:ea typeface="HelloHappyDays" panose="02000603000000000000" pitchFamily="2" charset="0"/>
            </a:endParaRPr>
          </a:p>
          <a:p>
            <a:pPr>
              <a:lnSpc>
                <a:spcPct val="150000"/>
              </a:lnSpc>
            </a:pPr>
            <a:endParaRPr lang="en-GB" sz="1400" b="1" i="1" dirty="0">
              <a:latin typeface="Calibri" panose="020F0502020204030204" pitchFamily="34" charset="0"/>
              <a:ea typeface="HelloHappyDays" panose="02000603000000000000" pitchFamily="2" charset="0"/>
            </a:endParaRPr>
          </a:p>
          <a:p>
            <a:pPr marL="285750" indent="-285750">
              <a:lnSpc>
                <a:spcPct val="150000"/>
              </a:lnSpc>
              <a:buFont typeface="Arial" panose="020B0604020202020204" pitchFamily="34" charset="0"/>
              <a:buChar char="•"/>
            </a:pPr>
            <a:endParaRPr lang="en-GB" sz="1400" dirty="0">
              <a:latin typeface="Calibri" panose="020F0502020204030204" pitchFamily="34" charset="0"/>
              <a:ea typeface="HelloHappyDays" panose="02000603000000000000" pitchFamily="2" charset="0"/>
            </a:endParaRPr>
          </a:p>
        </p:txBody>
      </p:sp>
      <p:sp>
        <p:nvSpPr>
          <p:cNvPr id="11" name="TextBox 10"/>
          <p:cNvSpPr txBox="1"/>
          <p:nvPr/>
        </p:nvSpPr>
        <p:spPr>
          <a:xfrm>
            <a:off x="386930" y="3322805"/>
            <a:ext cx="6303725" cy="5445017"/>
          </a:xfrm>
          <a:prstGeom prst="rect">
            <a:avLst/>
          </a:prstGeom>
          <a:noFill/>
          <a:ln>
            <a:solidFill>
              <a:schemeClr val="tx1"/>
            </a:solidFill>
          </a:ln>
        </p:spPr>
        <p:txBody>
          <a:bodyPr wrap="square" rtlCol="0">
            <a:spAutoFit/>
          </a:bodyPr>
          <a:lstStyle/>
          <a:p>
            <a:r>
              <a:rPr lang="en-GB" sz="1400" dirty="0">
                <a:latin typeface="Calibri" panose="020F0502020204030204" pitchFamily="34" charset="0"/>
                <a:ea typeface="HelloHappyDays" panose="02000603000000000000" pitchFamily="2" charset="0"/>
              </a:rPr>
              <a:t>Now write out your description.</a:t>
            </a:r>
          </a:p>
          <a:p>
            <a:pPr>
              <a:lnSpc>
                <a:spcPct val="150000"/>
              </a:lnSpc>
            </a:pPr>
            <a:endParaRPr lang="en-GB" sz="1400" dirty="0">
              <a:latin typeface="Calibri" panose="020F0502020204030204" pitchFamily="34" charset="0"/>
              <a:ea typeface="HelloHappyDays" panose="02000603000000000000" pitchFamily="2" charset="0"/>
            </a:endParaRPr>
          </a:p>
          <a:p>
            <a:pPr>
              <a:lnSpc>
                <a:spcPct val="150000"/>
              </a:lnSpc>
            </a:pPr>
            <a:endParaRPr lang="en-GB" sz="1400" dirty="0">
              <a:latin typeface="Calibri" panose="020F0502020204030204" pitchFamily="34" charset="0"/>
              <a:ea typeface="HelloHappyDays" panose="02000603000000000000" pitchFamily="2" charset="0"/>
            </a:endParaRPr>
          </a:p>
          <a:p>
            <a:pPr>
              <a:lnSpc>
                <a:spcPct val="150000"/>
              </a:lnSpc>
            </a:pPr>
            <a:endParaRPr lang="en-GB" sz="1400" dirty="0">
              <a:latin typeface="Calibri" panose="020F0502020204030204" pitchFamily="34" charset="0"/>
              <a:ea typeface="HelloHappyDays" panose="02000603000000000000" pitchFamily="2" charset="0"/>
            </a:endParaRPr>
          </a:p>
          <a:p>
            <a:pPr>
              <a:lnSpc>
                <a:spcPct val="150000"/>
              </a:lnSpc>
            </a:pPr>
            <a:r>
              <a:rPr lang="en-GB" sz="1400" b="1" i="1" dirty="0">
                <a:latin typeface="Calibri" panose="020F0502020204030204" pitchFamily="34" charset="0"/>
                <a:ea typeface="HelloHappyDays" panose="02000603000000000000" pitchFamily="2" charset="0"/>
              </a:rPr>
              <a:t>Write your answers here</a:t>
            </a:r>
          </a:p>
          <a:p>
            <a:pPr>
              <a:lnSpc>
                <a:spcPct val="150000"/>
              </a:lnSpc>
            </a:pPr>
            <a:endParaRPr lang="en-GB" sz="1400" b="1" i="1" dirty="0">
              <a:latin typeface="Calibri" panose="020F0502020204030204" pitchFamily="34" charset="0"/>
              <a:ea typeface="HelloHappyDays" panose="02000603000000000000" pitchFamily="2" charset="0"/>
            </a:endParaRPr>
          </a:p>
          <a:p>
            <a:pPr>
              <a:lnSpc>
                <a:spcPct val="150000"/>
              </a:lnSpc>
            </a:pPr>
            <a:endParaRPr lang="en-GB" sz="1400" b="1" i="1" dirty="0">
              <a:latin typeface="Calibri" panose="020F0502020204030204" pitchFamily="34" charset="0"/>
              <a:ea typeface="HelloHappyDays" panose="02000603000000000000" pitchFamily="2" charset="0"/>
            </a:endParaRPr>
          </a:p>
          <a:p>
            <a:pPr>
              <a:lnSpc>
                <a:spcPct val="150000"/>
              </a:lnSpc>
            </a:pPr>
            <a:endParaRPr lang="en-GB" sz="1400" b="1" i="1" dirty="0">
              <a:latin typeface="Calibri" panose="020F0502020204030204" pitchFamily="34" charset="0"/>
              <a:ea typeface="HelloHappyDays" panose="02000603000000000000" pitchFamily="2" charset="0"/>
            </a:endParaRPr>
          </a:p>
          <a:p>
            <a:pPr>
              <a:lnSpc>
                <a:spcPct val="150000"/>
              </a:lnSpc>
            </a:pPr>
            <a:endParaRPr lang="en-GB" sz="1400" b="1" i="1" dirty="0">
              <a:latin typeface="Calibri" panose="020F0502020204030204" pitchFamily="34" charset="0"/>
              <a:ea typeface="HelloHappyDays" panose="02000603000000000000" pitchFamily="2" charset="0"/>
            </a:endParaRPr>
          </a:p>
          <a:p>
            <a:pPr>
              <a:lnSpc>
                <a:spcPct val="150000"/>
              </a:lnSpc>
            </a:pPr>
            <a:endParaRPr lang="en-GB" sz="1400" b="1" i="1" dirty="0">
              <a:latin typeface="Calibri" panose="020F0502020204030204" pitchFamily="34" charset="0"/>
              <a:ea typeface="HelloHappyDays" panose="02000603000000000000" pitchFamily="2" charset="0"/>
            </a:endParaRPr>
          </a:p>
          <a:p>
            <a:pPr>
              <a:lnSpc>
                <a:spcPct val="150000"/>
              </a:lnSpc>
            </a:pPr>
            <a:endParaRPr lang="en-GB" sz="1400" b="1" i="1" dirty="0">
              <a:latin typeface="Calibri" panose="020F0502020204030204" pitchFamily="34" charset="0"/>
              <a:ea typeface="HelloHappyDays" panose="02000603000000000000" pitchFamily="2" charset="0"/>
            </a:endParaRPr>
          </a:p>
          <a:p>
            <a:pPr>
              <a:lnSpc>
                <a:spcPct val="150000"/>
              </a:lnSpc>
            </a:pPr>
            <a:endParaRPr lang="en-GB" sz="1400" b="1" i="1" dirty="0">
              <a:latin typeface="Calibri" panose="020F0502020204030204" pitchFamily="34" charset="0"/>
              <a:ea typeface="HelloHappyDays" panose="02000603000000000000" pitchFamily="2" charset="0"/>
            </a:endParaRPr>
          </a:p>
          <a:p>
            <a:pPr>
              <a:lnSpc>
                <a:spcPct val="150000"/>
              </a:lnSpc>
            </a:pPr>
            <a:endParaRPr lang="en-GB" sz="1400" b="1" i="1" dirty="0">
              <a:latin typeface="Calibri" panose="020F0502020204030204" pitchFamily="34" charset="0"/>
              <a:ea typeface="HelloHappyDays" panose="02000603000000000000" pitchFamily="2" charset="0"/>
            </a:endParaRPr>
          </a:p>
          <a:p>
            <a:pPr>
              <a:lnSpc>
                <a:spcPct val="150000"/>
              </a:lnSpc>
            </a:pPr>
            <a:endParaRPr lang="en-GB" sz="1400" b="1" i="1" dirty="0">
              <a:latin typeface="Calibri" panose="020F0502020204030204" pitchFamily="34" charset="0"/>
              <a:ea typeface="HelloHappyDays" panose="02000603000000000000" pitchFamily="2" charset="0"/>
            </a:endParaRPr>
          </a:p>
          <a:p>
            <a:pPr>
              <a:lnSpc>
                <a:spcPct val="150000"/>
              </a:lnSpc>
            </a:pPr>
            <a:endParaRPr lang="en-GB" sz="1400" b="1" i="1" dirty="0">
              <a:latin typeface="Calibri" panose="020F0502020204030204" pitchFamily="34" charset="0"/>
              <a:ea typeface="HelloHappyDays" panose="02000603000000000000" pitchFamily="2" charset="0"/>
            </a:endParaRPr>
          </a:p>
          <a:p>
            <a:pPr>
              <a:lnSpc>
                <a:spcPct val="150000"/>
              </a:lnSpc>
            </a:pPr>
            <a:endParaRPr lang="en-GB" sz="1400" b="1" i="1" dirty="0">
              <a:latin typeface="Calibri" panose="020F0502020204030204" pitchFamily="34" charset="0"/>
              <a:ea typeface="HelloHappyDays" panose="02000603000000000000" pitchFamily="2" charset="0"/>
            </a:endParaRPr>
          </a:p>
          <a:p>
            <a:pPr>
              <a:lnSpc>
                <a:spcPct val="150000"/>
              </a:lnSpc>
            </a:pPr>
            <a:endParaRPr lang="en-GB" sz="1400" dirty="0">
              <a:latin typeface="Calibri" panose="020F0502020204030204" pitchFamily="34" charset="0"/>
              <a:ea typeface="HelloHappyDays" panose="02000603000000000000" pitchFamily="2"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9240" y="641596"/>
            <a:ext cx="3307080" cy="2480310"/>
          </a:xfrm>
          <a:prstGeom prst="rect">
            <a:avLst/>
          </a:prstGeom>
        </p:spPr>
      </p:pic>
    </p:spTree>
    <p:extLst>
      <p:ext uri="{BB962C8B-B14F-4D97-AF65-F5344CB8AC3E}">
        <p14:creationId xmlns:p14="http://schemas.microsoft.com/office/powerpoint/2010/main" val="112047804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112522" y="985693"/>
            <a:ext cx="3323815" cy="839278"/>
          </a:xfrm>
        </p:spPr>
        <p:txBody>
          <a:bodyPr>
            <a:noAutofit/>
          </a:bodyPr>
          <a:lstStyle/>
          <a:p>
            <a:r>
              <a:rPr lang="en-GB" sz="6000" dirty="0">
                <a:latin typeface="Calibri" panose="020F0502020204030204" pitchFamily="34" charset="0"/>
                <a:ea typeface="+mn-ea"/>
                <a:cs typeface="+mn-cs"/>
              </a:rPr>
              <a:t>BINGO</a:t>
            </a:r>
            <a:endParaRPr lang="en-US" sz="6000" dirty="0">
              <a:latin typeface="Calibri" panose="020F0502020204030204" pitchFamily="34" charset="0"/>
              <a:ea typeface="+mn-ea"/>
              <a:cs typeface="+mn-cs"/>
            </a:endParaRPr>
          </a:p>
        </p:txBody>
      </p:sp>
      <p:sp>
        <p:nvSpPr>
          <p:cNvPr id="3" name="Subtitle 2"/>
          <p:cNvSpPr>
            <a:spLocks noGrp="1"/>
          </p:cNvSpPr>
          <p:nvPr>
            <p:ph type="subTitle" idx="1"/>
          </p:nvPr>
        </p:nvSpPr>
        <p:spPr>
          <a:xfrm>
            <a:off x="156304" y="188945"/>
            <a:ext cx="5507517" cy="1234654"/>
          </a:xfrm>
        </p:spPr>
        <p:txBody>
          <a:bodyPr>
            <a:noAutofit/>
          </a:bodyPr>
          <a:lstStyle/>
          <a:p>
            <a:pPr algn="l"/>
            <a:r>
              <a:rPr lang="en-GB" sz="6000" dirty="0">
                <a:latin typeface="Calibri" panose="020F0502020204030204" pitchFamily="34" charset="0"/>
              </a:rPr>
              <a:t>Creative Writing</a:t>
            </a:r>
            <a:endParaRPr lang="en-US" sz="6000" dirty="0">
              <a:latin typeface="Calibri" panose="020F0502020204030204" pitchFamily="34" charset="0"/>
            </a:endParaRPr>
          </a:p>
        </p:txBody>
      </p:sp>
      <p:graphicFrame>
        <p:nvGraphicFramePr>
          <p:cNvPr id="4" name="Table 3"/>
          <p:cNvGraphicFramePr>
            <a:graphicFrameLocks noGrp="1"/>
          </p:cNvGraphicFramePr>
          <p:nvPr/>
        </p:nvGraphicFramePr>
        <p:xfrm>
          <a:off x="180310" y="2887506"/>
          <a:ext cx="6497380" cy="6000750"/>
        </p:xfrm>
        <a:graphic>
          <a:graphicData uri="http://schemas.openxmlformats.org/drawingml/2006/table">
            <a:tbl>
              <a:tblPr firstRow="1" bandRow="1">
                <a:tableStyleId>{5C22544A-7EE6-4342-B048-85BDC9FD1C3A}</a:tableStyleId>
              </a:tblPr>
              <a:tblGrid>
                <a:gridCol w="1299476">
                  <a:extLst>
                    <a:ext uri="{9D8B030D-6E8A-4147-A177-3AD203B41FA5}">
                      <a16:colId xmlns:a16="http://schemas.microsoft.com/office/drawing/2014/main" val="3414497572"/>
                    </a:ext>
                  </a:extLst>
                </a:gridCol>
                <a:gridCol w="1299476">
                  <a:extLst>
                    <a:ext uri="{9D8B030D-6E8A-4147-A177-3AD203B41FA5}">
                      <a16:colId xmlns:a16="http://schemas.microsoft.com/office/drawing/2014/main" val="4282098677"/>
                    </a:ext>
                  </a:extLst>
                </a:gridCol>
                <a:gridCol w="1299476">
                  <a:extLst>
                    <a:ext uri="{9D8B030D-6E8A-4147-A177-3AD203B41FA5}">
                      <a16:colId xmlns:a16="http://schemas.microsoft.com/office/drawing/2014/main" val="1729313651"/>
                    </a:ext>
                  </a:extLst>
                </a:gridCol>
                <a:gridCol w="1299476">
                  <a:extLst>
                    <a:ext uri="{9D8B030D-6E8A-4147-A177-3AD203B41FA5}">
                      <a16:colId xmlns:a16="http://schemas.microsoft.com/office/drawing/2014/main" val="1065965965"/>
                    </a:ext>
                  </a:extLst>
                </a:gridCol>
                <a:gridCol w="1299476">
                  <a:extLst>
                    <a:ext uri="{9D8B030D-6E8A-4147-A177-3AD203B41FA5}">
                      <a16:colId xmlns:a16="http://schemas.microsoft.com/office/drawing/2014/main" val="1365455986"/>
                    </a:ext>
                  </a:extLst>
                </a:gridCol>
              </a:tblGrid>
              <a:tr h="1200150">
                <a:tc>
                  <a:txBody>
                    <a:bodyPr/>
                    <a:lstStyle/>
                    <a:p>
                      <a:endParaRPr lang="en-US" sz="14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44540206"/>
                  </a:ext>
                </a:extLst>
              </a:tr>
              <a:tr h="1200150">
                <a:tc>
                  <a:txBody>
                    <a:bodyPr/>
                    <a:lstStyle/>
                    <a:p>
                      <a:endParaRPr lang="en-US" sz="14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43737465"/>
                  </a:ext>
                </a:extLst>
              </a:tr>
              <a:tr h="1200150">
                <a:tc>
                  <a:txBody>
                    <a:bodyPr/>
                    <a:lstStyle/>
                    <a:p>
                      <a:endParaRPr lang="en-US" sz="14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4117144"/>
                  </a:ext>
                </a:extLst>
              </a:tr>
              <a:tr h="1200150">
                <a:tc>
                  <a:txBody>
                    <a:bodyPr/>
                    <a:lstStyle/>
                    <a:p>
                      <a:endParaRPr lang="en-US" sz="14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86898931"/>
                  </a:ext>
                </a:extLst>
              </a:tr>
              <a:tr h="1200150">
                <a:tc>
                  <a:txBody>
                    <a:bodyPr/>
                    <a:lstStyle/>
                    <a:p>
                      <a:endParaRPr lang="en-US" sz="14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18713362"/>
                  </a:ext>
                </a:extLst>
              </a:tr>
            </a:tbl>
          </a:graphicData>
        </a:graphic>
      </p:graphicFrame>
      <p:sp>
        <p:nvSpPr>
          <p:cNvPr id="8" name="TextBox 7"/>
          <p:cNvSpPr txBox="1"/>
          <p:nvPr/>
        </p:nvSpPr>
        <p:spPr>
          <a:xfrm>
            <a:off x="162268" y="2943542"/>
            <a:ext cx="1272962" cy="1015663"/>
          </a:xfrm>
          <a:prstGeom prst="rect">
            <a:avLst/>
          </a:prstGeom>
          <a:noFill/>
        </p:spPr>
        <p:txBody>
          <a:bodyPr wrap="square" rtlCol="0">
            <a:spAutoFit/>
          </a:bodyPr>
          <a:lstStyle/>
          <a:p>
            <a:r>
              <a:rPr lang="en-GB" sz="1200" dirty="0">
                <a:latin typeface="Calibri" panose="020F0502020204030204" pitchFamily="34" charset="0"/>
              </a:rPr>
              <a:t>Write a short story in which a key and a burger are significant objects.</a:t>
            </a:r>
          </a:p>
        </p:txBody>
      </p:sp>
      <p:sp>
        <p:nvSpPr>
          <p:cNvPr id="9" name="TextBox 8"/>
          <p:cNvSpPr txBox="1"/>
          <p:nvPr/>
        </p:nvSpPr>
        <p:spPr>
          <a:xfrm>
            <a:off x="1473414" y="4118276"/>
            <a:ext cx="1303252" cy="830997"/>
          </a:xfrm>
          <a:prstGeom prst="rect">
            <a:avLst/>
          </a:prstGeom>
          <a:noFill/>
        </p:spPr>
        <p:txBody>
          <a:bodyPr wrap="square" rtlCol="0">
            <a:spAutoFit/>
          </a:bodyPr>
          <a:lstStyle>
            <a:defPPr>
              <a:defRPr lang="en-US"/>
            </a:defPPr>
            <a:lvl1pPr>
              <a:defRPr sz="1200">
                <a:latin typeface="KG Thinking Out Loud" panose="02000000000000000000" pitchFamily="2" charset="0"/>
              </a:defRPr>
            </a:lvl1pPr>
          </a:lstStyle>
          <a:p>
            <a:r>
              <a:rPr lang="en-GB" dirty="0">
                <a:latin typeface="Calibri" panose="020F0502020204030204" pitchFamily="34" charset="0"/>
              </a:rPr>
              <a:t>Write a short narrative based on the title “Jump”</a:t>
            </a:r>
          </a:p>
        </p:txBody>
      </p:sp>
      <p:sp>
        <p:nvSpPr>
          <p:cNvPr id="10" name="TextBox 9"/>
          <p:cNvSpPr txBox="1"/>
          <p:nvPr/>
        </p:nvSpPr>
        <p:spPr>
          <a:xfrm>
            <a:off x="2758610" y="4084683"/>
            <a:ext cx="1340780" cy="646331"/>
          </a:xfrm>
          <a:prstGeom prst="rect">
            <a:avLst/>
          </a:prstGeom>
          <a:noFill/>
        </p:spPr>
        <p:txBody>
          <a:bodyPr wrap="square" rtlCol="0">
            <a:spAutoFit/>
          </a:bodyPr>
          <a:lstStyle/>
          <a:p>
            <a:r>
              <a:rPr lang="en-GB" sz="1200" dirty="0">
                <a:latin typeface="Calibri" panose="020F0502020204030204" pitchFamily="34" charset="0"/>
              </a:rPr>
              <a:t>Write a narrative set in a cafe / diner</a:t>
            </a:r>
          </a:p>
        </p:txBody>
      </p:sp>
      <p:sp>
        <p:nvSpPr>
          <p:cNvPr id="11" name="TextBox 10"/>
          <p:cNvSpPr txBox="1"/>
          <p:nvPr/>
        </p:nvSpPr>
        <p:spPr>
          <a:xfrm>
            <a:off x="4058554" y="6473147"/>
            <a:ext cx="1314450" cy="1200329"/>
          </a:xfrm>
          <a:prstGeom prst="rect">
            <a:avLst/>
          </a:prstGeom>
          <a:noFill/>
        </p:spPr>
        <p:txBody>
          <a:bodyPr wrap="square" rtlCol="0">
            <a:spAutoFit/>
          </a:bodyPr>
          <a:lstStyle/>
          <a:p>
            <a:r>
              <a:rPr lang="en-GB" sz="1200" dirty="0">
                <a:latin typeface="Calibri" panose="020F0502020204030204" pitchFamily="34" charset="0"/>
              </a:rPr>
              <a:t>Write a short narrative using the opening line: “The ticking began again, faster this time…”</a:t>
            </a:r>
          </a:p>
        </p:txBody>
      </p:sp>
      <p:sp>
        <p:nvSpPr>
          <p:cNvPr id="12" name="TextBox 11"/>
          <p:cNvSpPr txBox="1"/>
          <p:nvPr/>
        </p:nvSpPr>
        <p:spPr>
          <a:xfrm>
            <a:off x="5354893" y="7669671"/>
            <a:ext cx="1431753" cy="830997"/>
          </a:xfrm>
          <a:prstGeom prst="rect">
            <a:avLst/>
          </a:prstGeom>
          <a:noFill/>
        </p:spPr>
        <p:txBody>
          <a:bodyPr wrap="square" rtlCol="0">
            <a:spAutoFit/>
          </a:bodyPr>
          <a:lstStyle/>
          <a:p>
            <a:r>
              <a:rPr lang="en-GB" sz="1200" dirty="0">
                <a:latin typeface="Calibri" panose="020F0502020204030204" pitchFamily="34" charset="0"/>
              </a:rPr>
              <a:t>Writing a precise description of someone trying to escape a wasp.</a:t>
            </a:r>
          </a:p>
        </p:txBody>
      </p:sp>
      <p:sp>
        <p:nvSpPr>
          <p:cNvPr id="13" name="TextBox 12"/>
          <p:cNvSpPr txBox="1"/>
          <p:nvPr/>
        </p:nvSpPr>
        <p:spPr>
          <a:xfrm>
            <a:off x="4058554" y="7669671"/>
            <a:ext cx="1431753" cy="1200329"/>
          </a:xfrm>
          <a:prstGeom prst="rect">
            <a:avLst/>
          </a:prstGeom>
          <a:noFill/>
        </p:spPr>
        <p:txBody>
          <a:bodyPr wrap="square" rtlCol="0">
            <a:spAutoFit/>
          </a:bodyPr>
          <a:lstStyle/>
          <a:p>
            <a:r>
              <a:rPr lang="en-GB" sz="1200" dirty="0">
                <a:latin typeface="Calibri" panose="020F0502020204030204" pitchFamily="34" charset="0"/>
              </a:rPr>
              <a:t>A group of friends goes to a paint-ball park. Write their ‘game’ from 4 different points of view.</a:t>
            </a:r>
          </a:p>
        </p:txBody>
      </p:sp>
      <p:sp>
        <p:nvSpPr>
          <p:cNvPr id="14" name="TextBox 13"/>
          <p:cNvSpPr txBox="1"/>
          <p:nvPr/>
        </p:nvSpPr>
        <p:spPr>
          <a:xfrm>
            <a:off x="1454279" y="5307036"/>
            <a:ext cx="1204246" cy="830997"/>
          </a:xfrm>
          <a:prstGeom prst="rect">
            <a:avLst/>
          </a:prstGeom>
          <a:noFill/>
        </p:spPr>
        <p:txBody>
          <a:bodyPr wrap="square" rtlCol="0">
            <a:spAutoFit/>
          </a:bodyPr>
          <a:lstStyle/>
          <a:p>
            <a:r>
              <a:rPr lang="en-GB" sz="1200" dirty="0">
                <a:latin typeface="Calibri" panose="020F0502020204030204" pitchFamily="34" charset="0"/>
              </a:rPr>
              <a:t>Write a short narrative using the opening line: “Run!...”</a:t>
            </a:r>
          </a:p>
        </p:txBody>
      </p:sp>
      <p:sp>
        <p:nvSpPr>
          <p:cNvPr id="15" name="TextBox 14"/>
          <p:cNvSpPr txBox="1"/>
          <p:nvPr/>
        </p:nvSpPr>
        <p:spPr>
          <a:xfrm>
            <a:off x="1454279" y="7669671"/>
            <a:ext cx="1303252" cy="1015663"/>
          </a:xfrm>
          <a:prstGeom prst="rect">
            <a:avLst/>
          </a:prstGeom>
          <a:noFill/>
        </p:spPr>
        <p:txBody>
          <a:bodyPr wrap="square" rtlCol="0">
            <a:spAutoFit/>
          </a:bodyPr>
          <a:lstStyle/>
          <a:p>
            <a:r>
              <a:rPr lang="en-GB" sz="1200" dirty="0">
                <a:latin typeface="Calibri" panose="020F0502020204030204" pitchFamily="34" charset="0"/>
              </a:rPr>
              <a:t>Write a short story in which you save the world – but no one notices.</a:t>
            </a:r>
          </a:p>
        </p:txBody>
      </p:sp>
      <p:sp>
        <p:nvSpPr>
          <p:cNvPr id="16" name="TextBox 15"/>
          <p:cNvSpPr txBox="1"/>
          <p:nvPr/>
        </p:nvSpPr>
        <p:spPr>
          <a:xfrm>
            <a:off x="201010" y="7669671"/>
            <a:ext cx="1333158" cy="830997"/>
          </a:xfrm>
          <a:prstGeom prst="rect">
            <a:avLst/>
          </a:prstGeom>
          <a:noFill/>
        </p:spPr>
        <p:txBody>
          <a:bodyPr wrap="square" rtlCol="0">
            <a:spAutoFit/>
          </a:bodyPr>
          <a:lstStyle>
            <a:defPPr>
              <a:defRPr lang="en-US"/>
            </a:defPPr>
            <a:lvl1pPr>
              <a:defRPr sz="1200">
                <a:latin typeface="KG Thinking Out Loud" panose="02000000000000000000" pitchFamily="2" charset="0"/>
              </a:defRPr>
            </a:lvl1pPr>
          </a:lstStyle>
          <a:p>
            <a:r>
              <a:rPr lang="en-GB" dirty="0">
                <a:latin typeface="Calibri" panose="020F0502020204030204" pitchFamily="34" charset="0"/>
              </a:rPr>
              <a:t>Write a short narrative based on the title “Tomorrow”</a:t>
            </a:r>
          </a:p>
        </p:txBody>
      </p:sp>
      <p:sp>
        <p:nvSpPr>
          <p:cNvPr id="17" name="TextBox 16"/>
          <p:cNvSpPr txBox="1"/>
          <p:nvPr/>
        </p:nvSpPr>
        <p:spPr>
          <a:xfrm>
            <a:off x="5354893" y="6473147"/>
            <a:ext cx="1330079" cy="1015663"/>
          </a:xfrm>
          <a:prstGeom prst="rect">
            <a:avLst/>
          </a:prstGeom>
          <a:noFill/>
        </p:spPr>
        <p:txBody>
          <a:bodyPr wrap="square" rtlCol="0">
            <a:spAutoFit/>
          </a:bodyPr>
          <a:lstStyle>
            <a:defPPr>
              <a:defRPr lang="en-US"/>
            </a:defPPr>
            <a:lvl1pPr>
              <a:defRPr sz="1200">
                <a:latin typeface="KG Thinking Out Loud" panose="02000000000000000000" pitchFamily="2" charset="0"/>
              </a:defRPr>
            </a:lvl1pPr>
          </a:lstStyle>
          <a:p>
            <a:r>
              <a:rPr lang="en-GB" dirty="0">
                <a:latin typeface="Calibri" panose="020F0502020204030204" pitchFamily="34" charset="0"/>
              </a:rPr>
              <a:t>You and your friends turn eating a bag of chips into an extreme sport. How? Describe it.</a:t>
            </a:r>
          </a:p>
        </p:txBody>
      </p:sp>
      <p:sp>
        <p:nvSpPr>
          <p:cNvPr id="18" name="TextBox 17"/>
          <p:cNvSpPr txBox="1"/>
          <p:nvPr/>
        </p:nvSpPr>
        <p:spPr>
          <a:xfrm>
            <a:off x="2740556" y="6473147"/>
            <a:ext cx="1286808" cy="1200329"/>
          </a:xfrm>
          <a:prstGeom prst="rect">
            <a:avLst/>
          </a:prstGeom>
          <a:noFill/>
        </p:spPr>
        <p:txBody>
          <a:bodyPr wrap="square" rtlCol="0">
            <a:spAutoFit/>
          </a:bodyPr>
          <a:lstStyle/>
          <a:p>
            <a:r>
              <a:rPr lang="en-GB" sz="1200" dirty="0">
                <a:latin typeface="Calibri" panose="020F0502020204030204" pitchFamily="34" charset="0"/>
              </a:rPr>
              <a:t>Write a thought monologue from the point of view of a toy (either in a shop or at home).</a:t>
            </a:r>
          </a:p>
        </p:txBody>
      </p:sp>
      <p:sp>
        <p:nvSpPr>
          <p:cNvPr id="19" name="TextBox 18"/>
          <p:cNvSpPr txBox="1"/>
          <p:nvPr/>
        </p:nvSpPr>
        <p:spPr>
          <a:xfrm>
            <a:off x="2740556" y="7669671"/>
            <a:ext cx="1431753" cy="1200329"/>
          </a:xfrm>
          <a:prstGeom prst="rect">
            <a:avLst/>
          </a:prstGeom>
          <a:noFill/>
        </p:spPr>
        <p:txBody>
          <a:bodyPr wrap="square" rtlCol="0">
            <a:spAutoFit/>
          </a:bodyPr>
          <a:lstStyle/>
          <a:p>
            <a:r>
              <a:rPr lang="en-GB" sz="1200" dirty="0">
                <a:latin typeface="Calibri" panose="020F0502020204030204" pitchFamily="34" charset="0"/>
              </a:rPr>
              <a:t>Write a short narrative using the opening line: “Darkness, complete darkness…”</a:t>
            </a:r>
          </a:p>
        </p:txBody>
      </p:sp>
      <p:sp>
        <p:nvSpPr>
          <p:cNvPr id="20" name="TextBox 19"/>
          <p:cNvSpPr txBox="1"/>
          <p:nvPr/>
        </p:nvSpPr>
        <p:spPr>
          <a:xfrm>
            <a:off x="1454279" y="2943542"/>
            <a:ext cx="1303252" cy="830997"/>
          </a:xfrm>
          <a:prstGeom prst="rect">
            <a:avLst/>
          </a:prstGeom>
          <a:noFill/>
        </p:spPr>
        <p:txBody>
          <a:bodyPr wrap="square" rtlCol="0">
            <a:spAutoFit/>
          </a:bodyPr>
          <a:lstStyle/>
          <a:p>
            <a:r>
              <a:rPr lang="en-GB" sz="1200" dirty="0">
                <a:latin typeface="Calibri" panose="020F0502020204030204" pitchFamily="34" charset="0"/>
              </a:rPr>
              <a:t>Describe a group of friends enjoying a  summer day. </a:t>
            </a:r>
          </a:p>
        </p:txBody>
      </p:sp>
      <p:sp>
        <p:nvSpPr>
          <p:cNvPr id="21" name="TextBox 20"/>
          <p:cNvSpPr txBox="1"/>
          <p:nvPr/>
        </p:nvSpPr>
        <p:spPr>
          <a:xfrm>
            <a:off x="162268" y="6485285"/>
            <a:ext cx="1333158" cy="1015663"/>
          </a:xfrm>
          <a:prstGeom prst="rect">
            <a:avLst/>
          </a:prstGeom>
          <a:noFill/>
        </p:spPr>
        <p:txBody>
          <a:bodyPr wrap="square" rtlCol="0">
            <a:spAutoFit/>
          </a:bodyPr>
          <a:lstStyle/>
          <a:p>
            <a:r>
              <a:rPr lang="en-GB" sz="1200" dirty="0">
                <a:latin typeface="Calibri" panose="020F0502020204030204" pitchFamily="34" charset="0"/>
              </a:rPr>
              <a:t>Imagine yourself or a character who is adrift at sea, describe the experience.</a:t>
            </a:r>
          </a:p>
        </p:txBody>
      </p:sp>
      <p:sp>
        <p:nvSpPr>
          <p:cNvPr id="22" name="TextBox 21"/>
          <p:cNvSpPr txBox="1"/>
          <p:nvPr/>
        </p:nvSpPr>
        <p:spPr>
          <a:xfrm>
            <a:off x="1454279" y="6473146"/>
            <a:ext cx="1397887" cy="1200329"/>
          </a:xfrm>
          <a:prstGeom prst="rect">
            <a:avLst/>
          </a:prstGeom>
          <a:noFill/>
        </p:spPr>
        <p:txBody>
          <a:bodyPr wrap="square" rtlCol="0">
            <a:spAutoFit/>
          </a:bodyPr>
          <a:lstStyle/>
          <a:p>
            <a:r>
              <a:rPr lang="en-GB" sz="1200" dirty="0">
                <a:latin typeface="Calibri" panose="020F0502020204030204" pitchFamily="34" charset="0"/>
              </a:rPr>
              <a:t>Describe a character as they drop something precious and watch it roll beyond their reach.</a:t>
            </a:r>
          </a:p>
        </p:txBody>
      </p:sp>
      <p:sp>
        <p:nvSpPr>
          <p:cNvPr id="23" name="TextBox 22"/>
          <p:cNvSpPr txBox="1"/>
          <p:nvPr/>
        </p:nvSpPr>
        <p:spPr>
          <a:xfrm>
            <a:off x="162269" y="5275286"/>
            <a:ext cx="1303252" cy="1277273"/>
          </a:xfrm>
          <a:prstGeom prst="rect">
            <a:avLst/>
          </a:prstGeom>
          <a:noFill/>
        </p:spPr>
        <p:txBody>
          <a:bodyPr wrap="square" rtlCol="0">
            <a:spAutoFit/>
          </a:bodyPr>
          <a:lstStyle/>
          <a:p>
            <a:r>
              <a:rPr lang="en-GB" sz="1100" dirty="0">
                <a:latin typeface="Calibri" panose="020F0502020204030204" pitchFamily="34" charset="0"/>
              </a:rPr>
              <a:t>Imagine life in the WW1 trenches. Write a description of it and the conversations between the men there.</a:t>
            </a:r>
          </a:p>
        </p:txBody>
      </p:sp>
      <p:sp>
        <p:nvSpPr>
          <p:cNvPr id="24" name="TextBox 23"/>
          <p:cNvSpPr txBox="1"/>
          <p:nvPr/>
        </p:nvSpPr>
        <p:spPr>
          <a:xfrm>
            <a:off x="162267" y="4072452"/>
            <a:ext cx="1371900" cy="1277273"/>
          </a:xfrm>
          <a:prstGeom prst="rect">
            <a:avLst/>
          </a:prstGeom>
          <a:noFill/>
        </p:spPr>
        <p:txBody>
          <a:bodyPr wrap="square" rtlCol="0">
            <a:spAutoFit/>
          </a:bodyPr>
          <a:lstStyle/>
          <a:p>
            <a:r>
              <a:rPr lang="en-GB" sz="1100" dirty="0">
                <a:latin typeface="Calibri" panose="020F0502020204030204" pitchFamily="34" charset="0"/>
              </a:rPr>
              <a:t>Invent a job that doesn’t exist yet. Write a job description for it, include a personality profile for candidates.</a:t>
            </a:r>
          </a:p>
        </p:txBody>
      </p:sp>
      <p:sp>
        <p:nvSpPr>
          <p:cNvPr id="25" name="TextBox 24"/>
          <p:cNvSpPr txBox="1"/>
          <p:nvPr/>
        </p:nvSpPr>
        <p:spPr>
          <a:xfrm>
            <a:off x="5354893" y="5275286"/>
            <a:ext cx="1431753" cy="1200329"/>
          </a:xfrm>
          <a:prstGeom prst="rect">
            <a:avLst/>
          </a:prstGeom>
          <a:noFill/>
        </p:spPr>
        <p:txBody>
          <a:bodyPr wrap="square" rtlCol="0">
            <a:spAutoFit/>
          </a:bodyPr>
          <a:lstStyle/>
          <a:p>
            <a:r>
              <a:rPr lang="en-GB" sz="1200" dirty="0">
                <a:latin typeface="Calibri" panose="020F0502020204030204" pitchFamily="34" charset="0"/>
              </a:rPr>
              <a:t>Write a short narrative using this opening line:</a:t>
            </a:r>
          </a:p>
          <a:p>
            <a:r>
              <a:rPr lang="en-GB" sz="1200" dirty="0">
                <a:latin typeface="Calibri" panose="020F0502020204030204" pitchFamily="34" charset="0"/>
              </a:rPr>
              <a:t>“Water gushed through the open window…”</a:t>
            </a:r>
          </a:p>
        </p:txBody>
      </p:sp>
      <p:sp>
        <p:nvSpPr>
          <p:cNvPr id="26" name="TextBox 25"/>
          <p:cNvSpPr txBox="1"/>
          <p:nvPr/>
        </p:nvSpPr>
        <p:spPr>
          <a:xfrm>
            <a:off x="4058554" y="4072452"/>
            <a:ext cx="1431753" cy="1015663"/>
          </a:xfrm>
          <a:prstGeom prst="rect">
            <a:avLst/>
          </a:prstGeom>
          <a:noFill/>
        </p:spPr>
        <p:txBody>
          <a:bodyPr wrap="square" rtlCol="0">
            <a:spAutoFit/>
          </a:bodyPr>
          <a:lstStyle/>
          <a:p>
            <a:r>
              <a:rPr lang="en-GB" sz="1200" dirty="0">
                <a:latin typeface="Calibri" panose="020F0502020204030204" pitchFamily="34" charset="0"/>
              </a:rPr>
              <a:t>Describe your bedroom in scientific detail, recreate every item in specific detail.</a:t>
            </a:r>
          </a:p>
        </p:txBody>
      </p:sp>
      <p:sp>
        <p:nvSpPr>
          <p:cNvPr id="27" name="TextBox 26"/>
          <p:cNvSpPr txBox="1"/>
          <p:nvPr/>
        </p:nvSpPr>
        <p:spPr>
          <a:xfrm>
            <a:off x="5354893" y="4072452"/>
            <a:ext cx="1341351" cy="1015663"/>
          </a:xfrm>
          <a:prstGeom prst="rect">
            <a:avLst/>
          </a:prstGeom>
          <a:noFill/>
        </p:spPr>
        <p:txBody>
          <a:bodyPr wrap="square" rtlCol="0">
            <a:spAutoFit/>
          </a:bodyPr>
          <a:lstStyle/>
          <a:p>
            <a:r>
              <a:rPr lang="en-GB" sz="1200" dirty="0">
                <a:latin typeface="Calibri" panose="020F0502020204030204" pitchFamily="34" charset="0"/>
              </a:rPr>
              <a:t>Write a short narrative in which a fictional character gets lost in your town.</a:t>
            </a:r>
          </a:p>
        </p:txBody>
      </p:sp>
      <p:sp>
        <p:nvSpPr>
          <p:cNvPr id="28" name="TextBox 27"/>
          <p:cNvSpPr txBox="1"/>
          <p:nvPr/>
        </p:nvSpPr>
        <p:spPr>
          <a:xfrm>
            <a:off x="2740556" y="2943542"/>
            <a:ext cx="1431753" cy="1015663"/>
          </a:xfrm>
          <a:prstGeom prst="rect">
            <a:avLst/>
          </a:prstGeom>
          <a:noFill/>
        </p:spPr>
        <p:txBody>
          <a:bodyPr wrap="square" rtlCol="0">
            <a:spAutoFit/>
          </a:bodyPr>
          <a:lstStyle/>
          <a:p>
            <a:r>
              <a:rPr lang="en-GB" sz="1200" dirty="0">
                <a:latin typeface="Calibri" panose="020F0502020204030204" pitchFamily="34" charset="0"/>
              </a:rPr>
              <a:t>You teach an alien how to make a sandwich. Describe this process in precise detail.</a:t>
            </a:r>
          </a:p>
        </p:txBody>
      </p:sp>
      <p:sp>
        <p:nvSpPr>
          <p:cNvPr id="29" name="TextBox 28"/>
          <p:cNvSpPr txBox="1"/>
          <p:nvPr/>
        </p:nvSpPr>
        <p:spPr>
          <a:xfrm>
            <a:off x="4083954" y="5294252"/>
            <a:ext cx="1289050" cy="830997"/>
          </a:xfrm>
          <a:prstGeom prst="rect">
            <a:avLst/>
          </a:prstGeom>
          <a:noFill/>
        </p:spPr>
        <p:txBody>
          <a:bodyPr wrap="square" rtlCol="0">
            <a:spAutoFit/>
          </a:bodyPr>
          <a:lstStyle>
            <a:defPPr>
              <a:defRPr lang="en-US"/>
            </a:defPPr>
            <a:lvl1pPr>
              <a:defRPr sz="1200">
                <a:latin typeface="KG Thinking Out Loud" panose="02000000000000000000" pitchFamily="2" charset="0"/>
              </a:defRPr>
            </a:lvl1pPr>
          </a:lstStyle>
          <a:p>
            <a:r>
              <a:rPr lang="en-GB" dirty="0">
                <a:latin typeface="Calibri" panose="020F0502020204030204" pitchFamily="34" charset="0"/>
              </a:rPr>
              <a:t>Write a short narrative based on the title “Rain”</a:t>
            </a:r>
          </a:p>
        </p:txBody>
      </p:sp>
      <p:sp>
        <p:nvSpPr>
          <p:cNvPr id="30" name="TextBox 29"/>
          <p:cNvSpPr txBox="1"/>
          <p:nvPr/>
        </p:nvSpPr>
        <p:spPr>
          <a:xfrm>
            <a:off x="4058554" y="2943542"/>
            <a:ext cx="1353216" cy="1015663"/>
          </a:xfrm>
          <a:prstGeom prst="rect">
            <a:avLst/>
          </a:prstGeom>
          <a:noFill/>
        </p:spPr>
        <p:txBody>
          <a:bodyPr wrap="square" rtlCol="0">
            <a:spAutoFit/>
          </a:bodyPr>
          <a:lstStyle/>
          <a:p>
            <a:r>
              <a:rPr lang="en-GB" sz="1200" dirty="0">
                <a:latin typeface="Calibri" panose="020F0502020204030204" pitchFamily="34" charset="0"/>
              </a:rPr>
              <a:t>Write a description of your “best day ever”. Relive the day in detail.</a:t>
            </a:r>
          </a:p>
        </p:txBody>
      </p:sp>
      <p:sp>
        <p:nvSpPr>
          <p:cNvPr id="31" name="TextBox 30"/>
          <p:cNvSpPr txBox="1"/>
          <p:nvPr/>
        </p:nvSpPr>
        <p:spPr>
          <a:xfrm>
            <a:off x="5354893" y="2943542"/>
            <a:ext cx="1353216" cy="646331"/>
          </a:xfrm>
          <a:prstGeom prst="rect">
            <a:avLst/>
          </a:prstGeom>
          <a:noFill/>
        </p:spPr>
        <p:txBody>
          <a:bodyPr wrap="square" rtlCol="0">
            <a:spAutoFit/>
          </a:bodyPr>
          <a:lstStyle/>
          <a:p>
            <a:r>
              <a:rPr lang="en-GB" sz="1200" dirty="0">
                <a:latin typeface="Calibri" panose="020F0502020204030204" pitchFamily="34" charset="0"/>
              </a:rPr>
              <a:t>Write a short narrative based on the title “Late”</a:t>
            </a:r>
          </a:p>
        </p:txBody>
      </p:sp>
      <p:sp>
        <p:nvSpPr>
          <p:cNvPr id="32" name="TextBox 31"/>
          <p:cNvSpPr txBox="1"/>
          <p:nvPr/>
        </p:nvSpPr>
        <p:spPr>
          <a:xfrm>
            <a:off x="132612" y="1850372"/>
            <a:ext cx="6552360" cy="1077218"/>
          </a:xfrm>
          <a:prstGeom prst="rect">
            <a:avLst/>
          </a:prstGeom>
          <a:noFill/>
        </p:spPr>
        <p:txBody>
          <a:bodyPr wrap="square" rtlCol="0">
            <a:spAutoFit/>
          </a:bodyPr>
          <a:lstStyle/>
          <a:p>
            <a:r>
              <a:rPr lang="en-GB" sz="1600" b="1" dirty="0">
                <a:latin typeface="Calibri" panose="020F0502020204030204" pitchFamily="34" charset="0"/>
              </a:rPr>
              <a:t>Instructions</a:t>
            </a:r>
            <a:r>
              <a:rPr lang="en-GB" sz="1600" dirty="0">
                <a:latin typeface="Calibri" panose="020F0502020204030204" pitchFamily="34" charset="0"/>
              </a:rPr>
              <a:t>: This choice board of writing prompts is set up like a BINGO board.  You will be given extra “credit” for a “bingo” which is one complete line up or down. And extra, extra “credit” for a blackout which is completing all the tasks.</a:t>
            </a:r>
            <a:endParaRPr lang="en-US" sz="1600" dirty="0">
              <a:latin typeface="Calibri" panose="020F0502020204030204" pitchFamily="34" charset="0"/>
            </a:endParaRPr>
          </a:p>
        </p:txBody>
      </p:sp>
      <p:sp>
        <p:nvSpPr>
          <p:cNvPr id="33" name="TextBox 32"/>
          <p:cNvSpPr txBox="1"/>
          <p:nvPr/>
        </p:nvSpPr>
        <p:spPr>
          <a:xfrm>
            <a:off x="156304" y="9044394"/>
            <a:ext cx="6401687" cy="400110"/>
          </a:xfrm>
          <a:prstGeom prst="rect">
            <a:avLst/>
          </a:prstGeom>
          <a:noFill/>
        </p:spPr>
        <p:txBody>
          <a:bodyPr wrap="square" rtlCol="0">
            <a:spAutoFit/>
          </a:bodyPr>
          <a:lstStyle/>
          <a:p>
            <a:r>
              <a:rPr lang="en-GB" sz="2000" dirty="0">
                <a:latin typeface="Calibri" panose="020F0502020204030204" pitchFamily="34" charset="0"/>
              </a:rPr>
              <a:t>Don’t forget your best writing skills!</a:t>
            </a:r>
            <a:endParaRPr lang="en-US" sz="2000" dirty="0">
              <a:latin typeface="Calibri" panose="020F0502020204030204" pitchFamily="34"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02633" y="5310487"/>
            <a:ext cx="709031" cy="1144402"/>
          </a:xfrm>
          <a:prstGeom prst="rect">
            <a:avLst/>
          </a:prstGeom>
        </p:spPr>
      </p:pic>
      <p:sp>
        <p:nvSpPr>
          <p:cNvPr id="39" name="Flowchart: Connector 38">
            <a:extLst>
              <a:ext uri="{FF2B5EF4-FFF2-40B4-BE49-F238E27FC236}">
                <a16:creationId xmlns:a16="http://schemas.microsoft.com/office/drawing/2014/main" id="{C0C89695-5143-44CC-A775-B52C47D73981}"/>
              </a:ext>
            </a:extLst>
          </p:cNvPr>
          <p:cNvSpPr/>
          <p:nvPr/>
        </p:nvSpPr>
        <p:spPr>
          <a:xfrm>
            <a:off x="6107168" y="205378"/>
            <a:ext cx="508000" cy="508000"/>
          </a:xfrm>
          <a:prstGeom prst="flowChartConnector">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5400" dirty="0">
                <a:solidFill>
                  <a:schemeClr val="tx1"/>
                </a:solidFill>
                <a:latin typeface="Calibri" panose="020F0502020204030204" pitchFamily="34" charset="0"/>
              </a:rPr>
              <a:t>1</a:t>
            </a:r>
          </a:p>
        </p:txBody>
      </p:sp>
    </p:spTree>
    <p:extLst>
      <p:ext uri="{BB962C8B-B14F-4D97-AF65-F5344CB8AC3E}">
        <p14:creationId xmlns:p14="http://schemas.microsoft.com/office/powerpoint/2010/main" val="355291463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180310" y="2887506"/>
          <a:ext cx="6497380" cy="6000750"/>
        </p:xfrm>
        <a:graphic>
          <a:graphicData uri="http://schemas.openxmlformats.org/drawingml/2006/table">
            <a:tbl>
              <a:tblPr firstRow="1" bandRow="1">
                <a:tableStyleId>{5C22544A-7EE6-4342-B048-85BDC9FD1C3A}</a:tableStyleId>
              </a:tblPr>
              <a:tblGrid>
                <a:gridCol w="1299476">
                  <a:extLst>
                    <a:ext uri="{9D8B030D-6E8A-4147-A177-3AD203B41FA5}">
                      <a16:colId xmlns:a16="http://schemas.microsoft.com/office/drawing/2014/main" val="3414497572"/>
                    </a:ext>
                  </a:extLst>
                </a:gridCol>
                <a:gridCol w="1299476">
                  <a:extLst>
                    <a:ext uri="{9D8B030D-6E8A-4147-A177-3AD203B41FA5}">
                      <a16:colId xmlns:a16="http://schemas.microsoft.com/office/drawing/2014/main" val="4282098677"/>
                    </a:ext>
                  </a:extLst>
                </a:gridCol>
                <a:gridCol w="1299476">
                  <a:extLst>
                    <a:ext uri="{9D8B030D-6E8A-4147-A177-3AD203B41FA5}">
                      <a16:colId xmlns:a16="http://schemas.microsoft.com/office/drawing/2014/main" val="1729313651"/>
                    </a:ext>
                  </a:extLst>
                </a:gridCol>
                <a:gridCol w="1299476">
                  <a:extLst>
                    <a:ext uri="{9D8B030D-6E8A-4147-A177-3AD203B41FA5}">
                      <a16:colId xmlns:a16="http://schemas.microsoft.com/office/drawing/2014/main" val="1065965965"/>
                    </a:ext>
                  </a:extLst>
                </a:gridCol>
                <a:gridCol w="1299476">
                  <a:extLst>
                    <a:ext uri="{9D8B030D-6E8A-4147-A177-3AD203B41FA5}">
                      <a16:colId xmlns:a16="http://schemas.microsoft.com/office/drawing/2014/main" val="1365455986"/>
                    </a:ext>
                  </a:extLst>
                </a:gridCol>
              </a:tblGrid>
              <a:tr h="1200150">
                <a:tc>
                  <a:txBody>
                    <a:bodyPr/>
                    <a:lstStyle/>
                    <a:p>
                      <a:endParaRPr lang="en-US" sz="14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400" dirty="0"/>
                        <a:t>xx</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44540206"/>
                  </a:ext>
                </a:extLst>
              </a:tr>
              <a:tr h="1200150">
                <a:tc>
                  <a:txBody>
                    <a:bodyPr/>
                    <a:lstStyle/>
                    <a:p>
                      <a:endParaRPr lang="en-US" sz="14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43737465"/>
                  </a:ext>
                </a:extLst>
              </a:tr>
              <a:tr h="1200150">
                <a:tc>
                  <a:txBody>
                    <a:bodyPr/>
                    <a:lstStyle/>
                    <a:p>
                      <a:endParaRPr lang="en-US" sz="14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4117144"/>
                  </a:ext>
                </a:extLst>
              </a:tr>
              <a:tr h="1200150">
                <a:tc>
                  <a:txBody>
                    <a:bodyPr/>
                    <a:lstStyle/>
                    <a:p>
                      <a:endParaRPr lang="en-US" sz="14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86898931"/>
                  </a:ext>
                </a:extLst>
              </a:tr>
              <a:tr h="1200150">
                <a:tc>
                  <a:txBody>
                    <a:bodyPr/>
                    <a:lstStyle/>
                    <a:p>
                      <a:endParaRPr lang="en-US" sz="14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18713362"/>
                  </a:ext>
                </a:extLst>
              </a:tr>
            </a:tbl>
          </a:graphicData>
        </a:graphic>
      </p:graphicFrame>
      <p:sp>
        <p:nvSpPr>
          <p:cNvPr id="8" name="TextBox 7"/>
          <p:cNvSpPr txBox="1"/>
          <p:nvPr/>
        </p:nvSpPr>
        <p:spPr>
          <a:xfrm>
            <a:off x="144218" y="2881449"/>
            <a:ext cx="1389949" cy="800219"/>
          </a:xfrm>
          <a:prstGeom prst="rect">
            <a:avLst/>
          </a:prstGeom>
          <a:noFill/>
        </p:spPr>
        <p:txBody>
          <a:bodyPr wrap="square" rtlCol="0">
            <a:spAutoFit/>
          </a:bodyPr>
          <a:lstStyle/>
          <a:p>
            <a:r>
              <a:rPr lang="en-GB" sz="1150" dirty="0">
                <a:latin typeface="Calibri" panose="020F0502020204030204" pitchFamily="34" charset="0"/>
              </a:rPr>
              <a:t>Write a narrative where this creature plays a significant role</a:t>
            </a:r>
          </a:p>
        </p:txBody>
      </p:sp>
      <p:sp>
        <p:nvSpPr>
          <p:cNvPr id="9" name="TextBox 8"/>
          <p:cNvSpPr txBox="1"/>
          <p:nvPr/>
        </p:nvSpPr>
        <p:spPr>
          <a:xfrm>
            <a:off x="1454279" y="4072452"/>
            <a:ext cx="1345168" cy="769441"/>
          </a:xfrm>
          <a:prstGeom prst="rect">
            <a:avLst/>
          </a:prstGeom>
          <a:noFill/>
        </p:spPr>
        <p:txBody>
          <a:bodyPr wrap="square" rtlCol="0">
            <a:spAutoFit/>
          </a:bodyPr>
          <a:lstStyle>
            <a:defPPr>
              <a:defRPr lang="en-US"/>
            </a:defPPr>
            <a:lvl1pPr>
              <a:defRPr sz="1200">
                <a:latin typeface="KG Thinking Out Loud" panose="02000000000000000000" pitchFamily="2" charset="0"/>
              </a:defRPr>
            </a:lvl1pPr>
          </a:lstStyle>
          <a:p>
            <a:r>
              <a:rPr lang="en-GB" sz="1100" dirty="0">
                <a:latin typeface="Calibri" panose="020F0502020204030204" pitchFamily="34" charset="0"/>
              </a:rPr>
              <a:t>Write a narrative where this creature plays a significant role</a:t>
            </a:r>
          </a:p>
        </p:txBody>
      </p:sp>
      <p:sp>
        <p:nvSpPr>
          <p:cNvPr id="12" name="TextBox 11"/>
          <p:cNvSpPr txBox="1"/>
          <p:nvPr/>
        </p:nvSpPr>
        <p:spPr>
          <a:xfrm>
            <a:off x="5354893" y="7669671"/>
            <a:ext cx="1431753" cy="1015663"/>
          </a:xfrm>
          <a:prstGeom prst="rect">
            <a:avLst/>
          </a:prstGeom>
          <a:noFill/>
        </p:spPr>
        <p:txBody>
          <a:bodyPr wrap="square" rtlCol="0">
            <a:spAutoFit/>
          </a:bodyPr>
          <a:lstStyle/>
          <a:p>
            <a:r>
              <a:rPr lang="en-GB" sz="1200" dirty="0">
                <a:latin typeface="Calibri" panose="020F0502020204030204" pitchFamily="34" charset="0"/>
              </a:rPr>
              <a:t>Write a short narrative based on the title “The Gamble”</a:t>
            </a:r>
          </a:p>
          <a:p>
            <a:endParaRPr lang="en-GB" sz="1200" dirty="0">
              <a:latin typeface="Calibri" panose="020F0502020204030204" pitchFamily="34" charset="0"/>
            </a:endParaRPr>
          </a:p>
        </p:txBody>
      </p:sp>
      <p:sp>
        <p:nvSpPr>
          <p:cNvPr id="15" name="TextBox 14"/>
          <p:cNvSpPr txBox="1"/>
          <p:nvPr/>
        </p:nvSpPr>
        <p:spPr>
          <a:xfrm>
            <a:off x="1454279" y="7669671"/>
            <a:ext cx="1303252" cy="830997"/>
          </a:xfrm>
          <a:prstGeom prst="rect">
            <a:avLst/>
          </a:prstGeom>
          <a:noFill/>
        </p:spPr>
        <p:txBody>
          <a:bodyPr wrap="square" rtlCol="0">
            <a:spAutoFit/>
          </a:bodyPr>
          <a:lstStyle/>
          <a:p>
            <a:r>
              <a:rPr lang="en-GB" sz="1200" dirty="0">
                <a:latin typeface="Calibri" panose="020F0502020204030204" pitchFamily="34" charset="0"/>
              </a:rPr>
              <a:t>Write a short narrative based on the title “Plastic”</a:t>
            </a:r>
          </a:p>
        </p:txBody>
      </p:sp>
      <p:sp>
        <p:nvSpPr>
          <p:cNvPr id="17" name="TextBox 16"/>
          <p:cNvSpPr txBox="1"/>
          <p:nvPr/>
        </p:nvSpPr>
        <p:spPr>
          <a:xfrm>
            <a:off x="5354893" y="6473147"/>
            <a:ext cx="1330079" cy="646331"/>
          </a:xfrm>
          <a:prstGeom prst="rect">
            <a:avLst/>
          </a:prstGeom>
          <a:noFill/>
        </p:spPr>
        <p:txBody>
          <a:bodyPr wrap="square" rtlCol="0">
            <a:spAutoFit/>
          </a:bodyPr>
          <a:lstStyle>
            <a:defPPr>
              <a:defRPr lang="en-US"/>
            </a:defPPr>
            <a:lvl1pPr>
              <a:defRPr sz="1200">
                <a:latin typeface="KG Thinking Out Loud" panose="02000000000000000000" pitchFamily="2" charset="0"/>
              </a:defRPr>
            </a:lvl1pPr>
          </a:lstStyle>
          <a:p>
            <a:r>
              <a:rPr lang="en-GB" dirty="0">
                <a:latin typeface="Calibri" panose="020F0502020204030204" pitchFamily="34" charset="0"/>
              </a:rPr>
              <a:t>Write a narrative set in a hospital waiting room.</a:t>
            </a:r>
          </a:p>
        </p:txBody>
      </p:sp>
      <p:sp>
        <p:nvSpPr>
          <p:cNvPr id="19" name="TextBox 18"/>
          <p:cNvSpPr txBox="1"/>
          <p:nvPr/>
        </p:nvSpPr>
        <p:spPr>
          <a:xfrm>
            <a:off x="2740556" y="7669671"/>
            <a:ext cx="1431754" cy="1015663"/>
          </a:xfrm>
          <a:prstGeom prst="rect">
            <a:avLst/>
          </a:prstGeom>
          <a:noFill/>
        </p:spPr>
        <p:txBody>
          <a:bodyPr wrap="square" rtlCol="0">
            <a:spAutoFit/>
          </a:bodyPr>
          <a:lstStyle/>
          <a:p>
            <a:r>
              <a:rPr lang="en-GB" sz="1200" dirty="0">
                <a:latin typeface="Calibri" panose="020F0502020204030204" pitchFamily="34" charset="0"/>
              </a:rPr>
              <a:t>Write a conversation between long lost friends who meet at a petrol station</a:t>
            </a:r>
          </a:p>
        </p:txBody>
      </p:sp>
      <p:sp>
        <p:nvSpPr>
          <p:cNvPr id="20" name="TextBox 19"/>
          <p:cNvSpPr txBox="1"/>
          <p:nvPr/>
        </p:nvSpPr>
        <p:spPr>
          <a:xfrm>
            <a:off x="1472566" y="2913062"/>
            <a:ext cx="1262105" cy="1200329"/>
          </a:xfrm>
          <a:prstGeom prst="rect">
            <a:avLst/>
          </a:prstGeom>
          <a:noFill/>
        </p:spPr>
        <p:txBody>
          <a:bodyPr wrap="square" rtlCol="0">
            <a:spAutoFit/>
          </a:bodyPr>
          <a:lstStyle/>
          <a:p>
            <a:r>
              <a:rPr lang="en-GB" sz="1200" dirty="0">
                <a:latin typeface="Calibri" panose="020F0502020204030204" pitchFamily="34" charset="0"/>
              </a:rPr>
              <a:t>Take a character from a Disney film and put them in a real-life job. Describe their day</a:t>
            </a:r>
          </a:p>
        </p:txBody>
      </p:sp>
      <p:sp>
        <p:nvSpPr>
          <p:cNvPr id="22" name="TextBox 21"/>
          <p:cNvSpPr txBox="1"/>
          <p:nvPr/>
        </p:nvSpPr>
        <p:spPr>
          <a:xfrm>
            <a:off x="1454279" y="6473146"/>
            <a:ext cx="1324661" cy="830997"/>
          </a:xfrm>
          <a:prstGeom prst="rect">
            <a:avLst/>
          </a:prstGeom>
          <a:noFill/>
        </p:spPr>
        <p:txBody>
          <a:bodyPr wrap="square" rtlCol="0">
            <a:spAutoFit/>
          </a:bodyPr>
          <a:lstStyle/>
          <a:p>
            <a:r>
              <a:rPr lang="en-GB" sz="1200" dirty="0">
                <a:latin typeface="Calibri" panose="020F0502020204030204" pitchFamily="34" charset="0"/>
              </a:rPr>
              <a:t>Write a short story about an older couple who take up dancing.</a:t>
            </a:r>
          </a:p>
        </p:txBody>
      </p:sp>
      <p:sp>
        <p:nvSpPr>
          <p:cNvPr id="23" name="TextBox 22"/>
          <p:cNvSpPr txBox="1"/>
          <p:nvPr/>
        </p:nvSpPr>
        <p:spPr>
          <a:xfrm>
            <a:off x="162269" y="5275286"/>
            <a:ext cx="1303252" cy="938719"/>
          </a:xfrm>
          <a:prstGeom prst="rect">
            <a:avLst/>
          </a:prstGeom>
          <a:noFill/>
        </p:spPr>
        <p:txBody>
          <a:bodyPr wrap="square" rtlCol="0">
            <a:spAutoFit/>
          </a:bodyPr>
          <a:lstStyle/>
          <a:p>
            <a:r>
              <a:rPr lang="en-GB" sz="1100" dirty="0">
                <a:latin typeface="Calibri" panose="020F0502020204030204" pitchFamily="34" charset="0"/>
              </a:rPr>
              <a:t>Write a narrative that describes 6 months worth of mail sent by one avid letter writer</a:t>
            </a:r>
          </a:p>
        </p:txBody>
      </p:sp>
      <p:sp>
        <p:nvSpPr>
          <p:cNvPr id="25" name="TextBox 24"/>
          <p:cNvSpPr txBox="1"/>
          <p:nvPr/>
        </p:nvSpPr>
        <p:spPr>
          <a:xfrm>
            <a:off x="5354893" y="5275286"/>
            <a:ext cx="1431753" cy="830997"/>
          </a:xfrm>
          <a:prstGeom prst="rect">
            <a:avLst/>
          </a:prstGeom>
          <a:noFill/>
        </p:spPr>
        <p:txBody>
          <a:bodyPr wrap="square" rtlCol="0">
            <a:spAutoFit/>
          </a:bodyPr>
          <a:lstStyle/>
          <a:p>
            <a:r>
              <a:rPr lang="en-GB" sz="1200" dirty="0">
                <a:latin typeface="Calibri" panose="020F0502020204030204" pitchFamily="34" charset="0"/>
              </a:rPr>
              <a:t>Write a short story that begins with the words “You have no right…”</a:t>
            </a:r>
          </a:p>
        </p:txBody>
      </p:sp>
      <p:sp>
        <p:nvSpPr>
          <p:cNvPr id="26" name="TextBox 25"/>
          <p:cNvSpPr txBox="1"/>
          <p:nvPr/>
        </p:nvSpPr>
        <p:spPr>
          <a:xfrm>
            <a:off x="4058554" y="4072452"/>
            <a:ext cx="1431753" cy="646331"/>
          </a:xfrm>
          <a:prstGeom prst="rect">
            <a:avLst/>
          </a:prstGeom>
          <a:noFill/>
        </p:spPr>
        <p:txBody>
          <a:bodyPr wrap="square" rtlCol="0">
            <a:spAutoFit/>
          </a:bodyPr>
          <a:lstStyle/>
          <a:p>
            <a:r>
              <a:rPr lang="en-GB" sz="1200" dirty="0">
                <a:latin typeface="Calibri" panose="020F0502020204030204" pitchFamily="34" charset="0"/>
              </a:rPr>
              <a:t>Write a short story about a hand-made gift</a:t>
            </a:r>
          </a:p>
        </p:txBody>
      </p:sp>
      <p:sp>
        <p:nvSpPr>
          <p:cNvPr id="28" name="TextBox 27"/>
          <p:cNvSpPr txBox="1"/>
          <p:nvPr/>
        </p:nvSpPr>
        <p:spPr>
          <a:xfrm>
            <a:off x="2761347" y="2923094"/>
            <a:ext cx="1340855" cy="461665"/>
          </a:xfrm>
          <a:prstGeom prst="rect">
            <a:avLst/>
          </a:prstGeom>
          <a:noFill/>
        </p:spPr>
        <p:txBody>
          <a:bodyPr wrap="square" rtlCol="0">
            <a:spAutoFit/>
          </a:bodyPr>
          <a:lstStyle/>
          <a:p>
            <a:r>
              <a:rPr lang="en-GB" sz="1200" dirty="0">
                <a:latin typeface="Calibri" panose="020F0502020204030204" pitchFamily="34" charset="0"/>
              </a:rPr>
              <a:t>Write a short story set in a lift.</a:t>
            </a:r>
          </a:p>
        </p:txBody>
      </p:sp>
      <p:sp>
        <p:nvSpPr>
          <p:cNvPr id="29" name="TextBox 28"/>
          <p:cNvSpPr txBox="1"/>
          <p:nvPr/>
        </p:nvSpPr>
        <p:spPr>
          <a:xfrm>
            <a:off x="4058554" y="5275286"/>
            <a:ext cx="1289050" cy="830997"/>
          </a:xfrm>
          <a:prstGeom prst="rect">
            <a:avLst/>
          </a:prstGeom>
          <a:noFill/>
        </p:spPr>
        <p:txBody>
          <a:bodyPr wrap="square" rtlCol="0">
            <a:spAutoFit/>
          </a:bodyPr>
          <a:lstStyle>
            <a:defPPr>
              <a:defRPr lang="en-US"/>
            </a:defPPr>
            <a:lvl1pPr>
              <a:defRPr sz="1200">
                <a:latin typeface="KG Thinking Out Loud" panose="02000000000000000000" pitchFamily="2" charset="0"/>
              </a:defRPr>
            </a:lvl1pPr>
          </a:lstStyle>
          <a:p>
            <a:r>
              <a:rPr lang="en-GB" dirty="0">
                <a:latin typeface="Calibri" panose="020F0502020204030204" pitchFamily="34" charset="0"/>
              </a:rPr>
              <a:t>Write a short narrative based on the title “Lift Off”</a:t>
            </a:r>
          </a:p>
        </p:txBody>
      </p:sp>
      <p:sp>
        <p:nvSpPr>
          <p:cNvPr id="30" name="TextBox 29"/>
          <p:cNvSpPr txBox="1"/>
          <p:nvPr/>
        </p:nvSpPr>
        <p:spPr>
          <a:xfrm>
            <a:off x="4035050" y="2862230"/>
            <a:ext cx="1389949" cy="800219"/>
          </a:xfrm>
          <a:prstGeom prst="rect">
            <a:avLst/>
          </a:prstGeom>
          <a:noFill/>
        </p:spPr>
        <p:txBody>
          <a:bodyPr wrap="square" rtlCol="0">
            <a:spAutoFit/>
          </a:bodyPr>
          <a:lstStyle>
            <a:defPPr>
              <a:defRPr lang="en-US"/>
            </a:defPPr>
            <a:lvl1pPr>
              <a:defRPr sz="1150">
                <a:latin typeface="HelloBillionaire" panose="02000603000000000000" pitchFamily="2" charset="0"/>
              </a:defRPr>
            </a:lvl1pPr>
          </a:lstStyle>
          <a:p>
            <a:r>
              <a:rPr lang="en-GB" dirty="0">
                <a:latin typeface="Calibri" panose="020F0502020204030204" pitchFamily="34" charset="0"/>
              </a:rPr>
              <a:t>Write a narrative where this creature plays a significant role</a:t>
            </a:r>
          </a:p>
        </p:txBody>
      </p:sp>
      <p:sp>
        <p:nvSpPr>
          <p:cNvPr id="32" name="TextBox 31"/>
          <p:cNvSpPr txBox="1"/>
          <p:nvPr/>
        </p:nvSpPr>
        <p:spPr>
          <a:xfrm>
            <a:off x="132612" y="1850372"/>
            <a:ext cx="6552360" cy="1077218"/>
          </a:xfrm>
          <a:prstGeom prst="rect">
            <a:avLst/>
          </a:prstGeom>
          <a:noFill/>
        </p:spPr>
        <p:txBody>
          <a:bodyPr wrap="square" rtlCol="0">
            <a:spAutoFit/>
          </a:bodyPr>
          <a:lstStyle/>
          <a:p>
            <a:r>
              <a:rPr lang="en-GB" sz="1600" b="1" dirty="0">
                <a:latin typeface="Calibri" panose="020F0502020204030204" pitchFamily="34" charset="0"/>
              </a:rPr>
              <a:t>Instructions</a:t>
            </a:r>
            <a:r>
              <a:rPr lang="en-GB" sz="1600" dirty="0">
                <a:latin typeface="Calibri" panose="020F0502020204030204" pitchFamily="34" charset="0"/>
              </a:rPr>
              <a:t>: This choice board of writing prompts is set up like a BINGO board.  You will be given extra “credit” for a “bingo” which is one complete line up or down. And extra, extra “credit” for a blackout which is completing all the tasks.</a:t>
            </a:r>
            <a:endParaRPr lang="en-US" sz="1600" dirty="0">
              <a:latin typeface="Calibri" panose="020F0502020204030204" pitchFamily="34" charset="0"/>
            </a:endParaRPr>
          </a:p>
        </p:txBody>
      </p:sp>
      <p:sp>
        <p:nvSpPr>
          <p:cNvPr id="33" name="TextBox 32"/>
          <p:cNvSpPr txBox="1"/>
          <p:nvPr/>
        </p:nvSpPr>
        <p:spPr>
          <a:xfrm>
            <a:off x="156304" y="9044394"/>
            <a:ext cx="6401687" cy="400110"/>
          </a:xfrm>
          <a:prstGeom prst="rect">
            <a:avLst/>
          </a:prstGeom>
          <a:noFill/>
        </p:spPr>
        <p:txBody>
          <a:bodyPr wrap="square" rtlCol="0">
            <a:spAutoFit/>
          </a:bodyPr>
          <a:lstStyle/>
          <a:p>
            <a:r>
              <a:rPr lang="en-GB" sz="2000" dirty="0">
                <a:latin typeface="Calibri" panose="020F0502020204030204" pitchFamily="34" charset="0"/>
              </a:rPr>
              <a:t>Don’t forget your best writing skills!</a:t>
            </a:r>
            <a:endParaRPr lang="en-US" sz="2000" dirty="0">
              <a:latin typeface="Calibri" panose="020F0502020204030204" pitchFamily="34" charset="0"/>
            </a:endParaRPr>
          </a:p>
        </p:txBody>
      </p:sp>
      <p:pic>
        <p:nvPicPr>
          <p:cNvPr id="35" name="Picture 34">
            <a:extLst>
              <a:ext uri="{FF2B5EF4-FFF2-40B4-BE49-F238E27FC236}">
                <a16:creationId xmlns:a16="http://schemas.microsoft.com/office/drawing/2014/main" id="{F69526EA-D350-4006-B509-ACA9BCF130DB}"/>
              </a:ext>
            </a:extLst>
          </p:cNvPr>
          <p:cNvPicPr>
            <a:picLocks noChangeAspect="1"/>
          </p:cNvPicPr>
          <p:nvPr/>
        </p:nvPicPr>
        <p:blipFill>
          <a:blip r:embed="rId2"/>
          <a:stretch>
            <a:fillRect/>
          </a:stretch>
        </p:blipFill>
        <p:spPr>
          <a:xfrm>
            <a:off x="520273" y="3459724"/>
            <a:ext cx="540177" cy="594472"/>
          </a:xfrm>
          <a:prstGeom prst="rect">
            <a:avLst/>
          </a:prstGeom>
        </p:spPr>
      </p:pic>
      <p:pic>
        <p:nvPicPr>
          <p:cNvPr id="37" name="Picture 36">
            <a:extLst>
              <a:ext uri="{FF2B5EF4-FFF2-40B4-BE49-F238E27FC236}">
                <a16:creationId xmlns:a16="http://schemas.microsoft.com/office/drawing/2014/main" id="{D862F362-F95B-4C9E-8FF1-1259774CD269}"/>
              </a:ext>
            </a:extLst>
          </p:cNvPr>
          <p:cNvPicPr>
            <a:picLocks noChangeAspect="1"/>
          </p:cNvPicPr>
          <p:nvPr/>
        </p:nvPicPr>
        <p:blipFill>
          <a:blip r:embed="rId3"/>
          <a:stretch>
            <a:fillRect/>
          </a:stretch>
        </p:blipFill>
        <p:spPr>
          <a:xfrm>
            <a:off x="4383767" y="8226959"/>
            <a:ext cx="652747" cy="594000"/>
          </a:xfrm>
          <a:prstGeom prst="rect">
            <a:avLst/>
          </a:prstGeom>
        </p:spPr>
      </p:pic>
      <p:pic>
        <p:nvPicPr>
          <p:cNvPr id="39" name="Picture 38">
            <a:extLst>
              <a:ext uri="{FF2B5EF4-FFF2-40B4-BE49-F238E27FC236}">
                <a16:creationId xmlns:a16="http://schemas.microsoft.com/office/drawing/2014/main" id="{866EACCC-1862-4A88-9FA7-0BFA5668CED0}"/>
              </a:ext>
            </a:extLst>
          </p:cNvPr>
          <p:cNvPicPr>
            <a:picLocks noChangeAspect="1"/>
          </p:cNvPicPr>
          <p:nvPr/>
        </p:nvPicPr>
        <p:blipFill>
          <a:blip r:embed="rId4"/>
          <a:stretch>
            <a:fillRect/>
          </a:stretch>
        </p:blipFill>
        <p:spPr>
          <a:xfrm>
            <a:off x="4377680" y="3472401"/>
            <a:ext cx="636429" cy="594000"/>
          </a:xfrm>
          <a:prstGeom prst="rect">
            <a:avLst/>
          </a:prstGeom>
        </p:spPr>
      </p:pic>
      <p:pic>
        <p:nvPicPr>
          <p:cNvPr id="41" name="Picture 40">
            <a:extLst>
              <a:ext uri="{FF2B5EF4-FFF2-40B4-BE49-F238E27FC236}">
                <a16:creationId xmlns:a16="http://schemas.microsoft.com/office/drawing/2014/main" id="{279D0B1D-92EF-40AF-A423-B1837747F676}"/>
              </a:ext>
            </a:extLst>
          </p:cNvPr>
          <p:cNvPicPr>
            <a:picLocks noChangeAspect="1"/>
          </p:cNvPicPr>
          <p:nvPr/>
        </p:nvPicPr>
        <p:blipFill>
          <a:blip r:embed="rId5"/>
          <a:stretch>
            <a:fillRect/>
          </a:stretch>
        </p:blipFill>
        <p:spPr>
          <a:xfrm>
            <a:off x="2932000" y="7075671"/>
            <a:ext cx="1087248" cy="594000"/>
          </a:xfrm>
          <a:prstGeom prst="rect">
            <a:avLst/>
          </a:prstGeom>
        </p:spPr>
      </p:pic>
      <p:pic>
        <p:nvPicPr>
          <p:cNvPr id="43" name="Picture 42">
            <a:extLst>
              <a:ext uri="{FF2B5EF4-FFF2-40B4-BE49-F238E27FC236}">
                <a16:creationId xmlns:a16="http://schemas.microsoft.com/office/drawing/2014/main" id="{7A328A35-C417-4926-95F1-AA2276DD99B9}"/>
              </a:ext>
            </a:extLst>
          </p:cNvPr>
          <p:cNvPicPr>
            <a:picLocks noChangeAspect="1"/>
          </p:cNvPicPr>
          <p:nvPr/>
        </p:nvPicPr>
        <p:blipFill>
          <a:blip r:embed="rId6"/>
          <a:stretch>
            <a:fillRect/>
          </a:stretch>
        </p:blipFill>
        <p:spPr>
          <a:xfrm>
            <a:off x="1673003" y="4649742"/>
            <a:ext cx="686970" cy="594000"/>
          </a:xfrm>
          <a:prstGeom prst="rect">
            <a:avLst/>
          </a:prstGeom>
        </p:spPr>
      </p:pic>
      <p:pic>
        <p:nvPicPr>
          <p:cNvPr id="45" name="Picture 44">
            <a:extLst>
              <a:ext uri="{FF2B5EF4-FFF2-40B4-BE49-F238E27FC236}">
                <a16:creationId xmlns:a16="http://schemas.microsoft.com/office/drawing/2014/main" id="{059A8EEB-6B7F-437F-87FF-943593420F07}"/>
              </a:ext>
            </a:extLst>
          </p:cNvPr>
          <p:cNvPicPr>
            <a:picLocks noChangeAspect="1"/>
          </p:cNvPicPr>
          <p:nvPr/>
        </p:nvPicPr>
        <p:blipFill>
          <a:blip r:embed="rId7"/>
          <a:stretch>
            <a:fillRect/>
          </a:stretch>
        </p:blipFill>
        <p:spPr>
          <a:xfrm>
            <a:off x="341765" y="8291728"/>
            <a:ext cx="810368" cy="594000"/>
          </a:xfrm>
          <a:prstGeom prst="rect">
            <a:avLst/>
          </a:prstGeom>
        </p:spPr>
      </p:pic>
      <p:pic>
        <p:nvPicPr>
          <p:cNvPr id="47" name="Picture 46">
            <a:extLst>
              <a:ext uri="{FF2B5EF4-FFF2-40B4-BE49-F238E27FC236}">
                <a16:creationId xmlns:a16="http://schemas.microsoft.com/office/drawing/2014/main" id="{99009079-B702-435D-A0BA-BD2ED42F53E5}"/>
              </a:ext>
            </a:extLst>
          </p:cNvPr>
          <p:cNvPicPr>
            <a:picLocks noChangeAspect="1"/>
          </p:cNvPicPr>
          <p:nvPr/>
        </p:nvPicPr>
        <p:blipFill>
          <a:blip r:embed="rId8"/>
          <a:stretch>
            <a:fillRect/>
          </a:stretch>
        </p:blipFill>
        <p:spPr>
          <a:xfrm>
            <a:off x="5526399" y="4626450"/>
            <a:ext cx="917611" cy="594000"/>
          </a:xfrm>
          <a:prstGeom prst="rect">
            <a:avLst/>
          </a:prstGeom>
        </p:spPr>
      </p:pic>
      <p:sp>
        <p:nvSpPr>
          <p:cNvPr id="40" name="TextBox 39">
            <a:extLst>
              <a:ext uri="{FF2B5EF4-FFF2-40B4-BE49-F238E27FC236}">
                <a16:creationId xmlns:a16="http://schemas.microsoft.com/office/drawing/2014/main" id="{31137272-D497-4462-8EF1-1F618EE4DFBC}"/>
              </a:ext>
            </a:extLst>
          </p:cNvPr>
          <p:cNvSpPr txBox="1"/>
          <p:nvPr/>
        </p:nvSpPr>
        <p:spPr>
          <a:xfrm>
            <a:off x="5379536" y="4079370"/>
            <a:ext cx="1345168" cy="769441"/>
          </a:xfrm>
          <a:prstGeom prst="rect">
            <a:avLst/>
          </a:prstGeom>
          <a:noFill/>
        </p:spPr>
        <p:txBody>
          <a:bodyPr wrap="square" rtlCol="0">
            <a:spAutoFit/>
          </a:bodyPr>
          <a:lstStyle>
            <a:defPPr>
              <a:defRPr lang="en-US"/>
            </a:defPPr>
            <a:lvl1pPr>
              <a:defRPr sz="1200">
                <a:latin typeface="KG Thinking Out Loud" panose="02000000000000000000" pitchFamily="2" charset="0"/>
              </a:defRPr>
            </a:lvl1pPr>
          </a:lstStyle>
          <a:p>
            <a:r>
              <a:rPr lang="en-GB" sz="1100" dirty="0">
                <a:latin typeface="Calibri" panose="020F0502020204030204" pitchFamily="34" charset="0"/>
              </a:rPr>
              <a:t>Write a narrative where this creature plays a significant role</a:t>
            </a:r>
          </a:p>
        </p:txBody>
      </p:sp>
      <p:sp>
        <p:nvSpPr>
          <p:cNvPr id="42" name="TextBox 41">
            <a:extLst>
              <a:ext uri="{FF2B5EF4-FFF2-40B4-BE49-F238E27FC236}">
                <a16:creationId xmlns:a16="http://schemas.microsoft.com/office/drawing/2014/main" id="{E1382819-BCF6-4093-BD1B-C371DB988A74}"/>
              </a:ext>
            </a:extLst>
          </p:cNvPr>
          <p:cNvSpPr txBox="1"/>
          <p:nvPr/>
        </p:nvSpPr>
        <p:spPr>
          <a:xfrm>
            <a:off x="2778940" y="6486857"/>
            <a:ext cx="1345168" cy="769441"/>
          </a:xfrm>
          <a:prstGeom prst="rect">
            <a:avLst/>
          </a:prstGeom>
          <a:noFill/>
        </p:spPr>
        <p:txBody>
          <a:bodyPr wrap="square" rtlCol="0">
            <a:spAutoFit/>
          </a:bodyPr>
          <a:lstStyle>
            <a:defPPr>
              <a:defRPr lang="en-US"/>
            </a:defPPr>
            <a:lvl1pPr>
              <a:defRPr sz="1200">
                <a:latin typeface="KG Thinking Out Loud" panose="02000000000000000000" pitchFamily="2" charset="0"/>
              </a:defRPr>
            </a:lvl1pPr>
          </a:lstStyle>
          <a:p>
            <a:r>
              <a:rPr lang="en-GB" sz="1100" dirty="0">
                <a:latin typeface="Calibri" panose="020F0502020204030204" pitchFamily="34" charset="0"/>
              </a:rPr>
              <a:t>Write a narrative where this creature plays a significant role</a:t>
            </a:r>
          </a:p>
        </p:txBody>
      </p:sp>
      <p:sp>
        <p:nvSpPr>
          <p:cNvPr id="44" name="TextBox 43">
            <a:extLst>
              <a:ext uri="{FF2B5EF4-FFF2-40B4-BE49-F238E27FC236}">
                <a16:creationId xmlns:a16="http://schemas.microsoft.com/office/drawing/2014/main" id="{206A8D4B-5094-455A-AC64-005DB980AA13}"/>
              </a:ext>
            </a:extLst>
          </p:cNvPr>
          <p:cNvSpPr txBox="1"/>
          <p:nvPr/>
        </p:nvSpPr>
        <p:spPr>
          <a:xfrm>
            <a:off x="156304" y="7691829"/>
            <a:ext cx="1345168" cy="769441"/>
          </a:xfrm>
          <a:prstGeom prst="rect">
            <a:avLst/>
          </a:prstGeom>
          <a:noFill/>
        </p:spPr>
        <p:txBody>
          <a:bodyPr wrap="square" rtlCol="0">
            <a:spAutoFit/>
          </a:bodyPr>
          <a:lstStyle>
            <a:defPPr>
              <a:defRPr lang="en-US"/>
            </a:defPPr>
            <a:lvl1pPr>
              <a:defRPr sz="1200">
                <a:latin typeface="KG Thinking Out Loud" panose="02000000000000000000" pitchFamily="2" charset="0"/>
              </a:defRPr>
            </a:lvl1pPr>
          </a:lstStyle>
          <a:p>
            <a:r>
              <a:rPr lang="en-GB" sz="1100" dirty="0">
                <a:latin typeface="Calibri" panose="020F0502020204030204" pitchFamily="34" charset="0"/>
              </a:rPr>
              <a:t>Write a narrative where this creature plays a significant role</a:t>
            </a:r>
          </a:p>
        </p:txBody>
      </p:sp>
      <p:sp>
        <p:nvSpPr>
          <p:cNvPr id="46" name="TextBox 45">
            <a:extLst>
              <a:ext uri="{FF2B5EF4-FFF2-40B4-BE49-F238E27FC236}">
                <a16:creationId xmlns:a16="http://schemas.microsoft.com/office/drawing/2014/main" id="{18FBE819-FF83-4EF6-8576-6789BB0BA3BD}"/>
              </a:ext>
            </a:extLst>
          </p:cNvPr>
          <p:cNvSpPr txBox="1"/>
          <p:nvPr/>
        </p:nvSpPr>
        <p:spPr>
          <a:xfrm>
            <a:off x="4066225" y="7653132"/>
            <a:ext cx="1345168" cy="769441"/>
          </a:xfrm>
          <a:prstGeom prst="rect">
            <a:avLst/>
          </a:prstGeom>
          <a:noFill/>
        </p:spPr>
        <p:txBody>
          <a:bodyPr wrap="square" rtlCol="0">
            <a:spAutoFit/>
          </a:bodyPr>
          <a:lstStyle>
            <a:defPPr>
              <a:defRPr lang="en-US"/>
            </a:defPPr>
            <a:lvl1pPr>
              <a:defRPr sz="1200">
                <a:latin typeface="KG Thinking Out Loud" panose="02000000000000000000" pitchFamily="2" charset="0"/>
              </a:defRPr>
            </a:lvl1pPr>
          </a:lstStyle>
          <a:p>
            <a:r>
              <a:rPr lang="en-GB" sz="1100" dirty="0">
                <a:latin typeface="Calibri" panose="020F0502020204030204" pitchFamily="34" charset="0"/>
              </a:rPr>
              <a:t>Write a narrative where this creature plays a significant role</a:t>
            </a:r>
          </a:p>
        </p:txBody>
      </p:sp>
      <p:pic>
        <p:nvPicPr>
          <p:cNvPr id="48" name="Picture 47">
            <a:extLst>
              <a:ext uri="{FF2B5EF4-FFF2-40B4-BE49-F238E27FC236}">
                <a16:creationId xmlns:a16="http://schemas.microsoft.com/office/drawing/2014/main" id="{C47E5897-B3BE-4E57-B1F8-7905D622856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002633" y="5310487"/>
            <a:ext cx="709031" cy="1144402"/>
          </a:xfrm>
          <a:prstGeom prst="rect">
            <a:avLst/>
          </a:prstGeom>
        </p:spPr>
      </p:pic>
      <p:sp>
        <p:nvSpPr>
          <p:cNvPr id="49" name="TextBox 48">
            <a:extLst>
              <a:ext uri="{FF2B5EF4-FFF2-40B4-BE49-F238E27FC236}">
                <a16:creationId xmlns:a16="http://schemas.microsoft.com/office/drawing/2014/main" id="{B8C1601E-CD8E-48F3-9AC9-D4C41F663FED}"/>
              </a:ext>
            </a:extLst>
          </p:cNvPr>
          <p:cNvSpPr txBox="1"/>
          <p:nvPr/>
        </p:nvSpPr>
        <p:spPr>
          <a:xfrm>
            <a:off x="2742290" y="4064531"/>
            <a:ext cx="1386470" cy="830997"/>
          </a:xfrm>
          <a:prstGeom prst="rect">
            <a:avLst/>
          </a:prstGeom>
          <a:noFill/>
        </p:spPr>
        <p:txBody>
          <a:bodyPr wrap="square" rtlCol="0">
            <a:spAutoFit/>
          </a:bodyPr>
          <a:lstStyle>
            <a:defPPr>
              <a:defRPr lang="en-US"/>
            </a:defPPr>
            <a:lvl1pPr>
              <a:defRPr sz="1200">
                <a:latin typeface="KG Thinking Out Loud" panose="02000000000000000000" pitchFamily="2" charset="0"/>
              </a:defRPr>
            </a:lvl1pPr>
          </a:lstStyle>
          <a:p>
            <a:r>
              <a:rPr lang="en-GB" dirty="0">
                <a:latin typeface="Calibri" panose="020F0502020204030204" pitchFamily="34" charset="0"/>
              </a:rPr>
              <a:t>Describe a family as they set up a tent ready for a camping trip.</a:t>
            </a:r>
          </a:p>
        </p:txBody>
      </p:sp>
      <p:sp>
        <p:nvSpPr>
          <p:cNvPr id="50" name="TextBox 49">
            <a:extLst>
              <a:ext uri="{FF2B5EF4-FFF2-40B4-BE49-F238E27FC236}">
                <a16:creationId xmlns:a16="http://schemas.microsoft.com/office/drawing/2014/main" id="{680D702F-0D47-4842-9C21-E1441050200A}"/>
              </a:ext>
            </a:extLst>
          </p:cNvPr>
          <p:cNvSpPr txBox="1"/>
          <p:nvPr/>
        </p:nvSpPr>
        <p:spPr>
          <a:xfrm>
            <a:off x="4052909" y="6479010"/>
            <a:ext cx="1350812" cy="1015663"/>
          </a:xfrm>
          <a:prstGeom prst="rect">
            <a:avLst/>
          </a:prstGeom>
          <a:noFill/>
        </p:spPr>
        <p:txBody>
          <a:bodyPr wrap="square" rtlCol="0">
            <a:spAutoFit/>
          </a:bodyPr>
          <a:lstStyle>
            <a:defPPr>
              <a:defRPr lang="en-US"/>
            </a:defPPr>
            <a:lvl1pPr>
              <a:defRPr sz="1200">
                <a:latin typeface="KG Thinking Out Loud" panose="02000000000000000000" pitchFamily="2" charset="0"/>
              </a:defRPr>
            </a:lvl1pPr>
          </a:lstStyle>
          <a:p>
            <a:r>
              <a:rPr lang="en-GB" dirty="0">
                <a:latin typeface="Calibri" panose="020F0502020204030204" pitchFamily="34" charset="0"/>
              </a:rPr>
              <a:t>Write a short story that contains a police officer, an accident, and an ice-cream.</a:t>
            </a:r>
          </a:p>
        </p:txBody>
      </p:sp>
      <p:sp>
        <p:nvSpPr>
          <p:cNvPr id="51" name="TextBox 50">
            <a:extLst>
              <a:ext uri="{FF2B5EF4-FFF2-40B4-BE49-F238E27FC236}">
                <a16:creationId xmlns:a16="http://schemas.microsoft.com/office/drawing/2014/main" id="{8DD32288-6966-4668-A8E1-63A9F0FE6B58}"/>
              </a:ext>
            </a:extLst>
          </p:cNvPr>
          <p:cNvSpPr txBox="1"/>
          <p:nvPr/>
        </p:nvSpPr>
        <p:spPr>
          <a:xfrm>
            <a:off x="5354893" y="2866690"/>
            <a:ext cx="1353216" cy="1015663"/>
          </a:xfrm>
          <a:prstGeom prst="rect">
            <a:avLst/>
          </a:prstGeom>
          <a:noFill/>
        </p:spPr>
        <p:txBody>
          <a:bodyPr wrap="square" rtlCol="0">
            <a:spAutoFit/>
          </a:bodyPr>
          <a:lstStyle/>
          <a:p>
            <a:r>
              <a:rPr lang="en-GB" sz="1200" dirty="0">
                <a:latin typeface="Calibri" panose="020F0502020204030204" pitchFamily="34" charset="0"/>
              </a:rPr>
              <a:t>Write a short story in which a child gets locked in school at night-time.</a:t>
            </a:r>
          </a:p>
        </p:txBody>
      </p:sp>
      <p:sp>
        <p:nvSpPr>
          <p:cNvPr id="52" name="TextBox 51">
            <a:extLst>
              <a:ext uri="{FF2B5EF4-FFF2-40B4-BE49-F238E27FC236}">
                <a16:creationId xmlns:a16="http://schemas.microsoft.com/office/drawing/2014/main" id="{D1FEB663-90DB-40EC-AEF0-E0BF903812A5}"/>
              </a:ext>
            </a:extLst>
          </p:cNvPr>
          <p:cNvSpPr txBox="1"/>
          <p:nvPr/>
        </p:nvSpPr>
        <p:spPr>
          <a:xfrm>
            <a:off x="137871" y="6478597"/>
            <a:ext cx="1371900" cy="1200329"/>
          </a:xfrm>
          <a:prstGeom prst="rect">
            <a:avLst/>
          </a:prstGeom>
          <a:noFill/>
        </p:spPr>
        <p:txBody>
          <a:bodyPr wrap="square" rtlCol="0">
            <a:spAutoFit/>
          </a:bodyPr>
          <a:lstStyle>
            <a:defPPr>
              <a:defRPr lang="en-US"/>
            </a:defPPr>
            <a:lvl1pPr>
              <a:defRPr sz="1200">
                <a:latin typeface="KG Thinking Out Loud" panose="02000000000000000000" pitchFamily="2" charset="0"/>
              </a:defRPr>
            </a:lvl1pPr>
          </a:lstStyle>
          <a:p>
            <a:r>
              <a:rPr lang="en-GB" dirty="0">
                <a:latin typeface="Calibri" panose="020F0502020204030204" pitchFamily="34" charset="0"/>
              </a:rPr>
              <a:t>You need to borrow a $100 off your parents – write the story you will tell them to persuade them.</a:t>
            </a:r>
          </a:p>
        </p:txBody>
      </p:sp>
      <p:sp>
        <p:nvSpPr>
          <p:cNvPr id="53" name="TextBox 52">
            <a:extLst>
              <a:ext uri="{FF2B5EF4-FFF2-40B4-BE49-F238E27FC236}">
                <a16:creationId xmlns:a16="http://schemas.microsoft.com/office/drawing/2014/main" id="{4104AE5E-16CF-4560-A91F-626F29647097}"/>
              </a:ext>
            </a:extLst>
          </p:cNvPr>
          <p:cNvSpPr txBox="1"/>
          <p:nvPr/>
        </p:nvSpPr>
        <p:spPr>
          <a:xfrm>
            <a:off x="1435128" y="5282853"/>
            <a:ext cx="1432591" cy="1015663"/>
          </a:xfrm>
          <a:prstGeom prst="rect">
            <a:avLst/>
          </a:prstGeom>
          <a:noFill/>
        </p:spPr>
        <p:txBody>
          <a:bodyPr wrap="square" rtlCol="0">
            <a:spAutoFit/>
          </a:bodyPr>
          <a:lstStyle/>
          <a:p>
            <a:r>
              <a:rPr lang="en-GB" sz="1200" dirty="0">
                <a:latin typeface="Calibri" panose="020F0502020204030204" pitchFamily="34" charset="0"/>
              </a:rPr>
              <a:t>Write a conversation between siblings who are trying to wind each other up.</a:t>
            </a:r>
          </a:p>
        </p:txBody>
      </p:sp>
      <p:sp>
        <p:nvSpPr>
          <p:cNvPr id="54" name="TextBox 53">
            <a:extLst>
              <a:ext uri="{FF2B5EF4-FFF2-40B4-BE49-F238E27FC236}">
                <a16:creationId xmlns:a16="http://schemas.microsoft.com/office/drawing/2014/main" id="{4F105991-46EC-417C-9236-15A6E22B9426}"/>
              </a:ext>
            </a:extLst>
          </p:cNvPr>
          <p:cNvSpPr txBox="1"/>
          <p:nvPr/>
        </p:nvSpPr>
        <p:spPr>
          <a:xfrm>
            <a:off x="144218" y="4072452"/>
            <a:ext cx="1303252" cy="830997"/>
          </a:xfrm>
          <a:prstGeom prst="rect">
            <a:avLst/>
          </a:prstGeom>
          <a:noFill/>
        </p:spPr>
        <p:txBody>
          <a:bodyPr wrap="square" rtlCol="0">
            <a:spAutoFit/>
          </a:bodyPr>
          <a:lstStyle>
            <a:defPPr>
              <a:defRPr lang="en-US"/>
            </a:defPPr>
            <a:lvl1pPr>
              <a:defRPr sz="1200">
                <a:latin typeface="KG Thinking Out Loud" panose="02000000000000000000" pitchFamily="2" charset="0"/>
              </a:defRPr>
            </a:lvl1pPr>
          </a:lstStyle>
          <a:p>
            <a:r>
              <a:rPr lang="en-GB" dirty="0">
                <a:latin typeface="Calibri" panose="020F0502020204030204" pitchFamily="34" charset="0"/>
              </a:rPr>
              <a:t>Write a short narrative based on the title “Croissant”</a:t>
            </a:r>
          </a:p>
        </p:txBody>
      </p:sp>
      <p:sp>
        <p:nvSpPr>
          <p:cNvPr id="55" name="Flowchart: Connector 54">
            <a:extLst>
              <a:ext uri="{FF2B5EF4-FFF2-40B4-BE49-F238E27FC236}">
                <a16:creationId xmlns:a16="http://schemas.microsoft.com/office/drawing/2014/main" id="{BBCAA7EE-885F-4B9C-96FC-0C4F20E76B41}"/>
              </a:ext>
            </a:extLst>
          </p:cNvPr>
          <p:cNvSpPr/>
          <p:nvPr/>
        </p:nvSpPr>
        <p:spPr>
          <a:xfrm>
            <a:off x="6169690" y="219093"/>
            <a:ext cx="508000" cy="508000"/>
          </a:xfrm>
          <a:prstGeom prst="flowChartConnector">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5400" dirty="0">
                <a:solidFill>
                  <a:schemeClr val="tx1"/>
                </a:solidFill>
                <a:latin typeface="Calibri" panose="020F0502020204030204" pitchFamily="34" charset="0"/>
              </a:rPr>
              <a:t>2</a:t>
            </a:r>
          </a:p>
        </p:txBody>
      </p:sp>
      <p:sp>
        <p:nvSpPr>
          <p:cNvPr id="56" name="Title 1">
            <a:extLst>
              <a:ext uri="{FF2B5EF4-FFF2-40B4-BE49-F238E27FC236}">
                <a16:creationId xmlns:a16="http://schemas.microsoft.com/office/drawing/2014/main" id="{52A59C36-FACD-4517-994A-2F0A1E8F7FEC}"/>
              </a:ext>
            </a:extLst>
          </p:cNvPr>
          <p:cNvSpPr>
            <a:spLocks noGrp="1"/>
          </p:cNvSpPr>
          <p:nvPr>
            <p:ph type="ctrTitle"/>
          </p:nvPr>
        </p:nvSpPr>
        <p:spPr>
          <a:xfrm>
            <a:off x="3112522" y="985693"/>
            <a:ext cx="3323815" cy="839278"/>
          </a:xfrm>
        </p:spPr>
        <p:txBody>
          <a:bodyPr>
            <a:noAutofit/>
          </a:bodyPr>
          <a:lstStyle/>
          <a:p>
            <a:r>
              <a:rPr lang="en-GB" sz="6000" dirty="0">
                <a:latin typeface="Calibri" panose="020F0502020204030204" pitchFamily="34" charset="0"/>
                <a:ea typeface="+mn-ea"/>
                <a:cs typeface="+mn-cs"/>
              </a:rPr>
              <a:t>BINGO</a:t>
            </a:r>
            <a:endParaRPr lang="en-US" sz="6000" dirty="0">
              <a:latin typeface="Calibri" panose="020F0502020204030204" pitchFamily="34" charset="0"/>
              <a:ea typeface="+mn-ea"/>
              <a:cs typeface="+mn-cs"/>
            </a:endParaRPr>
          </a:p>
        </p:txBody>
      </p:sp>
      <p:sp>
        <p:nvSpPr>
          <p:cNvPr id="57" name="Subtitle 2">
            <a:extLst>
              <a:ext uri="{FF2B5EF4-FFF2-40B4-BE49-F238E27FC236}">
                <a16:creationId xmlns:a16="http://schemas.microsoft.com/office/drawing/2014/main" id="{5FA18CDD-CA20-4613-95C3-C7288114EABC}"/>
              </a:ext>
            </a:extLst>
          </p:cNvPr>
          <p:cNvSpPr txBox="1">
            <a:spLocks/>
          </p:cNvSpPr>
          <p:nvPr/>
        </p:nvSpPr>
        <p:spPr>
          <a:xfrm>
            <a:off x="156304" y="188945"/>
            <a:ext cx="5507517" cy="1234654"/>
          </a:xfrm>
          <a:prstGeom prst="rect">
            <a:avLst/>
          </a:prstGeom>
        </p:spPr>
        <p:txBody>
          <a:bodyPr vert="horz" lIns="91440" tIns="45720" rIns="91440" bIns="45720" rtlCol="0">
            <a:no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lgn="l"/>
            <a:r>
              <a:rPr lang="en-GB" sz="6000">
                <a:latin typeface="Calibri" panose="020F0502020204030204" pitchFamily="34" charset="0"/>
              </a:rPr>
              <a:t>Creative Writing</a:t>
            </a:r>
            <a:endParaRPr lang="en-US" sz="6000" dirty="0">
              <a:latin typeface="Calibri" panose="020F0502020204030204" pitchFamily="34" charset="0"/>
            </a:endParaRPr>
          </a:p>
        </p:txBody>
      </p:sp>
    </p:spTree>
    <p:extLst>
      <p:ext uri="{BB962C8B-B14F-4D97-AF65-F5344CB8AC3E}">
        <p14:creationId xmlns:p14="http://schemas.microsoft.com/office/powerpoint/2010/main" val="259173278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180310" y="2887506"/>
          <a:ext cx="6497380" cy="6000750"/>
        </p:xfrm>
        <a:graphic>
          <a:graphicData uri="http://schemas.openxmlformats.org/drawingml/2006/table">
            <a:tbl>
              <a:tblPr firstRow="1" bandRow="1">
                <a:tableStyleId>{5C22544A-7EE6-4342-B048-85BDC9FD1C3A}</a:tableStyleId>
              </a:tblPr>
              <a:tblGrid>
                <a:gridCol w="1299476">
                  <a:extLst>
                    <a:ext uri="{9D8B030D-6E8A-4147-A177-3AD203B41FA5}">
                      <a16:colId xmlns:a16="http://schemas.microsoft.com/office/drawing/2014/main" val="3414497572"/>
                    </a:ext>
                  </a:extLst>
                </a:gridCol>
                <a:gridCol w="1299476">
                  <a:extLst>
                    <a:ext uri="{9D8B030D-6E8A-4147-A177-3AD203B41FA5}">
                      <a16:colId xmlns:a16="http://schemas.microsoft.com/office/drawing/2014/main" val="4282098677"/>
                    </a:ext>
                  </a:extLst>
                </a:gridCol>
                <a:gridCol w="1299476">
                  <a:extLst>
                    <a:ext uri="{9D8B030D-6E8A-4147-A177-3AD203B41FA5}">
                      <a16:colId xmlns:a16="http://schemas.microsoft.com/office/drawing/2014/main" val="1729313651"/>
                    </a:ext>
                  </a:extLst>
                </a:gridCol>
                <a:gridCol w="1299476">
                  <a:extLst>
                    <a:ext uri="{9D8B030D-6E8A-4147-A177-3AD203B41FA5}">
                      <a16:colId xmlns:a16="http://schemas.microsoft.com/office/drawing/2014/main" val="1065965965"/>
                    </a:ext>
                  </a:extLst>
                </a:gridCol>
                <a:gridCol w="1299476">
                  <a:extLst>
                    <a:ext uri="{9D8B030D-6E8A-4147-A177-3AD203B41FA5}">
                      <a16:colId xmlns:a16="http://schemas.microsoft.com/office/drawing/2014/main" val="1365455986"/>
                    </a:ext>
                  </a:extLst>
                </a:gridCol>
              </a:tblGrid>
              <a:tr h="1200150">
                <a:tc>
                  <a:txBody>
                    <a:bodyPr/>
                    <a:lstStyle/>
                    <a:p>
                      <a:endParaRPr lang="en-US" sz="14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400" dirty="0"/>
                        <a:t>xx</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44540206"/>
                  </a:ext>
                </a:extLst>
              </a:tr>
              <a:tr h="1200150">
                <a:tc>
                  <a:txBody>
                    <a:bodyPr/>
                    <a:lstStyle/>
                    <a:p>
                      <a:endParaRPr lang="en-US" sz="14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43737465"/>
                  </a:ext>
                </a:extLst>
              </a:tr>
              <a:tr h="1200150">
                <a:tc>
                  <a:txBody>
                    <a:bodyPr/>
                    <a:lstStyle/>
                    <a:p>
                      <a:endParaRPr lang="en-US" sz="14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4117144"/>
                  </a:ext>
                </a:extLst>
              </a:tr>
              <a:tr h="1200150">
                <a:tc>
                  <a:txBody>
                    <a:bodyPr/>
                    <a:lstStyle/>
                    <a:p>
                      <a:endParaRPr lang="en-US" sz="14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86898931"/>
                  </a:ext>
                </a:extLst>
              </a:tr>
              <a:tr h="1200150">
                <a:tc>
                  <a:txBody>
                    <a:bodyPr/>
                    <a:lstStyle/>
                    <a:p>
                      <a:endParaRPr lang="en-US" sz="14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18713362"/>
                  </a:ext>
                </a:extLst>
              </a:tr>
            </a:tbl>
          </a:graphicData>
        </a:graphic>
      </p:graphicFrame>
      <p:sp>
        <p:nvSpPr>
          <p:cNvPr id="8" name="TextBox 7"/>
          <p:cNvSpPr txBox="1"/>
          <p:nvPr/>
        </p:nvSpPr>
        <p:spPr>
          <a:xfrm>
            <a:off x="144218" y="2881449"/>
            <a:ext cx="1389949" cy="800219"/>
          </a:xfrm>
          <a:prstGeom prst="rect">
            <a:avLst/>
          </a:prstGeom>
          <a:noFill/>
        </p:spPr>
        <p:txBody>
          <a:bodyPr wrap="square" rtlCol="0">
            <a:spAutoFit/>
          </a:bodyPr>
          <a:lstStyle/>
          <a:p>
            <a:r>
              <a:rPr lang="en-GB" sz="1150" dirty="0">
                <a:latin typeface="Calibri" panose="020F0502020204030204" pitchFamily="34" charset="0"/>
              </a:rPr>
              <a:t>Write a narrative where this food plays a significant role</a:t>
            </a:r>
          </a:p>
        </p:txBody>
      </p:sp>
      <p:sp>
        <p:nvSpPr>
          <p:cNvPr id="9" name="TextBox 8"/>
          <p:cNvSpPr txBox="1"/>
          <p:nvPr/>
        </p:nvSpPr>
        <p:spPr>
          <a:xfrm>
            <a:off x="1454279" y="4072452"/>
            <a:ext cx="1345168" cy="769441"/>
          </a:xfrm>
          <a:prstGeom prst="rect">
            <a:avLst/>
          </a:prstGeom>
          <a:noFill/>
        </p:spPr>
        <p:txBody>
          <a:bodyPr wrap="square" rtlCol="0">
            <a:spAutoFit/>
          </a:bodyPr>
          <a:lstStyle>
            <a:defPPr>
              <a:defRPr lang="en-US"/>
            </a:defPPr>
            <a:lvl1pPr>
              <a:defRPr sz="1200">
                <a:latin typeface="KG Thinking Out Loud" panose="02000000000000000000" pitchFamily="2" charset="0"/>
              </a:defRPr>
            </a:lvl1pPr>
          </a:lstStyle>
          <a:p>
            <a:r>
              <a:rPr lang="en-GB" sz="1100" dirty="0">
                <a:latin typeface="Calibri" panose="020F0502020204030204" pitchFamily="34" charset="0"/>
              </a:rPr>
              <a:t>Write a narrative where this food plays a significant role</a:t>
            </a:r>
          </a:p>
        </p:txBody>
      </p:sp>
      <p:sp>
        <p:nvSpPr>
          <p:cNvPr id="12" name="TextBox 11"/>
          <p:cNvSpPr txBox="1"/>
          <p:nvPr/>
        </p:nvSpPr>
        <p:spPr>
          <a:xfrm>
            <a:off x="5354893" y="7669671"/>
            <a:ext cx="1431753" cy="1015663"/>
          </a:xfrm>
          <a:prstGeom prst="rect">
            <a:avLst/>
          </a:prstGeom>
          <a:noFill/>
        </p:spPr>
        <p:txBody>
          <a:bodyPr wrap="square" rtlCol="0">
            <a:spAutoFit/>
          </a:bodyPr>
          <a:lstStyle/>
          <a:p>
            <a:r>
              <a:rPr lang="en-GB" sz="1200" dirty="0">
                <a:latin typeface="Calibri" panose="020F0502020204030204" pitchFamily="34" charset="0"/>
              </a:rPr>
              <a:t>Write a short narrative based on the title “The Gamble”</a:t>
            </a:r>
          </a:p>
          <a:p>
            <a:endParaRPr lang="en-GB" sz="1200" dirty="0">
              <a:latin typeface="Calibri" panose="020F0502020204030204" pitchFamily="34" charset="0"/>
            </a:endParaRPr>
          </a:p>
        </p:txBody>
      </p:sp>
      <p:sp>
        <p:nvSpPr>
          <p:cNvPr id="15" name="TextBox 14"/>
          <p:cNvSpPr txBox="1"/>
          <p:nvPr/>
        </p:nvSpPr>
        <p:spPr>
          <a:xfrm>
            <a:off x="1454279" y="7669671"/>
            <a:ext cx="1303252" cy="830997"/>
          </a:xfrm>
          <a:prstGeom prst="rect">
            <a:avLst/>
          </a:prstGeom>
          <a:noFill/>
        </p:spPr>
        <p:txBody>
          <a:bodyPr wrap="square" rtlCol="0">
            <a:spAutoFit/>
          </a:bodyPr>
          <a:lstStyle/>
          <a:p>
            <a:r>
              <a:rPr lang="en-GB" sz="1200" dirty="0">
                <a:latin typeface="Calibri" panose="020F0502020204030204" pitchFamily="34" charset="0"/>
              </a:rPr>
              <a:t>Write a short narrative based on the title “Plastic”</a:t>
            </a:r>
          </a:p>
        </p:txBody>
      </p:sp>
      <p:sp>
        <p:nvSpPr>
          <p:cNvPr id="17" name="TextBox 16"/>
          <p:cNvSpPr txBox="1"/>
          <p:nvPr/>
        </p:nvSpPr>
        <p:spPr>
          <a:xfrm>
            <a:off x="5354893" y="6473147"/>
            <a:ext cx="1330079" cy="830997"/>
          </a:xfrm>
          <a:prstGeom prst="rect">
            <a:avLst/>
          </a:prstGeom>
          <a:noFill/>
        </p:spPr>
        <p:txBody>
          <a:bodyPr wrap="square" rtlCol="0">
            <a:spAutoFit/>
          </a:bodyPr>
          <a:lstStyle>
            <a:defPPr>
              <a:defRPr lang="en-US"/>
            </a:defPPr>
            <a:lvl1pPr>
              <a:defRPr sz="1200">
                <a:latin typeface="KG Thinking Out Loud" panose="02000000000000000000" pitchFamily="2" charset="0"/>
              </a:defRPr>
            </a:lvl1pPr>
          </a:lstStyle>
          <a:p>
            <a:r>
              <a:rPr lang="en-GB" dirty="0">
                <a:latin typeface="Calibri" panose="020F0502020204030204" pitchFamily="34" charset="0"/>
              </a:rPr>
              <a:t>Write a short narrative based on the title “Stay Hydrated”</a:t>
            </a:r>
          </a:p>
        </p:txBody>
      </p:sp>
      <p:sp>
        <p:nvSpPr>
          <p:cNvPr id="19" name="TextBox 18"/>
          <p:cNvSpPr txBox="1"/>
          <p:nvPr/>
        </p:nvSpPr>
        <p:spPr>
          <a:xfrm>
            <a:off x="2740556" y="7669671"/>
            <a:ext cx="1431754" cy="1015663"/>
          </a:xfrm>
          <a:prstGeom prst="rect">
            <a:avLst/>
          </a:prstGeom>
          <a:noFill/>
        </p:spPr>
        <p:txBody>
          <a:bodyPr wrap="square" rtlCol="0">
            <a:spAutoFit/>
          </a:bodyPr>
          <a:lstStyle/>
          <a:p>
            <a:r>
              <a:rPr lang="en-GB" sz="1200" dirty="0">
                <a:latin typeface="Calibri" panose="020F0502020204030204" pitchFamily="34" charset="0"/>
              </a:rPr>
              <a:t>Write a conversation between long lost friends who meet at a petrol station</a:t>
            </a:r>
          </a:p>
        </p:txBody>
      </p:sp>
      <p:sp>
        <p:nvSpPr>
          <p:cNvPr id="20" name="TextBox 19"/>
          <p:cNvSpPr txBox="1"/>
          <p:nvPr/>
        </p:nvSpPr>
        <p:spPr>
          <a:xfrm>
            <a:off x="1472566" y="2913062"/>
            <a:ext cx="1262105" cy="1015663"/>
          </a:xfrm>
          <a:prstGeom prst="rect">
            <a:avLst/>
          </a:prstGeom>
          <a:noFill/>
        </p:spPr>
        <p:txBody>
          <a:bodyPr wrap="square" rtlCol="0">
            <a:spAutoFit/>
          </a:bodyPr>
          <a:lstStyle/>
          <a:p>
            <a:r>
              <a:rPr lang="en-GB" sz="1200" dirty="0">
                <a:latin typeface="Calibri" panose="020F0502020204030204" pitchFamily="34" charset="0"/>
              </a:rPr>
              <a:t>Write a narrative where the character Baloo from the Jungle Book plays a role</a:t>
            </a:r>
          </a:p>
        </p:txBody>
      </p:sp>
      <p:sp>
        <p:nvSpPr>
          <p:cNvPr id="22" name="TextBox 21"/>
          <p:cNvSpPr txBox="1"/>
          <p:nvPr/>
        </p:nvSpPr>
        <p:spPr>
          <a:xfrm>
            <a:off x="1454279" y="6473146"/>
            <a:ext cx="1324661" cy="1015663"/>
          </a:xfrm>
          <a:prstGeom prst="rect">
            <a:avLst/>
          </a:prstGeom>
          <a:noFill/>
        </p:spPr>
        <p:txBody>
          <a:bodyPr wrap="square" rtlCol="0">
            <a:spAutoFit/>
          </a:bodyPr>
          <a:lstStyle/>
          <a:p>
            <a:r>
              <a:rPr lang="en-GB" sz="1200" dirty="0">
                <a:latin typeface="Calibri" panose="020F0502020204030204" pitchFamily="34" charset="0"/>
              </a:rPr>
              <a:t>Write the short diary entries for a person from the ages of 22 to 42 years</a:t>
            </a:r>
          </a:p>
        </p:txBody>
      </p:sp>
      <p:sp>
        <p:nvSpPr>
          <p:cNvPr id="23" name="TextBox 22"/>
          <p:cNvSpPr txBox="1"/>
          <p:nvPr/>
        </p:nvSpPr>
        <p:spPr>
          <a:xfrm>
            <a:off x="165866" y="5275286"/>
            <a:ext cx="1303252" cy="1200329"/>
          </a:xfrm>
          <a:prstGeom prst="rect">
            <a:avLst/>
          </a:prstGeom>
          <a:noFill/>
        </p:spPr>
        <p:txBody>
          <a:bodyPr wrap="square" rtlCol="0">
            <a:spAutoFit/>
          </a:bodyPr>
          <a:lstStyle/>
          <a:p>
            <a:r>
              <a:rPr lang="en-GB" sz="1200" dirty="0">
                <a:latin typeface="Calibri" panose="020F0502020204030204" pitchFamily="34" charset="0"/>
              </a:rPr>
              <a:t>Write a short story in which a character forgets to make an important reservation</a:t>
            </a:r>
          </a:p>
        </p:txBody>
      </p:sp>
      <p:sp>
        <p:nvSpPr>
          <p:cNvPr id="25" name="TextBox 24"/>
          <p:cNvSpPr txBox="1"/>
          <p:nvPr/>
        </p:nvSpPr>
        <p:spPr>
          <a:xfrm>
            <a:off x="5354893" y="5275286"/>
            <a:ext cx="1431753" cy="830997"/>
          </a:xfrm>
          <a:prstGeom prst="rect">
            <a:avLst/>
          </a:prstGeom>
          <a:noFill/>
        </p:spPr>
        <p:txBody>
          <a:bodyPr wrap="square" rtlCol="0">
            <a:spAutoFit/>
          </a:bodyPr>
          <a:lstStyle/>
          <a:p>
            <a:r>
              <a:rPr lang="en-GB" sz="1200" dirty="0">
                <a:latin typeface="Calibri" panose="020F0502020204030204" pitchFamily="34" charset="0"/>
              </a:rPr>
              <a:t>Write a short story that begins with the words “Just hang on…”</a:t>
            </a:r>
          </a:p>
        </p:txBody>
      </p:sp>
      <p:sp>
        <p:nvSpPr>
          <p:cNvPr id="26" name="TextBox 25"/>
          <p:cNvSpPr txBox="1"/>
          <p:nvPr/>
        </p:nvSpPr>
        <p:spPr>
          <a:xfrm>
            <a:off x="4045855" y="4072452"/>
            <a:ext cx="1386470" cy="1015663"/>
          </a:xfrm>
          <a:prstGeom prst="rect">
            <a:avLst/>
          </a:prstGeom>
          <a:noFill/>
        </p:spPr>
        <p:txBody>
          <a:bodyPr wrap="square" rtlCol="0">
            <a:spAutoFit/>
          </a:bodyPr>
          <a:lstStyle/>
          <a:p>
            <a:r>
              <a:rPr lang="en-GB" sz="1200" dirty="0">
                <a:latin typeface="Calibri" panose="020F0502020204030204" pitchFamily="34" charset="0"/>
              </a:rPr>
              <a:t>Write a short story about an unexpected discovery of a million Rubles</a:t>
            </a:r>
          </a:p>
        </p:txBody>
      </p:sp>
      <p:sp>
        <p:nvSpPr>
          <p:cNvPr id="28" name="TextBox 27"/>
          <p:cNvSpPr txBox="1"/>
          <p:nvPr/>
        </p:nvSpPr>
        <p:spPr>
          <a:xfrm>
            <a:off x="2761347" y="2910394"/>
            <a:ext cx="1340855" cy="1015663"/>
          </a:xfrm>
          <a:prstGeom prst="rect">
            <a:avLst/>
          </a:prstGeom>
          <a:noFill/>
        </p:spPr>
        <p:txBody>
          <a:bodyPr wrap="square" rtlCol="0">
            <a:spAutoFit/>
          </a:bodyPr>
          <a:lstStyle/>
          <a:p>
            <a:r>
              <a:rPr lang="en-GB" sz="1200" dirty="0">
                <a:latin typeface="Calibri" panose="020F0502020204030204" pitchFamily="34" charset="0"/>
              </a:rPr>
              <a:t>Write a short story in which a desktop computer is thrown out of a window</a:t>
            </a:r>
          </a:p>
        </p:txBody>
      </p:sp>
      <p:sp>
        <p:nvSpPr>
          <p:cNvPr id="29" name="TextBox 28"/>
          <p:cNvSpPr txBox="1"/>
          <p:nvPr/>
        </p:nvSpPr>
        <p:spPr>
          <a:xfrm>
            <a:off x="4058554" y="5275286"/>
            <a:ext cx="1289050" cy="830997"/>
          </a:xfrm>
          <a:prstGeom prst="rect">
            <a:avLst/>
          </a:prstGeom>
          <a:noFill/>
        </p:spPr>
        <p:txBody>
          <a:bodyPr wrap="square" rtlCol="0">
            <a:spAutoFit/>
          </a:bodyPr>
          <a:lstStyle>
            <a:defPPr>
              <a:defRPr lang="en-US"/>
            </a:defPPr>
            <a:lvl1pPr>
              <a:defRPr sz="1200">
                <a:latin typeface="KG Thinking Out Loud" panose="02000000000000000000" pitchFamily="2" charset="0"/>
              </a:defRPr>
            </a:lvl1pPr>
          </a:lstStyle>
          <a:p>
            <a:r>
              <a:rPr lang="en-GB" dirty="0">
                <a:latin typeface="Calibri" panose="020F0502020204030204" pitchFamily="34" charset="0"/>
              </a:rPr>
              <a:t>Write a short narrative based on the title “Orange”</a:t>
            </a:r>
          </a:p>
        </p:txBody>
      </p:sp>
      <p:sp>
        <p:nvSpPr>
          <p:cNvPr id="30" name="TextBox 29"/>
          <p:cNvSpPr txBox="1"/>
          <p:nvPr/>
        </p:nvSpPr>
        <p:spPr>
          <a:xfrm>
            <a:off x="4060450" y="2868580"/>
            <a:ext cx="1389949" cy="800219"/>
          </a:xfrm>
          <a:prstGeom prst="rect">
            <a:avLst/>
          </a:prstGeom>
          <a:noFill/>
        </p:spPr>
        <p:txBody>
          <a:bodyPr wrap="square" rtlCol="0">
            <a:spAutoFit/>
          </a:bodyPr>
          <a:lstStyle>
            <a:defPPr>
              <a:defRPr lang="en-US"/>
            </a:defPPr>
            <a:lvl1pPr>
              <a:defRPr sz="1150">
                <a:latin typeface="HelloBillionaire" panose="02000603000000000000" pitchFamily="2" charset="0"/>
              </a:defRPr>
            </a:lvl1pPr>
          </a:lstStyle>
          <a:p>
            <a:r>
              <a:rPr lang="en-GB" dirty="0">
                <a:latin typeface="Calibri" panose="020F0502020204030204" pitchFamily="34" charset="0"/>
              </a:rPr>
              <a:t>Write a narrative where this food plays a significant role</a:t>
            </a:r>
          </a:p>
        </p:txBody>
      </p:sp>
      <p:sp>
        <p:nvSpPr>
          <p:cNvPr id="32" name="TextBox 31"/>
          <p:cNvSpPr txBox="1"/>
          <p:nvPr/>
        </p:nvSpPr>
        <p:spPr>
          <a:xfrm>
            <a:off x="132612" y="1850372"/>
            <a:ext cx="6552360" cy="1077218"/>
          </a:xfrm>
          <a:prstGeom prst="rect">
            <a:avLst/>
          </a:prstGeom>
          <a:noFill/>
        </p:spPr>
        <p:txBody>
          <a:bodyPr wrap="square" rtlCol="0">
            <a:spAutoFit/>
          </a:bodyPr>
          <a:lstStyle/>
          <a:p>
            <a:r>
              <a:rPr lang="en-GB" sz="1600" b="1" dirty="0">
                <a:latin typeface="Calibri" panose="020F0502020204030204" pitchFamily="34" charset="0"/>
              </a:rPr>
              <a:t>Instructions</a:t>
            </a:r>
            <a:r>
              <a:rPr lang="en-GB" sz="1600" dirty="0">
                <a:latin typeface="Calibri" panose="020F0502020204030204" pitchFamily="34" charset="0"/>
              </a:rPr>
              <a:t>: This choice board of writing prompts is set up like a BINGO board.  You will be given extra “credit” for a “bingo” which is one complete line up or down. And extra, extra “credit” for a blackout which is completing all the tasks.</a:t>
            </a:r>
            <a:endParaRPr lang="en-US" sz="1600" dirty="0">
              <a:latin typeface="Calibri" panose="020F0502020204030204" pitchFamily="34" charset="0"/>
            </a:endParaRPr>
          </a:p>
        </p:txBody>
      </p:sp>
      <p:sp>
        <p:nvSpPr>
          <p:cNvPr id="33" name="TextBox 32"/>
          <p:cNvSpPr txBox="1"/>
          <p:nvPr/>
        </p:nvSpPr>
        <p:spPr>
          <a:xfrm>
            <a:off x="156304" y="9044394"/>
            <a:ext cx="6401687" cy="400110"/>
          </a:xfrm>
          <a:prstGeom prst="rect">
            <a:avLst/>
          </a:prstGeom>
          <a:noFill/>
        </p:spPr>
        <p:txBody>
          <a:bodyPr wrap="square" rtlCol="0">
            <a:spAutoFit/>
          </a:bodyPr>
          <a:lstStyle/>
          <a:p>
            <a:r>
              <a:rPr lang="en-GB" sz="2000" dirty="0">
                <a:latin typeface="Calibri" panose="020F0502020204030204" pitchFamily="34" charset="0"/>
              </a:rPr>
              <a:t>Don’t forget your best writing skills!</a:t>
            </a:r>
            <a:endParaRPr lang="en-US" sz="2000" dirty="0">
              <a:latin typeface="Calibri" panose="020F0502020204030204" pitchFamily="34" charset="0"/>
            </a:endParaRPr>
          </a:p>
        </p:txBody>
      </p:sp>
      <p:sp>
        <p:nvSpPr>
          <p:cNvPr id="40" name="TextBox 39">
            <a:extLst>
              <a:ext uri="{FF2B5EF4-FFF2-40B4-BE49-F238E27FC236}">
                <a16:creationId xmlns:a16="http://schemas.microsoft.com/office/drawing/2014/main" id="{31137272-D497-4462-8EF1-1F618EE4DFBC}"/>
              </a:ext>
            </a:extLst>
          </p:cNvPr>
          <p:cNvSpPr txBox="1"/>
          <p:nvPr/>
        </p:nvSpPr>
        <p:spPr>
          <a:xfrm>
            <a:off x="5379536" y="4079370"/>
            <a:ext cx="1345168" cy="769441"/>
          </a:xfrm>
          <a:prstGeom prst="rect">
            <a:avLst/>
          </a:prstGeom>
          <a:noFill/>
        </p:spPr>
        <p:txBody>
          <a:bodyPr wrap="square" rtlCol="0">
            <a:spAutoFit/>
          </a:bodyPr>
          <a:lstStyle>
            <a:defPPr>
              <a:defRPr lang="en-US"/>
            </a:defPPr>
            <a:lvl1pPr>
              <a:defRPr sz="1200">
                <a:latin typeface="KG Thinking Out Loud" panose="02000000000000000000" pitchFamily="2" charset="0"/>
              </a:defRPr>
            </a:lvl1pPr>
          </a:lstStyle>
          <a:p>
            <a:r>
              <a:rPr lang="en-GB" sz="1100" dirty="0">
                <a:latin typeface="Calibri" panose="020F0502020204030204" pitchFamily="34" charset="0"/>
              </a:rPr>
              <a:t>Write a narrative where this food plays a significant role</a:t>
            </a:r>
          </a:p>
        </p:txBody>
      </p:sp>
      <p:sp>
        <p:nvSpPr>
          <p:cNvPr id="42" name="TextBox 41">
            <a:extLst>
              <a:ext uri="{FF2B5EF4-FFF2-40B4-BE49-F238E27FC236}">
                <a16:creationId xmlns:a16="http://schemas.microsoft.com/office/drawing/2014/main" id="{E1382819-BCF6-4093-BD1B-C371DB988A74}"/>
              </a:ext>
            </a:extLst>
          </p:cNvPr>
          <p:cNvSpPr txBox="1"/>
          <p:nvPr/>
        </p:nvSpPr>
        <p:spPr>
          <a:xfrm>
            <a:off x="2778940" y="6486857"/>
            <a:ext cx="1345168" cy="769441"/>
          </a:xfrm>
          <a:prstGeom prst="rect">
            <a:avLst/>
          </a:prstGeom>
          <a:noFill/>
        </p:spPr>
        <p:txBody>
          <a:bodyPr wrap="square" rtlCol="0">
            <a:spAutoFit/>
          </a:bodyPr>
          <a:lstStyle>
            <a:defPPr>
              <a:defRPr lang="en-US"/>
            </a:defPPr>
            <a:lvl1pPr>
              <a:defRPr sz="1200">
                <a:latin typeface="KG Thinking Out Loud" panose="02000000000000000000" pitchFamily="2" charset="0"/>
              </a:defRPr>
            </a:lvl1pPr>
          </a:lstStyle>
          <a:p>
            <a:r>
              <a:rPr lang="en-GB" sz="1100" dirty="0">
                <a:latin typeface="Calibri" panose="020F0502020204030204" pitchFamily="34" charset="0"/>
              </a:rPr>
              <a:t>Write a narrative where this food plays a significant role</a:t>
            </a:r>
          </a:p>
        </p:txBody>
      </p:sp>
      <p:sp>
        <p:nvSpPr>
          <p:cNvPr id="44" name="TextBox 43">
            <a:extLst>
              <a:ext uri="{FF2B5EF4-FFF2-40B4-BE49-F238E27FC236}">
                <a16:creationId xmlns:a16="http://schemas.microsoft.com/office/drawing/2014/main" id="{206A8D4B-5094-455A-AC64-005DB980AA13}"/>
              </a:ext>
            </a:extLst>
          </p:cNvPr>
          <p:cNvSpPr txBox="1"/>
          <p:nvPr/>
        </p:nvSpPr>
        <p:spPr>
          <a:xfrm>
            <a:off x="156304" y="7691829"/>
            <a:ext cx="1345168" cy="769441"/>
          </a:xfrm>
          <a:prstGeom prst="rect">
            <a:avLst/>
          </a:prstGeom>
          <a:noFill/>
        </p:spPr>
        <p:txBody>
          <a:bodyPr wrap="square" rtlCol="0">
            <a:spAutoFit/>
          </a:bodyPr>
          <a:lstStyle>
            <a:defPPr>
              <a:defRPr lang="en-US"/>
            </a:defPPr>
            <a:lvl1pPr>
              <a:defRPr sz="1200">
                <a:latin typeface="KG Thinking Out Loud" panose="02000000000000000000" pitchFamily="2" charset="0"/>
              </a:defRPr>
            </a:lvl1pPr>
          </a:lstStyle>
          <a:p>
            <a:r>
              <a:rPr lang="en-GB" sz="1100" dirty="0">
                <a:latin typeface="Calibri" panose="020F0502020204030204" pitchFamily="34" charset="0"/>
              </a:rPr>
              <a:t>Write a narrative where this food plays a significant role</a:t>
            </a:r>
          </a:p>
        </p:txBody>
      </p:sp>
      <p:sp>
        <p:nvSpPr>
          <p:cNvPr id="46" name="TextBox 45">
            <a:extLst>
              <a:ext uri="{FF2B5EF4-FFF2-40B4-BE49-F238E27FC236}">
                <a16:creationId xmlns:a16="http://schemas.microsoft.com/office/drawing/2014/main" id="{18FBE819-FF83-4EF6-8576-6789BB0BA3BD}"/>
              </a:ext>
            </a:extLst>
          </p:cNvPr>
          <p:cNvSpPr txBox="1"/>
          <p:nvPr/>
        </p:nvSpPr>
        <p:spPr>
          <a:xfrm>
            <a:off x="4066225" y="7653132"/>
            <a:ext cx="1345168" cy="769441"/>
          </a:xfrm>
          <a:prstGeom prst="rect">
            <a:avLst/>
          </a:prstGeom>
          <a:noFill/>
        </p:spPr>
        <p:txBody>
          <a:bodyPr wrap="square" rtlCol="0">
            <a:spAutoFit/>
          </a:bodyPr>
          <a:lstStyle>
            <a:defPPr>
              <a:defRPr lang="en-US"/>
            </a:defPPr>
            <a:lvl1pPr>
              <a:defRPr sz="1200">
                <a:latin typeface="KG Thinking Out Loud" panose="02000000000000000000" pitchFamily="2" charset="0"/>
              </a:defRPr>
            </a:lvl1pPr>
          </a:lstStyle>
          <a:p>
            <a:r>
              <a:rPr lang="en-GB" sz="1100" dirty="0">
                <a:latin typeface="Calibri" panose="020F0502020204030204" pitchFamily="34" charset="0"/>
              </a:rPr>
              <a:t>Write a narrative where this food plays a significant role</a:t>
            </a:r>
          </a:p>
        </p:txBody>
      </p:sp>
      <p:pic>
        <p:nvPicPr>
          <p:cNvPr id="48" name="Picture 47">
            <a:extLst>
              <a:ext uri="{FF2B5EF4-FFF2-40B4-BE49-F238E27FC236}">
                <a16:creationId xmlns:a16="http://schemas.microsoft.com/office/drawing/2014/main" id="{C47E5897-B3BE-4E57-B1F8-7905D622856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02633" y="5310487"/>
            <a:ext cx="709031" cy="1144402"/>
          </a:xfrm>
          <a:prstGeom prst="rect">
            <a:avLst/>
          </a:prstGeom>
        </p:spPr>
      </p:pic>
      <p:sp>
        <p:nvSpPr>
          <p:cNvPr id="49" name="TextBox 48">
            <a:extLst>
              <a:ext uri="{FF2B5EF4-FFF2-40B4-BE49-F238E27FC236}">
                <a16:creationId xmlns:a16="http://schemas.microsoft.com/office/drawing/2014/main" id="{B8C1601E-CD8E-48F3-9AC9-D4C41F663FED}"/>
              </a:ext>
            </a:extLst>
          </p:cNvPr>
          <p:cNvSpPr txBox="1"/>
          <p:nvPr/>
        </p:nvSpPr>
        <p:spPr>
          <a:xfrm>
            <a:off x="2742290" y="4064531"/>
            <a:ext cx="1386470" cy="1015663"/>
          </a:xfrm>
          <a:prstGeom prst="rect">
            <a:avLst/>
          </a:prstGeom>
          <a:noFill/>
        </p:spPr>
        <p:txBody>
          <a:bodyPr wrap="square" rtlCol="0">
            <a:spAutoFit/>
          </a:bodyPr>
          <a:lstStyle>
            <a:defPPr>
              <a:defRPr lang="en-US"/>
            </a:defPPr>
            <a:lvl1pPr>
              <a:defRPr sz="1200">
                <a:latin typeface="KG Thinking Out Loud" panose="02000000000000000000" pitchFamily="2" charset="0"/>
              </a:defRPr>
            </a:lvl1pPr>
          </a:lstStyle>
          <a:p>
            <a:r>
              <a:rPr lang="en-GB" dirty="0">
                <a:latin typeface="Calibri" panose="020F0502020204030204" pitchFamily="34" charset="0"/>
              </a:rPr>
              <a:t>Write everything that is spoken by two characters on their 5 hour car journey</a:t>
            </a:r>
          </a:p>
        </p:txBody>
      </p:sp>
      <p:sp>
        <p:nvSpPr>
          <p:cNvPr id="50" name="TextBox 49">
            <a:extLst>
              <a:ext uri="{FF2B5EF4-FFF2-40B4-BE49-F238E27FC236}">
                <a16:creationId xmlns:a16="http://schemas.microsoft.com/office/drawing/2014/main" id="{680D702F-0D47-4842-9C21-E1441050200A}"/>
              </a:ext>
            </a:extLst>
          </p:cNvPr>
          <p:cNvSpPr txBox="1"/>
          <p:nvPr/>
        </p:nvSpPr>
        <p:spPr>
          <a:xfrm>
            <a:off x="4081513" y="6491479"/>
            <a:ext cx="1350812" cy="461665"/>
          </a:xfrm>
          <a:prstGeom prst="rect">
            <a:avLst/>
          </a:prstGeom>
          <a:noFill/>
        </p:spPr>
        <p:txBody>
          <a:bodyPr wrap="square" rtlCol="0">
            <a:spAutoFit/>
          </a:bodyPr>
          <a:lstStyle>
            <a:defPPr>
              <a:defRPr lang="en-US"/>
            </a:defPPr>
            <a:lvl1pPr>
              <a:defRPr sz="1200">
                <a:latin typeface="KG Thinking Out Loud" panose="02000000000000000000" pitchFamily="2" charset="0"/>
              </a:defRPr>
            </a:lvl1pPr>
          </a:lstStyle>
          <a:p>
            <a:r>
              <a:rPr lang="en-GB" dirty="0">
                <a:latin typeface="Calibri" panose="020F0502020204030204" pitchFamily="34" charset="0"/>
              </a:rPr>
              <a:t>Write a narrative set in a DIY store</a:t>
            </a:r>
          </a:p>
        </p:txBody>
      </p:sp>
      <p:sp>
        <p:nvSpPr>
          <p:cNvPr id="51" name="TextBox 50">
            <a:extLst>
              <a:ext uri="{FF2B5EF4-FFF2-40B4-BE49-F238E27FC236}">
                <a16:creationId xmlns:a16="http://schemas.microsoft.com/office/drawing/2014/main" id="{8DD32288-6966-4668-A8E1-63A9F0FE6B58}"/>
              </a:ext>
            </a:extLst>
          </p:cNvPr>
          <p:cNvSpPr txBox="1"/>
          <p:nvPr/>
        </p:nvSpPr>
        <p:spPr>
          <a:xfrm>
            <a:off x="5354893" y="2866690"/>
            <a:ext cx="1353216" cy="830997"/>
          </a:xfrm>
          <a:prstGeom prst="rect">
            <a:avLst/>
          </a:prstGeom>
          <a:noFill/>
        </p:spPr>
        <p:txBody>
          <a:bodyPr wrap="square" rtlCol="0">
            <a:spAutoFit/>
          </a:bodyPr>
          <a:lstStyle/>
          <a:p>
            <a:r>
              <a:rPr lang="en-GB" sz="1200" dirty="0">
                <a:latin typeface="Calibri" panose="020F0502020204030204" pitchFamily="34" charset="0"/>
              </a:rPr>
              <a:t>Write a short story where one of the character can foresee the future</a:t>
            </a:r>
          </a:p>
        </p:txBody>
      </p:sp>
      <p:sp>
        <p:nvSpPr>
          <p:cNvPr id="52" name="TextBox 51">
            <a:extLst>
              <a:ext uri="{FF2B5EF4-FFF2-40B4-BE49-F238E27FC236}">
                <a16:creationId xmlns:a16="http://schemas.microsoft.com/office/drawing/2014/main" id="{D1FEB663-90DB-40EC-AEF0-E0BF903812A5}"/>
              </a:ext>
            </a:extLst>
          </p:cNvPr>
          <p:cNvSpPr txBox="1"/>
          <p:nvPr/>
        </p:nvSpPr>
        <p:spPr>
          <a:xfrm>
            <a:off x="137871" y="6478597"/>
            <a:ext cx="1371900" cy="1015663"/>
          </a:xfrm>
          <a:prstGeom prst="rect">
            <a:avLst/>
          </a:prstGeom>
          <a:noFill/>
        </p:spPr>
        <p:txBody>
          <a:bodyPr wrap="square" rtlCol="0">
            <a:spAutoFit/>
          </a:bodyPr>
          <a:lstStyle>
            <a:defPPr>
              <a:defRPr lang="en-US"/>
            </a:defPPr>
            <a:lvl1pPr>
              <a:defRPr sz="1200">
                <a:latin typeface="KG Thinking Out Loud" panose="02000000000000000000" pitchFamily="2" charset="0"/>
              </a:defRPr>
            </a:lvl1pPr>
          </a:lstStyle>
          <a:p>
            <a:r>
              <a:rPr lang="en-GB" dirty="0">
                <a:latin typeface="Calibri" panose="020F0502020204030204" pitchFamily="34" charset="0"/>
              </a:rPr>
              <a:t>Write a narrative in which giants are real and they decide to take over your town</a:t>
            </a:r>
          </a:p>
        </p:txBody>
      </p:sp>
      <p:sp>
        <p:nvSpPr>
          <p:cNvPr id="53" name="TextBox 52">
            <a:extLst>
              <a:ext uri="{FF2B5EF4-FFF2-40B4-BE49-F238E27FC236}">
                <a16:creationId xmlns:a16="http://schemas.microsoft.com/office/drawing/2014/main" id="{4104AE5E-16CF-4560-A91F-626F29647097}"/>
              </a:ext>
            </a:extLst>
          </p:cNvPr>
          <p:cNvSpPr txBox="1"/>
          <p:nvPr/>
        </p:nvSpPr>
        <p:spPr>
          <a:xfrm>
            <a:off x="1435129" y="5282853"/>
            <a:ext cx="1307162" cy="830997"/>
          </a:xfrm>
          <a:prstGeom prst="rect">
            <a:avLst/>
          </a:prstGeom>
          <a:noFill/>
        </p:spPr>
        <p:txBody>
          <a:bodyPr wrap="square" rtlCol="0">
            <a:spAutoFit/>
          </a:bodyPr>
          <a:lstStyle/>
          <a:p>
            <a:r>
              <a:rPr lang="en-GB" sz="1200" dirty="0">
                <a:latin typeface="Calibri" panose="020F0502020204030204" pitchFamily="34" charset="0"/>
              </a:rPr>
              <a:t>Write a short narrative based on the title “Jellyfish”</a:t>
            </a:r>
          </a:p>
        </p:txBody>
      </p:sp>
      <p:sp>
        <p:nvSpPr>
          <p:cNvPr id="54" name="TextBox 53">
            <a:extLst>
              <a:ext uri="{FF2B5EF4-FFF2-40B4-BE49-F238E27FC236}">
                <a16:creationId xmlns:a16="http://schemas.microsoft.com/office/drawing/2014/main" id="{4F105991-46EC-417C-9236-15A6E22B9426}"/>
              </a:ext>
            </a:extLst>
          </p:cNvPr>
          <p:cNvSpPr txBox="1"/>
          <p:nvPr/>
        </p:nvSpPr>
        <p:spPr>
          <a:xfrm>
            <a:off x="144218" y="4072452"/>
            <a:ext cx="1303252" cy="830997"/>
          </a:xfrm>
          <a:prstGeom prst="rect">
            <a:avLst/>
          </a:prstGeom>
          <a:noFill/>
        </p:spPr>
        <p:txBody>
          <a:bodyPr wrap="square" rtlCol="0">
            <a:spAutoFit/>
          </a:bodyPr>
          <a:lstStyle>
            <a:defPPr>
              <a:defRPr lang="en-US"/>
            </a:defPPr>
            <a:lvl1pPr>
              <a:defRPr sz="1200">
                <a:latin typeface="KG Thinking Out Loud" panose="02000000000000000000" pitchFamily="2" charset="0"/>
              </a:defRPr>
            </a:lvl1pPr>
          </a:lstStyle>
          <a:p>
            <a:r>
              <a:rPr lang="en-GB" dirty="0">
                <a:latin typeface="Calibri" panose="020F0502020204030204" pitchFamily="34" charset="0"/>
              </a:rPr>
              <a:t>Write a short narrative based on the title “Replicant”</a:t>
            </a:r>
          </a:p>
        </p:txBody>
      </p:sp>
      <p:sp>
        <p:nvSpPr>
          <p:cNvPr id="55" name="Flowchart: Connector 54">
            <a:extLst>
              <a:ext uri="{FF2B5EF4-FFF2-40B4-BE49-F238E27FC236}">
                <a16:creationId xmlns:a16="http://schemas.microsoft.com/office/drawing/2014/main" id="{E975ABBE-C4F8-48A6-BEF2-3B79ED93E79E}"/>
              </a:ext>
            </a:extLst>
          </p:cNvPr>
          <p:cNvSpPr/>
          <p:nvPr/>
        </p:nvSpPr>
        <p:spPr>
          <a:xfrm>
            <a:off x="6169690" y="219093"/>
            <a:ext cx="508000" cy="508000"/>
          </a:xfrm>
          <a:prstGeom prst="flowChartConnector">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000" dirty="0">
                <a:solidFill>
                  <a:schemeClr val="tx1"/>
                </a:solidFill>
                <a:latin typeface="Calibri" panose="020F0502020204030204" pitchFamily="34" charset="0"/>
              </a:rPr>
              <a:t>3</a:t>
            </a:r>
          </a:p>
        </p:txBody>
      </p:sp>
      <p:pic>
        <p:nvPicPr>
          <p:cNvPr id="10" name="Picture 9">
            <a:extLst>
              <a:ext uri="{FF2B5EF4-FFF2-40B4-BE49-F238E27FC236}">
                <a16:creationId xmlns:a16="http://schemas.microsoft.com/office/drawing/2014/main" id="{36139F32-AF15-46E9-B5C5-AAFF62D13E92}"/>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a:off x="523879" y="3384759"/>
            <a:ext cx="459577" cy="747280"/>
          </a:xfrm>
          <a:prstGeom prst="rect">
            <a:avLst/>
          </a:prstGeom>
        </p:spPr>
      </p:pic>
      <p:pic>
        <p:nvPicPr>
          <p:cNvPr id="13" name="Picture 12">
            <a:extLst>
              <a:ext uri="{FF2B5EF4-FFF2-40B4-BE49-F238E27FC236}">
                <a16:creationId xmlns:a16="http://schemas.microsoft.com/office/drawing/2014/main" id="{57890A6F-0B37-4A10-A88E-E5B320FF64FD}"/>
              </a:ext>
            </a:extLst>
          </p:cNvPr>
          <p:cNvPicPr>
            <a:picLocks noChangeAspect="1"/>
          </p:cNvPicPr>
          <p:nvPr/>
        </p:nvPicPr>
        <p:blipFill>
          <a:blip r:embed="rId5">
            <a:grayscl/>
          </a:blip>
          <a:stretch>
            <a:fillRect/>
          </a:stretch>
        </p:blipFill>
        <p:spPr>
          <a:xfrm>
            <a:off x="5542145" y="4604281"/>
            <a:ext cx="982526" cy="666000"/>
          </a:xfrm>
          <a:prstGeom prst="rect">
            <a:avLst/>
          </a:prstGeom>
        </p:spPr>
      </p:pic>
      <p:pic>
        <p:nvPicPr>
          <p:cNvPr id="16" name="Picture 15">
            <a:extLst>
              <a:ext uri="{FF2B5EF4-FFF2-40B4-BE49-F238E27FC236}">
                <a16:creationId xmlns:a16="http://schemas.microsoft.com/office/drawing/2014/main" id="{D320DC34-F4FA-4AE4-9C20-9905A861CC20}"/>
              </a:ext>
            </a:extLst>
          </p:cNvPr>
          <p:cNvPicPr>
            <a:picLocks noChangeAspect="1"/>
          </p:cNvPicPr>
          <p:nvPr/>
        </p:nvPicPr>
        <p:blipFill>
          <a:blip r:embed="rId6">
            <a:grayscl/>
          </a:blip>
          <a:stretch>
            <a:fillRect/>
          </a:stretch>
        </p:blipFill>
        <p:spPr>
          <a:xfrm>
            <a:off x="1519664" y="4545753"/>
            <a:ext cx="1150431" cy="666000"/>
          </a:xfrm>
          <a:prstGeom prst="rect">
            <a:avLst/>
          </a:prstGeom>
        </p:spPr>
      </p:pic>
      <p:pic>
        <p:nvPicPr>
          <p:cNvPr id="21" name="Picture 20">
            <a:extLst>
              <a:ext uri="{FF2B5EF4-FFF2-40B4-BE49-F238E27FC236}">
                <a16:creationId xmlns:a16="http://schemas.microsoft.com/office/drawing/2014/main" id="{F02B0A0A-D2CC-4687-834F-7D1B5B4326EF}"/>
              </a:ext>
            </a:extLst>
          </p:cNvPr>
          <p:cNvPicPr>
            <a:picLocks noChangeAspect="1"/>
          </p:cNvPicPr>
          <p:nvPr/>
        </p:nvPicPr>
        <p:blipFill>
          <a:blip r:embed="rId7">
            <a:grayscl/>
          </a:blip>
          <a:stretch>
            <a:fillRect/>
          </a:stretch>
        </p:blipFill>
        <p:spPr>
          <a:xfrm>
            <a:off x="4280667" y="3406452"/>
            <a:ext cx="828609" cy="666000"/>
          </a:xfrm>
          <a:prstGeom prst="rect">
            <a:avLst/>
          </a:prstGeom>
        </p:spPr>
      </p:pic>
      <p:pic>
        <p:nvPicPr>
          <p:cNvPr id="27" name="Picture 26">
            <a:extLst>
              <a:ext uri="{FF2B5EF4-FFF2-40B4-BE49-F238E27FC236}">
                <a16:creationId xmlns:a16="http://schemas.microsoft.com/office/drawing/2014/main" id="{6596E5CC-AC4B-482F-AD0A-2B938AB41C15}"/>
              </a:ext>
            </a:extLst>
          </p:cNvPr>
          <p:cNvPicPr>
            <a:picLocks noChangeAspect="1"/>
          </p:cNvPicPr>
          <p:nvPr/>
        </p:nvPicPr>
        <p:blipFill>
          <a:blip r:embed="rId8">
            <a:grayscl/>
          </a:blip>
          <a:stretch>
            <a:fillRect/>
          </a:stretch>
        </p:blipFill>
        <p:spPr>
          <a:xfrm>
            <a:off x="3113387" y="7003671"/>
            <a:ext cx="513688" cy="666000"/>
          </a:xfrm>
          <a:prstGeom prst="rect">
            <a:avLst/>
          </a:prstGeom>
        </p:spPr>
      </p:pic>
      <p:pic>
        <p:nvPicPr>
          <p:cNvPr id="34" name="Picture 33">
            <a:extLst>
              <a:ext uri="{FF2B5EF4-FFF2-40B4-BE49-F238E27FC236}">
                <a16:creationId xmlns:a16="http://schemas.microsoft.com/office/drawing/2014/main" id="{3E4E371C-6B77-443C-9827-8D6F2116930F}"/>
              </a:ext>
            </a:extLst>
          </p:cNvPr>
          <p:cNvPicPr>
            <a:picLocks noChangeAspect="1"/>
          </p:cNvPicPr>
          <p:nvPr/>
        </p:nvPicPr>
        <p:blipFill>
          <a:blip r:embed="rId9">
            <a:grayscl/>
          </a:blip>
          <a:stretch>
            <a:fillRect/>
          </a:stretch>
        </p:blipFill>
        <p:spPr>
          <a:xfrm>
            <a:off x="432142" y="8214082"/>
            <a:ext cx="697861" cy="666000"/>
          </a:xfrm>
          <a:prstGeom prst="rect">
            <a:avLst/>
          </a:prstGeom>
        </p:spPr>
      </p:pic>
      <p:pic>
        <p:nvPicPr>
          <p:cNvPr id="38" name="Picture 37">
            <a:extLst>
              <a:ext uri="{FF2B5EF4-FFF2-40B4-BE49-F238E27FC236}">
                <a16:creationId xmlns:a16="http://schemas.microsoft.com/office/drawing/2014/main" id="{E60D3265-48CE-42D3-A9B7-24539C9DAC45}"/>
              </a:ext>
            </a:extLst>
          </p:cNvPr>
          <p:cNvPicPr>
            <a:picLocks noChangeAspect="1"/>
          </p:cNvPicPr>
          <p:nvPr/>
        </p:nvPicPr>
        <p:blipFill>
          <a:blip r:embed="rId10">
            <a:extLst>
              <a:ext uri="{BEBA8EAE-BF5A-486C-A8C5-ECC9F3942E4B}">
                <a14:imgProps xmlns:a14="http://schemas.microsoft.com/office/drawing/2010/main">
                  <a14:imgLayer r:embed="rId11">
                    <a14:imgEffect>
                      <a14:saturation sat="0"/>
                    </a14:imgEffect>
                  </a14:imgLayer>
                </a14:imgProps>
              </a:ext>
            </a:extLst>
          </a:blip>
          <a:stretch>
            <a:fillRect/>
          </a:stretch>
        </p:blipFill>
        <p:spPr>
          <a:xfrm>
            <a:off x="4246507" y="8116978"/>
            <a:ext cx="973472" cy="817607"/>
          </a:xfrm>
          <a:prstGeom prst="rect">
            <a:avLst/>
          </a:prstGeom>
        </p:spPr>
      </p:pic>
      <p:sp>
        <p:nvSpPr>
          <p:cNvPr id="18" name="Subtitle 17">
            <a:extLst>
              <a:ext uri="{FF2B5EF4-FFF2-40B4-BE49-F238E27FC236}">
                <a16:creationId xmlns:a16="http://schemas.microsoft.com/office/drawing/2014/main" id="{703B83D3-DA61-4325-BA9B-6151D9ADA5C3}"/>
              </a:ext>
            </a:extLst>
          </p:cNvPr>
          <p:cNvSpPr>
            <a:spLocks noGrp="1"/>
          </p:cNvSpPr>
          <p:nvPr>
            <p:ph type="subTitle" idx="1"/>
          </p:nvPr>
        </p:nvSpPr>
        <p:spPr/>
        <p:txBody>
          <a:bodyPr/>
          <a:lstStyle/>
          <a:p>
            <a:endParaRPr lang="en-GB"/>
          </a:p>
        </p:txBody>
      </p:sp>
      <p:sp>
        <p:nvSpPr>
          <p:cNvPr id="47" name="Title 1">
            <a:extLst>
              <a:ext uri="{FF2B5EF4-FFF2-40B4-BE49-F238E27FC236}">
                <a16:creationId xmlns:a16="http://schemas.microsoft.com/office/drawing/2014/main" id="{0C28552F-BE37-4B85-92DB-132EAF2FC05D}"/>
              </a:ext>
            </a:extLst>
          </p:cNvPr>
          <p:cNvSpPr>
            <a:spLocks noGrp="1"/>
          </p:cNvSpPr>
          <p:nvPr>
            <p:ph type="ctrTitle"/>
          </p:nvPr>
        </p:nvSpPr>
        <p:spPr>
          <a:xfrm>
            <a:off x="3112522" y="985693"/>
            <a:ext cx="3323815" cy="839278"/>
          </a:xfrm>
        </p:spPr>
        <p:txBody>
          <a:bodyPr>
            <a:noAutofit/>
          </a:bodyPr>
          <a:lstStyle/>
          <a:p>
            <a:r>
              <a:rPr lang="en-GB" sz="6000" dirty="0">
                <a:latin typeface="Calibri" panose="020F0502020204030204" pitchFamily="34" charset="0"/>
                <a:ea typeface="+mn-ea"/>
                <a:cs typeface="+mn-cs"/>
              </a:rPr>
              <a:t>BINGO</a:t>
            </a:r>
            <a:endParaRPr lang="en-US" sz="6000" dirty="0">
              <a:latin typeface="Calibri" panose="020F0502020204030204" pitchFamily="34" charset="0"/>
              <a:ea typeface="+mn-ea"/>
              <a:cs typeface="+mn-cs"/>
            </a:endParaRPr>
          </a:p>
        </p:txBody>
      </p:sp>
      <p:sp>
        <p:nvSpPr>
          <p:cNvPr id="56" name="Subtitle 2">
            <a:extLst>
              <a:ext uri="{FF2B5EF4-FFF2-40B4-BE49-F238E27FC236}">
                <a16:creationId xmlns:a16="http://schemas.microsoft.com/office/drawing/2014/main" id="{4F7AE484-79F2-4126-9439-4C6E14210AB9}"/>
              </a:ext>
            </a:extLst>
          </p:cNvPr>
          <p:cNvSpPr txBox="1">
            <a:spLocks/>
          </p:cNvSpPr>
          <p:nvPr/>
        </p:nvSpPr>
        <p:spPr>
          <a:xfrm>
            <a:off x="156304" y="188945"/>
            <a:ext cx="5507517" cy="1234654"/>
          </a:xfrm>
          <a:prstGeom prst="rect">
            <a:avLst/>
          </a:prstGeom>
        </p:spPr>
        <p:txBody>
          <a:bodyPr vert="horz" lIns="91440" tIns="45720" rIns="91440" bIns="45720" rtlCol="0">
            <a:no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lgn="l"/>
            <a:r>
              <a:rPr lang="en-GB" sz="6000">
                <a:latin typeface="Calibri" panose="020F0502020204030204" pitchFamily="34" charset="0"/>
              </a:rPr>
              <a:t>Creative Writing</a:t>
            </a:r>
            <a:endParaRPr lang="en-US" sz="6000" dirty="0">
              <a:latin typeface="Calibri" panose="020F0502020204030204" pitchFamily="34" charset="0"/>
            </a:endParaRPr>
          </a:p>
        </p:txBody>
      </p:sp>
    </p:spTree>
    <p:extLst>
      <p:ext uri="{BB962C8B-B14F-4D97-AF65-F5344CB8AC3E}">
        <p14:creationId xmlns:p14="http://schemas.microsoft.com/office/powerpoint/2010/main" val="218470887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180310" y="2887506"/>
          <a:ext cx="6497380" cy="6000750"/>
        </p:xfrm>
        <a:graphic>
          <a:graphicData uri="http://schemas.openxmlformats.org/drawingml/2006/table">
            <a:tbl>
              <a:tblPr firstRow="1" bandRow="1">
                <a:tableStyleId>{5C22544A-7EE6-4342-B048-85BDC9FD1C3A}</a:tableStyleId>
              </a:tblPr>
              <a:tblGrid>
                <a:gridCol w="1299476">
                  <a:extLst>
                    <a:ext uri="{9D8B030D-6E8A-4147-A177-3AD203B41FA5}">
                      <a16:colId xmlns:a16="http://schemas.microsoft.com/office/drawing/2014/main" val="3414497572"/>
                    </a:ext>
                  </a:extLst>
                </a:gridCol>
                <a:gridCol w="1299476">
                  <a:extLst>
                    <a:ext uri="{9D8B030D-6E8A-4147-A177-3AD203B41FA5}">
                      <a16:colId xmlns:a16="http://schemas.microsoft.com/office/drawing/2014/main" val="4282098677"/>
                    </a:ext>
                  </a:extLst>
                </a:gridCol>
                <a:gridCol w="1299476">
                  <a:extLst>
                    <a:ext uri="{9D8B030D-6E8A-4147-A177-3AD203B41FA5}">
                      <a16:colId xmlns:a16="http://schemas.microsoft.com/office/drawing/2014/main" val="1729313651"/>
                    </a:ext>
                  </a:extLst>
                </a:gridCol>
                <a:gridCol w="1299476">
                  <a:extLst>
                    <a:ext uri="{9D8B030D-6E8A-4147-A177-3AD203B41FA5}">
                      <a16:colId xmlns:a16="http://schemas.microsoft.com/office/drawing/2014/main" val="1065965965"/>
                    </a:ext>
                  </a:extLst>
                </a:gridCol>
                <a:gridCol w="1299476">
                  <a:extLst>
                    <a:ext uri="{9D8B030D-6E8A-4147-A177-3AD203B41FA5}">
                      <a16:colId xmlns:a16="http://schemas.microsoft.com/office/drawing/2014/main" val="1365455986"/>
                    </a:ext>
                  </a:extLst>
                </a:gridCol>
              </a:tblGrid>
              <a:tr h="1200150">
                <a:tc>
                  <a:txBody>
                    <a:bodyPr/>
                    <a:lstStyle/>
                    <a:p>
                      <a:endParaRPr lang="en-US" sz="14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400" dirty="0"/>
                        <a:t>xx</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44540206"/>
                  </a:ext>
                </a:extLst>
              </a:tr>
              <a:tr h="1200150">
                <a:tc>
                  <a:txBody>
                    <a:bodyPr/>
                    <a:lstStyle/>
                    <a:p>
                      <a:endParaRPr lang="en-US" sz="14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43737465"/>
                  </a:ext>
                </a:extLst>
              </a:tr>
              <a:tr h="1200150">
                <a:tc>
                  <a:txBody>
                    <a:bodyPr/>
                    <a:lstStyle/>
                    <a:p>
                      <a:endParaRPr lang="en-US" sz="14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4117144"/>
                  </a:ext>
                </a:extLst>
              </a:tr>
              <a:tr h="1200150">
                <a:tc>
                  <a:txBody>
                    <a:bodyPr/>
                    <a:lstStyle/>
                    <a:p>
                      <a:endParaRPr lang="en-US" sz="14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86898931"/>
                  </a:ext>
                </a:extLst>
              </a:tr>
              <a:tr h="1200150">
                <a:tc>
                  <a:txBody>
                    <a:bodyPr/>
                    <a:lstStyle/>
                    <a:p>
                      <a:endParaRPr lang="en-US" sz="14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18713362"/>
                  </a:ext>
                </a:extLst>
              </a:tr>
            </a:tbl>
          </a:graphicData>
        </a:graphic>
      </p:graphicFrame>
      <p:sp>
        <p:nvSpPr>
          <p:cNvPr id="8" name="TextBox 7"/>
          <p:cNvSpPr txBox="1"/>
          <p:nvPr/>
        </p:nvSpPr>
        <p:spPr>
          <a:xfrm>
            <a:off x="144218" y="2881449"/>
            <a:ext cx="1389949" cy="800219"/>
          </a:xfrm>
          <a:prstGeom prst="rect">
            <a:avLst/>
          </a:prstGeom>
          <a:noFill/>
        </p:spPr>
        <p:txBody>
          <a:bodyPr wrap="square" rtlCol="0">
            <a:spAutoFit/>
          </a:bodyPr>
          <a:lstStyle/>
          <a:p>
            <a:r>
              <a:rPr lang="en-GB" sz="1150" dirty="0">
                <a:latin typeface="Calibri" panose="020F0502020204030204" pitchFamily="34" charset="0"/>
              </a:rPr>
              <a:t>Write a narrative where this object plays a significant role</a:t>
            </a:r>
          </a:p>
        </p:txBody>
      </p:sp>
      <p:sp>
        <p:nvSpPr>
          <p:cNvPr id="9" name="TextBox 8"/>
          <p:cNvSpPr txBox="1"/>
          <p:nvPr/>
        </p:nvSpPr>
        <p:spPr>
          <a:xfrm>
            <a:off x="1454279" y="4072452"/>
            <a:ext cx="1345168" cy="769441"/>
          </a:xfrm>
          <a:prstGeom prst="rect">
            <a:avLst/>
          </a:prstGeom>
          <a:noFill/>
        </p:spPr>
        <p:txBody>
          <a:bodyPr wrap="square" rtlCol="0">
            <a:spAutoFit/>
          </a:bodyPr>
          <a:lstStyle>
            <a:defPPr>
              <a:defRPr lang="en-US"/>
            </a:defPPr>
            <a:lvl1pPr>
              <a:defRPr sz="1200">
                <a:latin typeface="KG Thinking Out Loud" panose="02000000000000000000" pitchFamily="2" charset="0"/>
              </a:defRPr>
            </a:lvl1pPr>
          </a:lstStyle>
          <a:p>
            <a:r>
              <a:rPr lang="en-GB" sz="1100" dirty="0">
                <a:latin typeface="Calibri" panose="020F0502020204030204" pitchFamily="34" charset="0"/>
              </a:rPr>
              <a:t>Write a narrative where this object plays a significant role</a:t>
            </a:r>
          </a:p>
        </p:txBody>
      </p:sp>
      <p:sp>
        <p:nvSpPr>
          <p:cNvPr id="12" name="TextBox 11"/>
          <p:cNvSpPr txBox="1"/>
          <p:nvPr/>
        </p:nvSpPr>
        <p:spPr>
          <a:xfrm>
            <a:off x="5354893" y="7669671"/>
            <a:ext cx="1431753" cy="1015663"/>
          </a:xfrm>
          <a:prstGeom prst="rect">
            <a:avLst/>
          </a:prstGeom>
          <a:noFill/>
        </p:spPr>
        <p:txBody>
          <a:bodyPr wrap="square" rtlCol="0">
            <a:spAutoFit/>
          </a:bodyPr>
          <a:lstStyle/>
          <a:p>
            <a:r>
              <a:rPr lang="en-GB" sz="1200" dirty="0">
                <a:latin typeface="Calibri" panose="020F0502020204030204" pitchFamily="34" charset="0"/>
              </a:rPr>
              <a:t>Write a short narrative based on the title “In Captivity”</a:t>
            </a:r>
          </a:p>
          <a:p>
            <a:endParaRPr lang="en-GB" sz="1200" dirty="0">
              <a:latin typeface="Calibri" panose="020F0502020204030204" pitchFamily="34" charset="0"/>
            </a:endParaRPr>
          </a:p>
        </p:txBody>
      </p:sp>
      <p:sp>
        <p:nvSpPr>
          <p:cNvPr id="15" name="TextBox 14"/>
          <p:cNvSpPr txBox="1"/>
          <p:nvPr/>
        </p:nvSpPr>
        <p:spPr>
          <a:xfrm>
            <a:off x="1454279" y="7669671"/>
            <a:ext cx="1303252" cy="830997"/>
          </a:xfrm>
          <a:prstGeom prst="rect">
            <a:avLst/>
          </a:prstGeom>
          <a:noFill/>
        </p:spPr>
        <p:txBody>
          <a:bodyPr wrap="square" rtlCol="0">
            <a:spAutoFit/>
          </a:bodyPr>
          <a:lstStyle/>
          <a:p>
            <a:r>
              <a:rPr lang="en-GB" sz="1200" dirty="0">
                <a:latin typeface="Calibri" panose="020F0502020204030204" pitchFamily="34" charset="0"/>
              </a:rPr>
              <a:t>Write a short narrative based on the title “Blackest Friday”</a:t>
            </a:r>
          </a:p>
        </p:txBody>
      </p:sp>
      <p:sp>
        <p:nvSpPr>
          <p:cNvPr id="17" name="TextBox 16"/>
          <p:cNvSpPr txBox="1"/>
          <p:nvPr/>
        </p:nvSpPr>
        <p:spPr>
          <a:xfrm>
            <a:off x="5354893" y="6473147"/>
            <a:ext cx="1330079" cy="830997"/>
          </a:xfrm>
          <a:prstGeom prst="rect">
            <a:avLst/>
          </a:prstGeom>
          <a:noFill/>
        </p:spPr>
        <p:txBody>
          <a:bodyPr wrap="square" rtlCol="0">
            <a:spAutoFit/>
          </a:bodyPr>
          <a:lstStyle>
            <a:defPPr>
              <a:defRPr lang="en-US"/>
            </a:defPPr>
            <a:lvl1pPr>
              <a:defRPr sz="1200">
                <a:latin typeface="KG Thinking Out Loud" panose="02000000000000000000" pitchFamily="2" charset="0"/>
              </a:defRPr>
            </a:lvl1pPr>
          </a:lstStyle>
          <a:p>
            <a:r>
              <a:rPr lang="en-GB" dirty="0">
                <a:latin typeface="Calibri" panose="020F0502020204030204" pitchFamily="34" charset="0"/>
              </a:rPr>
              <a:t>Write a short narrative based on the title “He Knows”</a:t>
            </a:r>
          </a:p>
        </p:txBody>
      </p:sp>
      <p:sp>
        <p:nvSpPr>
          <p:cNvPr id="19" name="TextBox 18"/>
          <p:cNvSpPr txBox="1"/>
          <p:nvPr/>
        </p:nvSpPr>
        <p:spPr>
          <a:xfrm>
            <a:off x="2740556" y="7669671"/>
            <a:ext cx="1431754" cy="938719"/>
          </a:xfrm>
          <a:prstGeom prst="rect">
            <a:avLst/>
          </a:prstGeom>
          <a:noFill/>
        </p:spPr>
        <p:txBody>
          <a:bodyPr wrap="square" rtlCol="0">
            <a:spAutoFit/>
          </a:bodyPr>
          <a:lstStyle/>
          <a:p>
            <a:r>
              <a:rPr lang="en-GB" sz="1100" dirty="0">
                <a:latin typeface="Calibri" panose="020F0502020204030204" pitchFamily="34" charset="0"/>
              </a:rPr>
              <a:t>Write a conversation between two people that begins with the line “It has to be a two way street”</a:t>
            </a:r>
          </a:p>
        </p:txBody>
      </p:sp>
      <p:sp>
        <p:nvSpPr>
          <p:cNvPr id="20" name="TextBox 19"/>
          <p:cNvSpPr txBox="1"/>
          <p:nvPr/>
        </p:nvSpPr>
        <p:spPr>
          <a:xfrm>
            <a:off x="1472566" y="2913062"/>
            <a:ext cx="1262105" cy="830997"/>
          </a:xfrm>
          <a:prstGeom prst="rect">
            <a:avLst/>
          </a:prstGeom>
          <a:noFill/>
        </p:spPr>
        <p:txBody>
          <a:bodyPr wrap="square" rtlCol="0">
            <a:spAutoFit/>
          </a:bodyPr>
          <a:lstStyle/>
          <a:p>
            <a:r>
              <a:rPr lang="en-GB" sz="1200" dirty="0">
                <a:latin typeface="Calibri" panose="020F0502020204030204" pitchFamily="34" charset="0"/>
              </a:rPr>
              <a:t>Write a short story based on your favourite playlist or CD</a:t>
            </a:r>
          </a:p>
        </p:txBody>
      </p:sp>
      <p:sp>
        <p:nvSpPr>
          <p:cNvPr id="22" name="TextBox 21"/>
          <p:cNvSpPr txBox="1"/>
          <p:nvPr/>
        </p:nvSpPr>
        <p:spPr>
          <a:xfrm>
            <a:off x="1454279" y="6473146"/>
            <a:ext cx="1324661" cy="646331"/>
          </a:xfrm>
          <a:prstGeom prst="rect">
            <a:avLst/>
          </a:prstGeom>
          <a:noFill/>
        </p:spPr>
        <p:txBody>
          <a:bodyPr wrap="square" rtlCol="0">
            <a:spAutoFit/>
          </a:bodyPr>
          <a:lstStyle/>
          <a:p>
            <a:r>
              <a:rPr lang="en-GB" sz="1200" dirty="0">
                <a:latin typeface="Calibri" panose="020F0502020204030204" pitchFamily="34" charset="0"/>
              </a:rPr>
              <a:t>Write a short story that takes place in a tunnel</a:t>
            </a:r>
          </a:p>
        </p:txBody>
      </p:sp>
      <p:sp>
        <p:nvSpPr>
          <p:cNvPr id="23" name="TextBox 22"/>
          <p:cNvSpPr txBox="1"/>
          <p:nvPr/>
        </p:nvSpPr>
        <p:spPr>
          <a:xfrm>
            <a:off x="165866" y="5290526"/>
            <a:ext cx="1303252" cy="830997"/>
          </a:xfrm>
          <a:prstGeom prst="rect">
            <a:avLst/>
          </a:prstGeom>
          <a:noFill/>
        </p:spPr>
        <p:txBody>
          <a:bodyPr wrap="square" rtlCol="0">
            <a:spAutoFit/>
          </a:bodyPr>
          <a:lstStyle/>
          <a:p>
            <a:r>
              <a:rPr lang="en-GB" sz="1200" dirty="0">
                <a:latin typeface="Calibri" panose="020F0502020204030204" pitchFamily="34" charset="0"/>
              </a:rPr>
              <a:t>Write a short story about a bike ride that has a surprise ending</a:t>
            </a:r>
          </a:p>
        </p:txBody>
      </p:sp>
      <p:sp>
        <p:nvSpPr>
          <p:cNvPr id="25" name="TextBox 24"/>
          <p:cNvSpPr txBox="1"/>
          <p:nvPr/>
        </p:nvSpPr>
        <p:spPr>
          <a:xfrm>
            <a:off x="5354893" y="5275286"/>
            <a:ext cx="1431753" cy="830997"/>
          </a:xfrm>
          <a:prstGeom prst="rect">
            <a:avLst/>
          </a:prstGeom>
          <a:noFill/>
        </p:spPr>
        <p:txBody>
          <a:bodyPr wrap="square" rtlCol="0">
            <a:spAutoFit/>
          </a:bodyPr>
          <a:lstStyle/>
          <a:p>
            <a:r>
              <a:rPr lang="en-GB" sz="1200" dirty="0">
                <a:latin typeface="Calibri" panose="020F0502020204030204" pitchFamily="34" charset="0"/>
              </a:rPr>
              <a:t>Write a short story that begins with the words “Big hair, don’t care…”</a:t>
            </a:r>
          </a:p>
        </p:txBody>
      </p:sp>
      <p:sp>
        <p:nvSpPr>
          <p:cNvPr id="26" name="TextBox 25"/>
          <p:cNvSpPr txBox="1"/>
          <p:nvPr/>
        </p:nvSpPr>
        <p:spPr>
          <a:xfrm>
            <a:off x="4045855" y="4072452"/>
            <a:ext cx="1386470" cy="830997"/>
          </a:xfrm>
          <a:prstGeom prst="rect">
            <a:avLst/>
          </a:prstGeom>
          <a:noFill/>
        </p:spPr>
        <p:txBody>
          <a:bodyPr wrap="square" rtlCol="0">
            <a:spAutoFit/>
          </a:bodyPr>
          <a:lstStyle/>
          <a:p>
            <a:r>
              <a:rPr lang="en-GB" sz="1200" dirty="0">
                <a:latin typeface="Calibri" panose="020F0502020204030204" pitchFamily="34" charset="0"/>
              </a:rPr>
              <a:t>Write a short story that involves the unexpected use of nerf guns</a:t>
            </a:r>
          </a:p>
        </p:txBody>
      </p:sp>
      <p:sp>
        <p:nvSpPr>
          <p:cNvPr id="28" name="TextBox 27"/>
          <p:cNvSpPr txBox="1"/>
          <p:nvPr/>
        </p:nvSpPr>
        <p:spPr>
          <a:xfrm>
            <a:off x="2761347" y="2910394"/>
            <a:ext cx="1340855" cy="646331"/>
          </a:xfrm>
          <a:prstGeom prst="rect">
            <a:avLst/>
          </a:prstGeom>
          <a:noFill/>
        </p:spPr>
        <p:txBody>
          <a:bodyPr wrap="square" rtlCol="0">
            <a:spAutoFit/>
          </a:bodyPr>
          <a:lstStyle/>
          <a:p>
            <a:r>
              <a:rPr lang="en-GB" sz="1200" dirty="0">
                <a:latin typeface="Calibri" panose="020F0502020204030204" pitchFamily="34" charset="0"/>
              </a:rPr>
              <a:t>Write a short story about going out to buy milk</a:t>
            </a:r>
          </a:p>
        </p:txBody>
      </p:sp>
      <p:sp>
        <p:nvSpPr>
          <p:cNvPr id="29" name="TextBox 28"/>
          <p:cNvSpPr txBox="1"/>
          <p:nvPr/>
        </p:nvSpPr>
        <p:spPr>
          <a:xfrm>
            <a:off x="4058554" y="5275286"/>
            <a:ext cx="1289050" cy="830997"/>
          </a:xfrm>
          <a:prstGeom prst="rect">
            <a:avLst/>
          </a:prstGeom>
          <a:noFill/>
        </p:spPr>
        <p:txBody>
          <a:bodyPr wrap="square" rtlCol="0">
            <a:spAutoFit/>
          </a:bodyPr>
          <a:lstStyle>
            <a:defPPr>
              <a:defRPr lang="en-US"/>
            </a:defPPr>
            <a:lvl1pPr>
              <a:defRPr sz="1200">
                <a:latin typeface="KG Thinking Out Loud" panose="02000000000000000000" pitchFamily="2" charset="0"/>
              </a:defRPr>
            </a:lvl1pPr>
          </a:lstStyle>
          <a:p>
            <a:r>
              <a:rPr lang="en-GB" dirty="0">
                <a:latin typeface="Calibri" panose="020F0502020204030204" pitchFamily="34" charset="0"/>
              </a:rPr>
              <a:t>Write a short narrative based on the title “Untoward”</a:t>
            </a:r>
          </a:p>
        </p:txBody>
      </p:sp>
      <p:sp>
        <p:nvSpPr>
          <p:cNvPr id="30" name="TextBox 29"/>
          <p:cNvSpPr txBox="1"/>
          <p:nvPr/>
        </p:nvSpPr>
        <p:spPr>
          <a:xfrm>
            <a:off x="4060450" y="2868580"/>
            <a:ext cx="1389949" cy="800219"/>
          </a:xfrm>
          <a:prstGeom prst="rect">
            <a:avLst/>
          </a:prstGeom>
          <a:noFill/>
        </p:spPr>
        <p:txBody>
          <a:bodyPr wrap="square" rtlCol="0">
            <a:spAutoFit/>
          </a:bodyPr>
          <a:lstStyle>
            <a:defPPr>
              <a:defRPr lang="en-US"/>
            </a:defPPr>
            <a:lvl1pPr>
              <a:defRPr sz="1150">
                <a:latin typeface="HelloBillionaire" panose="02000603000000000000" pitchFamily="2" charset="0"/>
              </a:defRPr>
            </a:lvl1pPr>
          </a:lstStyle>
          <a:p>
            <a:r>
              <a:rPr lang="en-GB" dirty="0">
                <a:latin typeface="Calibri" panose="020F0502020204030204" pitchFamily="34" charset="0"/>
              </a:rPr>
              <a:t>Write a narrative where this object plays a significant role</a:t>
            </a:r>
          </a:p>
        </p:txBody>
      </p:sp>
      <p:sp>
        <p:nvSpPr>
          <p:cNvPr id="32" name="TextBox 31"/>
          <p:cNvSpPr txBox="1"/>
          <p:nvPr/>
        </p:nvSpPr>
        <p:spPr>
          <a:xfrm>
            <a:off x="132612" y="1850372"/>
            <a:ext cx="6552360" cy="1077218"/>
          </a:xfrm>
          <a:prstGeom prst="rect">
            <a:avLst/>
          </a:prstGeom>
          <a:noFill/>
        </p:spPr>
        <p:txBody>
          <a:bodyPr wrap="square" rtlCol="0">
            <a:spAutoFit/>
          </a:bodyPr>
          <a:lstStyle/>
          <a:p>
            <a:r>
              <a:rPr lang="en-GB" sz="1600" b="1" dirty="0">
                <a:latin typeface="Calibri" panose="020F0502020204030204" pitchFamily="34" charset="0"/>
              </a:rPr>
              <a:t>Instructions</a:t>
            </a:r>
            <a:r>
              <a:rPr lang="en-GB" sz="1600" dirty="0">
                <a:latin typeface="Calibri" panose="020F0502020204030204" pitchFamily="34" charset="0"/>
              </a:rPr>
              <a:t>: This choice board of writing prompts is set up like a BINGO board.  You will be given extra “credit” for a “bingo” which is one complete line up or down. And extra, extra “credit” for a blackout which is completing all the tasks.</a:t>
            </a:r>
            <a:endParaRPr lang="en-US" sz="1600" dirty="0">
              <a:latin typeface="Calibri" panose="020F0502020204030204" pitchFamily="34" charset="0"/>
            </a:endParaRPr>
          </a:p>
        </p:txBody>
      </p:sp>
      <p:sp>
        <p:nvSpPr>
          <p:cNvPr id="33" name="TextBox 32"/>
          <p:cNvSpPr txBox="1"/>
          <p:nvPr/>
        </p:nvSpPr>
        <p:spPr>
          <a:xfrm>
            <a:off x="156304" y="9044394"/>
            <a:ext cx="6401687" cy="400110"/>
          </a:xfrm>
          <a:prstGeom prst="rect">
            <a:avLst/>
          </a:prstGeom>
          <a:noFill/>
        </p:spPr>
        <p:txBody>
          <a:bodyPr wrap="square" rtlCol="0">
            <a:spAutoFit/>
          </a:bodyPr>
          <a:lstStyle/>
          <a:p>
            <a:r>
              <a:rPr lang="en-GB" sz="2000" dirty="0">
                <a:latin typeface="Calibri" panose="020F0502020204030204" pitchFamily="34" charset="0"/>
              </a:rPr>
              <a:t>Don’t forget your best writing skills!</a:t>
            </a:r>
            <a:endParaRPr lang="en-US" sz="2000" dirty="0">
              <a:latin typeface="Calibri" panose="020F0502020204030204" pitchFamily="34" charset="0"/>
            </a:endParaRPr>
          </a:p>
        </p:txBody>
      </p:sp>
      <p:sp>
        <p:nvSpPr>
          <p:cNvPr id="40" name="TextBox 39">
            <a:extLst>
              <a:ext uri="{FF2B5EF4-FFF2-40B4-BE49-F238E27FC236}">
                <a16:creationId xmlns:a16="http://schemas.microsoft.com/office/drawing/2014/main" id="{31137272-D497-4462-8EF1-1F618EE4DFBC}"/>
              </a:ext>
            </a:extLst>
          </p:cNvPr>
          <p:cNvSpPr txBox="1"/>
          <p:nvPr/>
        </p:nvSpPr>
        <p:spPr>
          <a:xfrm>
            <a:off x="5379536" y="4079370"/>
            <a:ext cx="1345168" cy="769441"/>
          </a:xfrm>
          <a:prstGeom prst="rect">
            <a:avLst/>
          </a:prstGeom>
          <a:noFill/>
        </p:spPr>
        <p:txBody>
          <a:bodyPr wrap="square" rtlCol="0">
            <a:spAutoFit/>
          </a:bodyPr>
          <a:lstStyle>
            <a:defPPr>
              <a:defRPr lang="en-US"/>
            </a:defPPr>
            <a:lvl1pPr>
              <a:defRPr sz="1200">
                <a:latin typeface="KG Thinking Out Loud" panose="02000000000000000000" pitchFamily="2" charset="0"/>
              </a:defRPr>
            </a:lvl1pPr>
          </a:lstStyle>
          <a:p>
            <a:r>
              <a:rPr lang="en-GB" sz="1100" dirty="0">
                <a:latin typeface="Calibri" panose="020F0502020204030204" pitchFamily="34" charset="0"/>
              </a:rPr>
              <a:t>Write a narrative where this object plays a significant role</a:t>
            </a:r>
          </a:p>
        </p:txBody>
      </p:sp>
      <p:sp>
        <p:nvSpPr>
          <p:cNvPr id="42" name="TextBox 41">
            <a:extLst>
              <a:ext uri="{FF2B5EF4-FFF2-40B4-BE49-F238E27FC236}">
                <a16:creationId xmlns:a16="http://schemas.microsoft.com/office/drawing/2014/main" id="{E1382819-BCF6-4093-BD1B-C371DB988A74}"/>
              </a:ext>
            </a:extLst>
          </p:cNvPr>
          <p:cNvSpPr txBox="1"/>
          <p:nvPr/>
        </p:nvSpPr>
        <p:spPr>
          <a:xfrm>
            <a:off x="2778940" y="6486857"/>
            <a:ext cx="1345168" cy="769441"/>
          </a:xfrm>
          <a:prstGeom prst="rect">
            <a:avLst/>
          </a:prstGeom>
          <a:noFill/>
        </p:spPr>
        <p:txBody>
          <a:bodyPr wrap="square" rtlCol="0">
            <a:spAutoFit/>
          </a:bodyPr>
          <a:lstStyle>
            <a:defPPr>
              <a:defRPr lang="en-US"/>
            </a:defPPr>
            <a:lvl1pPr>
              <a:defRPr sz="1200">
                <a:latin typeface="KG Thinking Out Loud" panose="02000000000000000000" pitchFamily="2" charset="0"/>
              </a:defRPr>
            </a:lvl1pPr>
          </a:lstStyle>
          <a:p>
            <a:r>
              <a:rPr lang="en-GB" sz="1100" dirty="0">
                <a:latin typeface="Calibri" panose="020F0502020204030204" pitchFamily="34" charset="0"/>
              </a:rPr>
              <a:t>Write a narrative where this food plays a significant role</a:t>
            </a:r>
          </a:p>
        </p:txBody>
      </p:sp>
      <p:sp>
        <p:nvSpPr>
          <p:cNvPr id="44" name="TextBox 43">
            <a:extLst>
              <a:ext uri="{FF2B5EF4-FFF2-40B4-BE49-F238E27FC236}">
                <a16:creationId xmlns:a16="http://schemas.microsoft.com/office/drawing/2014/main" id="{206A8D4B-5094-455A-AC64-005DB980AA13}"/>
              </a:ext>
            </a:extLst>
          </p:cNvPr>
          <p:cNvSpPr txBox="1"/>
          <p:nvPr/>
        </p:nvSpPr>
        <p:spPr>
          <a:xfrm>
            <a:off x="156304" y="7691829"/>
            <a:ext cx="1345168" cy="769441"/>
          </a:xfrm>
          <a:prstGeom prst="rect">
            <a:avLst/>
          </a:prstGeom>
          <a:noFill/>
        </p:spPr>
        <p:txBody>
          <a:bodyPr wrap="square" rtlCol="0">
            <a:spAutoFit/>
          </a:bodyPr>
          <a:lstStyle>
            <a:defPPr>
              <a:defRPr lang="en-US"/>
            </a:defPPr>
            <a:lvl1pPr>
              <a:defRPr sz="1200">
                <a:latin typeface="KG Thinking Out Loud" panose="02000000000000000000" pitchFamily="2" charset="0"/>
              </a:defRPr>
            </a:lvl1pPr>
          </a:lstStyle>
          <a:p>
            <a:r>
              <a:rPr lang="en-GB" sz="1100" dirty="0">
                <a:latin typeface="Calibri" panose="020F0502020204030204" pitchFamily="34" charset="0"/>
              </a:rPr>
              <a:t>Write a narrative where this object plays a significant role</a:t>
            </a:r>
          </a:p>
        </p:txBody>
      </p:sp>
      <p:sp>
        <p:nvSpPr>
          <p:cNvPr id="46" name="TextBox 45">
            <a:extLst>
              <a:ext uri="{FF2B5EF4-FFF2-40B4-BE49-F238E27FC236}">
                <a16:creationId xmlns:a16="http://schemas.microsoft.com/office/drawing/2014/main" id="{18FBE819-FF83-4EF6-8576-6789BB0BA3BD}"/>
              </a:ext>
            </a:extLst>
          </p:cNvPr>
          <p:cNvSpPr txBox="1"/>
          <p:nvPr/>
        </p:nvSpPr>
        <p:spPr>
          <a:xfrm>
            <a:off x="4066225" y="7653132"/>
            <a:ext cx="1345168" cy="769441"/>
          </a:xfrm>
          <a:prstGeom prst="rect">
            <a:avLst/>
          </a:prstGeom>
          <a:noFill/>
        </p:spPr>
        <p:txBody>
          <a:bodyPr wrap="square" rtlCol="0">
            <a:spAutoFit/>
          </a:bodyPr>
          <a:lstStyle>
            <a:defPPr>
              <a:defRPr lang="en-US"/>
            </a:defPPr>
            <a:lvl1pPr>
              <a:defRPr sz="1200">
                <a:latin typeface="KG Thinking Out Loud" panose="02000000000000000000" pitchFamily="2" charset="0"/>
              </a:defRPr>
            </a:lvl1pPr>
          </a:lstStyle>
          <a:p>
            <a:r>
              <a:rPr lang="en-GB" sz="1100" dirty="0">
                <a:latin typeface="Calibri" panose="020F0502020204030204" pitchFamily="34" charset="0"/>
              </a:rPr>
              <a:t>Write a narrative where this object plays a significant role</a:t>
            </a:r>
          </a:p>
        </p:txBody>
      </p:sp>
      <p:pic>
        <p:nvPicPr>
          <p:cNvPr id="48" name="Picture 47">
            <a:extLst>
              <a:ext uri="{FF2B5EF4-FFF2-40B4-BE49-F238E27FC236}">
                <a16:creationId xmlns:a16="http://schemas.microsoft.com/office/drawing/2014/main" id="{C47E5897-B3BE-4E57-B1F8-7905D622856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02633" y="5310487"/>
            <a:ext cx="709031" cy="1144402"/>
          </a:xfrm>
          <a:prstGeom prst="rect">
            <a:avLst/>
          </a:prstGeom>
        </p:spPr>
      </p:pic>
      <p:sp>
        <p:nvSpPr>
          <p:cNvPr id="49" name="TextBox 48">
            <a:extLst>
              <a:ext uri="{FF2B5EF4-FFF2-40B4-BE49-F238E27FC236}">
                <a16:creationId xmlns:a16="http://schemas.microsoft.com/office/drawing/2014/main" id="{B8C1601E-CD8E-48F3-9AC9-D4C41F663FED}"/>
              </a:ext>
            </a:extLst>
          </p:cNvPr>
          <p:cNvSpPr txBox="1"/>
          <p:nvPr/>
        </p:nvSpPr>
        <p:spPr>
          <a:xfrm>
            <a:off x="2783236" y="4079771"/>
            <a:ext cx="1330284" cy="830997"/>
          </a:xfrm>
          <a:prstGeom prst="rect">
            <a:avLst/>
          </a:prstGeom>
          <a:noFill/>
        </p:spPr>
        <p:txBody>
          <a:bodyPr wrap="square" rtlCol="0">
            <a:spAutoFit/>
          </a:bodyPr>
          <a:lstStyle>
            <a:defPPr>
              <a:defRPr lang="en-US"/>
            </a:defPPr>
            <a:lvl1pPr>
              <a:defRPr sz="1200">
                <a:latin typeface="KG Thinking Out Loud" panose="02000000000000000000" pitchFamily="2" charset="0"/>
              </a:defRPr>
            </a:lvl1pPr>
          </a:lstStyle>
          <a:p>
            <a:r>
              <a:rPr lang="en-GB" dirty="0">
                <a:latin typeface="Calibri" panose="020F0502020204030204" pitchFamily="34" charset="0"/>
              </a:rPr>
              <a:t>Write a short story in which a character experiences panic</a:t>
            </a:r>
          </a:p>
        </p:txBody>
      </p:sp>
      <p:sp>
        <p:nvSpPr>
          <p:cNvPr id="50" name="TextBox 49">
            <a:extLst>
              <a:ext uri="{FF2B5EF4-FFF2-40B4-BE49-F238E27FC236}">
                <a16:creationId xmlns:a16="http://schemas.microsoft.com/office/drawing/2014/main" id="{680D702F-0D47-4842-9C21-E1441050200A}"/>
              </a:ext>
            </a:extLst>
          </p:cNvPr>
          <p:cNvSpPr txBox="1"/>
          <p:nvPr/>
        </p:nvSpPr>
        <p:spPr>
          <a:xfrm>
            <a:off x="4066273" y="6483859"/>
            <a:ext cx="1350812" cy="1015663"/>
          </a:xfrm>
          <a:prstGeom prst="rect">
            <a:avLst/>
          </a:prstGeom>
          <a:noFill/>
        </p:spPr>
        <p:txBody>
          <a:bodyPr wrap="square" rtlCol="0">
            <a:spAutoFit/>
          </a:bodyPr>
          <a:lstStyle>
            <a:defPPr>
              <a:defRPr lang="en-US"/>
            </a:defPPr>
            <a:lvl1pPr>
              <a:defRPr sz="1200">
                <a:latin typeface="KG Thinking Out Loud" panose="02000000000000000000" pitchFamily="2" charset="0"/>
              </a:defRPr>
            </a:lvl1pPr>
          </a:lstStyle>
          <a:p>
            <a:r>
              <a:rPr lang="en-GB" dirty="0">
                <a:latin typeface="Calibri" panose="020F0502020204030204" pitchFamily="34" charset="0"/>
              </a:rPr>
              <a:t>Write a narrative in a children discovers treasure in the garden hedge</a:t>
            </a:r>
          </a:p>
        </p:txBody>
      </p:sp>
      <p:sp>
        <p:nvSpPr>
          <p:cNvPr id="51" name="TextBox 50">
            <a:extLst>
              <a:ext uri="{FF2B5EF4-FFF2-40B4-BE49-F238E27FC236}">
                <a16:creationId xmlns:a16="http://schemas.microsoft.com/office/drawing/2014/main" id="{8DD32288-6966-4668-A8E1-63A9F0FE6B58}"/>
              </a:ext>
            </a:extLst>
          </p:cNvPr>
          <p:cNvSpPr txBox="1"/>
          <p:nvPr/>
        </p:nvSpPr>
        <p:spPr>
          <a:xfrm>
            <a:off x="5354893" y="2866690"/>
            <a:ext cx="1353216" cy="830997"/>
          </a:xfrm>
          <a:prstGeom prst="rect">
            <a:avLst/>
          </a:prstGeom>
          <a:noFill/>
        </p:spPr>
        <p:txBody>
          <a:bodyPr wrap="square" rtlCol="0">
            <a:spAutoFit/>
          </a:bodyPr>
          <a:lstStyle/>
          <a:p>
            <a:r>
              <a:rPr lang="en-GB" sz="1200" dirty="0">
                <a:latin typeface="Calibri" panose="020F0502020204030204" pitchFamily="34" charset="0"/>
              </a:rPr>
              <a:t>Write a narrative where something important is left unopened</a:t>
            </a:r>
          </a:p>
        </p:txBody>
      </p:sp>
      <p:sp>
        <p:nvSpPr>
          <p:cNvPr id="52" name="TextBox 51">
            <a:extLst>
              <a:ext uri="{FF2B5EF4-FFF2-40B4-BE49-F238E27FC236}">
                <a16:creationId xmlns:a16="http://schemas.microsoft.com/office/drawing/2014/main" id="{D1FEB663-90DB-40EC-AEF0-E0BF903812A5}"/>
              </a:ext>
            </a:extLst>
          </p:cNvPr>
          <p:cNvSpPr txBox="1"/>
          <p:nvPr/>
        </p:nvSpPr>
        <p:spPr>
          <a:xfrm>
            <a:off x="137871" y="6478597"/>
            <a:ext cx="1371900" cy="830997"/>
          </a:xfrm>
          <a:prstGeom prst="rect">
            <a:avLst/>
          </a:prstGeom>
          <a:noFill/>
        </p:spPr>
        <p:txBody>
          <a:bodyPr wrap="square" rtlCol="0">
            <a:spAutoFit/>
          </a:bodyPr>
          <a:lstStyle>
            <a:defPPr>
              <a:defRPr lang="en-US"/>
            </a:defPPr>
            <a:lvl1pPr>
              <a:defRPr sz="1200">
                <a:latin typeface="KG Thinking Out Loud" panose="02000000000000000000" pitchFamily="2" charset="0"/>
              </a:defRPr>
            </a:lvl1pPr>
          </a:lstStyle>
          <a:p>
            <a:r>
              <a:rPr lang="en-GB" dirty="0">
                <a:latin typeface="Calibri" panose="020F0502020204030204" pitchFamily="34" charset="0"/>
              </a:rPr>
              <a:t>Write a narrative where a character named Maria saves the day</a:t>
            </a:r>
          </a:p>
        </p:txBody>
      </p:sp>
      <p:sp>
        <p:nvSpPr>
          <p:cNvPr id="53" name="TextBox 52">
            <a:extLst>
              <a:ext uri="{FF2B5EF4-FFF2-40B4-BE49-F238E27FC236}">
                <a16:creationId xmlns:a16="http://schemas.microsoft.com/office/drawing/2014/main" id="{4104AE5E-16CF-4560-A91F-626F29647097}"/>
              </a:ext>
            </a:extLst>
          </p:cNvPr>
          <p:cNvSpPr txBox="1"/>
          <p:nvPr/>
        </p:nvSpPr>
        <p:spPr>
          <a:xfrm>
            <a:off x="1435129" y="5282853"/>
            <a:ext cx="1307162" cy="830997"/>
          </a:xfrm>
          <a:prstGeom prst="rect">
            <a:avLst/>
          </a:prstGeom>
          <a:noFill/>
        </p:spPr>
        <p:txBody>
          <a:bodyPr wrap="square" rtlCol="0">
            <a:spAutoFit/>
          </a:bodyPr>
          <a:lstStyle/>
          <a:p>
            <a:r>
              <a:rPr lang="en-GB" sz="1200" dirty="0">
                <a:latin typeface="Calibri" panose="020F0502020204030204" pitchFamily="34" charset="0"/>
              </a:rPr>
              <a:t>Write a short narrative based on the title “Countdown”</a:t>
            </a:r>
          </a:p>
        </p:txBody>
      </p:sp>
      <p:sp>
        <p:nvSpPr>
          <p:cNvPr id="54" name="TextBox 53">
            <a:extLst>
              <a:ext uri="{FF2B5EF4-FFF2-40B4-BE49-F238E27FC236}">
                <a16:creationId xmlns:a16="http://schemas.microsoft.com/office/drawing/2014/main" id="{4F105991-46EC-417C-9236-15A6E22B9426}"/>
              </a:ext>
            </a:extLst>
          </p:cNvPr>
          <p:cNvSpPr txBox="1"/>
          <p:nvPr/>
        </p:nvSpPr>
        <p:spPr>
          <a:xfrm>
            <a:off x="144218" y="4072452"/>
            <a:ext cx="1303252" cy="830997"/>
          </a:xfrm>
          <a:prstGeom prst="rect">
            <a:avLst/>
          </a:prstGeom>
          <a:noFill/>
        </p:spPr>
        <p:txBody>
          <a:bodyPr wrap="square" rtlCol="0">
            <a:spAutoFit/>
          </a:bodyPr>
          <a:lstStyle>
            <a:defPPr>
              <a:defRPr lang="en-US"/>
            </a:defPPr>
            <a:lvl1pPr>
              <a:defRPr sz="1200">
                <a:latin typeface="KG Thinking Out Loud" panose="02000000000000000000" pitchFamily="2" charset="0"/>
              </a:defRPr>
            </a:lvl1pPr>
          </a:lstStyle>
          <a:p>
            <a:r>
              <a:rPr lang="en-GB" dirty="0">
                <a:latin typeface="Calibri" panose="020F0502020204030204" pitchFamily="34" charset="0"/>
              </a:rPr>
              <a:t>Write a short narrative based on the title “Leftovers”</a:t>
            </a:r>
          </a:p>
        </p:txBody>
      </p:sp>
      <p:sp>
        <p:nvSpPr>
          <p:cNvPr id="55" name="Flowchart: Connector 54">
            <a:extLst>
              <a:ext uri="{FF2B5EF4-FFF2-40B4-BE49-F238E27FC236}">
                <a16:creationId xmlns:a16="http://schemas.microsoft.com/office/drawing/2014/main" id="{E975ABBE-C4F8-48A6-BEF2-3B79ED93E79E}"/>
              </a:ext>
            </a:extLst>
          </p:cNvPr>
          <p:cNvSpPr/>
          <p:nvPr/>
        </p:nvSpPr>
        <p:spPr>
          <a:xfrm>
            <a:off x="6169690" y="219093"/>
            <a:ext cx="508000" cy="508000"/>
          </a:xfrm>
          <a:prstGeom prst="flowChartConnector">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000" dirty="0">
                <a:solidFill>
                  <a:schemeClr val="tx1"/>
                </a:solidFill>
                <a:latin typeface="Calibri" panose="020F0502020204030204" pitchFamily="34" charset="0"/>
              </a:rPr>
              <a:t>4</a:t>
            </a:r>
          </a:p>
        </p:txBody>
      </p:sp>
      <p:pic>
        <p:nvPicPr>
          <p:cNvPr id="11" name="Picture 10">
            <a:extLst>
              <a:ext uri="{FF2B5EF4-FFF2-40B4-BE49-F238E27FC236}">
                <a16:creationId xmlns:a16="http://schemas.microsoft.com/office/drawing/2014/main" id="{7DA171F6-C415-472C-B3BB-584382B58A1B}"/>
              </a:ext>
            </a:extLst>
          </p:cNvPr>
          <p:cNvPicPr>
            <a:picLocks noChangeAspect="1"/>
          </p:cNvPicPr>
          <p:nvPr/>
        </p:nvPicPr>
        <p:blipFill>
          <a:blip r:embed="rId3"/>
          <a:stretch>
            <a:fillRect/>
          </a:stretch>
        </p:blipFill>
        <p:spPr>
          <a:xfrm>
            <a:off x="352857" y="3436443"/>
            <a:ext cx="864218" cy="612000"/>
          </a:xfrm>
          <a:prstGeom prst="rect">
            <a:avLst/>
          </a:prstGeom>
        </p:spPr>
      </p:pic>
      <p:pic>
        <p:nvPicPr>
          <p:cNvPr id="18" name="Picture 17">
            <a:extLst>
              <a:ext uri="{FF2B5EF4-FFF2-40B4-BE49-F238E27FC236}">
                <a16:creationId xmlns:a16="http://schemas.microsoft.com/office/drawing/2014/main" id="{A1B19B8B-FD1A-4B77-91C1-0E5144E92C7C}"/>
              </a:ext>
            </a:extLst>
          </p:cNvPr>
          <p:cNvPicPr>
            <a:picLocks noChangeAspect="1"/>
          </p:cNvPicPr>
          <p:nvPr/>
        </p:nvPicPr>
        <p:blipFill>
          <a:blip r:embed="rId4"/>
          <a:stretch>
            <a:fillRect/>
          </a:stretch>
        </p:blipFill>
        <p:spPr>
          <a:xfrm>
            <a:off x="248680" y="8253296"/>
            <a:ext cx="1160416" cy="612000"/>
          </a:xfrm>
          <a:prstGeom prst="rect">
            <a:avLst/>
          </a:prstGeom>
        </p:spPr>
      </p:pic>
      <p:pic>
        <p:nvPicPr>
          <p:cNvPr id="31" name="Picture 30">
            <a:extLst>
              <a:ext uri="{FF2B5EF4-FFF2-40B4-BE49-F238E27FC236}">
                <a16:creationId xmlns:a16="http://schemas.microsoft.com/office/drawing/2014/main" id="{2DEA05C4-0FBD-4C18-A2C8-F84FB3B5D753}"/>
              </a:ext>
            </a:extLst>
          </p:cNvPr>
          <p:cNvPicPr>
            <a:picLocks noChangeAspect="1"/>
          </p:cNvPicPr>
          <p:nvPr/>
        </p:nvPicPr>
        <p:blipFill>
          <a:blip r:embed="rId5"/>
          <a:stretch>
            <a:fillRect/>
          </a:stretch>
        </p:blipFill>
        <p:spPr>
          <a:xfrm>
            <a:off x="1972814" y="4631610"/>
            <a:ext cx="307613" cy="612000"/>
          </a:xfrm>
          <a:prstGeom prst="rect">
            <a:avLst/>
          </a:prstGeom>
        </p:spPr>
      </p:pic>
      <p:pic>
        <p:nvPicPr>
          <p:cNvPr id="36" name="Picture 35">
            <a:extLst>
              <a:ext uri="{FF2B5EF4-FFF2-40B4-BE49-F238E27FC236}">
                <a16:creationId xmlns:a16="http://schemas.microsoft.com/office/drawing/2014/main" id="{53B798FA-5D2C-4D52-B2C9-9B6E7BA1A22F}"/>
              </a:ext>
            </a:extLst>
          </p:cNvPr>
          <p:cNvPicPr>
            <a:picLocks noChangeAspect="1"/>
          </p:cNvPicPr>
          <p:nvPr/>
        </p:nvPicPr>
        <p:blipFill>
          <a:blip r:embed="rId6"/>
          <a:stretch>
            <a:fillRect/>
          </a:stretch>
        </p:blipFill>
        <p:spPr>
          <a:xfrm>
            <a:off x="3024606" y="7069699"/>
            <a:ext cx="768422" cy="612000"/>
          </a:xfrm>
          <a:prstGeom prst="rect">
            <a:avLst/>
          </a:prstGeom>
        </p:spPr>
      </p:pic>
      <p:pic>
        <p:nvPicPr>
          <p:cNvPr id="39" name="Picture 38">
            <a:extLst>
              <a:ext uri="{FF2B5EF4-FFF2-40B4-BE49-F238E27FC236}">
                <a16:creationId xmlns:a16="http://schemas.microsoft.com/office/drawing/2014/main" id="{B8C6E782-0783-468F-9F4A-DEC1EF5C00D1}"/>
              </a:ext>
            </a:extLst>
          </p:cNvPr>
          <p:cNvPicPr>
            <a:picLocks noChangeAspect="1"/>
          </p:cNvPicPr>
          <p:nvPr/>
        </p:nvPicPr>
        <p:blipFill>
          <a:blip r:embed="rId7"/>
          <a:stretch>
            <a:fillRect/>
          </a:stretch>
        </p:blipFill>
        <p:spPr>
          <a:xfrm>
            <a:off x="4114915" y="3456492"/>
            <a:ext cx="1201864" cy="612000"/>
          </a:xfrm>
          <a:prstGeom prst="rect">
            <a:avLst/>
          </a:prstGeom>
        </p:spPr>
      </p:pic>
      <p:pic>
        <p:nvPicPr>
          <p:cNvPr id="43" name="Picture 42">
            <a:extLst>
              <a:ext uri="{FF2B5EF4-FFF2-40B4-BE49-F238E27FC236}">
                <a16:creationId xmlns:a16="http://schemas.microsoft.com/office/drawing/2014/main" id="{DC08A79C-A0B7-4260-84B9-85ABC53D18D4}"/>
              </a:ext>
            </a:extLst>
          </p:cNvPr>
          <p:cNvPicPr>
            <a:picLocks noChangeAspect="1"/>
          </p:cNvPicPr>
          <p:nvPr/>
        </p:nvPicPr>
        <p:blipFill>
          <a:blip r:embed="rId8"/>
          <a:stretch>
            <a:fillRect/>
          </a:stretch>
        </p:blipFill>
        <p:spPr>
          <a:xfrm>
            <a:off x="5765785" y="4650012"/>
            <a:ext cx="508293" cy="612000"/>
          </a:xfrm>
          <a:prstGeom prst="rect">
            <a:avLst/>
          </a:prstGeom>
        </p:spPr>
      </p:pic>
      <p:pic>
        <p:nvPicPr>
          <p:cNvPr id="47" name="Picture 46">
            <a:extLst>
              <a:ext uri="{FF2B5EF4-FFF2-40B4-BE49-F238E27FC236}">
                <a16:creationId xmlns:a16="http://schemas.microsoft.com/office/drawing/2014/main" id="{FA8194AE-2BCA-4440-B432-C03B12BE6215}"/>
              </a:ext>
            </a:extLst>
          </p:cNvPr>
          <p:cNvPicPr>
            <a:picLocks noChangeAspect="1"/>
          </p:cNvPicPr>
          <p:nvPr/>
        </p:nvPicPr>
        <p:blipFill>
          <a:blip r:embed="rId9"/>
          <a:stretch>
            <a:fillRect/>
          </a:stretch>
        </p:blipFill>
        <p:spPr>
          <a:xfrm>
            <a:off x="4303748" y="8216950"/>
            <a:ext cx="501710" cy="612000"/>
          </a:xfrm>
          <a:prstGeom prst="rect">
            <a:avLst/>
          </a:prstGeom>
        </p:spPr>
      </p:pic>
      <p:sp>
        <p:nvSpPr>
          <p:cNvPr id="56" name="Title 1">
            <a:extLst>
              <a:ext uri="{FF2B5EF4-FFF2-40B4-BE49-F238E27FC236}">
                <a16:creationId xmlns:a16="http://schemas.microsoft.com/office/drawing/2014/main" id="{A0F31322-4BCB-4A48-88C5-F095F49030FE}"/>
              </a:ext>
            </a:extLst>
          </p:cNvPr>
          <p:cNvSpPr>
            <a:spLocks noGrp="1"/>
          </p:cNvSpPr>
          <p:nvPr>
            <p:ph type="ctrTitle"/>
          </p:nvPr>
        </p:nvSpPr>
        <p:spPr>
          <a:xfrm>
            <a:off x="3112522" y="985693"/>
            <a:ext cx="3323815" cy="839278"/>
          </a:xfrm>
        </p:spPr>
        <p:txBody>
          <a:bodyPr>
            <a:noAutofit/>
          </a:bodyPr>
          <a:lstStyle/>
          <a:p>
            <a:r>
              <a:rPr lang="en-GB" sz="6000" dirty="0">
                <a:latin typeface="Calibri" panose="020F0502020204030204" pitchFamily="34" charset="0"/>
                <a:ea typeface="+mn-ea"/>
                <a:cs typeface="+mn-cs"/>
              </a:rPr>
              <a:t>BINGO</a:t>
            </a:r>
            <a:endParaRPr lang="en-US" sz="6000" dirty="0">
              <a:latin typeface="Calibri" panose="020F0502020204030204" pitchFamily="34" charset="0"/>
              <a:ea typeface="+mn-ea"/>
              <a:cs typeface="+mn-cs"/>
            </a:endParaRPr>
          </a:p>
        </p:txBody>
      </p:sp>
      <p:sp>
        <p:nvSpPr>
          <p:cNvPr id="57" name="Subtitle 2">
            <a:extLst>
              <a:ext uri="{FF2B5EF4-FFF2-40B4-BE49-F238E27FC236}">
                <a16:creationId xmlns:a16="http://schemas.microsoft.com/office/drawing/2014/main" id="{DA1DCD68-AF0B-4DF0-8C20-395D763635CF}"/>
              </a:ext>
            </a:extLst>
          </p:cNvPr>
          <p:cNvSpPr txBox="1">
            <a:spLocks/>
          </p:cNvSpPr>
          <p:nvPr/>
        </p:nvSpPr>
        <p:spPr>
          <a:xfrm>
            <a:off x="156304" y="188945"/>
            <a:ext cx="5507517" cy="1234654"/>
          </a:xfrm>
          <a:prstGeom prst="rect">
            <a:avLst/>
          </a:prstGeom>
        </p:spPr>
        <p:txBody>
          <a:bodyPr vert="horz" lIns="91440" tIns="45720" rIns="91440" bIns="45720" rtlCol="0">
            <a:no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lgn="l"/>
            <a:r>
              <a:rPr lang="en-GB" sz="6000">
                <a:latin typeface="Calibri" panose="020F0502020204030204" pitchFamily="34" charset="0"/>
              </a:rPr>
              <a:t>Creative Writing</a:t>
            </a:r>
            <a:endParaRPr lang="en-US" sz="6000" dirty="0">
              <a:latin typeface="Calibri" panose="020F0502020204030204" pitchFamily="34" charset="0"/>
            </a:endParaRPr>
          </a:p>
        </p:txBody>
      </p:sp>
    </p:spTree>
    <p:extLst>
      <p:ext uri="{BB962C8B-B14F-4D97-AF65-F5344CB8AC3E}">
        <p14:creationId xmlns:p14="http://schemas.microsoft.com/office/powerpoint/2010/main" val="1487142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Text Box 6"/>
          <p:cNvSpPr txBox="1">
            <a:spLocks noChangeArrowheads="1"/>
          </p:cNvSpPr>
          <p:nvPr/>
        </p:nvSpPr>
        <p:spPr bwMode="auto">
          <a:xfrm>
            <a:off x="2178000" y="1311132"/>
            <a:ext cx="3874079" cy="1628652"/>
          </a:xfrm>
          <a:prstGeom prst="rect">
            <a:avLst/>
          </a:prstGeom>
          <a:solidFill>
            <a:srgbClr val="FFFFFF"/>
          </a:solidFill>
          <a:ln w="9525">
            <a:solidFill>
              <a:srgbClr val="000000"/>
            </a:solidFill>
            <a:miter lim="800000"/>
            <a:headEnd/>
            <a:tailEnd/>
          </a:ln>
        </p:spPr>
        <p:txBody>
          <a:bodyPr rot="0" vert="horz" wrap="square" lIns="84406" tIns="42203" rIns="84406" bIns="42203" anchor="t" anchorCtr="0" upright="1">
            <a:noAutofit/>
          </a:bodyPr>
          <a:lstStyle/>
          <a:p>
            <a:r>
              <a:rPr lang="en-GB" sz="1200" b="1" u="sng" dirty="0">
                <a:ea typeface="Calibri" panose="020F0502020204030204" pitchFamily="34" charset="0"/>
                <a:cs typeface="Times New Roman" panose="02020603050405020304" pitchFamily="18" charset="0"/>
              </a:rPr>
              <a:t>Task 5: The Comedy (Bridesmaids, Dodgeball)</a:t>
            </a:r>
          </a:p>
          <a:p>
            <a:r>
              <a:rPr lang="en-GB" sz="1200" dirty="0">
                <a:ea typeface="Calibri" panose="020F0502020204030204" pitchFamily="34" charset="0"/>
                <a:cs typeface="Times New Roman" panose="02020603050405020304" pitchFamily="18" charset="0"/>
              </a:rPr>
              <a:t>Write a ONE PAGE story. This family leave home for picnic, everything is normal.  Later they return home looking like this.  What hilarious things could have happened during the day?</a:t>
            </a:r>
            <a:br>
              <a:rPr lang="en-GB" sz="1200" dirty="0">
                <a:ea typeface="Calibri" panose="020F0502020204030204" pitchFamily="34" charset="0"/>
                <a:cs typeface="Times New Roman" panose="02020603050405020304" pitchFamily="18" charset="0"/>
              </a:rPr>
            </a:br>
            <a:r>
              <a:rPr lang="en-GB" sz="1200" b="1" dirty="0">
                <a:ea typeface="Calibri" panose="020F0502020204030204" pitchFamily="34" charset="0"/>
                <a:cs typeface="Times New Roman" panose="02020603050405020304" pitchFamily="18" charset="0"/>
              </a:rPr>
              <a:t>Help</a:t>
            </a:r>
            <a:r>
              <a:rPr lang="en-GB" sz="1200" dirty="0">
                <a:ea typeface="Calibri" panose="020F0502020204030204" pitchFamily="34" charset="0"/>
                <a:cs typeface="Times New Roman" panose="02020603050405020304" pitchFamily="18" charset="0"/>
              </a:rPr>
              <a:t> – where did they go?  Think of 3 different accidents that could happen to them.  How did they react? What do they say, do and feel?</a:t>
            </a:r>
          </a:p>
          <a:p>
            <a:pPr algn="ctr">
              <a:lnSpc>
                <a:spcPct val="115000"/>
              </a:lnSpc>
              <a:spcAft>
                <a:spcPts val="923"/>
              </a:spcAft>
            </a:pPr>
            <a:r>
              <a:rPr lang="en-GB" sz="1200" dirty="0">
                <a:ea typeface="Calibri" panose="020F0502020204030204" pitchFamily="34" charset="0"/>
                <a:cs typeface="Times New Roman" panose="02020603050405020304" pitchFamily="18" charset="0"/>
              </a:rPr>
              <a:t> </a:t>
            </a:r>
          </a:p>
          <a:p>
            <a:pPr>
              <a:lnSpc>
                <a:spcPct val="115000"/>
              </a:lnSpc>
              <a:spcAft>
                <a:spcPts val="923"/>
              </a:spcAft>
            </a:pPr>
            <a:r>
              <a:rPr lang="en-GB" sz="1200" dirty="0">
                <a:ea typeface="Calibri" panose="020F0502020204030204" pitchFamily="34" charset="0"/>
                <a:cs typeface="Times New Roman" panose="02020603050405020304" pitchFamily="18" charset="0"/>
              </a:rPr>
              <a:t> </a:t>
            </a:r>
          </a:p>
        </p:txBody>
      </p:sp>
      <p:pic>
        <p:nvPicPr>
          <p:cNvPr id="36" name="Picture 35"/>
          <p:cNvPicPr/>
          <p:nvPr/>
        </p:nvPicPr>
        <p:blipFill rotWithShape="1">
          <a:blip r:embed="rId2">
            <a:extLst>
              <a:ext uri="{28A0092B-C50C-407E-A947-70E740481C1C}">
                <a14:useLocalDpi xmlns:a14="http://schemas.microsoft.com/office/drawing/2010/main" val="0"/>
              </a:ext>
            </a:extLst>
          </a:blip>
          <a:srcRect t="5873" b="8816"/>
          <a:stretch/>
        </p:blipFill>
        <p:spPr bwMode="auto">
          <a:xfrm>
            <a:off x="454176" y="1322564"/>
            <a:ext cx="1354455" cy="1733550"/>
          </a:xfrm>
          <a:prstGeom prst="rect">
            <a:avLst/>
          </a:prstGeom>
          <a:noFill/>
          <a:ln>
            <a:noFill/>
          </a:ln>
          <a:effectLst/>
        </p:spPr>
      </p:pic>
      <p:pic>
        <p:nvPicPr>
          <p:cNvPr id="60" name="Picture 59" descr="Help someone when their car has broken down.  4695cb3b19cbf906e45dac0da0913068_l"/>
          <p:cNvPicPr/>
          <p:nvPr/>
        </p:nvPicPr>
        <p:blipFill>
          <a:blip r:embed="rId3">
            <a:extLst>
              <a:ext uri="{28A0092B-C50C-407E-A947-70E740481C1C}">
                <a14:useLocalDpi xmlns:a14="http://schemas.microsoft.com/office/drawing/2010/main" val="0"/>
              </a:ext>
            </a:extLst>
          </a:blip>
          <a:srcRect/>
          <a:stretch>
            <a:fillRect/>
          </a:stretch>
        </p:blipFill>
        <p:spPr bwMode="auto">
          <a:xfrm>
            <a:off x="414127" y="3329928"/>
            <a:ext cx="2468245" cy="1630045"/>
          </a:xfrm>
          <a:prstGeom prst="rect">
            <a:avLst/>
          </a:prstGeom>
          <a:noFill/>
          <a:ln>
            <a:noFill/>
          </a:ln>
        </p:spPr>
      </p:pic>
      <p:sp>
        <p:nvSpPr>
          <p:cNvPr id="61" name="Text Box 6"/>
          <p:cNvSpPr txBox="1">
            <a:spLocks noChangeArrowheads="1"/>
          </p:cNvSpPr>
          <p:nvPr/>
        </p:nvSpPr>
        <p:spPr bwMode="auto">
          <a:xfrm>
            <a:off x="3140474" y="3329927"/>
            <a:ext cx="3301595" cy="1495852"/>
          </a:xfrm>
          <a:prstGeom prst="rect">
            <a:avLst/>
          </a:prstGeom>
          <a:solidFill>
            <a:srgbClr val="FFFFFF"/>
          </a:solidFill>
          <a:ln w="9525">
            <a:solidFill>
              <a:srgbClr val="000000"/>
            </a:solidFill>
            <a:miter lim="800000"/>
            <a:headEnd/>
            <a:tailEnd/>
          </a:ln>
        </p:spPr>
        <p:txBody>
          <a:bodyPr rot="0" vert="horz" wrap="square" lIns="84406" tIns="42203" rIns="84406" bIns="42203" anchor="t" anchorCtr="0" upright="1">
            <a:noAutofit/>
          </a:bodyPr>
          <a:lstStyle/>
          <a:p>
            <a:r>
              <a:rPr lang="en-GB" sz="1200" b="1" u="sng" dirty="0">
                <a:ea typeface="Calibri" panose="020F0502020204030204" pitchFamily="34" charset="0"/>
                <a:cs typeface="Times New Roman" panose="02020603050405020304" pitchFamily="18" charset="0"/>
              </a:rPr>
              <a:t>Task 6: The Tragedy (Romeo &amp; Juliet) </a:t>
            </a:r>
          </a:p>
          <a:p>
            <a:r>
              <a:rPr lang="en-GB" sz="1200" dirty="0">
                <a:ea typeface="Calibri" panose="020F0502020204030204" pitchFamily="34" charset="0"/>
                <a:cs typeface="Times New Roman" panose="02020603050405020304" pitchFamily="18" charset="0"/>
              </a:rPr>
              <a:t>The car has broken down.  As a result disaster happens.  Write a ONE PAGE story showing the tragedy that follows.</a:t>
            </a:r>
            <a:br>
              <a:rPr lang="en-GB" sz="1200" dirty="0">
                <a:ea typeface="Calibri" panose="020F0502020204030204" pitchFamily="34" charset="0"/>
                <a:cs typeface="Times New Roman" panose="02020603050405020304" pitchFamily="18" charset="0"/>
              </a:rPr>
            </a:br>
            <a:r>
              <a:rPr lang="en-GB" sz="1200" b="1" dirty="0">
                <a:ea typeface="Calibri" panose="020F0502020204030204" pitchFamily="34" charset="0"/>
                <a:cs typeface="Times New Roman" panose="02020603050405020304" pitchFamily="18" charset="0"/>
              </a:rPr>
              <a:t>Help</a:t>
            </a:r>
            <a:r>
              <a:rPr lang="en-GB" sz="1200" dirty="0">
                <a:ea typeface="Calibri" panose="020F0502020204030204" pitchFamily="34" charset="0"/>
                <a:cs typeface="Times New Roman" panose="02020603050405020304" pitchFamily="18" charset="0"/>
              </a:rPr>
              <a:t> – where is he when it happens?  Where should he be? What is the disaster? Does it happen to the man or someone else? </a:t>
            </a:r>
          </a:p>
          <a:p>
            <a:pPr>
              <a:lnSpc>
                <a:spcPct val="115000"/>
              </a:lnSpc>
              <a:spcAft>
                <a:spcPts val="923"/>
              </a:spcAft>
            </a:pPr>
            <a:r>
              <a:rPr lang="en-GB" sz="1200" dirty="0">
                <a:ea typeface="Calibri" panose="020F0502020204030204" pitchFamily="34" charset="0"/>
                <a:cs typeface="Times New Roman" panose="02020603050405020304" pitchFamily="18" charset="0"/>
              </a:rPr>
              <a:t> </a:t>
            </a:r>
          </a:p>
        </p:txBody>
      </p:sp>
      <p:sp>
        <p:nvSpPr>
          <p:cNvPr id="62" name="Text Box 6"/>
          <p:cNvSpPr txBox="1">
            <a:spLocks noChangeArrowheads="1"/>
          </p:cNvSpPr>
          <p:nvPr/>
        </p:nvSpPr>
        <p:spPr bwMode="auto">
          <a:xfrm>
            <a:off x="2116769" y="5529621"/>
            <a:ext cx="4414485" cy="1609239"/>
          </a:xfrm>
          <a:prstGeom prst="rect">
            <a:avLst/>
          </a:prstGeom>
          <a:solidFill>
            <a:srgbClr val="FFFFFF"/>
          </a:solidFill>
          <a:ln w="9525">
            <a:solidFill>
              <a:srgbClr val="000000"/>
            </a:solidFill>
            <a:miter lim="800000"/>
            <a:headEnd/>
            <a:tailEnd/>
          </a:ln>
        </p:spPr>
        <p:txBody>
          <a:bodyPr rot="0" vert="horz" wrap="square" lIns="84406" tIns="42203" rIns="84406" bIns="42203" anchor="t" anchorCtr="0" upright="1">
            <a:noAutofit/>
          </a:bodyPr>
          <a:lstStyle/>
          <a:p>
            <a:r>
              <a:rPr lang="en-GB" sz="1200" b="1" u="sng" dirty="0">
                <a:ea typeface="Calibri" panose="020F0502020204030204" pitchFamily="34" charset="0"/>
                <a:cs typeface="Times New Roman" panose="02020603050405020304" pitchFamily="18" charset="0"/>
              </a:rPr>
              <a:t>Task 7: The Return (The Odyssey) </a:t>
            </a:r>
          </a:p>
          <a:p>
            <a:r>
              <a:rPr lang="en-GB" sz="1200" dirty="0">
                <a:ea typeface="Calibri" panose="020F0502020204030204" pitchFamily="34" charset="0"/>
                <a:cs typeface="Times New Roman" panose="02020603050405020304" pitchFamily="18" charset="0"/>
              </a:rPr>
              <a:t>Your hero is captured, trapped or prisoner.  It seems there is no hope and no escape when something miraculous happens and he/she is freed. Write your own version of this story in ONE PAGE.</a:t>
            </a:r>
            <a:br>
              <a:rPr lang="en-GB" sz="1200" dirty="0">
                <a:ea typeface="Calibri" panose="020F0502020204030204" pitchFamily="34" charset="0"/>
                <a:cs typeface="Times New Roman" panose="02020603050405020304" pitchFamily="18" charset="0"/>
              </a:rPr>
            </a:br>
            <a:r>
              <a:rPr lang="en-GB" sz="1200" b="1" dirty="0">
                <a:ea typeface="Calibri" panose="020F0502020204030204" pitchFamily="34" charset="0"/>
                <a:cs typeface="Times New Roman" panose="02020603050405020304" pitchFamily="18" charset="0"/>
              </a:rPr>
              <a:t>Help</a:t>
            </a:r>
            <a:r>
              <a:rPr lang="en-GB" sz="1200" dirty="0">
                <a:ea typeface="Calibri" panose="020F0502020204030204" pitchFamily="34" charset="0"/>
                <a:cs typeface="Times New Roman" panose="02020603050405020304" pitchFamily="18" charset="0"/>
              </a:rPr>
              <a:t> – who is your hero?  How is he/she trapped? What does he/she do to try to escape?</a:t>
            </a:r>
            <a:br>
              <a:rPr lang="en-GB" sz="1200" dirty="0">
                <a:ea typeface="Calibri" panose="020F0502020204030204" pitchFamily="34" charset="0"/>
                <a:cs typeface="Times New Roman" panose="02020603050405020304" pitchFamily="18" charset="0"/>
              </a:rPr>
            </a:br>
            <a:r>
              <a:rPr lang="en-GB" sz="1200" dirty="0">
                <a:ea typeface="Calibri" panose="020F0502020204030204" pitchFamily="34" charset="0"/>
                <a:cs typeface="Times New Roman" panose="02020603050405020304" pitchFamily="18" charset="0"/>
              </a:rPr>
              <a:t>What happens to set her/him free?  What happens when he/she return home?</a:t>
            </a:r>
            <a:endParaRPr lang="en-US" sz="1200" dirty="0">
              <a:ea typeface="Calibri" panose="020F0502020204030204" pitchFamily="34" charset="0"/>
              <a:cs typeface="Times New Roman" panose="02020603050405020304" pitchFamily="18" charset="0"/>
            </a:endParaRPr>
          </a:p>
          <a:p>
            <a:pPr algn="ctr">
              <a:lnSpc>
                <a:spcPct val="115000"/>
              </a:lnSpc>
              <a:spcAft>
                <a:spcPts val="923"/>
              </a:spcAft>
            </a:pPr>
            <a:r>
              <a:rPr lang="en-GB" sz="1200" dirty="0">
                <a:ea typeface="Calibri" panose="020F0502020204030204" pitchFamily="34" charset="0"/>
                <a:cs typeface="Times New Roman" panose="02020603050405020304" pitchFamily="18" charset="0"/>
              </a:rPr>
              <a:t> </a:t>
            </a:r>
          </a:p>
          <a:p>
            <a:pPr>
              <a:lnSpc>
                <a:spcPct val="115000"/>
              </a:lnSpc>
              <a:spcAft>
                <a:spcPts val="923"/>
              </a:spcAft>
            </a:pPr>
            <a:r>
              <a:rPr lang="en-GB" sz="1200" dirty="0">
                <a:ea typeface="Calibri" panose="020F0502020204030204" pitchFamily="34" charset="0"/>
                <a:cs typeface="Times New Roman" panose="02020603050405020304" pitchFamily="18" charset="0"/>
              </a:rPr>
              <a:t> </a:t>
            </a:r>
          </a:p>
        </p:txBody>
      </p:sp>
      <p:pic>
        <p:nvPicPr>
          <p:cNvPr id="63" name="Picture 62" descr="Prison"/>
          <p:cNvPicPr/>
          <p:nvPr/>
        </p:nvPicPr>
        <p:blipFill>
          <a:blip r:embed="rId4">
            <a:extLst>
              <a:ext uri="{28A0092B-C50C-407E-A947-70E740481C1C}">
                <a14:useLocalDpi xmlns:a14="http://schemas.microsoft.com/office/drawing/2010/main" val="0"/>
              </a:ext>
            </a:extLst>
          </a:blip>
          <a:srcRect/>
          <a:stretch>
            <a:fillRect/>
          </a:stretch>
        </p:blipFill>
        <p:spPr bwMode="auto">
          <a:xfrm>
            <a:off x="406867" y="5233785"/>
            <a:ext cx="1449070" cy="2200910"/>
          </a:xfrm>
          <a:prstGeom prst="rect">
            <a:avLst/>
          </a:prstGeom>
          <a:noFill/>
          <a:ln>
            <a:noFill/>
          </a:ln>
        </p:spPr>
      </p:pic>
      <p:sp>
        <p:nvSpPr>
          <p:cNvPr id="64" name="Text Box 6"/>
          <p:cNvSpPr txBox="1">
            <a:spLocks noChangeArrowheads="1"/>
          </p:cNvSpPr>
          <p:nvPr/>
        </p:nvSpPr>
        <p:spPr bwMode="auto">
          <a:xfrm>
            <a:off x="376785" y="7983678"/>
            <a:ext cx="6154468" cy="1082188"/>
          </a:xfrm>
          <a:prstGeom prst="rect">
            <a:avLst/>
          </a:prstGeom>
          <a:solidFill>
            <a:srgbClr val="FFFFFF"/>
          </a:solidFill>
          <a:ln w="9525">
            <a:solidFill>
              <a:srgbClr val="000000"/>
            </a:solidFill>
            <a:miter lim="800000"/>
            <a:headEnd/>
            <a:tailEnd/>
          </a:ln>
        </p:spPr>
        <p:txBody>
          <a:bodyPr rot="0" vert="horz" wrap="square" lIns="84406" tIns="42203" rIns="84406" bIns="42203" anchor="t" anchorCtr="0" upright="1">
            <a:noAutofit/>
          </a:bodyPr>
          <a:lstStyle/>
          <a:p>
            <a:r>
              <a:rPr lang="en-GB" sz="1200" b="1" u="sng" dirty="0">
                <a:ea typeface="Calibri" panose="020F0502020204030204" pitchFamily="34" charset="0"/>
                <a:cs typeface="Times New Roman" panose="02020603050405020304" pitchFamily="18" charset="0"/>
              </a:rPr>
              <a:t>Agree or disagree reflection</a:t>
            </a:r>
          </a:p>
          <a:p>
            <a:r>
              <a:rPr lang="en-GB" sz="1200" dirty="0">
                <a:ea typeface="Calibri" panose="020F0502020204030204" pitchFamily="34" charset="0"/>
                <a:cs typeface="Times New Roman" panose="02020603050405020304" pitchFamily="18" charset="0"/>
              </a:rPr>
              <a:t>Do you agree or disagree with the idea that all stories ever can be categorised into these 7 areas?</a:t>
            </a:r>
          </a:p>
          <a:p>
            <a:r>
              <a:rPr lang="en-US" sz="1200" dirty="0">
                <a:ea typeface="Calibri" panose="020F0502020204030204" pitchFamily="34" charset="0"/>
                <a:cs typeface="Times New Roman" panose="02020603050405020304" pitchFamily="18" charset="0"/>
              </a:rPr>
              <a:t>Take 5 stories (either books or films) that you know well. Try and place them into the above categories. For each story – explain why they do or do not fit into the category.</a:t>
            </a:r>
            <a:endParaRPr lang="en-GB" sz="1200" dirty="0">
              <a:ea typeface="Calibri" panose="020F0502020204030204" pitchFamily="34" charset="0"/>
              <a:cs typeface="Times New Roman" panose="02020603050405020304" pitchFamily="18" charset="0"/>
            </a:endParaRPr>
          </a:p>
        </p:txBody>
      </p:sp>
      <p:sp>
        <p:nvSpPr>
          <p:cNvPr id="13" name="Pentagon 2">
            <a:extLst>
              <a:ext uri="{FF2B5EF4-FFF2-40B4-BE49-F238E27FC236}">
                <a16:creationId xmlns:a16="http://schemas.microsoft.com/office/drawing/2014/main" id="{BEAAED1A-B6A8-402F-AEB1-EC9526CA13DA}"/>
              </a:ext>
            </a:extLst>
          </p:cNvPr>
          <p:cNvSpPr/>
          <p:nvPr/>
        </p:nvSpPr>
        <p:spPr>
          <a:xfrm>
            <a:off x="1" y="128088"/>
            <a:ext cx="2634950" cy="661361"/>
          </a:xfrm>
          <a:prstGeom prst="homePlate">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Box 2">
            <a:extLst>
              <a:ext uri="{FF2B5EF4-FFF2-40B4-BE49-F238E27FC236}">
                <a16:creationId xmlns:a16="http://schemas.microsoft.com/office/drawing/2014/main" id="{E50A5C7D-CD58-4CF1-A2B1-C19E2129A8D6}"/>
              </a:ext>
            </a:extLst>
          </p:cNvPr>
          <p:cNvSpPr txBox="1">
            <a:spLocks noChangeArrowheads="1"/>
          </p:cNvSpPr>
          <p:nvPr/>
        </p:nvSpPr>
        <p:spPr bwMode="auto">
          <a:xfrm>
            <a:off x="67912" y="100675"/>
            <a:ext cx="2567038" cy="573388"/>
          </a:xfrm>
          <a:prstGeom prst="rect">
            <a:avLst/>
          </a:prstGeom>
          <a:noFill/>
          <a:ln w="9525">
            <a:noFill/>
            <a:miter lim="800000"/>
            <a:headEnd/>
            <a:tailEnd/>
          </a:ln>
        </p:spPr>
        <p:txBody>
          <a:bodyPr rot="0" vert="horz" wrap="square" lIns="84406" tIns="42203" rIns="84406" bIns="42203" anchor="t" anchorCtr="0" upright="1">
            <a:noAutofit/>
          </a:bodyPr>
          <a:lstStyle/>
          <a:p>
            <a:pPr>
              <a:lnSpc>
                <a:spcPct val="115000"/>
              </a:lnSpc>
              <a:spcAft>
                <a:spcPts val="923"/>
              </a:spcAft>
            </a:pPr>
            <a:r>
              <a:rPr lang="en-GB" sz="3600" spc="-150" dirty="0">
                <a:ea typeface="Calibri" panose="020F0502020204030204" pitchFamily="34" charset="0"/>
                <a:cs typeface="Times New Roman" panose="02020603050405020304" pitchFamily="18" charset="0"/>
              </a:rPr>
              <a:t>Story</a:t>
            </a:r>
            <a:r>
              <a:rPr lang="en-GB" sz="3600" dirty="0">
                <a:ea typeface="Calibri" panose="020F0502020204030204" pitchFamily="34" charset="0"/>
                <a:cs typeface="Times New Roman" panose="02020603050405020304" pitchFamily="18" charset="0"/>
              </a:rPr>
              <a:t> origins</a:t>
            </a:r>
          </a:p>
        </p:txBody>
      </p:sp>
      <p:sp>
        <p:nvSpPr>
          <p:cNvPr id="15" name="Rectangle 14">
            <a:extLst>
              <a:ext uri="{FF2B5EF4-FFF2-40B4-BE49-F238E27FC236}">
                <a16:creationId xmlns:a16="http://schemas.microsoft.com/office/drawing/2014/main" id="{5B0C9902-B95A-465F-A627-D890062382F2}"/>
              </a:ext>
            </a:extLst>
          </p:cNvPr>
          <p:cNvSpPr/>
          <p:nvPr/>
        </p:nvSpPr>
        <p:spPr>
          <a:xfrm>
            <a:off x="2949290" y="218655"/>
            <a:ext cx="3208640" cy="646331"/>
          </a:xfrm>
          <a:prstGeom prst="rect">
            <a:avLst/>
          </a:prstGeom>
        </p:spPr>
        <p:txBody>
          <a:bodyPr wrap="square">
            <a:spAutoFit/>
          </a:bodyPr>
          <a:lstStyle/>
          <a:p>
            <a:r>
              <a:rPr lang="en-GB" dirty="0">
                <a:ea typeface="Calibri" panose="020F0502020204030204" pitchFamily="34" charset="0"/>
                <a:cs typeface="Times New Roman" panose="02020603050405020304" pitchFamily="18" charset="0"/>
              </a:rPr>
              <a:t>It is said that every story can fit </a:t>
            </a:r>
            <a:br>
              <a:rPr lang="en-GB" dirty="0">
                <a:ea typeface="Calibri" panose="020F0502020204030204" pitchFamily="34" charset="0"/>
                <a:cs typeface="Times New Roman" panose="02020603050405020304" pitchFamily="18" charset="0"/>
              </a:rPr>
            </a:br>
            <a:r>
              <a:rPr lang="en-GB" dirty="0">
                <a:ea typeface="Calibri" panose="020F0502020204030204" pitchFamily="34" charset="0"/>
                <a:cs typeface="Times New Roman" panose="02020603050405020304" pitchFamily="18" charset="0"/>
              </a:rPr>
              <a:t>into 7 different storylines.</a:t>
            </a:r>
            <a:endParaRPr lang="en-US" dirty="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7437824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180310" y="2887506"/>
          <a:ext cx="6497380" cy="6000750"/>
        </p:xfrm>
        <a:graphic>
          <a:graphicData uri="http://schemas.openxmlformats.org/drawingml/2006/table">
            <a:tbl>
              <a:tblPr firstRow="1" bandRow="1">
                <a:tableStyleId>{5C22544A-7EE6-4342-B048-85BDC9FD1C3A}</a:tableStyleId>
              </a:tblPr>
              <a:tblGrid>
                <a:gridCol w="1299476">
                  <a:extLst>
                    <a:ext uri="{9D8B030D-6E8A-4147-A177-3AD203B41FA5}">
                      <a16:colId xmlns:a16="http://schemas.microsoft.com/office/drawing/2014/main" val="3414497572"/>
                    </a:ext>
                  </a:extLst>
                </a:gridCol>
                <a:gridCol w="1299476">
                  <a:extLst>
                    <a:ext uri="{9D8B030D-6E8A-4147-A177-3AD203B41FA5}">
                      <a16:colId xmlns:a16="http://schemas.microsoft.com/office/drawing/2014/main" val="4282098677"/>
                    </a:ext>
                  </a:extLst>
                </a:gridCol>
                <a:gridCol w="1299476">
                  <a:extLst>
                    <a:ext uri="{9D8B030D-6E8A-4147-A177-3AD203B41FA5}">
                      <a16:colId xmlns:a16="http://schemas.microsoft.com/office/drawing/2014/main" val="1729313651"/>
                    </a:ext>
                  </a:extLst>
                </a:gridCol>
                <a:gridCol w="1299476">
                  <a:extLst>
                    <a:ext uri="{9D8B030D-6E8A-4147-A177-3AD203B41FA5}">
                      <a16:colId xmlns:a16="http://schemas.microsoft.com/office/drawing/2014/main" val="1065965965"/>
                    </a:ext>
                  </a:extLst>
                </a:gridCol>
                <a:gridCol w="1299476">
                  <a:extLst>
                    <a:ext uri="{9D8B030D-6E8A-4147-A177-3AD203B41FA5}">
                      <a16:colId xmlns:a16="http://schemas.microsoft.com/office/drawing/2014/main" val="1365455986"/>
                    </a:ext>
                  </a:extLst>
                </a:gridCol>
              </a:tblGrid>
              <a:tr h="1200150">
                <a:tc>
                  <a:txBody>
                    <a:bodyPr/>
                    <a:lstStyle/>
                    <a:p>
                      <a:endParaRPr lang="en-US" sz="14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400" dirty="0"/>
                        <a:t>xx</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44540206"/>
                  </a:ext>
                </a:extLst>
              </a:tr>
              <a:tr h="1200150">
                <a:tc>
                  <a:txBody>
                    <a:bodyPr/>
                    <a:lstStyle/>
                    <a:p>
                      <a:endParaRPr lang="en-US" sz="14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43737465"/>
                  </a:ext>
                </a:extLst>
              </a:tr>
              <a:tr h="1200150">
                <a:tc>
                  <a:txBody>
                    <a:bodyPr/>
                    <a:lstStyle/>
                    <a:p>
                      <a:endParaRPr lang="en-US" sz="14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4117144"/>
                  </a:ext>
                </a:extLst>
              </a:tr>
              <a:tr h="1200150">
                <a:tc>
                  <a:txBody>
                    <a:bodyPr/>
                    <a:lstStyle/>
                    <a:p>
                      <a:endParaRPr lang="en-US" sz="14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86898931"/>
                  </a:ext>
                </a:extLst>
              </a:tr>
              <a:tr h="1200150">
                <a:tc>
                  <a:txBody>
                    <a:bodyPr/>
                    <a:lstStyle/>
                    <a:p>
                      <a:endParaRPr lang="en-US" sz="14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18713362"/>
                  </a:ext>
                </a:extLst>
              </a:tr>
            </a:tbl>
          </a:graphicData>
        </a:graphic>
      </p:graphicFrame>
      <p:sp>
        <p:nvSpPr>
          <p:cNvPr id="8" name="TextBox 7"/>
          <p:cNvSpPr txBox="1"/>
          <p:nvPr/>
        </p:nvSpPr>
        <p:spPr>
          <a:xfrm>
            <a:off x="144218" y="2881449"/>
            <a:ext cx="1389949" cy="800219"/>
          </a:xfrm>
          <a:prstGeom prst="rect">
            <a:avLst/>
          </a:prstGeom>
          <a:noFill/>
        </p:spPr>
        <p:txBody>
          <a:bodyPr wrap="square" rtlCol="0">
            <a:spAutoFit/>
          </a:bodyPr>
          <a:lstStyle/>
          <a:p>
            <a:r>
              <a:rPr lang="en-GB" sz="1150" dirty="0">
                <a:latin typeface="Calibri" panose="020F0502020204030204" pitchFamily="34" charset="0"/>
              </a:rPr>
              <a:t>Write a narrative where this object plays a significant role</a:t>
            </a:r>
          </a:p>
        </p:txBody>
      </p:sp>
      <p:sp>
        <p:nvSpPr>
          <p:cNvPr id="9" name="TextBox 8"/>
          <p:cNvSpPr txBox="1"/>
          <p:nvPr/>
        </p:nvSpPr>
        <p:spPr>
          <a:xfrm>
            <a:off x="1454279" y="4072452"/>
            <a:ext cx="1345168" cy="769441"/>
          </a:xfrm>
          <a:prstGeom prst="rect">
            <a:avLst/>
          </a:prstGeom>
          <a:noFill/>
        </p:spPr>
        <p:txBody>
          <a:bodyPr wrap="square" rtlCol="0">
            <a:spAutoFit/>
          </a:bodyPr>
          <a:lstStyle>
            <a:defPPr>
              <a:defRPr lang="en-US"/>
            </a:defPPr>
            <a:lvl1pPr>
              <a:defRPr sz="1200">
                <a:latin typeface="KG Thinking Out Loud" panose="02000000000000000000" pitchFamily="2" charset="0"/>
              </a:defRPr>
            </a:lvl1pPr>
          </a:lstStyle>
          <a:p>
            <a:r>
              <a:rPr lang="en-GB" sz="1100" dirty="0">
                <a:latin typeface="Calibri" panose="020F0502020204030204" pitchFamily="34" charset="0"/>
              </a:rPr>
              <a:t>Write a narrative where this object plays a significant role</a:t>
            </a:r>
          </a:p>
        </p:txBody>
      </p:sp>
      <p:sp>
        <p:nvSpPr>
          <p:cNvPr id="12" name="TextBox 11"/>
          <p:cNvSpPr txBox="1"/>
          <p:nvPr/>
        </p:nvSpPr>
        <p:spPr>
          <a:xfrm>
            <a:off x="5354893" y="7669671"/>
            <a:ext cx="1431753" cy="830997"/>
          </a:xfrm>
          <a:prstGeom prst="rect">
            <a:avLst/>
          </a:prstGeom>
          <a:noFill/>
        </p:spPr>
        <p:txBody>
          <a:bodyPr wrap="square" rtlCol="0">
            <a:spAutoFit/>
          </a:bodyPr>
          <a:lstStyle/>
          <a:p>
            <a:r>
              <a:rPr lang="en-GB" sz="1200" dirty="0">
                <a:latin typeface="Calibri" panose="020F0502020204030204" pitchFamily="34" charset="0"/>
              </a:rPr>
              <a:t>Write a short narrative based on the title “Wasteful”</a:t>
            </a:r>
          </a:p>
          <a:p>
            <a:endParaRPr lang="en-GB" sz="1200" dirty="0">
              <a:latin typeface="Calibri" panose="020F0502020204030204" pitchFamily="34" charset="0"/>
            </a:endParaRPr>
          </a:p>
        </p:txBody>
      </p:sp>
      <p:sp>
        <p:nvSpPr>
          <p:cNvPr id="15" name="TextBox 14"/>
          <p:cNvSpPr txBox="1"/>
          <p:nvPr/>
        </p:nvSpPr>
        <p:spPr>
          <a:xfrm>
            <a:off x="1454279" y="7669671"/>
            <a:ext cx="1303252" cy="830997"/>
          </a:xfrm>
          <a:prstGeom prst="rect">
            <a:avLst/>
          </a:prstGeom>
          <a:noFill/>
        </p:spPr>
        <p:txBody>
          <a:bodyPr wrap="square" rtlCol="0">
            <a:spAutoFit/>
          </a:bodyPr>
          <a:lstStyle/>
          <a:p>
            <a:r>
              <a:rPr lang="en-GB" sz="1200" dirty="0">
                <a:latin typeface="Calibri" panose="020F0502020204030204" pitchFamily="34" charset="0"/>
              </a:rPr>
              <a:t>Write a short narrative based on the title “Good intentions”</a:t>
            </a:r>
          </a:p>
        </p:txBody>
      </p:sp>
      <p:sp>
        <p:nvSpPr>
          <p:cNvPr id="17" name="TextBox 16"/>
          <p:cNvSpPr txBox="1"/>
          <p:nvPr/>
        </p:nvSpPr>
        <p:spPr>
          <a:xfrm>
            <a:off x="5354893" y="6473147"/>
            <a:ext cx="1330079" cy="830997"/>
          </a:xfrm>
          <a:prstGeom prst="rect">
            <a:avLst/>
          </a:prstGeom>
          <a:noFill/>
        </p:spPr>
        <p:txBody>
          <a:bodyPr wrap="square" rtlCol="0">
            <a:spAutoFit/>
          </a:bodyPr>
          <a:lstStyle>
            <a:defPPr>
              <a:defRPr lang="en-US"/>
            </a:defPPr>
            <a:lvl1pPr>
              <a:defRPr sz="1200">
                <a:latin typeface="KG Thinking Out Loud" panose="02000000000000000000" pitchFamily="2" charset="0"/>
              </a:defRPr>
            </a:lvl1pPr>
          </a:lstStyle>
          <a:p>
            <a:r>
              <a:rPr lang="en-GB" dirty="0">
                <a:latin typeface="Calibri" panose="020F0502020204030204" pitchFamily="34" charset="0"/>
              </a:rPr>
              <a:t>Write a short narrative based on the title “The Queen”</a:t>
            </a:r>
          </a:p>
        </p:txBody>
      </p:sp>
      <p:sp>
        <p:nvSpPr>
          <p:cNvPr id="19" name="TextBox 18"/>
          <p:cNvSpPr txBox="1"/>
          <p:nvPr/>
        </p:nvSpPr>
        <p:spPr>
          <a:xfrm>
            <a:off x="2727856" y="7676021"/>
            <a:ext cx="1431754" cy="938719"/>
          </a:xfrm>
          <a:prstGeom prst="rect">
            <a:avLst/>
          </a:prstGeom>
          <a:noFill/>
        </p:spPr>
        <p:txBody>
          <a:bodyPr wrap="square" rtlCol="0">
            <a:spAutoFit/>
          </a:bodyPr>
          <a:lstStyle/>
          <a:p>
            <a:r>
              <a:rPr lang="en-GB" sz="1100" dirty="0">
                <a:latin typeface="Calibri" panose="020F0502020204030204" pitchFamily="34" charset="0"/>
              </a:rPr>
              <a:t>Write a conversation between two characters in which one of them has misjudged the other</a:t>
            </a:r>
          </a:p>
        </p:txBody>
      </p:sp>
      <p:sp>
        <p:nvSpPr>
          <p:cNvPr id="20" name="TextBox 19"/>
          <p:cNvSpPr txBox="1"/>
          <p:nvPr/>
        </p:nvSpPr>
        <p:spPr>
          <a:xfrm>
            <a:off x="1482092" y="2913062"/>
            <a:ext cx="1262105" cy="1015663"/>
          </a:xfrm>
          <a:prstGeom prst="rect">
            <a:avLst/>
          </a:prstGeom>
          <a:noFill/>
        </p:spPr>
        <p:txBody>
          <a:bodyPr wrap="square" rtlCol="0">
            <a:spAutoFit/>
          </a:bodyPr>
          <a:lstStyle/>
          <a:p>
            <a:r>
              <a:rPr lang="en-GB" sz="1200" dirty="0">
                <a:latin typeface="Calibri" panose="020F0502020204030204" pitchFamily="34" charset="0"/>
              </a:rPr>
              <a:t>Write a short story with the opening line “Same old, same old”</a:t>
            </a:r>
          </a:p>
        </p:txBody>
      </p:sp>
      <p:sp>
        <p:nvSpPr>
          <p:cNvPr id="22" name="TextBox 21"/>
          <p:cNvSpPr txBox="1"/>
          <p:nvPr/>
        </p:nvSpPr>
        <p:spPr>
          <a:xfrm>
            <a:off x="1454279" y="6473146"/>
            <a:ext cx="1324661" cy="830997"/>
          </a:xfrm>
          <a:prstGeom prst="rect">
            <a:avLst/>
          </a:prstGeom>
          <a:noFill/>
        </p:spPr>
        <p:txBody>
          <a:bodyPr wrap="square" rtlCol="0">
            <a:spAutoFit/>
          </a:bodyPr>
          <a:lstStyle/>
          <a:p>
            <a:r>
              <a:rPr lang="en-GB" sz="1200" dirty="0">
                <a:latin typeface="Calibri" panose="020F0502020204030204" pitchFamily="34" charset="0"/>
              </a:rPr>
              <a:t>Write a short story that begins with the words “I don’t get it…”</a:t>
            </a:r>
          </a:p>
        </p:txBody>
      </p:sp>
      <p:sp>
        <p:nvSpPr>
          <p:cNvPr id="23" name="TextBox 22"/>
          <p:cNvSpPr txBox="1"/>
          <p:nvPr/>
        </p:nvSpPr>
        <p:spPr>
          <a:xfrm>
            <a:off x="165866" y="5290526"/>
            <a:ext cx="1303252" cy="646331"/>
          </a:xfrm>
          <a:prstGeom prst="rect">
            <a:avLst/>
          </a:prstGeom>
          <a:noFill/>
        </p:spPr>
        <p:txBody>
          <a:bodyPr wrap="square" rtlCol="0">
            <a:spAutoFit/>
          </a:bodyPr>
          <a:lstStyle/>
          <a:p>
            <a:r>
              <a:rPr lang="en-GB" sz="1200" dirty="0">
                <a:latin typeface="Calibri" panose="020F0502020204030204" pitchFamily="34" charset="0"/>
              </a:rPr>
              <a:t>Write a short narrative about a locked door</a:t>
            </a:r>
          </a:p>
        </p:txBody>
      </p:sp>
      <p:sp>
        <p:nvSpPr>
          <p:cNvPr id="25" name="TextBox 24"/>
          <p:cNvSpPr txBox="1"/>
          <p:nvPr/>
        </p:nvSpPr>
        <p:spPr>
          <a:xfrm>
            <a:off x="5354893" y="5275286"/>
            <a:ext cx="1431753" cy="830997"/>
          </a:xfrm>
          <a:prstGeom prst="rect">
            <a:avLst/>
          </a:prstGeom>
          <a:noFill/>
        </p:spPr>
        <p:txBody>
          <a:bodyPr wrap="square" rtlCol="0">
            <a:spAutoFit/>
          </a:bodyPr>
          <a:lstStyle/>
          <a:p>
            <a:r>
              <a:rPr lang="en-GB" sz="1200" dirty="0">
                <a:latin typeface="Calibri" panose="020F0502020204030204" pitchFamily="34" charset="0"/>
              </a:rPr>
              <a:t>Write a short story that begins with the words “I’m begging you…”</a:t>
            </a:r>
          </a:p>
        </p:txBody>
      </p:sp>
      <p:sp>
        <p:nvSpPr>
          <p:cNvPr id="26" name="TextBox 25"/>
          <p:cNvSpPr txBox="1"/>
          <p:nvPr/>
        </p:nvSpPr>
        <p:spPr>
          <a:xfrm>
            <a:off x="4045855" y="4072452"/>
            <a:ext cx="1386470" cy="830997"/>
          </a:xfrm>
          <a:prstGeom prst="rect">
            <a:avLst/>
          </a:prstGeom>
          <a:noFill/>
        </p:spPr>
        <p:txBody>
          <a:bodyPr wrap="square" rtlCol="0">
            <a:spAutoFit/>
          </a:bodyPr>
          <a:lstStyle/>
          <a:p>
            <a:r>
              <a:rPr lang="en-GB" sz="1200" dirty="0">
                <a:latin typeface="Calibri" panose="020F0502020204030204" pitchFamily="34" charset="0"/>
              </a:rPr>
              <a:t>Write a short story where sunscreen plays an important role</a:t>
            </a:r>
          </a:p>
        </p:txBody>
      </p:sp>
      <p:sp>
        <p:nvSpPr>
          <p:cNvPr id="28" name="TextBox 27"/>
          <p:cNvSpPr txBox="1"/>
          <p:nvPr/>
        </p:nvSpPr>
        <p:spPr>
          <a:xfrm>
            <a:off x="2761347" y="2910394"/>
            <a:ext cx="1340855" cy="830997"/>
          </a:xfrm>
          <a:prstGeom prst="rect">
            <a:avLst/>
          </a:prstGeom>
          <a:noFill/>
        </p:spPr>
        <p:txBody>
          <a:bodyPr wrap="square" rtlCol="0">
            <a:spAutoFit/>
          </a:bodyPr>
          <a:lstStyle/>
          <a:p>
            <a:r>
              <a:rPr lang="en-GB" sz="1200" dirty="0">
                <a:latin typeface="Calibri" panose="020F0502020204030204" pitchFamily="34" charset="0"/>
              </a:rPr>
              <a:t>Write a short story in which a flat tyre plays a significant role</a:t>
            </a:r>
          </a:p>
        </p:txBody>
      </p:sp>
      <p:sp>
        <p:nvSpPr>
          <p:cNvPr id="29" name="TextBox 28"/>
          <p:cNvSpPr txBox="1"/>
          <p:nvPr/>
        </p:nvSpPr>
        <p:spPr>
          <a:xfrm>
            <a:off x="4058554" y="5275286"/>
            <a:ext cx="1289050" cy="830997"/>
          </a:xfrm>
          <a:prstGeom prst="rect">
            <a:avLst/>
          </a:prstGeom>
          <a:noFill/>
        </p:spPr>
        <p:txBody>
          <a:bodyPr wrap="square" rtlCol="0">
            <a:spAutoFit/>
          </a:bodyPr>
          <a:lstStyle>
            <a:defPPr>
              <a:defRPr lang="en-US"/>
            </a:defPPr>
            <a:lvl1pPr>
              <a:defRPr sz="1200">
                <a:latin typeface="KG Thinking Out Loud" panose="02000000000000000000" pitchFamily="2" charset="0"/>
              </a:defRPr>
            </a:lvl1pPr>
          </a:lstStyle>
          <a:p>
            <a:r>
              <a:rPr lang="en-GB" dirty="0">
                <a:latin typeface="Calibri" panose="020F0502020204030204" pitchFamily="34" charset="0"/>
              </a:rPr>
              <a:t>Write a short narrative based on the title “Zombies”</a:t>
            </a:r>
          </a:p>
        </p:txBody>
      </p:sp>
      <p:sp>
        <p:nvSpPr>
          <p:cNvPr id="30" name="TextBox 29"/>
          <p:cNvSpPr txBox="1"/>
          <p:nvPr/>
        </p:nvSpPr>
        <p:spPr>
          <a:xfrm>
            <a:off x="4060450" y="2868580"/>
            <a:ext cx="1389949" cy="800219"/>
          </a:xfrm>
          <a:prstGeom prst="rect">
            <a:avLst/>
          </a:prstGeom>
          <a:noFill/>
        </p:spPr>
        <p:txBody>
          <a:bodyPr wrap="square" rtlCol="0">
            <a:spAutoFit/>
          </a:bodyPr>
          <a:lstStyle>
            <a:defPPr>
              <a:defRPr lang="en-US"/>
            </a:defPPr>
            <a:lvl1pPr>
              <a:defRPr sz="1150">
                <a:latin typeface="HelloBillionaire" panose="02000603000000000000" pitchFamily="2" charset="0"/>
              </a:defRPr>
            </a:lvl1pPr>
          </a:lstStyle>
          <a:p>
            <a:r>
              <a:rPr lang="en-GB" dirty="0">
                <a:latin typeface="Calibri" panose="020F0502020204030204" pitchFamily="34" charset="0"/>
              </a:rPr>
              <a:t>Write a narrative where this object plays a significant role</a:t>
            </a:r>
          </a:p>
        </p:txBody>
      </p:sp>
      <p:sp>
        <p:nvSpPr>
          <p:cNvPr id="32" name="TextBox 31"/>
          <p:cNvSpPr txBox="1"/>
          <p:nvPr/>
        </p:nvSpPr>
        <p:spPr>
          <a:xfrm>
            <a:off x="132612" y="1850372"/>
            <a:ext cx="6552360" cy="1077218"/>
          </a:xfrm>
          <a:prstGeom prst="rect">
            <a:avLst/>
          </a:prstGeom>
          <a:noFill/>
        </p:spPr>
        <p:txBody>
          <a:bodyPr wrap="square" rtlCol="0">
            <a:spAutoFit/>
          </a:bodyPr>
          <a:lstStyle/>
          <a:p>
            <a:r>
              <a:rPr lang="en-GB" sz="1600" b="1" dirty="0">
                <a:latin typeface="Calibri" panose="020F0502020204030204" pitchFamily="34" charset="0"/>
              </a:rPr>
              <a:t>Instructions</a:t>
            </a:r>
            <a:r>
              <a:rPr lang="en-GB" sz="1600" dirty="0">
                <a:latin typeface="Calibri" panose="020F0502020204030204" pitchFamily="34" charset="0"/>
              </a:rPr>
              <a:t>: This choice board of writing prompts is set up like a BINGO board.  You will be given extra “credit” for a “bingo” which is one complete line up or down. And extra, extra “credit” for a blackout which is completing all the tasks.</a:t>
            </a:r>
            <a:endParaRPr lang="en-US" sz="1600" dirty="0">
              <a:latin typeface="Calibri" panose="020F0502020204030204" pitchFamily="34" charset="0"/>
            </a:endParaRPr>
          </a:p>
        </p:txBody>
      </p:sp>
      <p:sp>
        <p:nvSpPr>
          <p:cNvPr id="33" name="TextBox 32"/>
          <p:cNvSpPr txBox="1"/>
          <p:nvPr/>
        </p:nvSpPr>
        <p:spPr>
          <a:xfrm>
            <a:off x="156304" y="9044394"/>
            <a:ext cx="6401687" cy="400110"/>
          </a:xfrm>
          <a:prstGeom prst="rect">
            <a:avLst/>
          </a:prstGeom>
          <a:noFill/>
        </p:spPr>
        <p:txBody>
          <a:bodyPr wrap="square" rtlCol="0">
            <a:spAutoFit/>
          </a:bodyPr>
          <a:lstStyle/>
          <a:p>
            <a:r>
              <a:rPr lang="en-GB" sz="2000" dirty="0">
                <a:latin typeface="Calibri" panose="020F0502020204030204" pitchFamily="34" charset="0"/>
              </a:rPr>
              <a:t>Don’t forget your best writing skills!</a:t>
            </a:r>
            <a:endParaRPr lang="en-US" sz="2000" dirty="0">
              <a:latin typeface="Calibri" panose="020F0502020204030204" pitchFamily="34" charset="0"/>
            </a:endParaRPr>
          </a:p>
        </p:txBody>
      </p:sp>
      <p:sp>
        <p:nvSpPr>
          <p:cNvPr id="40" name="TextBox 39">
            <a:extLst>
              <a:ext uri="{FF2B5EF4-FFF2-40B4-BE49-F238E27FC236}">
                <a16:creationId xmlns:a16="http://schemas.microsoft.com/office/drawing/2014/main" id="{31137272-D497-4462-8EF1-1F618EE4DFBC}"/>
              </a:ext>
            </a:extLst>
          </p:cNvPr>
          <p:cNvSpPr txBox="1"/>
          <p:nvPr/>
        </p:nvSpPr>
        <p:spPr>
          <a:xfrm>
            <a:off x="5379536" y="4079370"/>
            <a:ext cx="1345168" cy="769441"/>
          </a:xfrm>
          <a:prstGeom prst="rect">
            <a:avLst/>
          </a:prstGeom>
          <a:noFill/>
        </p:spPr>
        <p:txBody>
          <a:bodyPr wrap="square" rtlCol="0">
            <a:spAutoFit/>
          </a:bodyPr>
          <a:lstStyle>
            <a:defPPr>
              <a:defRPr lang="en-US"/>
            </a:defPPr>
            <a:lvl1pPr>
              <a:defRPr sz="1200">
                <a:latin typeface="KG Thinking Out Loud" panose="02000000000000000000" pitchFamily="2" charset="0"/>
              </a:defRPr>
            </a:lvl1pPr>
          </a:lstStyle>
          <a:p>
            <a:r>
              <a:rPr lang="en-GB" sz="1100" dirty="0">
                <a:latin typeface="Calibri" panose="020F0502020204030204" pitchFamily="34" charset="0"/>
              </a:rPr>
              <a:t>Write a narrative where this object plays a significant role</a:t>
            </a:r>
          </a:p>
        </p:txBody>
      </p:sp>
      <p:sp>
        <p:nvSpPr>
          <p:cNvPr id="42" name="TextBox 41">
            <a:extLst>
              <a:ext uri="{FF2B5EF4-FFF2-40B4-BE49-F238E27FC236}">
                <a16:creationId xmlns:a16="http://schemas.microsoft.com/office/drawing/2014/main" id="{E1382819-BCF6-4093-BD1B-C371DB988A74}"/>
              </a:ext>
            </a:extLst>
          </p:cNvPr>
          <p:cNvSpPr txBox="1"/>
          <p:nvPr/>
        </p:nvSpPr>
        <p:spPr>
          <a:xfrm>
            <a:off x="2778940" y="6486857"/>
            <a:ext cx="1345168" cy="769441"/>
          </a:xfrm>
          <a:prstGeom prst="rect">
            <a:avLst/>
          </a:prstGeom>
          <a:noFill/>
        </p:spPr>
        <p:txBody>
          <a:bodyPr wrap="square" rtlCol="0">
            <a:spAutoFit/>
          </a:bodyPr>
          <a:lstStyle>
            <a:defPPr>
              <a:defRPr lang="en-US"/>
            </a:defPPr>
            <a:lvl1pPr>
              <a:defRPr sz="1200">
                <a:latin typeface="KG Thinking Out Loud" panose="02000000000000000000" pitchFamily="2" charset="0"/>
              </a:defRPr>
            </a:lvl1pPr>
          </a:lstStyle>
          <a:p>
            <a:r>
              <a:rPr lang="en-GB" sz="1100" dirty="0">
                <a:latin typeface="Calibri" panose="020F0502020204030204" pitchFamily="34" charset="0"/>
              </a:rPr>
              <a:t>Write a narrative where this object plays a significant role</a:t>
            </a:r>
          </a:p>
        </p:txBody>
      </p:sp>
      <p:sp>
        <p:nvSpPr>
          <p:cNvPr id="44" name="TextBox 43">
            <a:extLst>
              <a:ext uri="{FF2B5EF4-FFF2-40B4-BE49-F238E27FC236}">
                <a16:creationId xmlns:a16="http://schemas.microsoft.com/office/drawing/2014/main" id="{206A8D4B-5094-455A-AC64-005DB980AA13}"/>
              </a:ext>
            </a:extLst>
          </p:cNvPr>
          <p:cNvSpPr txBox="1"/>
          <p:nvPr/>
        </p:nvSpPr>
        <p:spPr>
          <a:xfrm>
            <a:off x="156304" y="7691829"/>
            <a:ext cx="1345168" cy="769441"/>
          </a:xfrm>
          <a:prstGeom prst="rect">
            <a:avLst/>
          </a:prstGeom>
          <a:noFill/>
        </p:spPr>
        <p:txBody>
          <a:bodyPr wrap="square" rtlCol="0">
            <a:spAutoFit/>
          </a:bodyPr>
          <a:lstStyle>
            <a:defPPr>
              <a:defRPr lang="en-US"/>
            </a:defPPr>
            <a:lvl1pPr>
              <a:defRPr sz="1200">
                <a:latin typeface="KG Thinking Out Loud" panose="02000000000000000000" pitchFamily="2" charset="0"/>
              </a:defRPr>
            </a:lvl1pPr>
          </a:lstStyle>
          <a:p>
            <a:r>
              <a:rPr lang="en-GB" sz="1100" dirty="0">
                <a:latin typeface="Calibri" panose="020F0502020204030204" pitchFamily="34" charset="0"/>
              </a:rPr>
              <a:t>Write a narrative where this object plays a significant role</a:t>
            </a:r>
          </a:p>
        </p:txBody>
      </p:sp>
      <p:sp>
        <p:nvSpPr>
          <p:cNvPr id="46" name="TextBox 45">
            <a:extLst>
              <a:ext uri="{FF2B5EF4-FFF2-40B4-BE49-F238E27FC236}">
                <a16:creationId xmlns:a16="http://schemas.microsoft.com/office/drawing/2014/main" id="{18FBE819-FF83-4EF6-8576-6789BB0BA3BD}"/>
              </a:ext>
            </a:extLst>
          </p:cNvPr>
          <p:cNvSpPr txBox="1"/>
          <p:nvPr/>
        </p:nvSpPr>
        <p:spPr>
          <a:xfrm>
            <a:off x="4066225" y="7653132"/>
            <a:ext cx="1345168" cy="769441"/>
          </a:xfrm>
          <a:prstGeom prst="rect">
            <a:avLst/>
          </a:prstGeom>
          <a:noFill/>
        </p:spPr>
        <p:txBody>
          <a:bodyPr wrap="square" rtlCol="0">
            <a:spAutoFit/>
          </a:bodyPr>
          <a:lstStyle>
            <a:defPPr>
              <a:defRPr lang="en-US"/>
            </a:defPPr>
            <a:lvl1pPr>
              <a:defRPr sz="1200">
                <a:latin typeface="KG Thinking Out Loud" panose="02000000000000000000" pitchFamily="2" charset="0"/>
              </a:defRPr>
            </a:lvl1pPr>
          </a:lstStyle>
          <a:p>
            <a:r>
              <a:rPr lang="en-GB" sz="1100" dirty="0">
                <a:latin typeface="Calibri" panose="020F0502020204030204" pitchFamily="34" charset="0"/>
              </a:rPr>
              <a:t>Write a narrative where this object plays a significant role</a:t>
            </a:r>
          </a:p>
        </p:txBody>
      </p:sp>
      <p:pic>
        <p:nvPicPr>
          <p:cNvPr id="48" name="Picture 47">
            <a:extLst>
              <a:ext uri="{FF2B5EF4-FFF2-40B4-BE49-F238E27FC236}">
                <a16:creationId xmlns:a16="http://schemas.microsoft.com/office/drawing/2014/main" id="{C47E5897-B3BE-4E57-B1F8-7905D622856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02633" y="5310487"/>
            <a:ext cx="709031" cy="1144402"/>
          </a:xfrm>
          <a:prstGeom prst="rect">
            <a:avLst/>
          </a:prstGeom>
        </p:spPr>
      </p:pic>
      <p:sp>
        <p:nvSpPr>
          <p:cNvPr id="49" name="TextBox 48">
            <a:extLst>
              <a:ext uri="{FF2B5EF4-FFF2-40B4-BE49-F238E27FC236}">
                <a16:creationId xmlns:a16="http://schemas.microsoft.com/office/drawing/2014/main" id="{B8C1601E-CD8E-48F3-9AC9-D4C41F663FED}"/>
              </a:ext>
            </a:extLst>
          </p:cNvPr>
          <p:cNvSpPr txBox="1"/>
          <p:nvPr/>
        </p:nvSpPr>
        <p:spPr>
          <a:xfrm>
            <a:off x="2783236" y="4079771"/>
            <a:ext cx="1282989" cy="830997"/>
          </a:xfrm>
          <a:prstGeom prst="rect">
            <a:avLst/>
          </a:prstGeom>
          <a:noFill/>
        </p:spPr>
        <p:txBody>
          <a:bodyPr wrap="square" rtlCol="0">
            <a:spAutoFit/>
          </a:bodyPr>
          <a:lstStyle>
            <a:defPPr>
              <a:defRPr lang="en-US"/>
            </a:defPPr>
            <a:lvl1pPr>
              <a:defRPr sz="1200">
                <a:latin typeface="KG Thinking Out Loud" panose="02000000000000000000" pitchFamily="2" charset="0"/>
              </a:defRPr>
            </a:lvl1pPr>
          </a:lstStyle>
          <a:p>
            <a:r>
              <a:rPr lang="en-GB" dirty="0">
                <a:latin typeface="Calibri" panose="020F0502020204030204" pitchFamily="34" charset="0"/>
              </a:rPr>
              <a:t>Write a short story in which Tom Cruise visits your home town</a:t>
            </a:r>
          </a:p>
        </p:txBody>
      </p:sp>
      <p:sp>
        <p:nvSpPr>
          <p:cNvPr id="50" name="TextBox 49">
            <a:extLst>
              <a:ext uri="{FF2B5EF4-FFF2-40B4-BE49-F238E27FC236}">
                <a16:creationId xmlns:a16="http://schemas.microsoft.com/office/drawing/2014/main" id="{680D702F-0D47-4842-9C21-E1441050200A}"/>
              </a:ext>
            </a:extLst>
          </p:cNvPr>
          <p:cNvSpPr txBox="1"/>
          <p:nvPr/>
        </p:nvSpPr>
        <p:spPr>
          <a:xfrm>
            <a:off x="4066273" y="6483859"/>
            <a:ext cx="1350812" cy="646331"/>
          </a:xfrm>
          <a:prstGeom prst="rect">
            <a:avLst/>
          </a:prstGeom>
          <a:noFill/>
        </p:spPr>
        <p:txBody>
          <a:bodyPr wrap="square" rtlCol="0">
            <a:spAutoFit/>
          </a:bodyPr>
          <a:lstStyle>
            <a:defPPr>
              <a:defRPr lang="en-US"/>
            </a:defPPr>
            <a:lvl1pPr>
              <a:defRPr sz="1200">
                <a:latin typeface="KG Thinking Out Loud" panose="02000000000000000000" pitchFamily="2" charset="0"/>
              </a:defRPr>
            </a:lvl1pPr>
          </a:lstStyle>
          <a:p>
            <a:r>
              <a:rPr lang="en-GB" dirty="0">
                <a:latin typeface="Calibri" panose="020F0502020204030204" pitchFamily="34" charset="0"/>
              </a:rPr>
              <a:t>Write a short narrative set in a treehouse</a:t>
            </a:r>
          </a:p>
        </p:txBody>
      </p:sp>
      <p:sp>
        <p:nvSpPr>
          <p:cNvPr id="51" name="TextBox 50">
            <a:extLst>
              <a:ext uri="{FF2B5EF4-FFF2-40B4-BE49-F238E27FC236}">
                <a16:creationId xmlns:a16="http://schemas.microsoft.com/office/drawing/2014/main" id="{8DD32288-6966-4668-A8E1-63A9F0FE6B58}"/>
              </a:ext>
            </a:extLst>
          </p:cNvPr>
          <p:cNvSpPr txBox="1"/>
          <p:nvPr/>
        </p:nvSpPr>
        <p:spPr>
          <a:xfrm>
            <a:off x="5354893" y="2866690"/>
            <a:ext cx="1353216" cy="830997"/>
          </a:xfrm>
          <a:prstGeom prst="rect">
            <a:avLst/>
          </a:prstGeom>
          <a:noFill/>
        </p:spPr>
        <p:txBody>
          <a:bodyPr wrap="square" rtlCol="0">
            <a:spAutoFit/>
          </a:bodyPr>
          <a:lstStyle/>
          <a:p>
            <a:r>
              <a:rPr lang="en-GB" sz="1200" dirty="0">
                <a:latin typeface="Calibri" panose="020F0502020204030204" pitchFamily="34" charset="0"/>
              </a:rPr>
              <a:t>Write a short story that involves a game of duck, duck, duck, goose</a:t>
            </a:r>
          </a:p>
        </p:txBody>
      </p:sp>
      <p:sp>
        <p:nvSpPr>
          <p:cNvPr id="52" name="TextBox 51">
            <a:extLst>
              <a:ext uri="{FF2B5EF4-FFF2-40B4-BE49-F238E27FC236}">
                <a16:creationId xmlns:a16="http://schemas.microsoft.com/office/drawing/2014/main" id="{D1FEB663-90DB-40EC-AEF0-E0BF903812A5}"/>
              </a:ext>
            </a:extLst>
          </p:cNvPr>
          <p:cNvSpPr txBox="1"/>
          <p:nvPr/>
        </p:nvSpPr>
        <p:spPr>
          <a:xfrm>
            <a:off x="137871" y="6478597"/>
            <a:ext cx="1371900" cy="1200329"/>
          </a:xfrm>
          <a:prstGeom prst="rect">
            <a:avLst/>
          </a:prstGeom>
          <a:noFill/>
        </p:spPr>
        <p:txBody>
          <a:bodyPr wrap="square" rtlCol="0">
            <a:spAutoFit/>
          </a:bodyPr>
          <a:lstStyle>
            <a:defPPr>
              <a:defRPr lang="en-US"/>
            </a:defPPr>
            <a:lvl1pPr>
              <a:defRPr sz="1200">
                <a:latin typeface="KG Thinking Out Loud" panose="02000000000000000000" pitchFamily="2" charset="0"/>
              </a:defRPr>
            </a:lvl1pPr>
          </a:lstStyle>
          <a:p>
            <a:r>
              <a:rPr lang="en-GB" dirty="0">
                <a:latin typeface="Calibri" panose="020F0502020204030204" pitchFamily="34" charset="0"/>
              </a:rPr>
              <a:t>Write a short story in which a child is given a pet hamster in unexpected circumstances</a:t>
            </a:r>
          </a:p>
        </p:txBody>
      </p:sp>
      <p:sp>
        <p:nvSpPr>
          <p:cNvPr id="53" name="TextBox 52">
            <a:extLst>
              <a:ext uri="{FF2B5EF4-FFF2-40B4-BE49-F238E27FC236}">
                <a16:creationId xmlns:a16="http://schemas.microsoft.com/office/drawing/2014/main" id="{4104AE5E-16CF-4560-A91F-626F29647097}"/>
              </a:ext>
            </a:extLst>
          </p:cNvPr>
          <p:cNvSpPr txBox="1"/>
          <p:nvPr/>
        </p:nvSpPr>
        <p:spPr>
          <a:xfrm>
            <a:off x="1435129" y="5282853"/>
            <a:ext cx="1307162" cy="830997"/>
          </a:xfrm>
          <a:prstGeom prst="rect">
            <a:avLst/>
          </a:prstGeom>
          <a:noFill/>
        </p:spPr>
        <p:txBody>
          <a:bodyPr wrap="square" rtlCol="0">
            <a:spAutoFit/>
          </a:bodyPr>
          <a:lstStyle/>
          <a:p>
            <a:r>
              <a:rPr lang="en-GB" sz="1200" dirty="0">
                <a:latin typeface="Calibri" panose="020F0502020204030204" pitchFamily="34" charset="0"/>
              </a:rPr>
              <a:t>Write a short narrative based on the title “Mixtape”</a:t>
            </a:r>
          </a:p>
        </p:txBody>
      </p:sp>
      <p:sp>
        <p:nvSpPr>
          <p:cNvPr id="54" name="TextBox 53">
            <a:extLst>
              <a:ext uri="{FF2B5EF4-FFF2-40B4-BE49-F238E27FC236}">
                <a16:creationId xmlns:a16="http://schemas.microsoft.com/office/drawing/2014/main" id="{4F105991-46EC-417C-9236-15A6E22B9426}"/>
              </a:ext>
            </a:extLst>
          </p:cNvPr>
          <p:cNvSpPr txBox="1"/>
          <p:nvPr/>
        </p:nvSpPr>
        <p:spPr>
          <a:xfrm>
            <a:off x="144218" y="4072452"/>
            <a:ext cx="1303252" cy="830997"/>
          </a:xfrm>
          <a:prstGeom prst="rect">
            <a:avLst/>
          </a:prstGeom>
          <a:noFill/>
        </p:spPr>
        <p:txBody>
          <a:bodyPr wrap="square" rtlCol="0">
            <a:spAutoFit/>
          </a:bodyPr>
          <a:lstStyle>
            <a:defPPr>
              <a:defRPr lang="en-US"/>
            </a:defPPr>
            <a:lvl1pPr>
              <a:defRPr sz="1200">
                <a:latin typeface="KG Thinking Out Loud" panose="02000000000000000000" pitchFamily="2" charset="0"/>
              </a:defRPr>
            </a:lvl1pPr>
          </a:lstStyle>
          <a:p>
            <a:r>
              <a:rPr lang="en-GB" dirty="0">
                <a:latin typeface="Calibri" panose="020F0502020204030204" pitchFamily="34" charset="0"/>
              </a:rPr>
              <a:t>Write a short narrative based on the title “Bungled”</a:t>
            </a:r>
          </a:p>
        </p:txBody>
      </p:sp>
      <p:sp>
        <p:nvSpPr>
          <p:cNvPr id="55" name="Flowchart: Connector 54">
            <a:extLst>
              <a:ext uri="{FF2B5EF4-FFF2-40B4-BE49-F238E27FC236}">
                <a16:creationId xmlns:a16="http://schemas.microsoft.com/office/drawing/2014/main" id="{E975ABBE-C4F8-48A6-BEF2-3B79ED93E79E}"/>
              </a:ext>
            </a:extLst>
          </p:cNvPr>
          <p:cNvSpPr/>
          <p:nvPr/>
        </p:nvSpPr>
        <p:spPr>
          <a:xfrm>
            <a:off x="6169690" y="219093"/>
            <a:ext cx="508000" cy="508000"/>
          </a:xfrm>
          <a:prstGeom prst="flowChartConnector">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000" dirty="0">
                <a:solidFill>
                  <a:schemeClr val="tx1"/>
                </a:solidFill>
                <a:latin typeface="Calibri" panose="020F0502020204030204" pitchFamily="34" charset="0"/>
              </a:rPr>
              <a:t>5</a:t>
            </a:r>
          </a:p>
        </p:txBody>
      </p:sp>
      <p:pic>
        <p:nvPicPr>
          <p:cNvPr id="10" name="Picture 9">
            <a:extLst>
              <a:ext uri="{FF2B5EF4-FFF2-40B4-BE49-F238E27FC236}">
                <a16:creationId xmlns:a16="http://schemas.microsoft.com/office/drawing/2014/main" id="{2E2F13A1-A69A-4062-962A-228F27AFACEB}"/>
              </a:ext>
            </a:extLst>
          </p:cNvPr>
          <p:cNvPicPr>
            <a:picLocks noChangeAspect="1"/>
          </p:cNvPicPr>
          <p:nvPr/>
        </p:nvPicPr>
        <p:blipFill>
          <a:blip r:embed="rId3"/>
          <a:stretch>
            <a:fillRect/>
          </a:stretch>
        </p:blipFill>
        <p:spPr>
          <a:xfrm>
            <a:off x="4260056" y="3433770"/>
            <a:ext cx="815786" cy="594000"/>
          </a:xfrm>
          <a:prstGeom prst="rect">
            <a:avLst/>
          </a:prstGeom>
        </p:spPr>
      </p:pic>
      <p:pic>
        <p:nvPicPr>
          <p:cNvPr id="14" name="Picture 13">
            <a:extLst>
              <a:ext uri="{FF2B5EF4-FFF2-40B4-BE49-F238E27FC236}">
                <a16:creationId xmlns:a16="http://schemas.microsoft.com/office/drawing/2014/main" id="{F70DC689-EF81-45C5-BAF1-FA503A913B06}"/>
              </a:ext>
            </a:extLst>
          </p:cNvPr>
          <p:cNvPicPr>
            <a:picLocks noChangeAspect="1"/>
          </p:cNvPicPr>
          <p:nvPr/>
        </p:nvPicPr>
        <p:blipFill>
          <a:blip r:embed="rId4"/>
          <a:stretch>
            <a:fillRect/>
          </a:stretch>
        </p:blipFill>
        <p:spPr>
          <a:xfrm>
            <a:off x="582757" y="8236751"/>
            <a:ext cx="442908" cy="594000"/>
          </a:xfrm>
          <a:prstGeom prst="rect">
            <a:avLst/>
          </a:prstGeom>
        </p:spPr>
      </p:pic>
      <p:pic>
        <p:nvPicPr>
          <p:cNvPr id="21" name="Picture 20">
            <a:extLst>
              <a:ext uri="{FF2B5EF4-FFF2-40B4-BE49-F238E27FC236}">
                <a16:creationId xmlns:a16="http://schemas.microsoft.com/office/drawing/2014/main" id="{B10BFAB5-71A9-4D08-BBE3-C6F6C37C9DAD}"/>
              </a:ext>
            </a:extLst>
          </p:cNvPr>
          <p:cNvPicPr>
            <a:picLocks noChangeAspect="1"/>
          </p:cNvPicPr>
          <p:nvPr/>
        </p:nvPicPr>
        <p:blipFill>
          <a:blip r:embed="rId5"/>
          <a:stretch>
            <a:fillRect/>
          </a:stretch>
        </p:blipFill>
        <p:spPr>
          <a:xfrm>
            <a:off x="1886171" y="4631690"/>
            <a:ext cx="434893" cy="594000"/>
          </a:xfrm>
          <a:prstGeom prst="rect">
            <a:avLst/>
          </a:prstGeom>
        </p:spPr>
      </p:pic>
      <p:pic>
        <p:nvPicPr>
          <p:cNvPr id="27" name="Picture 26">
            <a:extLst>
              <a:ext uri="{FF2B5EF4-FFF2-40B4-BE49-F238E27FC236}">
                <a16:creationId xmlns:a16="http://schemas.microsoft.com/office/drawing/2014/main" id="{47F3CE63-07D6-479A-91B6-5612216B0927}"/>
              </a:ext>
            </a:extLst>
          </p:cNvPr>
          <p:cNvPicPr>
            <a:picLocks noChangeAspect="1"/>
          </p:cNvPicPr>
          <p:nvPr/>
        </p:nvPicPr>
        <p:blipFill>
          <a:blip r:embed="rId6"/>
          <a:stretch>
            <a:fillRect/>
          </a:stretch>
        </p:blipFill>
        <p:spPr>
          <a:xfrm>
            <a:off x="5533493" y="4879770"/>
            <a:ext cx="983305" cy="151409"/>
          </a:xfrm>
          <a:prstGeom prst="rect">
            <a:avLst/>
          </a:prstGeom>
        </p:spPr>
      </p:pic>
      <p:pic>
        <p:nvPicPr>
          <p:cNvPr id="35" name="Picture 34">
            <a:extLst>
              <a:ext uri="{FF2B5EF4-FFF2-40B4-BE49-F238E27FC236}">
                <a16:creationId xmlns:a16="http://schemas.microsoft.com/office/drawing/2014/main" id="{6B3931D5-32AB-469E-B3C7-BABEF0512117}"/>
              </a:ext>
            </a:extLst>
          </p:cNvPr>
          <p:cNvPicPr>
            <a:picLocks noChangeAspect="1"/>
          </p:cNvPicPr>
          <p:nvPr/>
        </p:nvPicPr>
        <p:blipFill>
          <a:blip r:embed="rId7"/>
          <a:stretch>
            <a:fillRect/>
          </a:stretch>
        </p:blipFill>
        <p:spPr>
          <a:xfrm>
            <a:off x="4599579" y="8233102"/>
            <a:ext cx="201934" cy="594000"/>
          </a:xfrm>
          <a:prstGeom prst="rect">
            <a:avLst/>
          </a:prstGeom>
        </p:spPr>
      </p:pic>
      <p:pic>
        <p:nvPicPr>
          <p:cNvPr id="38" name="Picture 37">
            <a:extLst>
              <a:ext uri="{FF2B5EF4-FFF2-40B4-BE49-F238E27FC236}">
                <a16:creationId xmlns:a16="http://schemas.microsoft.com/office/drawing/2014/main" id="{6210EA0F-8AB0-4CE6-ACCF-319CE2D79C67}"/>
              </a:ext>
            </a:extLst>
          </p:cNvPr>
          <p:cNvPicPr>
            <a:picLocks noChangeAspect="1"/>
          </p:cNvPicPr>
          <p:nvPr/>
        </p:nvPicPr>
        <p:blipFill>
          <a:blip r:embed="rId8"/>
          <a:stretch>
            <a:fillRect/>
          </a:stretch>
        </p:blipFill>
        <p:spPr>
          <a:xfrm>
            <a:off x="3269595" y="7043215"/>
            <a:ext cx="278394" cy="594000"/>
          </a:xfrm>
          <a:prstGeom prst="rect">
            <a:avLst/>
          </a:prstGeom>
        </p:spPr>
      </p:pic>
      <p:pic>
        <p:nvPicPr>
          <p:cNvPr id="45" name="Picture 44">
            <a:extLst>
              <a:ext uri="{FF2B5EF4-FFF2-40B4-BE49-F238E27FC236}">
                <a16:creationId xmlns:a16="http://schemas.microsoft.com/office/drawing/2014/main" id="{FA234639-9C36-4F62-AC9B-628D4FF50F91}"/>
              </a:ext>
            </a:extLst>
          </p:cNvPr>
          <p:cNvPicPr>
            <a:picLocks noChangeAspect="1"/>
          </p:cNvPicPr>
          <p:nvPr/>
        </p:nvPicPr>
        <p:blipFill>
          <a:blip r:embed="rId9"/>
          <a:stretch>
            <a:fillRect/>
          </a:stretch>
        </p:blipFill>
        <p:spPr>
          <a:xfrm>
            <a:off x="537676" y="3471923"/>
            <a:ext cx="516954" cy="594000"/>
          </a:xfrm>
          <a:prstGeom prst="rect">
            <a:avLst/>
          </a:prstGeom>
        </p:spPr>
      </p:pic>
      <p:sp>
        <p:nvSpPr>
          <p:cNvPr id="47" name="Title 1">
            <a:extLst>
              <a:ext uri="{FF2B5EF4-FFF2-40B4-BE49-F238E27FC236}">
                <a16:creationId xmlns:a16="http://schemas.microsoft.com/office/drawing/2014/main" id="{3AB05E1C-52C9-4974-9E10-635D11813FDD}"/>
              </a:ext>
            </a:extLst>
          </p:cNvPr>
          <p:cNvSpPr>
            <a:spLocks noGrp="1"/>
          </p:cNvSpPr>
          <p:nvPr>
            <p:ph type="ctrTitle"/>
          </p:nvPr>
        </p:nvSpPr>
        <p:spPr>
          <a:xfrm>
            <a:off x="3112522" y="985693"/>
            <a:ext cx="3323815" cy="839278"/>
          </a:xfrm>
        </p:spPr>
        <p:txBody>
          <a:bodyPr>
            <a:noAutofit/>
          </a:bodyPr>
          <a:lstStyle/>
          <a:p>
            <a:r>
              <a:rPr lang="en-GB" sz="6000" dirty="0">
                <a:latin typeface="Calibri" panose="020F0502020204030204" pitchFamily="34" charset="0"/>
                <a:ea typeface="+mn-ea"/>
                <a:cs typeface="+mn-cs"/>
              </a:rPr>
              <a:t>BINGO</a:t>
            </a:r>
            <a:endParaRPr lang="en-US" sz="6000" dirty="0">
              <a:latin typeface="Calibri" panose="020F0502020204030204" pitchFamily="34" charset="0"/>
              <a:ea typeface="+mn-ea"/>
              <a:cs typeface="+mn-cs"/>
            </a:endParaRPr>
          </a:p>
        </p:txBody>
      </p:sp>
      <p:sp>
        <p:nvSpPr>
          <p:cNvPr id="56" name="Subtitle 2">
            <a:extLst>
              <a:ext uri="{FF2B5EF4-FFF2-40B4-BE49-F238E27FC236}">
                <a16:creationId xmlns:a16="http://schemas.microsoft.com/office/drawing/2014/main" id="{7E17A430-40D6-48B4-B209-D80ABC5CDDF8}"/>
              </a:ext>
            </a:extLst>
          </p:cNvPr>
          <p:cNvSpPr txBox="1">
            <a:spLocks/>
          </p:cNvSpPr>
          <p:nvPr/>
        </p:nvSpPr>
        <p:spPr>
          <a:xfrm>
            <a:off x="156304" y="188945"/>
            <a:ext cx="5507517" cy="1234654"/>
          </a:xfrm>
          <a:prstGeom prst="rect">
            <a:avLst/>
          </a:prstGeom>
        </p:spPr>
        <p:txBody>
          <a:bodyPr vert="horz" lIns="91440" tIns="45720" rIns="91440" bIns="45720" rtlCol="0">
            <a:no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lgn="l"/>
            <a:r>
              <a:rPr lang="en-GB" sz="6000">
                <a:latin typeface="Calibri" panose="020F0502020204030204" pitchFamily="34" charset="0"/>
              </a:rPr>
              <a:t>Creative Writing</a:t>
            </a:r>
            <a:endParaRPr lang="en-US" sz="6000" dirty="0">
              <a:latin typeface="Calibri" panose="020F0502020204030204" pitchFamily="34" charset="0"/>
            </a:endParaRPr>
          </a:p>
        </p:txBody>
      </p:sp>
    </p:spTree>
    <p:extLst>
      <p:ext uri="{BB962C8B-B14F-4D97-AF65-F5344CB8AC3E}">
        <p14:creationId xmlns:p14="http://schemas.microsoft.com/office/powerpoint/2010/main" val="234172602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180310" y="2887506"/>
          <a:ext cx="6497380" cy="6000750"/>
        </p:xfrm>
        <a:graphic>
          <a:graphicData uri="http://schemas.openxmlformats.org/drawingml/2006/table">
            <a:tbl>
              <a:tblPr firstRow="1" bandRow="1">
                <a:tableStyleId>{5C22544A-7EE6-4342-B048-85BDC9FD1C3A}</a:tableStyleId>
              </a:tblPr>
              <a:tblGrid>
                <a:gridCol w="1299476">
                  <a:extLst>
                    <a:ext uri="{9D8B030D-6E8A-4147-A177-3AD203B41FA5}">
                      <a16:colId xmlns:a16="http://schemas.microsoft.com/office/drawing/2014/main" val="3414497572"/>
                    </a:ext>
                  </a:extLst>
                </a:gridCol>
                <a:gridCol w="1299476">
                  <a:extLst>
                    <a:ext uri="{9D8B030D-6E8A-4147-A177-3AD203B41FA5}">
                      <a16:colId xmlns:a16="http://schemas.microsoft.com/office/drawing/2014/main" val="4282098677"/>
                    </a:ext>
                  </a:extLst>
                </a:gridCol>
                <a:gridCol w="1299476">
                  <a:extLst>
                    <a:ext uri="{9D8B030D-6E8A-4147-A177-3AD203B41FA5}">
                      <a16:colId xmlns:a16="http://schemas.microsoft.com/office/drawing/2014/main" val="1729313651"/>
                    </a:ext>
                  </a:extLst>
                </a:gridCol>
                <a:gridCol w="1299476">
                  <a:extLst>
                    <a:ext uri="{9D8B030D-6E8A-4147-A177-3AD203B41FA5}">
                      <a16:colId xmlns:a16="http://schemas.microsoft.com/office/drawing/2014/main" val="1065965965"/>
                    </a:ext>
                  </a:extLst>
                </a:gridCol>
                <a:gridCol w="1299476">
                  <a:extLst>
                    <a:ext uri="{9D8B030D-6E8A-4147-A177-3AD203B41FA5}">
                      <a16:colId xmlns:a16="http://schemas.microsoft.com/office/drawing/2014/main" val="1365455986"/>
                    </a:ext>
                  </a:extLst>
                </a:gridCol>
              </a:tblGrid>
              <a:tr h="1200150">
                <a:tc>
                  <a:txBody>
                    <a:bodyPr/>
                    <a:lstStyle/>
                    <a:p>
                      <a:endParaRPr lang="en-US" sz="14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400" dirty="0"/>
                        <a:t>xx</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44540206"/>
                  </a:ext>
                </a:extLst>
              </a:tr>
              <a:tr h="1200150">
                <a:tc>
                  <a:txBody>
                    <a:bodyPr/>
                    <a:lstStyle/>
                    <a:p>
                      <a:endParaRPr lang="en-US" sz="14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43737465"/>
                  </a:ext>
                </a:extLst>
              </a:tr>
              <a:tr h="1200150">
                <a:tc>
                  <a:txBody>
                    <a:bodyPr/>
                    <a:lstStyle/>
                    <a:p>
                      <a:endParaRPr lang="en-US" sz="14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4117144"/>
                  </a:ext>
                </a:extLst>
              </a:tr>
              <a:tr h="1200150">
                <a:tc>
                  <a:txBody>
                    <a:bodyPr/>
                    <a:lstStyle/>
                    <a:p>
                      <a:endParaRPr lang="en-US" sz="14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86898931"/>
                  </a:ext>
                </a:extLst>
              </a:tr>
              <a:tr h="1200150">
                <a:tc>
                  <a:txBody>
                    <a:bodyPr/>
                    <a:lstStyle/>
                    <a:p>
                      <a:endParaRPr lang="en-US" sz="14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18713362"/>
                  </a:ext>
                </a:extLst>
              </a:tr>
            </a:tbl>
          </a:graphicData>
        </a:graphic>
      </p:graphicFrame>
      <p:sp>
        <p:nvSpPr>
          <p:cNvPr id="8" name="TextBox 7"/>
          <p:cNvSpPr txBox="1"/>
          <p:nvPr/>
        </p:nvSpPr>
        <p:spPr>
          <a:xfrm>
            <a:off x="144218" y="2881449"/>
            <a:ext cx="1389949" cy="800219"/>
          </a:xfrm>
          <a:prstGeom prst="rect">
            <a:avLst/>
          </a:prstGeom>
          <a:noFill/>
        </p:spPr>
        <p:txBody>
          <a:bodyPr wrap="square" rtlCol="0">
            <a:spAutoFit/>
          </a:bodyPr>
          <a:lstStyle/>
          <a:p>
            <a:r>
              <a:rPr lang="en-GB" sz="1150" dirty="0">
                <a:latin typeface="Calibri" panose="020F0502020204030204" pitchFamily="34" charset="0"/>
              </a:rPr>
              <a:t>Write a narrative where this object plays a significant role</a:t>
            </a:r>
          </a:p>
        </p:txBody>
      </p:sp>
      <p:sp>
        <p:nvSpPr>
          <p:cNvPr id="9" name="TextBox 8"/>
          <p:cNvSpPr txBox="1"/>
          <p:nvPr/>
        </p:nvSpPr>
        <p:spPr>
          <a:xfrm>
            <a:off x="1454279" y="4072452"/>
            <a:ext cx="1345168" cy="769441"/>
          </a:xfrm>
          <a:prstGeom prst="rect">
            <a:avLst/>
          </a:prstGeom>
          <a:noFill/>
        </p:spPr>
        <p:txBody>
          <a:bodyPr wrap="square" rtlCol="0">
            <a:spAutoFit/>
          </a:bodyPr>
          <a:lstStyle>
            <a:defPPr>
              <a:defRPr lang="en-US"/>
            </a:defPPr>
            <a:lvl1pPr>
              <a:defRPr sz="1200">
                <a:latin typeface="KG Thinking Out Loud" panose="02000000000000000000" pitchFamily="2" charset="0"/>
              </a:defRPr>
            </a:lvl1pPr>
          </a:lstStyle>
          <a:p>
            <a:r>
              <a:rPr lang="en-GB" sz="1100" dirty="0">
                <a:latin typeface="Calibri" panose="020F0502020204030204" pitchFamily="34" charset="0"/>
              </a:rPr>
              <a:t>Write a narrative where this object plays a significant role</a:t>
            </a:r>
          </a:p>
        </p:txBody>
      </p:sp>
      <p:sp>
        <p:nvSpPr>
          <p:cNvPr id="12" name="TextBox 11"/>
          <p:cNvSpPr txBox="1"/>
          <p:nvPr/>
        </p:nvSpPr>
        <p:spPr>
          <a:xfrm>
            <a:off x="5354893" y="7669671"/>
            <a:ext cx="1431753" cy="830997"/>
          </a:xfrm>
          <a:prstGeom prst="rect">
            <a:avLst/>
          </a:prstGeom>
          <a:noFill/>
        </p:spPr>
        <p:txBody>
          <a:bodyPr wrap="square" rtlCol="0">
            <a:spAutoFit/>
          </a:bodyPr>
          <a:lstStyle/>
          <a:p>
            <a:r>
              <a:rPr lang="en-GB" sz="1200" dirty="0">
                <a:latin typeface="Calibri" panose="020F0502020204030204" pitchFamily="34" charset="0"/>
              </a:rPr>
              <a:t>Write a short narrative based on the title “Survival”</a:t>
            </a:r>
          </a:p>
          <a:p>
            <a:endParaRPr lang="en-GB" sz="1200" dirty="0">
              <a:latin typeface="Calibri" panose="020F0502020204030204" pitchFamily="34" charset="0"/>
            </a:endParaRPr>
          </a:p>
        </p:txBody>
      </p:sp>
      <p:sp>
        <p:nvSpPr>
          <p:cNvPr id="15" name="TextBox 14"/>
          <p:cNvSpPr txBox="1"/>
          <p:nvPr/>
        </p:nvSpPr>
        <p:spPr>
          <a:xfrm>
            <a:off x="1454279" y="7669671"/>
            <a:ext cx="1303252" cy="830997"/>
          </a:xfrm>
          <a:prstGeom prst="rect">
            <a:avLst/>
          </a:prstGeom>
          <a:noFill/>
        </p:spPr>
        <p:txBody>
          <a:bodyPr wrap="square" rtlCol="0">
            <a:spAutoFit/>
          </a:bodyPr>
          <a:lstStyle/>
          <a:p>
            <a:r>
              <a:rPr lang="en-GB" sz="1200" dirty="0">
                <a:latin typeface="Calibri" panose="020F0502020204030204" pitchFamily="34" charset="0"/>
              </a:rPr>
              <a:t>Write a short narrative based on the title “Bad Idea”</a:t>
            </a:r>
          </a:p>
        </p:txBody>
      </p:sp>
      <p:sp>
        <p:nvSpPr>
          <p:cNvPr id="17" name="TextBox 16"/>
          <p:cNvSpPr txBox="1"/>
          <p:nvPr/>
        </p:nvSpPr>
        <p:spPr>
          <a:xfrm>
            <a:off x="5354893" y="6473147"/>
            <a:ext cx="1330079" cy="830997"/>
          </a:xfrm>
          <a:prstGeom prst="rect">
            <a:avLst/>
          </a:prstGeom>
          <a:noFill/>
        </p:spPr>
        <p:txBody>
          <a:bodyPr wrap="square" rtlCol="0">
            <a:spAutoFit/>
          </a:bodyPr>
          <a:lstStyle>
            <a:defPPr>
              <a:defRPr lang="en-US"/>
            </a:defPPr>
            <a:lvl1pPr>
              <a:defRPr sz="1200">
                <a:latin typeface="KG Thinking Out Loud" panose="02000000000000000000" pitchFamily="2" charset="0"/>
              </a:defRPr>
            </a:lvl1pPr>
          </a:lstStyle>
          <a:p>
            <a:r>
              <a:rPr lang="en-GB" dirty="0">
                <a:latin typeface="Calibri" panose="020F0502020204030204" pitchFamily="34" charset="0"/>
              </a:rPr>
              <a:t>Write a short narrative based on the title “Pigsty”</a:t>
            </a:r>
          </a:p>
        </p:txBody>
      </p:sp>
      <p:sp>
        <p:nvSpPr>
          <p:cNvPr id="19" name="TextBox 18"/>
          <p:cNvSpPr txBox="1"/>
          <p:nvPr/>
        </p:nvSpPr>
        <p:spPr>
          <a:xfrm>
            <a:off x="2727856" y="7676021"/>
            <a:ext cx="1431754" cy="830997"/>
          </a:xfrm>
          <a:prstGeom prst="rect">
            <a:avLst/>
          </a:prstGeom>
          <a:noFill/>
        </p:spPr>
        <p:txBody>
          <a:bodyPr wrap="square" rtlCol="0">
            <a:spAutoFit/>
          </a:bodyPr>
          <a:lstStyle/>
          <a:p>
            <a:r>
              <a:rPr lang="en-GB" sz="1200" dirty="0">
                <a:latin typeface="Calibri" panose="020F0502020204030204" pitchFamily="34" charset="0"/>
              </a:rPr>
              <a:t>Write a short story that involves accidental electrocution </a:t>
            </a:r>
          </a:p>
        </p:txBody>
      </p:sp>
      <p:sp>
        <p:nvSpPr>
          <p:cNvPr id="20" name="TextBox 19"/>
          <p:cNvSpPr txBox="1"/>
          <p:nvPr/>
        </p:nvSpPr>
        <p:spPr>
          <a:xfrm>
            <a:off x="1482092" y="2913062"/>
            <a:ext cx="1262105" cy="830997"/>
          </a:xfrm>
          <a:prstGeom prst="rect">
            <a:avLst/>
          </a:prstGeom>
          <a:noFill/>
        </p:spPr>
        <p:txBody>
          <a:bodyPr wrap="square" rtlCol="0">
            <a:spAutoFit/>
          </a:bodyPr>
          <a:lstStyle/>
          <a:p>
            <a:r>
              <a:rPr lang="en-GB" sz="1200" dirty="0">
                <a:latin typeface="Calibri" panose="020F0502020204030204" pitchFamily="34" charset="0"/>
              </a:rPr>
              <a:t>Write a short story with the opening line “He had wings…”</a:t>
            </a:r>
          </a:p>
        </p:txBody>
      </p:sp>
      <p:sp>
        <p:nvSpPr>
          <p:cNvPr id="22" name="TextBox 21"/>
          <p:cNvSpPr txBox="1"/>
          <p:nvPr/>
        </p:nvSpPr>
        <p:spPr>
          <a:xfrm>
            <a:off x="1454279" y="6473146"/>
            <a:ext cx="1324661" cy="830997"/>
          </a:xfrm>
          <a:prstGeom prst="rect">
            <a:avLst/>
          </a:prstGeom>
          <a:noFill/>
        </p:spPr>
        <p:txBody>
          <a:bodyPr wrap="square" rtlCol="0">
            <a:spAutoFit/>
          </a:bodyPr>
          <a:lstStyle/>
          <a:p>
            <a:r>
              <a:rPr lang="en-GB" sz="1200" dirty="0">
                <a:latin typeface="Calibri" panose="020F0502020204030204" pitchFamily="34" charset="0"/>
              </a:rPr>
              <a:t>Write a short story that begins with the words “I don’t get it…”</a:t>
            </a:r>
          </a:p>
        </p:txBody>
      </p:sp>
      <p:sp>
        <p:nvSpPr>
          <p:cNvPr id="23" name="TextBox 22"/>
          <p:cNvSpPr txBox="1"/>
          <p:nvPr/>
        </p:nvSpPr>
        <p:spPr>
          <a:xfrm>
            <a:off x="165866" y="5290526"/>
            <a:ext cx="1303252" cy="646331"/>
          </a:xfrm>
          <a:prstGeom prst="rect">
            <a:avLst/>
          </a:prstGeom>
          <a:noFill/>
        </p:spPr>
        <p:txBody>
          <a:bodyPr wrap="square" rtlCol="0">
            <a:spAutoFit/>
          </a:bodyPr>
          <a:lstStyle/>
          <a:p>
            <a:r>
              <a:rPr lang="en-GB" sz="1200" dirty="0">
                <a:latin typeface="Calibri" panose="020F0502020204030204" pitchFamily="34" charset="0"/>
              </a:rPr>
              <a:t>Write a short story about a person’s regrets</a:t>
            </a:r>
          </a:p>
        </p:txBody>
      </p:sp>
      <p:sp>
        <p:nvSpPr>
          <p:cNvPr id="25" name="TextBox 24"/>
          <p:cNvSpPr txBox="1"/>
          <p:nvPr/>
        </p:nvSpPr>
        <p:spPr>
          <a:xfrm>
            <a:off x="5354893" y="5275286"/>
            <a:ext cx="1431753" cy="830997"/>
          </a:xfrm>
          <a:prstGeom prst="rect">
            <a:avLst/>
          </a:prstGeom>
          <a:noFill/>
        </p:spPr>
        <p:txBody>
          <a:bodyPr wrap="square" rtlCol="0">
            <a:spAutoFit/>
          </a:bodyPr>
          <a:lstStyle/>
          <a:p>
            <a:r>
              <a:rPr lang="en-GB" sz="1200" dirty="0">
                <a:latin typeface="Calibri" panose="020F0502020204030204" pitchFamily="34" charset="0"/>
              </a:rPr>
              <a:t>Write a short story that begins with the words “You’re invited…”</a:t>
            </a:r>
          </a:p>
        </p:txBody>
      </p:sp>
      <p:sp>
        <p:nvSpPr>
          <p:cNvPr id="26" name="TextBox 25"/>
          <p:cNvSpPr txBox="1"/>
          <p:nvPr/>
        </p:nvSpPr>
        <p:spPr>
          <a:xfrm>
            <a:off x="4045855" y="4072452"/>
            <a:ext cx="1386470" cy="1015663"/>
          </a:xfrm>
          <a:prstGeom prst="rect">
            <a:avLst/>
          </a:prstGeom>
          <a:noFill/>
        </p:spPr>
        <p:txBody>
          <a:bodyPr wrap="square" rtlCol="0">
            <a:spAutoFit/>
          </a:bodyPr>
          <a:lstStyle/>
          <a:p>
            <a:r>
              <a:rPr lang="en-GB" sz="1200" dirty="0">
                <a:latin typeface="Calibri" panose="020F0502020204030204" pitchFamily="34" charset="0"/>
              </a:rPr>
              <a:t>Write a conversation between two characters, one of whom is telepathic</a:t>
            </a:r>
          </a:p>
        </p:txBody>
      </p:sp>
      <p:sp>
        <p:nvSpPr>
          <p:cNvPr id="28" name="TextBox 27"/>
          <p:cNvSpPr txBox="1"/>
          <p:nvPr/>
        </p:nvSpPr>
        <p:spPr>
          <a:xfrm>
            <a:off x="2761347" y="2910394"/>
            <a:ext cx="1340855" cy="646331"/>
          </a:xfrm>
          <a:prstGeom prst="rect">
            <a:avLst/>
          </a:prstGeom>
          <a:noFill/>
        </p:spPr>
        <p:txBody>
          <a:bodyPr wrap="square" rtlCol="0">
            <a:spAutoFit/>
          </a:bodyPr>
          <a:lstStyle/>
          <a:p>
            <a:r>
              <a:rPr lang="en-GB" sz="1200" dirty="0">
                <a:latin typeface="Calibri" panose="020F0502020204030204" pitchFamily="34" charset="0"/>
              </a:rPr>
              <a:t>Write a short narrative set in an orchard</a:t>
            </a:r>
          </a:p>
        </p:txBody>
      </p:sp>
      <p:sp>
        <p:nvSpPr>
          <p:cNvPr id="29" name="TextBox 28"/>
          <p:cNvSpPr txBox="1"/>
          <p:nvPr/>
        </p:nvSpPr>
        <p:spPr>
          <a:xfrm>
            <a:off x="4058554" y="5275286"/>
            <a:ext cx="1289050" cy="830997"/>
          </a:xfrm>
          <a:prstGeom prst="rect">
            <a:avLst/>
          </a:prstGeom>
          <a:noFill/>
        </p:spPr>
        <p:txBody>
          <a:bodyPr wrap="square" rtlCol="0">
            <a:spAutoFit/>
          </a:bodyPr>
          <a:lstStyle>
            <a:defPPr>
              <a:defRPr lang="en-US"/>
            </a:defPPr>
            <a:lvl1pPr>
              <a:defRPr sz="1200">
                <a:latin typeface="KG Thinking Out Loud" panose="02000000000000000000" pitchFamily="2" charset="0"/>
              </a:defRPr>
            </a:lvl1pPr>
          </a:lstStyle>
          <a:p>
            <a:r>
              <a:rPr lang="en-GB" dirty="0">
                <a:latin typeface="Calibri" panose="020F0502020204030204" pitchFamily="34" charset="0"/>
              </a:rPr>
              <a:t>Write a short narrative based on the title “The pastry chef”</a:t>
            </a:r>
          </a:p>
        </p:txBody>
      </p:sp>
      <p:sp>
        <p:nvSpPr>
          <p:cNvPr id="30" name="TextBox 29"/>
          <p:cNvSpPr txBox="1"/>
          <p:nvPr/>
        </p:nvSpPr>
        <p:spPr>
          <a:xfrm>
            <a:off x="4060451" y="2868579"/>
            <a:ext cx="830000" cy="1331134"/>
          </a:xfrm>
          <a:prstGeom prst="rect">
            <a:avLst/>
          </a:prstGeom>
          <a:noFill/>
        </p:spPr>
        <p:txBody>
          <a:bodyPr wrap="square" rtlCol="0">
            <a:spAutoFit/>
          </a:bodyPr>
          <a:lstStyle>
            <a:defPPr>
              <a:defRPr lang="en-US"/>
            </a:defPPr>
            <a:lvl1pPr>
              <a:defRPr sz="1150">
                <a:latin typeface="HelloBillionaire" panose="02000603000000000000" pitchFamily="2" charset="0"/>
              </a:defRPr>
            </a:lvl1pPr>
          </a:lstStyle>
          <a:p>
            <a:r>
              <a:rPr lang="en-GB" dirty="0">
                <a:latin typeface="Calibri" panose="020F0502020204030204" pitchFamily="34" charset="0"/>
              </a:rPr>
              <a:t>Write a narrative where this animal plays a significant role</a:t>
            </a:r>
          </a:p>
        </p:txBody>
      </p:sp>
      <p:sp>
        <p:nvSpPr>
          <p:cNvPr id="32" name="TextBox 31"/>
          <p:cNvSpPr txBox="1"/>
          <p:nvPr/>
        </p:nvSpPr>
        <p:spPr>
          <a:xfrm>
            <a:off x="132612" y="1850372"/>
            <a:ext cx="6552360" cy="1077218"/>
          </a:xfrm>
          <a:prstGeom prst="rect">
            <a:avLst/>
          </a:prstGeom>
          <a:noFill/>
        </p:spPr>
        <p:txBody>
          <a:bodyPr wrap="square" rtlCol="0">
            <a:spAutoFit/>
          </a:bodyPr>
          <a:lstStyle/>
          <a:p>
            <a:r>
              <a:rPr lang="en-GB" sz="1600" b="1" dirty="0">
                <a:latin typeface="Calibri" panose="020F0502020204030204" pitchFamily="34" charset="0"/>
              </a:rPr>
              <a:t>Instructions</a:t>
            </a:r>
            <a:r>
              <a:rPr lang="en-GB" sz="1600" dirty="0">
                <a:latin typeface="Calibri" panose="020F0502020204030204" pitchFamily="34" charset="0"/>
              </a:rPr>
              <a:t>: This choice board of writing prompts is set up like a BINGO board.  You will be given extra “credit” for a “bingo” which is one complete line up or down. And extra, extra “credit” for a blackout which is completing all the tasks.</a:t>
            </a:r>
            <a:endParaRPr lang="en-US" sz="1600" dirty="0">
              <a:latin typeface="Calibri" panose="020F0502020204030204" pitchFamily="34" charset="0"/>
            </a:endParaRPr>
          </a:p>
        </p:txBody>
      </p:sp>
      <p:sp>
        <p:nvSpPr>
          <p:cNvPr id="33" name="TextBox 32"/>
          <p:cNvSpPr txBox="1"/>
          <p:nvPr/>
        </p:nvSpPr>
        <p:spPr>
          <a:xfrm>
            <a:off x="156304" y="9044394"/>
            <a:ext cx="6401687" cy="400110"/>
          </a:xfrm>
          <a:prstGeom prst="rect">
            <a:avLst/>
          </a:prstGeom>
          <a:noFill/>
        </p:spPr>
        <p:txBody>
          <a:bodyPr wrap="square" rtlCol="0">
            <a:spAutoFit/>
          </a:bodyPr>
          <a:lstStyle/>
          <a:p>
            <a:r>
              <a:rPr lang="en-GB" sz="2000" dirty="0">
                <a:latin typeface="Calibri" panose="020F0502020204030204" pitchFamily="34" charset="0"/>
              </a:rPr>
              <a:t>Don’t forget your best writing skills!</a:t>
            </a:r>
            <a:endParaRPr lang="en-US" sz="2000" dirty="0">
              <a:latin typeface="Calibri" panose="020F0502020204030204" pitchFamily="34" charset="0"/>
            </a:endParaRPr>
          </a:p>
        </p:txBody>
      </p:sp>
      <p:sp>
        <p:nvSpPr>
          <p:cNvPr id="40" name="TextBox 39">
            <a:extLst>
              <a:ext uri="{FF2B5EF4-FFF2-40B4-BE49-F238E27FC236}">
                <a16:creationId xmlns:a16="http://schemas.microsoft.com/office/drawing/2014/main" id="{31137272-D497-4462-8EF1-1F618EE4DFBC}"/>
              </a:ext>
            </a:extLst>
          </p:cNvPr>
          <p:cNvSpPr txBox="1"/>
          <p:nvPr/>
        </p:nvSpPr>
        <p:spPr>
          <a:xfrm>
            <a:off x="5379536" y="4079370"/>
            <a:ext cx="1345168" cy="769441"/>
          </a:xfrm>
          <a:prstGeom prst="rect">
            <a:avLst/>
          </a:prstGeom>
          <a:noFill/>
        </p:spPr>
        <p:txBody>
          <a:bodyPr wrap="square" rtlCol="0">
            <a:spAutoFit/>
          </a:bodyPr>
          <a:lstStyle>
            <a:defPPr>
              <a:defRPr lang="en-US"/>
            </a:defPPr>
            <a:lvl1pPr>
              <a:defRPr sz="1200">
                <a:latin typeface="KG Thinking Out Loud" panose="02000000000000000000" pitchFamily="2" charset="0"/>
              </a:defRPr>
            </a:lvl1pPr>
          </a:lstStyle>
          <a:p>
            <a:r>
              <a:rPr lang="en-GB" sz="1100" dirty="0">
                <a:latin typeface="Calibri" panose="020F0502020204030204" pitchFamily="34" charset="0"/>
              </a:rPr>
              <a:t>Write a narrative where this object plays a significant role</a:t>
            </a:r>
          </a:p>
        </p:txBody>
      </p:sp>
      <p:sp>
        <p:nvSpPr>
          <p:cNvPr id="42" name="TextBox 41">
            <a:extLst>
              <a:ext uri="{FF2B5EF4-FFF2-40B4-BE49-F238E27FC236}">
                <a16:creationId xmlns:a16="http://schemas.microsoft.com/office/drawing/2014/main" id="{E1382819-BCF6-4093-BD1B-C371DB988A74}"/>
              </a:ext>
            </a:extLst>
          </p:cNvPr>
          <p:cNvSpPr txBox="1"/>
          <p:nvPr/>
        </p:nvSpPr>
        <p:spPr>
          <a:xfrm>
            <a:off x="2778940" y="6486857"/>
            <a:ext cx="1345168" cy="769441"/>
          </a:xfrm>
          <a:prstGeom prst="rect">
            <a:avLst/>
          </a:prstGeom>
          <a:noFill/>
        </p:spPr>
        <p:txBody>
          <a:bodyPr wrap="square" rtlCol="0">
            <a:spAutoFit/>
          </a:bodyPr>
          <a:lstStyle>
            <a:defPPr>
              <a:defRPr lang="en-US"/>
            </a:defPPr>
            <a:lvl1pPr>
              <a:defRPr sz="1200">
                <a:latin typeface="KG Thinking Out Loud" panose="02000000000000000000" pitchFamily="2" charset="0"/>
              </a:defRPr>
            </a:lvl1pPr>
          </a:lstStyle>
          <a:p>
            <a:r>
              <a:rPr lang="en-GB" sz="1100" dirty="0">
                <a:latin typeface="Calibri" panose="020F0502020204030204" pitchFamily="34" charset="0"/>
              </a:rPr>
              <a:t>Write a narrative where this object plays a significant role</a:t>
            </a:r>
          </a:p>
        </p:txBody>
      </p:sp>
      <p:sp>
        <p:nvSpPr>
          <p:cNvPr id="44" name="TextBox 43">
            <a:extLst>
              <a:ext uri="{FF2B5EF4-FFF2-40B4-BE49-F238E27FC236}">
                <a16:creationId xmlns:a16="http://schemas.microsoft.com/office/drawing/2014/main" id="{206A8D4B-5094-455A-AC64-005DB980AA13}"/>
              </a:ext>
            </a:extLst>
          </p:cNvPr>
          <p:cNvSpPr txBox="1"/>
          <p:nvPr/>
        </p:nvSpPr>
        <p:spPr>
          <a:xfrm>
            <a:off x="156304" y="7691829"/>
            <a:ext cx="1345168" cy="769441"/>
          </a:xfrm>
          <a:prstGeom prst="rect">
            <a:avLst/>
          </a:prstGeom>
          <a:noFill/>
        </p:spPr>
        <p:txBody>
          <a:bodyPr wrap="square" rtlCol="0">
            <a:spAutoFit/>
          </a:bodyPr>
          <a:lstStyle>
            <a:defPPr>
              <a:defRPr lang="en-US"/>
            </a:defPPr>
            <a:lvl1pPr>
              <a:defRPr sz="1200">
                <a:latin typeface="KG Thinking Out Loud" panose="02000000000000000000" pitchFamily="2" charset="0"/>
              </a:defRPr>
            </a:lvl1pPr>
          </a:lstStyle>
          <a:p>
            <a:r>
              <a:rPr lang="en-GB" sz="1100" dirty="0">
                <a:latin typeface="Calibri" panose="020F0502020204030204" pitchFamily="34" charset="0"/>
              </a:rPr>
              <a:t>Write a narrative where this object plays a significant role</a:t>
            </a:r>
          </a:p>
        </p:txBody>
      </p:sp>
      <p:sp>
        <p:nvSpPr>
          <p:cNvPr id="46" name="TextBox 45">
            <a:extLst>
              <a:ext uri="{FF2B5EF4-FFF2-40B4-BE49-F238E27FC236}">
                <a16:creationId xmlns:a16="http://schemas.microsoft.com/office/drawing/2014/main" id="{18FBE819-FF83-4EF6-8576-6789BB0BA3BD}"/>
              </a:ext>
            </a:extLst>
          </p:cNvPr>
          <p:cNvSpPr txBox="1"/>
          <p:nvPr/>
        </p:nvSpPr>
        <p:spPr>
          <a:xfrm>
            <a:off x="4066225" y="7653132"/>
            <a:ext cx="1345168" cy="769441"/>
          </a:xfrm>
          <a:prstGeom prst="rect">
            <a:avLst/>
          </a:prstGeom>
          <a:noFill/>
        </p:spPr>
        <p:txBody>
          <a:bodyPr wrap="square" rtlCol="0">
            <a:spAutoFit/>
          </a:bodyPr>
          <a:lstStyle>
            <a:defPPr>
              <a:defRPr lang="en-US"/>
            </a:defPPr>
            <a:lvl1pPr>
              <a:defRPr sz="1200">
                <a:latin typeface="KG Thinking Out Loud" panose="02000000000000000000" pitchFamily="2" charset="0"/>
              </a:defRPr>
            </a:lvl1pPr>
          </a:lstStyle>
          <a:p>
            <a:r>
              <a:rPr lang="en-GB" sz="1100" dirty="0">
                <a:latin typeface="Calibri" panose="020F0502020204030204" pitchFamily="34" charset="0"/>
              </a:rPr>
              <a:t>Write a narrative where this object plays a significant role</a:t>
            </a:r>
          </a:p>
        </p:txBody>
      </p:sp>
      <p:pic>
        <p:nvPicPr>
          <p:cNvPr id="48" name="Picture 47">
            <a:extLst>
              <a:ext uri="{FF2B5EF4-FFF2-40B4-BE49-F238E27FC236}">
                <a16:creationId xmlns:a16="http://schemas.microsoft.com/office/drawing/2014/main" id="{C47E5897-B3BE-4E57-B1F8-7905D622856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02633" y="5310487"/>
            <a:ext cx="709031" cy="1144402"/>
          </a:xfrm>
          <a:prstGeom prst="rect">
            <a:avLst/>
          </a:prstGeom>
        </p:spPr>
      </p:pic>
      <p:sp>
        <p:nvSpPr>
          <p:cNvPr id="49" name="TextBox 48">
            <a:extLst>
              <a:ext uri="{FF2B5EF4-FFF2-40B4-BE49-F238E27FC236}">
                <a16:creationId xmlns:a16="http://schemas.microsoft.com/office/drawing/2014/main" id="{B8C1601E-CD8E-48F3-9AC9-D4C41F663FED}"/>
              </a:ext>
            </a:extLst>
          </p:cNvPr>
          <p:cNvSpPr txBox="1"/>
          <p:nvPr/>
        </p:nvSpPr>
        <p:spPr>
          <a:xfrm>
            <a:off x="2783236" y="4079771"/>
            <a:ext cx="1282989" cy="1015663"/>
          </a:xfrm>
          <a:prstGeom prst="rect">
            <a:avLst/>
          </a:prstGeom>
          <a:noFill/>
        </p:spPr>
        <p:txBody>
          <a:bodyPr wrap="square" rtlCol="0">
            <a:spAutoFit/>
          </a:bodyPr>
          <a:lstStyle>
            <a:defPPr>
              <a:defRPr lang="en-US"/>
            </a:defPPr>
            <a:lvl1pPr>
              <a:defRPr sz="1200">
                <a:latin typeface="KG Thinking Out Loud" panose="02000000000000000000" pitchFamily="2" charset="0"/>
              </a:defRPr>
            </a:lvl1pPr>
          </a:lstStyle>
          <a:p>
            <a:r>
              <a:rPr lang="en-GB" dirty="0">
                <a:latin typeface="Calibri" panose="020F0502020204030204" pitchFamily="34" charset="0"/>
              </a:rPr>
              <a:t>Write a short story about a blank page that contains a hidden message</a:t>
            </a:r>
          </a:p>
        </p:txBody>
      </p:sp>
      <p:sp>
        <p:nvSpPr>
          <p:cNvPr id="50" name="TextBox 49">
            <a:extLst>
              <a:ext uri="{FF2B5EF4-FFF2-40B4-BE49-F238E27FC236}">
                <a16:creationId xmlns:a16="http://schemas.microsoft.com/office/drawing/2014/main" id="{680D702F-0D47-4842-9C21-E1441050200A}"/>
              </a:ext>
            </a:extLst>
          </p:cNvPr>
          <p:cNvSpPr txBox="1"/>
          <p:nvPr/>
        </p:nvSpPr>
        <p:spPr>
          <a:xfrm>
            <a:off x="4066273" y="6483859"/>
            <a:ext cx="1350812" cy="646331"/>
          </a:xfrm>
          <a:prstGeom prst="rect">
            <a:avLst/>
          </a:prstGeom>
          <a:noFill/>
        </p:spPr>
        <p:txBody>
          <a:bodyPr wrap="square" rtlCol="0">
            <a:spAutoFit/>
          </a:bodyPr>
          <a:lstStyle>
            <a:defPPr>
              <a:defRPr lang="en-US"/>
            </a:defPPr>
            <a:lvl1pPr>
              <a:defRPr sz="1200">
                <a:latin typeface="KG Thinking Out Loud" panose="02000000000000000000" pitchFamily="2" charset="0"/>
              </a:defRPr>
            </a:lvl1pPr>
          </a:lstStyle>
          <a:p>
            <a:r>
              <a:rPr lang="en-GB" dirty="0">
                <a:latin typeface="Calibri" panose="020F0502020204030204" pitchFamily="34" charset="0"/>
              </a:rPr>
              <a:t>Write a short narrative set on a staircase</a:t>
            </a:r>
          </a:p>
        </p:txBody>
      </p:sp>
      <p:sp>
        <p:nvSpPr>
          <p:cNvPr id="51" name="TextBox 50">
            <a:extLst>
              <a:ext uri="{FF2B5EF4-FFF2-40B4-BE49-F238E27FC236}">
                <a16:creationId xmlns:a16="http://schemas.microsoft.com/office/drawing/2014/main" id="{8DD32288-6966-4668-A8E1-63A9F0FE6B58}"/>
              </a:ext>
            </a:extLst>
          </p:cNvPr>
          <p:cNvSpPr txBox="1"/>
          <p:nvPr/>
        </p:nvSpPr>
        <p:spPr>
          <a:xfrm>
            <a:off x="5354893" y="2866690"/>
            <a:ext cx="1353216" cy="830997"/>
          </a:xfrm>
          <a:prstGeom prst="rect">
            <a:avLst/>
          </a:prstGeom>
          <a:noFill/>
        </p:spPr>
        <p:txBody>
          <a:bodyPr wrap="square" rtlCol="0">
            <a:spAutoFit/>
          </a:bodyPr>
          <a:lstStyle/>
          <a:p>
            <a:r>
              <a:rPr lang="en-GB" sz="1200" dirty="0">
                <a:latin typeface="Calibri" panose="020F0502020204030204" pitchFamily="34" charset="0"/>
              </a:rPr>
              <a:t>Write a short story in which someone writes their name on a napkin</a:t>
            </a:r>
          </a:p>
        </p:txBody>
      </p:sp>
      <p:sp>
        <p:nvSpPr>
          <p:cNvPr id="52" name="TextBox 51">
            <a:extLst>
              <a:ext uri="{FF2B5EF4-FFF2-40B4-BE49-F238E27FC236}">
                <a16:creationId xmlns:a16="http://schemas.microsoft.com/office/drawing/2014/main" id="{D1FEB663-90DB-40EC-AEF0-E0BF903812A5}"/>
              </a:ext>
            </a:extLst>
          </p:cNvPr>
          <p:cNvSpPr txBox="1"/>
          <p:nvPr/>
        </p:nvSpPr>
        <p:spPr>
          <a:xfrm>
            <a:off x="137871" y="6478597"/>
            <a:ext cx="1371900" cy="830997"/>
          </a:xfrm>
          <a:prstGeom prst="rect">
            <a:avLst/>
          </a:prstGeom>
          <a:noFill/>
        </p:spPr>
        <p:txBody>
          <a:bodyPr wrap="square" rtlCol="0">
            <a:spAutoFit/>
          </a:bodyPr>
          <a:lstStyle>
            <a:defPPr>
              <a:defRPr lang="en-US"/>
            </a:defPPr>
            <a:lvl1pPr>
              <a:defRPr sz="1200">
                <a:latin typeface="KG Thinking Out Loud" panose="02000000000000000000" pitchFamily="2" charset="0"/>
              </a:defRPr>
            </a:lvl1pPr>
          </a:lstStyle>
          <a:p>
            <a:r>
              <a:rPr lang="en-GB" dirty="0">
                <a:latin typeface="Calibri" panose="020F0502020204030204" pitchFamily="34" charset="0"/>
              </a:rPr>
              <a:t>Write a short narrative in which a character needs a new phone</a:t>
            </a:r>
          </a:p>
        </p:txBody>
      </p:sp>
      <p:sp>
        <p:nvSpPr>
          <p:cNvPr id="53" name="TextBox 52">
            <a:extLst>
              <a:ext uri="{FF2B5EF4-FFF2-40B4-BE49-F238E27FC236}">
                <a16:creationId xmlns:a16="http://schemas.microsoft.com/office/drawing/2014/main" id="{4104AE5E-16CF-4560-A91F-626F29647097}"/>
              </a:ext>
            </a:extLst>
          </p:cNvPr>
          <p:cNvSpPr txBox="1"/>
          <p:nvPr/>
        </p:nvSpPr>
        <p:spPr>
          <a:xfrm>
            <a:off x="1435129" y="5282853"/>
            <a:ext cx="1307162" cy="830997"/>
          </a:xfrm>
          <a:prstGeom prst="rect">
            <a:avLst/>
          </a:prstGeom>
          <a:noFill/>
        </p:spPr>
        <p:txBody>
          <a:bodyPr wrap="square" rtlCol="0">
            <a:spAutoFit/>
          </a:bodyPr>
          <a:lstStyle/>
          <a:p>
            <a:r>
              <a:rPr lang="en-GB" sz="1200" dirty="0">
                <a:latin typeface="Calibri" panose="020F0502020204030204" pitchFamily="34" charset="0"/>
              </a:rPr>
              <a:t>Write a short narrative based on the title “Hustle”</a:t>
            </a:r>
          </a:p>
        </p:txBody>
      </p:sp>
      <p:sp>
        <p:nvSpPr>
          <p:cNvPr id="54" name="TextBox 53">
            <a:extLst>
              <a:ext uri="{FF2B5EF4-FFF2-40B4-BE49-F238E27FC236}">
                <a16:creationId xmlns:a16="http://schemas.microsoft.com/office/drawing/2014/main" id="{4F105991-46EC-417C-9236-15A6E22B9426}"/>
              </a:ext>
            </a:extLst>
          </p:cNvPr>
          <p:cNvSpPr txBox="1"/>
          <p:nvPr/>
        </p:nvSpPr>
        <p:spPr>
          <a:xfrm>
            <a:off x="144218" y="4072452"/>
            <a:ext cx="1303252" cy="830997"/>
          </a:xfrm>
          <a:prstGeom prst="rect">
            <a:avLst/>
          </a:prstGeom>
          <a:noFill/>
        </p:spPr>
        <p:txBody>
          <a:bodyPr wrap="square" rtlCol="0">
            <a:spAutoFit/>
          </a:bodyPr>
          <a:lstStyle>
            <a:defPPr>
              <a:defRPr lang="en-US"/>
            </a:defPPr>
            <a:lvl1pPr>
              <a:defRPr sz="1200">
                <a:latin typeface="KG Thinking Out Loud" panose="02000000000000000000" pitchFamily="2" charset="0"/>
              </a:defRPr>
            </a:lvl1pPr>
          </a:lstStyle>
          <a:p>
            <a:r>
              <a:rPr lang="en-GB" dirty="0">
                <a:latin typeface="Calibri" panose="020F0502020204030204" pitchFamily="34" charset="0"/>
              </a:rPr>
              <a:t>Write a short narrative based on the title “The Macarena”</a:t>
            </a:r>
          </a:p>
        </p:txBody>
      </p:sp>
      <p:sp>
        <p:nvSpPr>
          <p:cNvPr id="55" name="Flowchart: Connector 54">
            <a:extLst>
              <a:ext uri="{FF2B5EF4-FFF2-40B4-BE49-F238E27FC236}">
                <a16:creationId xmlns:a16="http://schemas.microsoft.com/office/drawing/2014/main" id="{E975ABBE-C4F8-48A6-BEF2-3B79ED93E79E}"/>
              </a:ext>
            </a:extLst>
          </p:cNvPr>
          <p:cNvSpPr/>
          <p:nvPr/>
        </p:nvSpPr>
        <p:spPr>
          <a:xfrm>
            <a:off x="6169690" y="219093"/>
            <a:ext cx="508000" cy="508000"/>
          </a:xfrm>
          <a:prstGeom prst="flowChartConnector">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000" dirty="0">
                <a:solidFill>
                  <a:schemeClr val="tx1"/>
                </a:solidFill>
                <a:latin typeface="Calibri" panose="020F0502020204030204" pitchFamily="34" charset="0"/>
              </a:rPr>
              <a:t>6</a:t>
            </a:r>
          </a:p>
        </p:txBody>
      </p:sp>
      <p:pic>
        <p:nvPicPr>
          <p:cNvPr id="11" name="Picture 10">
            <a:extLst>
              <a:ext uri="{FF2B5EF4-FFF2-40B4-BE49-F238E27FC236}">
                <a16:creationId xmlns:a16="http://schemas.microsoft.com/office/drawing/2014/main" id="{89F6E728-0872-46F5-8858-3D80C355F445}"/>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a:off x="335437" y="3549389"/>
            <a:ext cx="920813" cy="474383"/>
          </a:xfrm>
          <a:prstGeom prst="rect">
            <a:avLst/>
          </a:prstGeom>
        </p:spPr>
      </p:pic>
      <p:pic>
        <p:nvPicPr>
          <p:cNvPr id="16" name="Picture 15">
            <a:extLst>
              <a:ext uri="{FF2B5EF4-FFF2-40B4-BE49-F238E27FC236}">
                <a16:creationId xmlns:a16="http://schemas.microsoft.com/office/drawing/2014/main" id="{3F9085C9-1D9B-4AAA-9C6C-E5ED630E850C}"/>
              </a:ext>
            </a:extLst>
          </p:cNvPr>
          <p:cNvPicPr>
            <a:picLocks noChangeAspect="1"/>
          </p:cNvPicPr>
          <p:nvPr/>
        </p:nvPicPr>
        <p:blipFill>
          <a:blip r:embed="rId5">
            <a:extLst>
              <a:ext uri="{BEBA8EAE-BF5A-486C-A8C5-ECC9F3942E4B}">
                <a14:imgProps xmlns:a14="http://schemas.microsoft.com/office/drawing/2010/main">
                  <a14:imgLayer r:embed="rId6">
                    <a14:imgEffect>
                      <a14:saturation sat="0"/>
                    </a14:imgEffect>
                  </a14:imgLayer>
                </a14:imgProps>
              </a:ext>
            </a:extLst>
          </a:blip>
          <a:stretch>
            <a:fillRect/>
          </a:stretch>
        </p:blipFill>
        <p:spPr>
          <a:xfrm>
            <a:off x="4834104" y="2912933"/>
            <a:ext cx="486031" cy="1154163"/>
          </a:xfrm>
          <a:prstGeom prst="rect">
            <a:avLst/>
          </a:prstGeom>
        </p:spPr>
      </p:pic>
      <p:pic>
        <p:nvPicPr>
          <p:cNvPr id="24" name="Picture 23">
            <a:extLst>
              <a:ext uri="{FF2B5EF4-FFF2-40B4-BE49-F238E27FC236}">
                <a16:creationId xmlns:a16="http://schemas.microsoft.com/office/drawing/2014/main" id="{F76AEEEA-091D-40D7-99D5-5CF6AB3FFE02}"/>
              </a:ext>
            </a:extLst>
          </p:cNvPr>
          <p:cNvPicPr>
            <a:picLocks noChangeAspect="1"/>
          </p:cNvPicPr>
          <p:nvPr/>
        </p:nvPicPr>
        <p:blipFill>
          <a:blip r:embed="rId7">
            <a:extLst>
              <a:ext uri="{BEBA8EAE-BF5A-486C-A8C5-ECC9F3942E4B}">
                <a14:imgProps xmlns:a14="http://schemas.microsoft.com/office/drawing/2010/main">
                  <a14:imgLayer r:embed="rId8">
                    <a14:imgEffect>
                      <a14:saturation sat="0"/>
                    </a14:imgEffect>
                  </a14:imgLayer>
                </a14:imgProps>
              </a:ext>
            </a:extLst>
          </a:blip>
          <a:stretch>
            <a:fillRect/>
          </a:stretch>
        </p:blipFill>
        <p:spPr>
          <a:xfrm>
            <a:off x="1550043" y="4704091"/>
            <a:ext cx="1118048" cy="497817"/>
          </a:xfrm>
          <a:prstGeom prst="rect">
            <a:avLst/>
          </a:prstGeom>
        </p:spPr>
      </p:pic>
      <p:pic>
        <p:nvPicPr>
          <p:cNvPr id="34" name="Picture 33">
            <a:extLst>
              <a:ext uri="{FF2B5EF4-FFF2-40B4-BE49-F238E27FC236}">
                <a16:creationId xmlns:a16="http://schemas.microsoft.com/office/drawing/2014/main" id="{1D4586FE-DBC4-4AFA-8C36-311321CA894D}"/>
              </a:ext>
            </a:extLst>
          </p:cNvPr>
          <p:cNvPicPr>
            <a:picLocks noChangeAspect="1"/>
          </p:cNvPicPr>
          <p:nvPr/>
        </p:nvPicPr>
        <p:blipFill>
          <a:blip r:embed="rId9">
            <a:grayscl/>
          </a:blip>
          <a:stretch>
            <a:fillRect/>
          </a:stretch>
        </p:blipFill>
        <p:spPr>
          <a:xfrm>
            <a:off x="3074282" y="7041190"/>
            <a:ext cx="488705" cy="628481"/>
          </a:xfrm>
          <a:prstGeom prst="rect">
            <a:avLst/>
          </a:prstGeom>
        </p:spPr>
      </p:pic>
      <p:pic>
        <p:nvPicPr>
          <p:cNvPr id="37" name="Picture 36">
            <a:extLst>
              <a:ext uri="{FF2B5EF4-FFF2-40B4-BE49-F238E27FC236}">
                <a16:creationId xmlns:a16="http://schemas.microsoft.com/office/drawing/2014/main" id="{D856D442-031E-4232-BE6C-EDBB74A7731D}"/>
              </a:ext>
            </a:extLst>
          </p:cNvPr>
          <p:cNvPicPr>
            <a:picLocks noChangeAspect="1"/>
          </p:cNvPicPr>
          <p:nvPr/>
        </p:nvPicPr>
        <p:blipFill>
          <a:blip r:embed="rId10">
            <a:grayscl/>
          </a:blip>
          <a:stretch>
            <a:fillRect/>
          </a:stretch>
        </p:blipFill>
        <p:spPr>
          <a:xfrm rot="3815453">
            <a:off x="5671159" y="4642635"/>
            <a:ext cx="621624" cy="651846"/>
          </a:xfrm>
          <a:prstGeom prst="rect">
            <a:avLst/>
          </a:prstGeom>
        </p:spPr>
      </p:pic>
      <p:pic>
        <p:nvPicPr>
          <p:cNvPr id="41" name="Picture 40">
            <a:extLst>
              <a:ext uri="{FF2B5EF4-FFF2-40B4-BE49-F238E27FC236}">
                <a16:creationId xmlns:a16="http://schemas.microsoft.com/office/drawing/2014/main" id="{9F7E4DD3-312A-4ADB-86F8-C80A615BCCF0}"/>
              </a:ext>
            </a:extLst>
          </p:cNvPr>
          <p:cNvPicPr>
            <a:picLocks noChangeAspect="1"/>
          </p:cNvPicPr>
          <p:nvPr/>
        </p:nvPicPr>
        <p:blipFill>
          <a:blip r:embed="rId11">
            <a:extLst>
              <a:ext uri="{BEBA8EAE-BF5A-486C-A8C5-ECC9F3942E4B}">
                <a14:imgProps xmlns:a14="http://schemas.microsoft.com/office/drawing/2010/main">
                  <a14:imgLayer r:embed="rId12">
                    <a14:imgEffect>
                      <a14:saturation sat="0"/>
                    </a14:imgEffect>
                  </a14:imgLayer>
                </a14:imgProps>
              </a:ext>
            </a:extLst>
          </a:blip>
          <a:stretch>
            <a:fillRect/>
          </a:stretch>
        </p:blipFill>
        <p:spPr>
          <a:xfrm rot="16200000" flipV="1">
            <a:off x="668986" y="8031370"/>
            <a:ext cx="481821" cy="1101633"/>
          </a:xfrm>
          <a:prstGeom prst="rect">
            <a:avLst/>
          </a:prstGeom>
        </p:spPr>
      </p:pic>
      <p:pic>
        <p:nvPicPr>
          <p:cNvPr id="47" name="Picture 46">
            <a:extLst>
              <a:ext uri="{FF2B5EF4-FFF2-40B4-BE49-F238E27FC236}">
                <a16:creationId xmlns:a16="http://schemas.microsoft.com/office/drawing/2014/main" id="{91FAC97D-2084-4021-ADFF-B40DF285A78A}"/>
              </a:ext>
            </a:extLst>
          </p:cNvPr>
          <p:cNvPicPr>
            <a:picLocks noChangeAspect="1"/>
          </p:cNvPicPr>
          <p:nvPr/>
        </p:nvPicPr>
        <p:blipFill>
          <a:blip r:embed="rId13">
            <a:extLst>
              <a:ext uri="{BEBA8EAE-BF5A-486C-A8C5-ECC9F3942E4B}">
                <a14:imgProps xmlns:a14="http://schemas.microsoft.com/office/drawing/2010/main">
                  <a14:imgLayer r:embed="rId14">
                    <a14:imgEffect>
                      <a14:saturation sat="0"/>
                    </a14:imgEffect>
                  </a14:imgLayer>
                </a14:imgProps>
              </a:ext>
            </a:extLst>
          </a:blip>
          <a:stretch>
            <a:fillRect/>
          </a:stretch>
        </p:blipFill>
        <p:spPr>
          <a:xfrm rot="5400000" flipH="1">
            <a:off x="4471232" y="7943392"/>
            <a:ext cx="510037" cy="1183088"/>
          </a:xfrm>
          <a:prstGeom prst="rect">
            <a:avLst/>
          </a:prstGeom>
        </p:spPr>
      </p:pic>
      <p:sp>
        <p:nvSpPr>
          <p:cNvPr id="56" name="Title 1">
            <a:extLst>
              <a:ext uri="{FF2B5EF4-FFF2-40B4-BE49-F238E27FC236}">
                <a16:creationId xmlns:a16="http://schemas.microsoft.com/office/drawing/2014/main" id="{1F81E9D4-11DE-4428-9518-60FA9928FC9B}"/>
              </a:ext>
            </a:extLst>
          </p:cNvPr>
          <p:cNvSpPr>
            <a:spLocks noGrp="1"/>
          </p:cNvSpPr>
          <p:nvPr>
            <p:ph type="ctrTitle"/>
          </p:nvPr>
        </p:nvSpPr>
        <p:spPr>
          <a:xfrm>
            <a:off x="3112522" y="985693"/>
            <a:ext cx="3323815" cy="839278"/>
          </a:xfrm>
        </p:spPr>
        <p:txBody>
          <a:bodyPr>
            <a:noAutofit/>
          </a:bodyPr>
          <a:lstStyle/>
          <a:p>
            <a:r>
              <a:rPr lang="en-GB" sz="6000" dirty="0">
                <a:latin typeface="Calibri" panose="020F0502020204030204" pitchFamily="34" charset="0"/>
                <a:ea typeface="+mn-ea"/>
                <a:cs typeface="+mn-cs"/>
              </a:rPr>
              <a:t>BINGO</a:t>
            </a:r>
            <a:endParaRPr lang="en-US" sz="6000" dirty="0">
              <a:latin typeface="Calibri" panose="020F0502020204030204" pitchFamily="34" charset="0"/>
              <a:ea typeface="+mn-ea"/>
              <a:cs typeface="+mn-cs"/>
            </a:endParaRPr>
          </a:p>
        </p:txBody>
      </p:sp>
      <p:sp>
        <p:nvSpPr>
          <p:cNvPr id="57" name="Subtitle 2">
            <a:extLst>
              <a:ext uri="{FF2B5EF4-FFF2-40B4-BE49-F238E27FC236}">
                <a16:creationId xmlns:a16="http://schemas.microsoft.com/office/drawing/2014/main" id="{D0EE13C2-623C-4E3F-AB82-8034C5EFB69B}"/>
              </a:ext>
            </a:extLst>
          </p:cNvPr>
          <p:cNvSpPr txBox="1">
            <a:spLocks/>
          </p:cNvSpPr>
          <p:nvPr/>
        </p:nvSpPr>
        <p:spPr>
          <a:xfrm>
            <a:off x="156304" y="188945"/>
            <a:ext cx="5507517" cy="1234654"/>
          </a:xfrm>
          <a:prstGeom prst="rect">
            <a:avLst/>
          </a:prstGeom>
        </p:spPr>
        <p:txBody>
          <a:bodyPr vert="horz" lIns="91440" tIns="45720" rIns="91440" bIns="45720" rtlCol="0">
            <a:no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lgn="l"/>
            <a:r>
              <a:rPr lang="en-GB" sz="6000">
                <a:latin typeface="Calibri" panose="020F0502020204030204" pitchFamily="34" charset="0"/>
              </a:rPr>
              <a:t>Creative Writing</a:t>
            </a:r>
            <a:endParaRPr lang="en-US" sz="6000" dirty="0">
              <a:latin typeface="Calibri" panose="020F0502020204030204" pitchFamily="34" charset="0"/>
            </a:endParaRPr>
          </a:p>
        </p:txBody>
      </p:sp>
    </p:spTree>
    <p:extLst>
      <p:ext uri="{BB962C8B-B14F-4D97-AF65-F5344CB8AC3E}">
        <p14:creationId xmlns:p14="http://schemas.microsoft.com/office/powerpoint/2010/main" val="16299193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23" y="82986"/>
            <a:ext cx="5915025" cy="350562"/>
          </a:xfrm>
        </p:spPr>
        <p:txBody>
          <a:bodyPr>
            <a:noAutofit/>
          </a:bodyPr>
          <a:lstStyle/>
          <a:p>
            <a:pPr algn="ctr"/>
            <a:r>
              <a:rPr lang="en-US" sz="2400" u="sng" dirty="0">
                <a:latin typeface="+mn-lt"/>
              </a:rPr>
              <a:t>Letters of distinction</a:t>
            </a:r>
          </a:p>
        </p:txBody>
      </p:sp>
      <p:sp>
        <p:nvSpPr>
          <p:cNvPr id="3" name="Content Placeholder 2"/>
          <p:cNvSpPr>
            <a:spLocks noGrp="1"/>
          </p:cNvSpPr>
          <p:nvPr>
            <p:ph idx="1"/>
          </p:nvPr>
        </p:nvSpPr>
        <p:spPr>
          <a:xfrm>
            <a:off x="1175301" y="350264"/>
            <a:ext cx="3945467" cy="751795"/>
          </a:xfrm>
        </p:spPr>
        <p:txBody>
          <a:bodyPr>
            <a:normAutofit/>
          </a:bodyPr>
          <a:lstStyle/>
          <a:p>
            <a:pPr marL="0" indent="0" algn="ctr">
              <a:buNone/>
            </a:pPr>
            <a:r>
              <a:rPr lang="en-US" sz="2400" u="sng" dirty="0">
                <a:ea typeface="HelloHappyDays" panose="02000603000000000000" pitchFamily="2" charset="0"/>
              </a:rPr>
              <a:t>choice board #1</a:t>
            </a:r>
          </a:p>
        </p:txBody>
      </p:sp>
      <p:sp>
        <p:nvSpPr>
          <p:cNvPr id="4" name="Content Placeholder 3"/>
          <p:cNvSpPr txBox="1">
            <a:spLocks/>
          </p:cNvSpPr>
          <p:nvPr/>
        </p:nvSpPr>
        <p:spPr>
          <a:xfrm>
            <a:off x="272283" y="765094"/>
            <a:ext cx="6519862" cy="778483"/>
          </a:xfrm>
          <a:prstGeom prst="rect">
            <a:avLst/>
          </a:prstGeom>
        </p:spPr>
        <p:txBody>
          <a:bodyPr vert="horz" wrap="square" lIns="91440" tIns="45720" rIns="91440" bIns="45720" rtlCol="0">
            <a:sp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GB" sz="1400" b="1" u="sng" dirty="0">
                <a:solidFill>
                  <a:schemeClr val="tx1">
                    <a:lumMod val="75000"/>
                    <a:lumOff val="25000"/>
                  </a:schemeClr>
                </a:solidFill>
                <a:ea typeface="HelloHappyDays" panose="02000603000000000000" pitchFamily="2" charset="0"/>
              </a:rPr>
              <a:t>Instructions…</a:t>
            </a:r>
          </a:p>
          <a:p>
            <a:pPr marL="0" indent="0">
              <a:buNone/>
            </a:pPr>
            <a:r>
              <a:rPr lang="en-GB" sz="1400" dirty="0">
                <a:solidFill>
                  <a:schemeClr val="tx1">
                    <a:lumMod val="75000"/>
                    <a:lumOff val="25000"/>
                  </a:schemeClr>
                </a:solidFill>
                <a:ea typeface="HelloHappyDays" panose="02000603000000000000" pitchFamily="2" charset="0"/>
              </a:rPr>
              <a:t>Below is a selection of letters that you can write to your teacher.  Each week you will write one – but you can choose which one you write when.</a:t>
            </a:r>
          </a:p>
        </p:txBody>
      </p:sp>
      <p:sp>
        <p:nvSpPr>
          <p:cNvPr id="5" name="Content Placeholder 3"/>
          <p:cNvSpPr txBox="1">
            <a:spLocks/>
          </p:cNvSpPr>
          <p:nvPr/>
        </p:nvSpPr>
        <p:spPr>
          <a:xfrm>
            <a:off x="292685" y="1951205"/>
            <a:ext cx="2976495" cy="1061829"/>
          </a:xfrm>
          <a:prstGeom prst="rect">
            <a:avLst/>
          </a:prstGeom>
        </p:spPr>
        <p:txBody>
          <a:bodyPr vert="horz" wrap="square" lIns="91440" tIns="45720" rIns="91440" bIns="45720" rtlCol="0">
            <a:sp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GB" sz="1000" b="1" u="sng" dirty="0">
                <a:ea typeface="HelloHappyDays" panose="02000603000000000000" pitchFamily="2" charset="0"/>
              </a:rPr>
              <a:t>Instructions…</a:t>
            </a:r>
            <a:br>
              <a:rPr lang="en-GB" sz="1000" b="1" u="sng" dirty="0">
                <a:ea typeface="HelloHappyDays" panose="02000603000000000000" pitchFamily="2" charset="0"/>
              </a:rPr>
            </a:br>
            <a:r>
              <a:rPr lang="en-GB" sz="1000" dirty="0">
                <a:ea typeface="HelloHappyDays" panose="02000603000000000000" pitchFamily="2" charset="0"/>
              </a:rPr>
              <a:t>Write a letter to yourself in 10 years time, tell yourself about all of things you want to remember from the age you are now. It could be: important memories, funny things, the dreams and goals you have right now, what’s important in your life right now. Tell it all.</a:t>
            </a:r>
          </a:p>
        </p:txBody>
      </p:sp>
      <p:sp>
        <p:nvSpPr>
          <p:cNvPr id="6" name="Pentagon 5"/>
          <p:cNvSpPr/>
          <p:nvPr/>
        </p:nvSpPr>
        <p:spPr>
          <a:xfrm>
            <a:off x="346726" y="1681100"/>
            <a:ext cx="2052464" cy="271123"/>
          </a:xfrm>
          <a:prstGeom prst="homePlate">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0" dirty="0"/>
          </a:p>
        </p:txBody>
      </p:sp>
      <p:sp>
        <p:nvSpPr>
          <p:cNvPr id="7" name="TextBox 6"/>
          <p:cNvSpPr txBox="1"/>
          <p:nvPr/>
        </p:nvSpPr>
        <p:spPr>
          <a:xfrm>
            <a:off x="346727" y="1717869"/>
            <a:ext cx="2049048" cy="273160"/>
          </a:xfrm>
          <a:prstGeom prst="rect">
            <a:avLst/>
          </a:prstGeom>
          <a:noFill/>
          <a:ln>
            <a:noFill/>
          </a:ln>
        </p:spPr>
        <p:txBody>
          <a:bodyPr vert="horz" lIns="91440" tIns="45720" rIns="91440" bIns="45720" rtlCol="0" anchor="ctr">
            <a:noAutofit/>
          </a:bodyPr>
          <a:lstStyle>
            <a:defPPr>
              <a:defRPr lang="en-US"/>
            </a:defPPr>
            <a:lvl1pPr defTabSz="685800">
              <a:lnSpc>
                <a:spcPct val="90000"/>
              </a:lnSpc>
              <a:spcBef>
                <a:spcPct val="0"/>
              </a:spcBef>
              <a:buNone/>
              <a:defRPr sz="3200">
                <a:latin typeface="KG Always A Good Time" panose="02000505000000020003" pitchFamily="2" charset="0"/>
                <a:ea typeface="+mj-ea"/>
                <a:cs typeface="+mj-cs"/>
              </a:defRPr>
            </a:lvl1pPr>
          </a:lstStyle>
          <a:p>
            <a:r>
              <a:rPr lang="en-GB" sz="1000" dirty="0">
                <a:latin typeface="+mn-lt"/>
              </a:rPr>
              <a:t>A letter to my future self </a:t>
            </a:r>
          </a:p>
        </p:txBody>
      </p:sp>
      <p:sp>
        <p:nvSpPr>
          <p:cNvPr id="13" name="Content Placeholder 3"/>
          <p:cNvSpPr txBox="1">
            <a:spLocks/>
          </p:cNvSpPr>
          <p:nvPr/>
        </p:nvSpPr>
        <p:spPr>
          <a:xfrm>
            <a:off x="3365096" y="1952222"/>
            <a:ext cx="3122828" cy="923330"/>
          </a:xfrm>
          <a:prstGeom prst="rect">
            <a:avLst/>
          </a:prstGeom>
        </p:spPr>
        <p:txBody>
          <a:bodyPr vert="horz" wrap="square" lIns="91440" tIns="45720" rIns="91440" bIns="45720" rtlCol="0">
            <a:sp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GB" sz="1000" b="1" u="sng" dirty="0">
                <a:ea typeface="HelloHappyDays" panose="02000603000000000000" pitchFamily="2" charset="0"/>
              </a:rPr>
              <a:t>Instructions…</a:t>
            </a:r>
            <a:br>
              <a:rPr lang="en-GB" sz="1000" b="1" u="sng" dirty="0">
                <a:ea typeface="HelloHappyDays" panose="02000603000000000000" pitchFamily="2" charset="0"/>
              </a:rPr>
            </a:br>
            <a:r>
              <a:rPr lang="en-GB" sz="1000" dirty="0">
                <a:ea typeface="HelloHappyDays" panose="02000603000000000000" pitchFamily="2" charset="0"/>
              </a:rPr>
              <a:t>Write a letter to your teacher. This is your opportunity to tell them everything they need to know about you: what makes you laugh, what annoys you. Tell the things you have done that are cool, the things you want to do. Tell it all.</a:t>
            </a:r>
          </a:p>
        </p:txBody>
      </p:sp>
      <p:sp>
        <p:nvSpPr>
          <p:cNvPr id="14" name="Pentagon 13"/>
          <p:cNvSpPr/>
          <p:nvPr/>
        </p:nvSpPr>
        <p:spPr>
          <a:xfrm>
            <a:off x="3449791" y="1689050"/>
            <a:ext cx="2052464" cy="271123"/>
          </a:xfrm>
          <a:prstGeom prst="homePlate">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0" dirty="0"/>
          </a:p>
        </p:txBody>
      </p:sp>
      <p:sp>
        <p:nvSpPr>
          <p:cNvPr id="15" name="TextBox 14"/>
          <p:cNvSpPr txBox="1"/>
          <p:nvPr/>
        </p:nvSpPr>
        <p:spPr>
          <a:xfrm>
            <a:off x="3409152" y="1694963"/>
            <a:ext cx="2049048" cy="273160"/>
          </a:xfrm>
          <a:prstGeom prst="rect">
            <a:avLst/>
          </a:prstGeom>
          <a:noFill/>
          <a:ln>
            <a:noFill/>
          </a:ln>
        </p:spPr>
        <p:txBody>
          <a:bodyPr vert="horz" lIns="91440" tIns="45720" rIns="91440" bIns="45720" rtlCol="0" anchor="ctr">
            <a:noAutofit/>
          </a:bodyPr>
          <a:lstStyle>
            <a:defPPr>
              <a:defRPr lang="en-US"/>
            </a:defPPr>
            <a:lvl1pPr defTabSz="685800">
              <a:lnSpc>
                <a:spcPct val="90000"/>
              </a:lnSpc>
              <a:spcBef>
                <a:spcPct val="0"/>
              </a:spcBef>
              <a:buNone/>
              <a:defRPr sz="3200">
                <a:latin typeface="KG Always A Good Time" panose="02000505000000020003" pitchFamily="2" charset="0"/>
                <a:ea typeface="+mj-ea"/>
                <a:cs typeface="+mj-cs"/>
              </a:defRPr>
            </a:lvl1pPr>
          </a:lstStyle>
          <a:p>
            <a:r>
              <a:rPr lang="en-GB" sz="1000" dirty="0">
                <a:latin typeface="+mn-lt"/>
              </a:rPr>
              <a:t>This is me</a:t>
            </a:r>
          </a:p>
        </p:txBody>
      </p:sp>
      <p:sp>
        <p:nvSpPr>
          <p:cNvPr id="16" name="Rectangle 15"/>
          <p:cNvSpPr/>
          <p:nvPr/>
        </p:nvSpPr>
        <p:spPr>
          <a:xfrm>
            <a:off x="299428" y="1681099"/>
            <a:ext cx="3065668" cy="1466672"/>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18" name="Rectangle 17"/>
          <p:cNvSpPr/>
          <p:nvPr/>
        </p:nvSpPr>
        <p:spPr>
          <a:xfrm>
            <a:off x="3415512" y="1681099"/>
            <a:ext cx="3065668" cy="1466672"/>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19" name="Content Placeholder 3"/>
          <p:cNvSpPr txBox="1">
            <a:spLocks/>
          </p:cNvSpPr>
          <p:nvPr/>
        </p:nvSpPr>
        <p:spPr>
          <a:xfrm>
            <a:off x="299429" y="3489478"/>
            <a:ext cx="2976495" cy="646331"/>
          </a:xfrm>
          <a:prstGeom prst="rect">
            <a:avLst/>
          </a:prstGeom>
        </p:spPr>
        <p:txBody>
          <a:bodyPr vert="horz" wrap="square" lIns="91440" tIns="45720" rIns="91440" bIns="45720" rtlCol="0">
            <a:sp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GB" sz="1000" b="1" u="sng" dirty="0">
                <a:solidFill>
                  <a:schemeClr val="tx1">
                    <a:lumMod val="75000"/>
                    <a:lumOff val="25000"/>
                  </a:schemeClr>
                </a:solidFill>
                <a:ea typeface="HelloHappyDays" panose="02000603000000000000" pitchFamily="2" charset="0"/>
              </a:rPr>
              <a:t>Instructions…</a:t>
            </a:r>
            <a:br>
              <a:rPr lang="en-GB" sz="1000" b="1" u="sng" dirty="0">
                <a:solidFill>
                  <a:schemeClr val="tx1">
                    <a:lumMod val="75000"/>
                    <a:lumOff val="25000"/>
                  </a:schemeClr>
                </a:solidFill>
                <a:ea typeface="HelloHappyDays" panose="02000603000000000000" pitchFamily="2" charset="0"/>
              </a:rPr>
            </a:br>
            <a:r>
              <a:rPr lang="en-GB" sz="1000" dirty="0">
                <a:solidFill>
                  <a:schemeClr val="tx1">
                    <a:lumMod val="75000"/>
                    <a:lumOff val="25000"/>
                  </a:schemeClr>
                </a:solidFill>
                <a:ea typeface="HelloHappyDays" panose="02000603000000000000" pitchFamily="2" charset="0"/>
              </a:rPr>
              <a:t>Write a letter to your teacher on the topic of love. It can be about any kind of love at all. All you need to do is answer the question “what is love” for you?</a:t>
            </a:r>
          </a:p>
        </p:txBody>
      </p:sp>
      <p:sp>
        <p:nvSpPr>
          <p:cNvPr id="20" name="Pentagon 19"/>
          <p:cNvSpPr/>
          <p:nvPr/>
        </p:nvSpPr>
        <p:spPr>
          <a:xfrm>
            <a:off x="353470" y="3219374"/>
            <a:ext cx="2052464" cy="271123"/>
          </a:xfrm>
          <a:prstGeom prst="homePlate">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0" dirty="0"/>
          </a:p>
        </p:txBody>
      </p:sp>
      <p:sp>
        <p:nvSpPr>
          <p:cNvPr id="21" name="TextBox 20"/>
          <p:cNvSpPr txBox="1"/>
          <p:nvPr/>
        </p:nvSpPr>
        <p:spPr>
          <a:xfrm>
            <a:off x="353471" y="3256143"/>
            <a:ext cx="2049048" cy="273160"/>
          </a:xfrm>
          <a:prstGeom prst="rect">
            <a:avLst/>
          </a:prstGeom>
          <a:noFill/>
          <a:ln>
            <a:noFill/>
          </a:ln>
        </p:spPr>
        <p:txBody>
          <a:bodyPr vert="horz" lIns="91440" tIns="45720" rIns="91440" bIns="45720" rtlCol="0" anchor="ctr">
            <a:noAutofit/>
          </a:bodyPr>
          <a:lstStyle>
            <a:defPPr>
              <a:defRPr lang="en-US"/>
            </a:defPPr>
            <a:lvl1pPr defTabSz="685800">
              <a:lnSpc>
                <a:spcPct val="90000"/>
              </a:lnSpc>
              <a:spcBef>
                <a:spcPct val="0"/>
              </a:spcBef>
              <a:buNone/>
              <a:defRPr sz="3200">
                <a:latin typeface="KG Always A Good Time" panose="02000505000000020003" pitchFamily="2" charset="0"/>
                <a:ea typeface="+mj-ea"/>
                <a:cs typeface="+mj-cs"/>
              </a:defRPr>
            </a:lvl1pPr>
          </a:lstStyle>
          <a:p>
            <a:r>
              <a:rPr lang="en-GB" sz="1000" dirty="0">
                <a:latin typeface="+mn-lt"/>
              </a:rPr>
              <a:t>Love is…</a:t>
            </a:r>
          </a:p>
        </p:txBody>
      </p:sp>
      <p:sp>
        <p:nvSpPr>
          <p:cNvPr id="22" name="Content Placeholder 3"/>
          <p:cNvSpPr txBox="1">
            <a:spLocks/>
          </p:cNvSpPr>
          <p:nvPr/>
        </p:nvSpPr>
        <p:spPr>
          <a:xfrm>
            <a:off x="3371840" y="3490496"/>
            <a:ext cx="3122828" cy="923330"/>
          </a:xfrm>
          <a:prstGeom prst="rect">
            <a:avLst/>
          </a:prstGeom>
        </p:spPr>
        <p:txBody>
          <a:bodyPr vert="horz" wrap="square" lIns="91440" tIns="45720" rIns="91440" bIns="45720" rtlCol="0">
            <a:sp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GB" sz="1000" b="1" u="sng" dirty="0">
                <a:solidFill>
                  <a:schemeClr val="tx1">
                    <a:lumMod val="75000"/>
                    <a:lumOff val="25000"/>
                  </a:schemeClr>
                </a:solidFill>
                <a:ea typeface="HelloHappyDays" panose="02000603000000000000" pitchFamily="2" charset="0"/>
              </a:rPr>
              <a:t>Instructions…</a:t>
            </a:r>
            <a:br>
              <a:rPr lang="en-GB" sz="1000" b="1" u="sng" dirty="0">
                <a:solidFill>
                  <a:schemeClr val="tx1">
                    <a:lumMod val="75000"/>
                    <a:lumOff val="25000"/>
                  </a:schemeClr>
                </a:solidFill>
                <a:ea typeface="HelloHappyDays" panose="02000603000000000000" pitchFamily="2" charset="0"/>
              </a:rPr>
            </a:br>
            <a:r>
              <a:rPr lang="en-GB" sz="1000" dirty="0">
                <a:solidFill>
                  <a:schemeClr val="tx1">
                    <a:lumMod val="75000"/>
                    <a:lumOff val="25000"/>
                  </a:schemeClr>
                </a:solidFill>
                <a:ea typeface="HelloHappyDays" panose="02000603000000000000" pitchFamily="2" charset="0"/>
              </a:rPr>
              <a:t>Write a letter to your teacher answering this question “if you could set up just one business – of any kind – what would it be?” Describe this business and everything it would do. Will it make you rich, will it change the world? Tell it all.</a:t>
            </a:r>
          </a:p>
        </p:txBody>
      </p:sp>
      <p:sp>
        <p:nvSpPr>
          <p:cNvPr id="23" name="Pentagon 22"/>
          <p:cNvSpPr/>
          <p:nvPr/>
        </p:nvSpPr>
        <p:spPr>
          <a:xfrm>
            <a:off x="3456535" y="3227324"/>
            <a:ext cx="2052464" cy="271123"/>
          </a:xfrm>
          <a:prstGeom prst="homePlate">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0" dirty="0"/>
          </a:p>
        </p:txBody>
      </p:sp>
      <p:sp>
        <p:nvSpPr>
          <p:cNvPr id="24" name="TextBox 23"/>
          <p:cNvSpPr txBox="1"/>
          <p:nvPr/>
        </p:nvSpPr>
        <p:spPr>
          <a:xfrm>
            <a:off x="3415896" y="3233237"/>
            <a:ext cx="2049048" cy="273160"/>
          </a:xfrm>
          <a:prstGeom prst="rect">
            <a:avLst/>
          </a:prstGeom>
          <a:noFill/>
          <a:ln>
            <a:noFill/>
          </a:ln>
        </p:spPr>
        <p:txBody>
          <a:bodyPr vert="horz" lIns="91440" tIns="45720" rIns="91440" bIns="45720" rtlCol="0" anchor="ctr">
            <a:noAutofit/>
          </a:bodyPr>
          <a:lstStyle>
            <a:defPPr>
              <a:defRPr lang="en-US"/>
            </a:defPPr>
            <a:lvl1pPr defTabSz="685800">
              <a:lnSpc>
                <a:spcPct val="90000"/>
              </a:lnSpc>
              <a:spcBef>
                <a:spcPct val="0"/>
              </a:spcBef>
              <a:buNone/>
              <a:defRPr sz="3200">
                <a:latin typeface="KG Always A Good Time" panose="02000505000000020003" pitchFamily="2" charset="0"/>
                <a:ea typeface="+mj-ea"/>
                <a:cs typeface="+mj-cs"/>
              </a:defRPr>
            </a:lvl1pPr>
          </a:lstStyle>
          <a:p>
            <a:r>
              <a:rPr lang="en-GB" sz="1000" dirty="0">
                <a:latin typeface="+mn-lt"/>
              </a:rPr>
              <a:t>Business Talk</a:t>
            </a:r>
          </a:p>
        </p:txBody>
      </p:sp>
      <p:sp>
        <p:nvSpPr>
          <p:cNvPr id="25" name="Rectangle 24"/>
          <p:cNvSpPr/>
          <p:nvPr/>
        </p:nvSpPr>
        <p:spPr>
          <a:xfrm>
            <a:off x="306172" y="3219374"/>
            <a:ext cx="3065668" cy="1281015"/>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26" name="Rectangle 25"/>
          <p:cNvSpPr/>
          <p:nvPr/>
        </p:nvSpPr>
        <p:spPr>
          <a:xfrm>
            <a:off x="3422256" y="3219374"/>
            <a:ext cx="3065668" cy="1281015"/>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29" name="Content Placeholder 3"/>
          <p:cNvSpPr txBox="1">
            <a:spLocks/>
          </p:cNvSpPr>
          <p:nvPr/>
        </p:nvSpPr>
        <p:spPr>
          <a:xfrm>
            <a:off x="306173" y="4816692"/>
            <a:ext cx="2976495" cy="923330"/>
          </a:xfrm>
          <a:prstGeom prst="rect">
            <a:avLst/>
          </a:prstGeom>
        </p:spPr>
        <p:txBody>
          <a:bodyPr vert="horz" wrap="square" lIns="91440" tIns="45720" rIns="91440" bIns="45720" rtlCol="0">
            <a:sp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GB" sz="1000" b="1" u="sng" dirty="0">
                <a:solidFill>
                  <a:schemeClr val="tx1">
                    <a:lumMod val="75000"/>
                    <a:lumOff val="25000"/>
                  </a:schemeClr>
                </a:solidFill>
                <a:ea typeface="HelloHappyDays" panose="02000603000000000000" pitchFamily="2" charset="0"/>
              </a:rPr>
              <a:t>Instructions…</a:t>
            </a:r>
            <a:br>
              <a:rPr lang="en-GB" sz="1000" b="1" u="sng" dirty="0">
                <a:solidFill>
                  <a:schemeClr val="tx1">
                    <a:lumMod val="75000"/>
                    <a:lumOff val="25000"/>
                  </a:schemeClr>
                </a:solidFill>
                <a:ea typeface="HelloHappyDays" panose="02000603000000000000" pitchFamily="2" charset="0"/>
              </a:rPr>
            </a:br>
            <a:r>
              <a:rPr lang="en-GB" sz="1000" dirty="0">
                <a:solidFill>
                  <a:schemeClr val="tx1">
                    <a:lumMod val="75000"/>
                    <a:lumOff val="25000"/>
                  </a:schemeClr>
                </a:solidFill>
                <a:ea typeface="HelloHappyDays" panose="02000603000000000000" pitchFamily="2" charset="0"/>
              </a:rPr>
              <a:t>Write a letter to your teacher on the topic of food. Ask yourself the question – if you could persuade your teacher to try or cook any meal out there – what would it be? Tell your teacher all about this amazing meal.</a:t>
            </a:r>
          </a:p>
        </p:txBody>
      </p:sp>
      <p:sp>
        <p:nvSpPr>
          <p:cNvPr id="30" name="Pentagon 29"/>
          <p:cNvSpPr/>
          <p:nvPr/>
        </p:nvSpPr>
        <p:spPr>
          <a:xfrm>
            <a:off x="360214" y="4546588"/>
            <a:ext cx="2052464" cy="271123"/>
          </a:xfrm>
          <a:prstGeom prst="homePlate">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0" dirty="0"/>
          </a:p>
        </p:txBody>
      </p:sp>
      <p:sp>
        <p:nvSpPr>
          <p:cNvPr id="31" name="TextBox 30"/>
          <p:cNvSpPr txBox="1"/>
          <p:nvPr/>
        </p:nvSpPr>
        <p:spPr>
          <a:xfrm>
            <a:off x="360215" y="4583357"/>
            <a:ext cx="2049048" cy="273160"/>
          </a:xfrm>
          <a:prstGeom prst="rect">
            <a:avLst/>
          </a:prstGeom>
          <a:noFill/>
          <a:ln>
            <a:noFill/>
          </a:ln>
        </p:spPr>
        <p:txBody>
          <a:bodyPr vert="horz" lIns="91440" tIns="45720" rIns="91440" bIns="45720" rtlCol="0" anchor="ctr">
            <a:noAutofit/>
          </a:bodyPr>
          <a:lstStyle>
            <a:defPPr>
              <a:defRPr lang="en-US"/>
            </a:defPPr>
            <a:lvl1pPr defTabSz="685800">
              <a:lnSpc>
                <a:spcPct val="90000"/>
              </a:lnSpc>
              <a:spcBef>
                <a:spcPct val="0"/>
              </a:spcBef>
              <a:buNone/>
              <a:defRPr sz="3200">
                <a:latin typeface="KG Always A Good Time" panose="02000505000000020003" pitchFamily="2" charset="0"/>
                <a:ea typeface="+mj-ea"/>
                <a:cs typeface="+mj-cs"/>
              </a:defRPr>
            </a:lvl1pPr>
          </a:lstStyle>
          <a:p>
            <a:r>
              <a:rPr lang="en-GB" sz="1000" dirty="0">
                <a:latin typeface="+mn-lt"/>
              </a:rPr>
              <a:t>Man vs Food</a:t>
            </a:r>
          </a:p>
        </p:txBody>
      </p:sp>
      <p:sp>
        <p:nvSpPr>
          <p:cNvPr id="32" name="Content Placeholder 3"/>
          <p:cNvSpPr txBox="1">
            <a:spLocks/>
          </p:cNvSpPr>
          <p:nvPr/>
        </p:nvSpPr>
        <p:spPr>
          <a:xfrm>
            <a:off x="3378584" y="4817710"/>
            <a:ext cx="3122828" cy="923330"/>
          </a:xfrm>
          <a:prstGeom prst="rect">
            <a:avLst/>
          </a:prstGeom>
        </p:spPr>
        <p:txBody>
          <a:bodyPr vert="horz" wrap="square" lIns="91440" tIns="45720" rIns="91440" bIns="45720" rtlCol="0">
            <a:sp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GB" sz="1000" b="1" u="sng" dirty="0">
                <a:solidFill>
                  <a:schemeClr val="tx1">
                    <a:lumMod val="75000"/>
                    <a:lumOff val="25000"/>
                  </a:schemeClr>
                </a:solidFill>
                <a:ea typeface="HelloHappyDays" panose="02000603000000000000" pitchFamily="2" charset="0"/>
              </a:rPr>
              <a:t>Instructions…</a:t>
            </a:r>
            <a:br>
              <a:rPr lang="en-GB" sz="1000" b="1" u="sng" dirty="0">
                <a:solidFill>
                  <a:schemeClr val="tx1">
                    <a:lumMod val="75000"/>
                    <a:lumOff val="25000"/>
                  </a:schemeClr>
                </a:solidFill>
                <a:ea typeface="HelloHappyDays" panose="02000603000000000000" pitchFamily="2" charset="0"/>
              </a:rPr>
            </a:br>
            <a:r>
              <a:rPr lang="en-GB" sz="1000" dirty="0">
                <a:solidFill>
                  <a:schemeClr val="tx1">
                    <a:lumMod val="75000"/>
                    <a:lumOff val="25000"/>
                  </a:schemeClr>
                </a:solidFill>
                <a:ea typeface="HelloHappyDays" panose="02000603000000000000" pitchFamily="2" charset="0"/>
              </a:rPr>
              <a:t>Write a letter to your teacher on the topic of music. Your teacher loves opera and classical music – it’s time for you to drag them into the modern music age. So choose one song, just one song and persuade your teacher to listen to it.</a:t>
            </a:r>
          </a:p>
        </p:txBody>
      </p:sp>
      <p:sp>
        <p:nvSpPr>
          <p:cNvPr id="33" name="Pentagon 32"/>
          <p:cNvSpPr/>
          <p:nvPr/>
        </p:nvSpPr>
        <p:spPr>
          <a:xfrm>
            <a:off x="3463279" y="4554538"/>
            <a:ext cx="2052464" cy="271123"/>
          </a:xfrm>
          <a:prstGeom prst="homePlate">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0" dirty="0"/>
          </a:p>
        </p:txBody>
      </p:sp>
      <p:sp>
        <p:nvSpPr>
          <p:cNvPr id="34" name="TextBox 33"/>
          <p:cNvSpPr txBox="1"/>
          <p:nvPr/>
        </p:nvSpPr>
        <p:spPr>
          <a:xfrm>
            <a:off x="3422640" y="4560451"/>
            <a:ext cx="2049048" cy="273160"/>
          </a:xfrm>
          <a:prstGeom prst="rect">
            <a:avLst/>
          </a:prstGeom>
          <a:noFill/>
          <a:ln>
            <a:noFill/>
          </a:ln>
        </p:spPr>
        <p:txBody>
          <a:bodyPr vert="horz" lIns="91440" tIns="45720" rIns="91440" bIns="45720" rtlCol="0" anchor="ctr">
            <a:noAutofit/>
          </a:bodyPr>
          <a:lstStyle>
            <a:defPPr>
              <a:defRPr lang="en-US"/>
            </a:defPPr>
            <a:lvl1pPr defTabSz="685800">
              <a:lnSpc>
                <a:spcPct val="90000"/>
              </a:lnSpc>
              <a:spcBef>
                <a:spcPct val="0"/>
              </a:spcBef>
              <a:buNone/>
              <a:defRPr sz="3200">
                <a:latin typeface="KG Always A Good Time" panose="02000505000000020003" pitchFamily="2" charset="0"/>
                <a:ea typeface="+mj-ea"/>
                <a:cs typeface="+mj-cs"/>
              </a:defRPr>
            </a:lvl1pPr>
          </a:lstStyle>
          <a:p>
            <a:r>
              <a:rPr lang="en-GB" sz="1000" dirty="0">
                <a:latin typeface="+mn-lt"/>
              </a:rPr>
              <a:t>Music makes me</a:t>
            </a:r>
          </a:p>
        </p:txBody>
      </p:sp>
      <p:sp>
        <p:nvSpPr>
          <p:cNvPr id="35" name="Rectangle 34"/>
          <p:cNvSpPr/>
          <p:nvPr/>
        </p:nvSpPr>
        <p:spPr>
          <a:xfrm>
            <a:off x="312916" y="4546588"/>
            <a:ext cx="3065668" cy="1281015"/>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36" name="Rectangle 35"/>
          <p:cNvSpPr/>
          <p:nvPr/>
        </p:nvSpPr>
        <p:spPr>
          <a:xfrm>
            <a:off x="3429000" y="4546588"/>
            <a:ext cx="3065668" cy="1281015"/>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37" name="Content Placeholder 3"/>
          <p:cNvSpPr txBox="1">
            <a:spLocks/>
          </p:cNvSpPr>
          <p:nvPr/>
        </p:nvSpPr>
        <p:spPr>
          <a:xfrm>
            <a:off x="306173" y="6157771"/>
            <a:ext cx="2976495" cy="938527"/>
          </a:xfrm>
          <a:prstGeom prst="rect">
            <a:avLst/>
          </a:prstGeom>
        </p:spPr>
        <p:txBody>
          <a:bodyPr vert="horz" wrap="square" lIns="91440" tIns="45720" rIns="91440" bIns="45720" rtlCol="0">
            <a:sp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GB" sz="1000" b="1" u="sng" dirty="0">
                <a:solidFill>
                  <a:schemeClr val="tx1">
                    <a:lumMod val="75000"/>
                    <a:lumOff val="25000"/>
                  </a:schemeClr>
                </a:solidFill>
                <a:ea typeface="HelloHappyDays" panose="02000603000000000000" pitchFamily="2" charset="0"/>
              </a:rPr>
              <a:t>Instructions…</a:t>
            </a:r>
            <a:br>
              <a:rPr lang="en-GB" sz="1000" b="1" u="sng" dirty="0">
                <a:solidFill>
                  <a:schemeClr val="tx1">
                    <a:lumMod val="75000"/>
                    <a:lumOff val="25000"/>
                  </a:schemeClr>
                </a:solidFill>
                <a:ea typeface="HelloHappyDays" panose="02000603000000000000" pitchFamily="2" charset="0"/>
              </a:rPr>
            </a:br>
            <a:r>
              <a:rPr lang="en-GB" sz="1000" dirty="0">
                <a:solidFill>
                  <a:schemeClr val="tx1">
                    <a:lumMod val="75000"/>
                    <a:lumOff val="25000"/>
                  </a:schemeClr>
                </a:solidFill>
                <a:ea typeface="HelloHappyDays" panose="02000603000000000000" pitchFamily="2" charset="0"/>
              </a:rPr>
              <a:t>Write a letter to your teacher on the topic of equality. You can tackle this issue on a local level, national or global but you must explain your thoughts on equality in as much detail as possible. You can use examples – personal or from the news.</a:t>
            </a:r>
          </a:p>
        </p:txBody>
      </p:sp>
      <p:sp>
        <p:nvSpPr>
          <p:cNvPr id="38" name="Pentagon 37"/>
          <p:cNvSpPr/>
          <p:nvPr/>
        </p:nvSpPr>
        <p:spPr>
          <a:xfrm>
            <a:off x="360214" y="5887666"/>
            <a:ext cx="2052464" cy="271123"/>
          </a:xfrm>
          <a:prstGeom prst="homePlate">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0" dirty="0"/>
          </a:p>
        </p:txBody>
      </p:sp>
      <p:sp>
        <p:nvSpPr>
          <p:cNvPr id="39" name="TextBox 38"/>
          <p:cNvSpPr txBox="1"/>
          <p:nvPr/>
        </p:nvSpPr>
        <p:spPr>
          <a:xfrm>
            <a:off x="360215" y="5924435"/>
            <a:ext cx="2049048" cy="273160"/>
          </a:xfrm>
          <a:prstGeom prst="rect">
            <a:avLst/>
          </a:prstGeom>
          <a:noFill/>
          <a:ln>
            <a:noFill/>
          </a:ln>
        </p:spPr>
        <p:txBody>
          <a:bodyPr vert="horz" lIns="91440" tIns="45720" rIns="91440" bIns="45720" rtlCol="0" anchor="ctr">
            <a:noAutofit/>
          </a:bodyPr>
          <a:lstStyle>
            <a:defPPr>
              <a:defRPr lang="en-US"/>
            </a:defPPr>
            <a:lvl1pPr defTabSz="685800">
              <a:lnSpc>
                <a:spcPct val="90000"/>
              </a:lnSpc>
              <a:spcBef>
                <a:spcPct val="0"/>
              </a:spcBef>
              <a:buNone/>
              <a:defRPr sz="3200">
                <a:latin typeface="KG Always A Good Time" panose="02000505000000020003" pitchFamily="2" charset="0"/>
                <a:ea typeface="+mj-ea"/>
                <a:cs typeface="+mj-cs"/>
              </a:defRPr>
            </a:lvl1pPr>
          </a:lstStyle>
          <a:p>
            <a:r>
              <a:rPr lang="en-GB" sz="1000" dirty="0">
                <a:latin typeface="+mn-lt"/>
              </a:rPr>
              <a:t>Equality</a:t>
            </a:r>
          </a:p>
        </p:txBody>
      </p:sp>
      <p:sp>
        <p:nvSpPr>
          <p:cNvPr id="40" name="Content Placeholder 3"/>
          <p:cNvSpPr txBox="1">
            <a:spLocks/>
          </p:cNvSpPr>
          <p:nvPr/>
        </p:nvSpPr>
        <p:spPr>
          <a:xfrm>
            <a:off x="3378584" y="6158788"/>
            <a:ext cx="3122828" cy="784830"/>
          </a:xfrm>
          <a:prstGeom prst="rect">
            <a:avLst/>
          </a:prstGeom>
        </p:spPr>
        <p:txBody>
          <a:bodyPr vert="horz" wrap="square" lIns="91440" tIns="45720" rIns="91440" bIns="45720" rtlCol="0">
            <a:sp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GB" sz="1000" b="1" u="sng" dirty="0">
                <a:solidFill>
                  <a:schemeClr val="tx1">
                    <a:lumMod val="75000"/>
                    <a:lumOff val="25000"/>
                  </a:schemeClr>
                </a:solidFill>
                <a:ea typeface="HelloHappyDays" panose="02000603000000000000" pitchFamily="2" charset="0"/>
              </a:rPr>
              <a:t>Instructions…</a:t>
            </a:r>
            <a:br>
              <a:rPr lang="en-GB" sz="1000" b="1" u="sng" dirty="0">
                <a:solidFill>
                  <a:schemeClr val="tx1">
                    <a:lumMod val="75000"/>
                    <a:lumOff val="25000"/>
                  </a:schemeClr>
                </a:solidFill>
                <a:ea typeface="HelloHappyDays" panose="02000603000000000000" pitchFamily="2" charset="0"/>
              </a:rPr>
            </a:br>
            <a:r>
              <a:rPr lang="en-GB" sz="1000" dirty="0">
                <a:solidFill>
                  <a:schemeClr val="tx1">
                    <a:lumMod val="75000"/>
                    <a:lumOff val="25000"/>
                  </a:schemeClr>
                </a:solidFill>
                <a:ea typeface="HelloHappyDays" panose="02000603000000000000" pitchFamily="2" charset="0"/>
              </a:rPr>
              <a:t>Write a letter to your teacher about all the places you would like visit and why. Be creative – everybody wants to go to New York or Paris. Think different. Where in the world would you love to visit and why?</a:t>
            </a:r>
          </a:p>
        </p:txBody>
      </p:sp>
      <p:sp>
        <p:nvSpPr>
          <p:cNvPr id="41" name="Pentagon 40"/>
          <p:cNvSpPr/>
          <p:nvPr/>
        </p:nvSpPr>
        <p:spPr>
          <a:xfrm>
            <a:off x="3463279" y="5895616"/>
            <a:ext cx="2052464" cy="271123"/>
          </a:xfrm>
          <a:prstGeom prst="homePlate">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0" dirty="0"/>
          </a:p>
        </p:txBody>
      </p:sp>
      <p:sp>
        <p:nvSpPr>
          <p:cNvPr id="42" name="TextBox 41"/>
          <p:cNvSpPr txBox="1"/>
          <p:nvPr/>
        </p:nvSpPr>
        <p:spPr>
          <a:xfrm>
            <a:off x="3422640" y="5901529"/>
            <a:ext cx="2049048" cy="273160"/>
          </a:xfrm>
          <a:prstGeom prst="rect">
            <a:avLst/>
          </a:prstGeom>
          <a:noFill/>
          <a:ln>
            <a:noFill/>
          </a:ln>
        </p:spPr>
        <p:txBody>
          <a:bodyPr vert="horz" lIns="91440" tIns="45720" rIns="91440" bIns="45720" rtlCol="0" anchor="ctr">
            <a:noAutofit/>
          </a:bodyPr>
          <a:lstStyle>
            <a:defPPr>
              <a:defRPr lang="en-US"/>
            </a:defPPr>
            <a:lvl1pPr defTabSz="685800">
              <a:lnSpc>
                <a:spcPct val="90000"/>
              </a:lnSpc>
              <a:spcBef>
                <a:spcPct val="0"/>
              </a:spcBef>
              <a:buNone/>
              <a:defRPr sz="3200">
                <a:latin typeface="KG Always A Good Time" panose="02000505000000020003" pitchFamily="2" charset="0"/>
                <a:ea typeface="+mj-ea"/>
                <a:cs typeface="+mj-cs"/>
              </a:defRPr>
            </a:lvl1pPr>
          </a:lstStyle>
          <a:p>
            <a:r>
              <a:rPr lang="en-GB" sz="1000" dirty="0">
                <a:latin typeface="+mn-lt"/>
              </a:rPr>
              <a:t>Travel</a:t>
            </a:r>
          </a:p>
        </p:txBody>
      </p:sp>
      <p:sp>
        <p:nvSpPr>
          <p:cNvPr id="43" name="Rectangle 42"/>
          <p:cNvSpPr/>
          <p:nvPr/>
        </p:nvSpPr>
        <p:spPr>
          <a:xfrm>
            <a:off x="312916" y="5887666"/>
            <a:ext cx="3065668" cy="1281015"/>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44" name="Rectangle 43"/>
          <p:cNvSpPr/>
          <p:nvPr/>
        </p:nvSpPr>
        <p:spPr>
          <a:xfrm>
            <a:off x="3429000" y="5887666"/>
            <a:ext cx="3065668" cy="1281015"/>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45" name="Content Placeholder 3"/>
          <p:cNvSpPr txBox="1">
            <a:spLocks/>
          </p:cNvSpPr>
          <p:nvPr/>
        </p:nvSpPr>
        <p:spPr>
          <a:xfrm>
            <a:off x="306173" y="7498849"/>
            <a:ext cx="2976495" cy="923330"/>
          </a:xfrm>
          <a:prstGeom prst="rect">
            <a:avLst/>
          </a:prstGeom>
        </p:spPr>
        <p:txBody>
          <a:bodyPr vert="horz" wrap="square" lIns="91440" tIns="45720" rIns="91440" bIns="45720" rtlCol="0">
            <a:sp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GB" sz="1000" b="1" u="sng" dirty="0">
                <a:solidFill>
                  <a:schemeClr val="tx1">
                    <a:lumMod val="75000"/>
                    <a:lumOff val="25000"/>
                  </a:schemeClr>
                </a:solidFill>
                <a:ea typeface="HelloHappyDays" panose="02000603000000000000" pitchFamily="2" charset="0"/>
              </a:rPr>
              <a:t>Instructions…</a:t>
            </a:r>
            <a:br>
              <a:rPr lang="en-GB" sz="1000" b="1" u="sng" dirty="0">
                <a:solidFill>
                  <a:schemeClr val="tx1">
                    <a:lumMod val="75000"/>
                    <a:lumOff val="25000"/>
                  </a:schemeClr>
                </a:solidFill>
                <a:ea typeface="HelloHappyDays" panose="02000603000000000000" pitchFamily="2" charset="0"/>
              </a:rPr>
            </a:br>
            <a:r>
              <a:rPr lang="en-GB" sz="1000" dirty="0">
                <a:solidFill>
                  <a:schemeClr val="tx1">
                    <a:lumMod val="75000"/>
                    <a:lumOff val="25000"/>
                  </a:schemeClr>
                </a:solidFill>
                <a:ea typeface="HelloHappyDays" panose="02000603000000000000" pitchFamily="2" charset="0"/>
              </a:rPr>
              <a:t>Write a letter to your teacher: choose one moment in all of time (current, future, past) – you get to go there and take one photograph. What would you photograph and why? Describe the moment, the image and why you would photograph it.</a:t>
            </a:r>
          </a:p>
        </p:txBody>
      </p:sp>
      <p:sp>
        <p:nvSpPr>
          <p:cNvPr id="46" name="Pentagon 45"/>
          <p:cNvSpPr/>
          <p:nvPr/>
        </p:nvSpPr>
        <p:spPr>
          <a:xfrm>
            <a:off x="360214" y="7228744"/>
            <a:ext cx="2052464" cy="271123"/>
          </a:xfrm>
          <a:prstGeom prst="homePlate">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0" dirty="0"/>
          </a:p>
        </p:txBody>
      </p:sp>
      <p:sp>
        <p:nvSpPr>
          <p:cNvPr id="47" name="TextBox 46"/>
          <p:cNvSpPr txBox="1"/>
          <p:nvPr/>
        </p:nvSpPr>
        <p:spPr>
          <a:xfrm>
            <a:off x="360215" y="7265513"/>
            <a:ext cx="2049048" cy="273160"/>
          </a:xfrm>
          <a:prstGeom prst="rect">
            <a:avLst/>
          </a:prstGeom>
          <a:noFill/>
          <a:ln>
            <a:noFill/>
          </a:ln>
        </p:spPr>
        <p:txBody>
          <a:bodyPr vert="horz" lIns="91440" tIns="45720" rIns="91440" bIns="45720" rtlCol="0" anchor="ctr">
            <a:noAutofit/>
          </a:bodyPr>
          <a:lstStyle>
            <a:defPPr>
              <a:defRPr lang="en-US"/>
            </a:defPPr>
            <a:lvl1pPr defTabSz="685800">
              <a:lnSpc>
                <a:spcPct val="90000"/>
              </a:lnSpc>
              <a:spcBef>
                <a:spcPct val="0"/>
              </a:spcBef>
              <a:buNone/>
              <a:defRPr sz="3200">
                <a:latin typeface="KG Always A Good Time" panose="02000505000000020003" pitchFamily="2" charset="0"/>
                <a:ea typeface="+mj-ea"/>
                <a:cs typeface="+mj-cs"/>
              </a:defRPr>
            </a:lvl1pPr>
          </a:lstStyle>
          <a:p>
            <a:r>
              <a:rPr lang="en-GB" sz="1000" dirty="0">
                <a:latin typeface="+mn-lt"/>
              </a:rPr>
              <a:t>Just one picture</a:t>
            </a:r>
          </a:p>
        </p:txBody>
      </p:sp>
      <p:sp>
        <p:nvSpPr>
          <p:cNvPr id="48" name="Content Placeholder 3"/>
          <p:cNvSpPr txBox="1">
            <a:spLocks/>
          </p:cNvSpPr>
          <p:nvPr/>
        </p:nvSpPr>
        <p:spPr>
          <a:xfrm>
            <a:off x="3378584" y="7499866"/>
            <a:ext cx="3122828" cy="923330"/>
          </a:xfrm>
          <a:prstGeom prst="rect">
            <a:avLst/>
          </a:prstGeom>
        </p:spPr>
        <p:txBody>
          <a:bodyPr vert="horz" wrap="square" lIns="91440" tIns="45720" rIns="91440" bIns="45720" rtlCol="0">
            <a:sp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GB" sz="1000" b="1" u="sng" dirty="0">
                <a:solidFill>
                  <a:schemeClr val="tx1">
                    <a:lumMod val="75000"/>
                    <a:lumOff val="25000"/>
                  </a:schemeClr>
                </a:solidFill>
                <a:ea typeface="HelloHappyDays" panose="02000603000000000000" pitchFamily="2" charset="0"/>
              </a:rPr>
              <a:t>Instructions…</a:t>
            </a:r>
            <a:br>
              <a:rPr lang="en-GB" sz="1000" b="1" u="sng" dirty="0">
                <a:solidFill>
                  <a:schemeClr val="tx1">
                    <a:lumMod val="75000"/>
                    <a:lumOff val="25000"/>
                  </a:schemeClr>
                </a:solidFill>
                <a:ea typeface="HelloHappyDays" panose="02000603000000000000" pitchFamily="2" charset="0"/>
              </a:rPr>
            </a:br>
            <a:r>
              <a:rPr lang="en-GB" sz="1000" dirty="0">
                <a:solidFill>
                  <a:schemeClr val="tx1">
                    <a:lumMod val="75000"/>
                    <a:lumOff val="25000"/>
                  </a:schemeClr>
                </a:solidFill>
                <a:ea typeface="HelloHappyDays" panose="02000603000000000000" pitchFamily="2" charset="0"/>
              </a:rPr>
              <a:t>Write a letter to your teacher describing one idea that could change the world. Think small or think big – what one single idea could transform the world as we know it. Explain it to your teacher – convince them it is a game changer.</a:t>
            </a:r>
          </a:p>
        </p:txBody>
      </p:sp>
      <p:sp>
        <p:nvSpPr>
          <p:cNvPr id="49" name="Pentagon 48"/>
          <p:cNvSpPr/>
          <p:nvPr/>
        </p:nvSpPr>
        <p:spPr>
          <a:xfrm>
            <a:off x="3463279" y="7236694"/>
            <a:ext cx="2052464" cy="271123"/>
          </a:xfrm>
          <a:prstGeom prst="homePlate">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0" dirty="0"/>
          </a:p>
        </p:txBody>
      </p:sp>
      <p:sp>
        <p:nvSpPr>
          <p:cNvPr id="50" name="TextBox 49"/>
          <p:cNvSpPr txBox="1"/>
          <p:nvPr/>
        </p:nvSpPr>
        <p:spPr>
          <a:xfrm>
            <a:off x="3422640" y="7242607"/>
            <a:ext cx="2049048" cy="273160"/>
          </a:xfrm>
          <a:prstGeom prst="rect">
            <a:avLst/>
          </a:prstGeom>
          <a:noFill/>
          <a:ln>
            <a:noFill/>
          </a:ln>
        </p:spPr>
        <p:txBody>
          <a:bodyPr vert="horz" lIns="91440" tIns="45720" rIns="91440" bIns="45720" rtlCol="0" anchor="ctr">
            <a:noAutofit/>
          </a:bodyPr>
          <a:lstStyle>
            <a:defPPr>
              <a:defRPr lang="en-US"/>
            </a:defPPr>
            <a:lvl1pPr defTabSz="685800">
              <a:lnSpc>
                <a:spcPct val="90000"/>
              </a:lnSpc>
              <a:spcBef>
                <a:spcPct val="0"/>
              </a:spcBef>
              <a:buNone/>
              <a:defRPr sz="3200">
                <a:latin typeface="KG Always A Good Time" panose="02000505000000020003" pitchFamily="2" charset="0"/>
                <a:ea typeface="+mj-ea"/>
                <a:cs typeface="+mj-cs"/>
              </a:defRPr>
            </a:lvl1pPr>
          </a:lstStyle>
          <a:p>
            <a:r>
              <a:rPr lang="en-GB" sz="1000" dirty="0">
                <a:latin typeface="+mn-lt"/>
              </a:rPr>
              <a:t>One idea</a:t>
            </a:r>
          </a:p>
        </p:txBody>
      </p:sp>
      <p:sp>
        <p:nvSpPr>
          <p:cNvPr id="51" name="Rectangle 50"/>
          <p:cNvSpPr/>
          <p:nvPr/>
        </p:nvSpPr>
        <p:spPr>
          <a:xfrm>
            <a:off x="312916" y="7228744"/>
            <a:ext cx="3065668" cy="1281015"/>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52" name="Rectangle 51"/>
          <p:cNvSpPr/>
          <p:nvPr/>
        </p:nvSpPr>
        <p:spPr>
          <a:xfrm>
            <a:off x="3429000" y="7228744"/>
            <a:ext cx="3065668" cy="1281015"/>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53" name="TextBox 52"/>
          <p:cNvSpPr txBox="1"/>
          <p:nvPr/>
        </p:nvSpPr>
        <p:spPr>
          <a:xfrm>
            <a:off x="2395776" y="7214196"/>
            <a:ext cx="1123445" cy="400110"/>
          </a:xfrm>
          <a:prstGeom prst="rect">
            <a:avLst/>
          </a:prstGeom>
          <a:noFill/>
        </p:spPr>
        <p:txBody>
          <a:bodyPr wrap="square" rtlCol="0">
            <a:spAutoFit/>
          </a:bodyPr>
          <a:lstStyle/>
          <a:p>
            <a:r>
              <a:rPr lang="en-US" sz="1000" dirty="0">
                <a:ea typeface="HelloHappyDays" panose="02000603000000000000" pitchFamily="2" charset="0"/>
              </a:rPr>
              <a:t>Date completed:</a:t>
            </a:r>
            <a:br>
              <a:rPr lang="en-US" sz="1000" dirty="0">
                <a:ea typeface="HelloHappyDays" panose="02000603000000000000" pitchFamily="2" charset="0"/>
              </a:rPr>
            </a:br>
            <a:r>
              <a:rPr lang="en-US" sz="1000" dirty="0">
                <a:ea typeface="HelloHappyDays" panose="02000603000000000000" pitchFamily="2" charset="0"/>
              </a:rPr>
              <a:t>___________</a:t>
            </a:r>
          </a:p>
        </p:txBody>
      </p:sp>
      <p:sp>
        <p:nvSpPr>
          <p:cNvPr id="54" name="TextBox 53"/>
          <p:cNvSpPr txBox="1"/>
          <p:nvPr/>
        </p:nvSpPr>
        <p:spPr>
          <a:xfrm>
            <a:off x="5525137" y="7202038"/>
            <a:ext cx="1123445" cy="400110"/>
          </a:xfrm>
          <a:prstGeom prst="rect">
            <a:avLst/>
          </a:prstGeom>
          <a:noFill/>
        </p:spPr>
        <p:txBody>
          <a:bodyPr wrap="square" rtlCol="0">
            <a:spAutoFit/>
          </a:bodyPr>
          <a:lstStyle/>
          <a:p>
            <a:r>
              <a:rPr lang="en-US" sz="1000" dirty="0">
                <a:ea typeface="HelloHappyDays" panose="02000603000000000000" pitchFamily="2" charset="0"/>
              </a:rPr>
              <a:t>Date completed:</a:t>
            </a:r>
            <a:br>
              <a:rPr lang="en-US" sz="1000" dirty="0">
                <a:ea typeface="HelloHappyDays" panose="02000603000000000000" pitchFamily="2" charset="0"/>
              </a:rPr>
            </a:br>
            <a:r>
              <a:rPr lang="en-US" sz="1000" dirty="0">
                <a:ea typeface="HelloHappyDays" panose="02000603000000000000" pitchFamily="2" charset="0"/>
              </a:rPr>
              <a:t>___________</a:t>
            </a:r>
          </a:p>
        </p:txBody>
      </p:sp>
      <p:sp>
        <p:nvSpPr>
          <p:cNvPr id="55" name="TextBox 54"/>
          <p:cNvSpPr txBox="1"/>
          <p:nvPr/>
        </p:nvSpPr>
        <p:spPr>
          <a:xfrm>
            <a:off x="2379639" y="5852606"/>
            <a:ext cx="1123445" cy="400110"/>
          </a:xfrm>
          <a:prstGeom prst="rect">
            <a:avLst/>
          </a:prstGeom>
          <a:noFill/>
        </p:spPr>
        <p:txBody>
          <a:bodyPr wrap="square" rtlCol="0">
            <a:spAutoFit/>
          </a:bodyPr>
          <a:lstStyle/>
          <a:p>
            <a:r>
              <a:rPr lang="en-US" sz="1000" dirty="0">
                <a:ea typeface="HelloHappyDays" panose="02000603000000000000" pitchFamily="2" charset="0"/>
              </a:rPr>
              <a:t>Date completed:</a:t>
            </a:r>
            <a:br>
              <a:rPr lang="en-US" sz="1000" dirty="0">
                <a:ea typeface="HelloHappyDays" panose="02000603000000000000" pitchFamily="2" charset="0"/>
              </a:rPr>
            </a:br>
            <a:r>
              <a:rPr lang="en-US" sz="1000" dirty="0">
                <a:ea typeface="HelloHappyDays" panose="02000603000000000000" pitchFamily="2" charset="0"/>
              </a:rPr>
              <a:t>___________</a:t>
            </a:r>
          </a:p>
        </p:txBody>
      </p:sp>
      <p:sp>
        <p:nvSpPr>
          <p:cNvPr id="56" name="TextBox 55"/>
          <p:cNvSpPr txBox="1"/>
          <p:nvPr/>
        </p:nvSpPr>
        <p:spPr>
          <a:xfrm>
            <a:off x="5509000" y="5840448"/>
            <a:ext cx="1123445" cy="400110"/>
          </a:xfrm>
          <a:prstGeom prst="rect">
            <a:avLst/>
          </a:prstGeom>
          <a:noFill/>
        </p:spPr>
        <p:txBody>
          <a:bodyPr wrap="square" rtlCol="0">
            <a:spAutoFit/>
          </a:bodyPr>
          <a:lstStyle/>
          <a:p>
            <a:r>
              <a:rPr lang="en-US" sz="1000" dirty="0">
                <a:ea typeface="HelloHappyDays" panose="02000603000000000000" pitchFamily="2" charset="0"/>
              </a:rPr>
              <a:t>Date completed:</a:t>
            </a:r>
            <a:br>
              <a:rPr lang="en-US" sz="1000" dirty="0">
                <a:ea typeface="HelloHappyDays" panose="02000603000000000000" pitchFamily="2" charset="0"/>
              </a:rPr>
            </a:br>
            <a:r>
              <a:rPr lang="en-US" sz="1000" dirty="0">
                <a:ea typeface="HelloHappyDays" panose="02000603000000000000" pitchFamily="2" charset="0"/>
              </a:rPr>
              <a:t>___________</a:t>
            </a:r>
          </a:p>
        </p:txBody>
      </p:sp>
      <p:sp>
        <p:nvSpPr>
          <p:cNvPr id="57" name="TextBox 56"/>
          <p:cNvSpPr txBox="1"/>
          <p:nvPr/>
        </p:nvSpPr>
        <p:spPr>
          <a:xfrm>
            <a:off x="2379639" y="4531499"/>
            <a:ext cx="1123445" cy="400110"/>
          </a:xfrm>
          <a:prstGeom prst="rect">
            <a:avLst/>
          </a:prstGeom>
          <a:noFill/>
        </p:spPr>
        <p:txBody>
          <a:bodyPr wrap="square" rtlCol="0">
            <a:spAutoFit/>
          </a:bodyPr>
          <a:lstStyle/>
          <a:p>
            <a:r>
              <a:rPr lang="en-US" sz="1000" dirty="0">
                <a:ea typeface="HelloHappyDays" panose="02000603000000000000" pitchFamily="2" charset="0"/>
              </a:rPr>
              <a:t>Date completed:</a:t>
            </a:r>
            <a:br>
              <a:rPr lang="en-US" sz="1000" dirty="0">
                <a:ea typeface="HelloHappyDays" panose="02000603000000000000" pitchFamily="2" charset="0"/>
              </a:rPr>
            </a:br>
            <a:r>
              <a:rPr lang="en-US" sz="1000" dirty="0">
                <a:ea typeface="HelloHappyDays" panose="02000603000000000000" pitchFamily="2" charset="0"/>
              </a:rPr>
              <a:t>___________</a:t>
            </a:r>
          </a:p>
        </p:txBody>
      </p:sp>
      <p:sp>
        <p:nvSpPr>
          <p:cNvPr id="58" name="TextBox 57"/>
          <p:cNvSpPr txBox="1"/>
          <p:nvPr/>
        </p:nvSpPr>
        <p:spPr>
          <a:xfrm>
            <a:off x="5509000" y="4519341"/>
            <a:ext cx="1123445" cy="400110"/>
          </a:xfrm>
          <a:prstGeom prst="rect">
            <a:avLst/>
          </a:prstGeom>
          <a:noFill/>
        </p:spPr>
        <p:txBody>
          <a:bodyPr wrap="square" rtlCol="0">
            <a:spAutoFit/>
          </a:bodyPr>
          <a:lstStyle/>
          <a:p>
            <a:r>
              <a:rPr lang="en-US" sz="1000" dirty="0">
                <a:ea typeface="HelloHappyDays" panose="02000603000000000000" pitchFamily="2" charset="0"/>
              </a:rPr>
              <a:t>Date completed:</a:t>
            </a:r>
            <a:br>
              <a:rPr lang="en-US" sz="1000" dirty="0">
                <a:ea typeface="HelloHappyDays" panose="02000603000000000000" pitchFamily="2" charset="0"/>
              </a:rPr>
            </a:br>
            <a:r>
              <a:rPr lang="en-US" sz="1000" dirty="0">
                <a:ea typeface="HelloHappyDays" panose="02000603000000000000" pitchFamily="2" charset="0"/>
              </a:rPr>
              <a:t>___________</a:t>
            </a:r>
          </a:p>
        </p:txBody>
      </p:sp>
      <p:sp>
        <p:nvSpPr>
          <p:cNvPr id="59" name="TextBox 58"/>
          <p:cNvSpPr txBox="1"/>
          <p:nvPr/>
        </p:nvSpPr>
        <p:spPr>
          <a:xfrm>
            <a:off x="2372895" y="3206919"/>
            <a:ext cx="1123445" cy="400110"/>
          </a:xfrm>
          <a:prstGeom prst="rect">
            <a:avLst/>
          </a:prstGeom>
          <a:noFill/>
        </p:spPr>
        <p:txBody>
          <a:bodyPr wrap="square" rtlCol="0">
            <a:spAutoFit/>
          </a:bodyPr>
          <a:lstStyle/>
          <a:p>
            <a:r>
              <a:rPr lang="en-US" sz="1000" dirty="0">
                <a:ea typeface="HelloHappyDays" panose="02000603000000000000" pitchFamily="2" charset="0"/>
              </a:rPr>
              <a:t>Date completed:</a:t>
            </a:r>
            <a:br>
              <a:rPr lang="en-US" sz="1000" dirty="0">
                <a:ea typeface="HelloHappyDays" panose="02000603000000000000" pitchFamily="2" charset="0"/>
              </a:rPr>
            </a:br>
            <a:r>
              <a:rPr lang="en-US" sz="1000" dirty="0">
                <a:ea typeface="HelloHappyDays" panose="02000603000000000000" pitchFamily="2" charset="0"/>
              </a:rPr>
              <a:t>___________</a:t>
            </a:r>
          </a:p>
        </p:txBody>
      </p:sp>
      <p:sp>
        <p:nvSpPr>
          <p:cNvPr id="60" name="TextBox 59"/>
          <p:cNvSpPr txBox="1"/>
          <p:nvPr/>
        </p:nvSpPr>
        <p:spPr>
          <a:xfrm>
            <a:off x="5502256" y="3194761"/>
            <a:ext cx="1123445" cy="400110"/>
          </a:xfrm>
          <a:prstGeom prst="rect">
            <a:avLst/>
          </a:prstGeom>
          <a:noFill/>
        </p:spPr>
        <p:txBody>
          <a:bodyPr wrap="square" rtlCol="0">
            <a:spAutoFit/>
          </a:bodyPr>
          <a:lstStyle/>
          <a:p>
            <a:r>
              <a:rPr lang="en-US" sz="1000" dirty="0">
                <a:ea typeface="HelloHappyDays" panose="02000603000000000000" pitchFamily="2" charset="0"/>
              </a:rPr>
              <a:t>Date completed:</a:t>
            </a:r>
            <a:br>
              <a:rPr lang="en-US" sz="1000" dirty="0">
                <a:ea typeface="HelloHappyDays" panose="02000603000000000000" pitchFamily="2" charset="0"/>
              </a:rPr>
            </a:br>
            <a:r>
              <a:rPr lang="en-US" sz="1000" dirty="0">
                <a:ea typeface="HelloHappyDays" panose="02000603000000000000" pitchFamily="2" charset="0"/>
              </a:rPr>
              <a:t>___________</a:t>
            </a:r>
          </a:p>
        </p:txBody>
      </p:sp>
      <p:sp>
        <p:nvSpPr>
          <p:cNvPr id="61" name="TextBox 60"/>
          <p:cNvSpPr txBox="1"/>
          <p:nvPr/>
        </p:nvSpPr>
        <p:spPr>
          <a:xfrm>
            <a:off x="2342328" y="1662559"/>
            <a:ext cx="1123445" cy="400110"/>
          </a:xfrm>
          <a:prstGeom prst="rect">
            <a:avLst/>
          </a:prstGeom>
          <a:noFill/>
        </p:spPr>
        <p:txBody>
          <a:bodyPr wrap="square" rtlCol="0">
            <a:spAutoFit/>
          </a:bodyPr>
          <a:lstStyle/>
          <a:p>
            <a:r>
              <a:rPr lang="en-US" sz="1000" dirty="0">
                <a:ea typeface="HelloHappyDays" panose="02000603000000000000" pitchFamily="2" charset="0"/>
              </a:rPr>
              <a:t>Date completed:</a:t>
            </a:r>
            <a:br>
              <a:rPr lang="en-US" sz="1000" dirty="0">
                <a:ea typeface="HelloHappyDays" panose="02000603000000000000" pitchFamily="2" charset="0"/>
              </a:rPr>
            </a:br>
            <a:r>
              <a:rPr lang="en-US" sz="1000" dirty="0">
                <a:ea typeface="HelloHappyDays" panose="02000603000000000000" pitchFamily="2" charset="0"/>
              </a:rPr>
              <a:t>___________</a:t>
            </a:r>
          </a:p>
        </p:txBody>
      </p:sp>
      <p:sp>
        <p:nvSpPr>
          <p:cNvPr id="62" name="TextBox 61"/>
          <p:cNvSpPr txBox="1"/>
          <p:nvPr/>
        </p:nvSpPr>
        <p:spPr>
          <a:xfrm>
            <a:off x="5471689" y="1650401"/>
            <a:ext cx="1123445" cy="400110"/>
          </a:xfrm>
          <a:prstGeom prst="rect">
            <a:avLst/>
          </a:prstGeom>
          <a:noFill/>
        </p:spPr>
        <p:txBody>
          <a:bodyPr wrap="square" rtlCol="0">
            <a:spAutoFit/>
          </a:bodyPr>
          <a:lstStyle/>
          <a:p>
            <a:r>
              <a:rPr lang="en-US" sz="1000" dirty="0">
                <a:ea typeface="HelloHappyDays" panose="02000603000000000000" pitchFamily="2" charset="0"/>
              </a:rPr>
              <a:t>Date completed:</a:t>
            </a:r>
            <a:br>
              <a:rPr lang="en-US" sz="1000" dirty="0">
                <a:ea typeface="HelloHappyDays" panose="02000603000000000000" pitchFamily="2" charset="0"/>
              </a:rPr>
            </a:br>
            <a:r>
              <a:rPr lang="en-US" sz="1000" dirty="0">
                <a:ea typeface="HelloHappyDays" panose="02000603000000000000" pitchFamily="2" charset="0"/>
              </a:rPr>
              <a:t>___________</a:t>
            </a:r>
          </a:p>
        </p:txBody>
      </p:sp>
    </p:spTree>
    <p:extLst>
      <p:ext uri="{BB962C8B-B14F-4D97-AF65-F5344CB8AC3E}">
        <p14:creationId xmlns:p14="http://schemas.microsoft.com/office/powerpoint/2010/main" val="6135123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3"/>
          <p:cNvSpPr txBox="1">
            <a:spLocks/>
          </p:cNvSpPr>
          <p:nvPr/>
        </p:nvSpPr>
        <p:spPr>
          <a:xfrm>
            <a:off x="265540" y="1964851"/>
            <a:ext cx="2976495" cy="649473"/>
          </a:xfrm>
          <a:prstGeom prst="rect">
            <a:avLst/>
          </a:prstGeom>
        </p:spPr>
        <p:txBody>
          <a:bodyPr vert="horz" wrap="square" lIns="91440" tIns="45720" rIns="91440" bIns="45720" rtlCol="0">
            <a:sp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GB" sz="1000" b="1" u="sng" dirty="0">
                <a:ea typeface="HelloHappyDays" panose="02000603000000000000" pitchFamily="2" charset="0"/>
              </a:rPr>
              <a:t>Instructions…</a:t>
            </a:r>
            <a:br>
              <a:rPr lang="en-GB" sz="1000" b="1" u="sng" dirty="0">
                <a:ea typeface="HelloHappyDays" panose="02000603000000000000" pitchFamily="2" charset="0"/>
              </a:rPr>
            </a:br>
            <a:r>
              <a:rPr lang="en-GB" sz="1000" dirty="0">
                <a:solidFill>
                  <a:schemeClr val="tx1">
                    <a:lumMod val="75000"/>
                    <a:lumOff val="25000"/>
                  </a:schemeClr>
                </a:solidFill>
                <a:ea typeface="HelloHappyDays" panose="02000603000000000000" pitchFamily="2" charset="0"/>
              </a:rPr>
              <a:t>Write a letter to your teacher explaining one thing you would ban. What would it be and why would you ban it? Explain your idea and all your thinking.</a:t>
            </a:r>
            <a:endParaRPr lang="en-GB" sz="1000" dirty="0">
              <a:ea typeface="HelloHappyDays" panose="02000603000000000000" pitchFamily="2" charset="0"/>
            </a:endParaRPr>
          </a:p>
        </p:txBody>
      </p:sp>
      <p:sp>
        <p:nvSpPr>
          <p:cNvPr id="6" name="Pentagon 5"/>
          <p:cNvSpPr/>
          <p:nvPr/>
        </p:nvSpPr>
        <p:spPr>
          <a:xfrm>
            <a:off x="319581" y="1694747"/>
            <a:ext cx="2052464" cy="271123"/>
          </a:xfrm>
          <a:prstGeom prst="homePlate">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0" dirty="0"/>
          </a:p>
        </p:txBody>
      </p:sp>
      <p:sp>
        <p:nvSpPr>
          <p:cNvPr id="7" name="TextBox 6"/>
          <p:cNvSpPr txBox="1"/>
          <p:nvPr/>
        </p:nvSpPr>
        <p:spPr>
          <a:xfrm>
            <a:off x="319582" y="1731516"/>
            <a:ext cx="2049048" cy="273160"/>
          </a:xfrm>
          <a:prstGeom prst="rect">
            <a:avLst/>
          </a:prstGeom>
          <a:noFill/>
          <a:ln>
            <a:noFill/>
          </a:ln>
        </p:spPr>
        <p:txBody>
          <a:bodyPr vert="horz" lIns="91440" tIns="45720" rIns="91440" bIns="45720" rtlCol="0" anchor="ctr">
            <a:noAutofit/>
          </a:bodyPr>
          <a:lstStyle>
            <a:defPPr>
              <a:defRPr lang="en-US"/>
            </a:defPPr>
            <a:lvl1pPr defTabSz="685800">
              <a:lnSpc>
                <a:spcPct val="90000"/>
              </a:lnSpc>
              <a:spcBef>
                <a:spcPct val="0"/>
              </a:spcBef>
              <a:buNone/>
              <a:defRPr sz="3200">
                <a:latin typeface="KG Always A Good Time" panose="02000505000000020003" pitchFamily="2" charset="0"/>
                <a:ea typeface="+mj-ea"/>
                <a:cs typeface="+mj-cs"/>
              </a:defRPr>
            </a:lvl1pPr>
          </a:lstStyle>
          <a:p>
            <a:r>
              <a:rPr lang="en-GB" sz="1000" dirty="0">
                <a:latin typeface="+mn-lt"/>
              </a:rPr>
              <a:t>You’re banned</a:t>
            </a:r>
          </a:p>
        </p:txBody>
      </p:sp>
      <p:sp>
        <p:nvSpPr>
          <p:cNvPr id="16" name="Rectangle 15"/>
          <p:cNvSpPr/>
          <p:nvPr/>
        </p:nvSpPr>
        <p:spPr>
          <a:xfrm>
            <a:off x="272283" y="1694746"/>
            <a:ext cx="3065668" cy="1466672"/>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22" name="Content Placeholder 3"/>
          <p:cNvSpPr txBox="1">
            <a:spLocks/>
          </p:cNvSpPr>
          <p:nvPr/>
        </p:nvSpPr>
        <p:spPr>
          <a:xfrm>
            <a:off x="3337951" y="1991937"/>
            <a:ext cx="3122828" cy="926472"/>
          </a:xfrm>
          <a:prstGeom prst="rect">
            <a:avLst/>
          </a:prstGeom>
        </p:spPr>
        <p:txBody>
          <a:bodyPr vert="horz" wrap="square" lIns="91440" tIns="45720" rIns="91440" bIns="45720" rtlCol="0">
            <a:sp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GB" sz="1000" b="1" u="sng" dirty="0">
                <a:solidFill>
                  <a:schemeClr val="tx1">
                    <a:lumMod val="75000"/>
                    <a:lumOff val="25000"/>
                  </a:schemeClr>
                </a:solidFill>
                <a:ea typeface="HelloHappyDays" panose="02000603000000000000" pitchFamily="2" charset="0"/>
              </a:rPr>
              <a:t>Instructions…</a:t>
            </a:r>
            <a:br>
              <a:rPr lang="en-GB" sz="1000" b="1" u="sng" dirty="0">
                <a:solidFill>
                  <a:schemeClr val="tx1">
                    <a:lumMod val="75000"/>
                    <a:lumOff val="25000"/>
                  </a:schemeClr>
                </a:solidFill>
                <a:ea typeface="HelloHappyDays" panose="02000603000000000000" pitchFamily="2" charset="0"/>
              </a:rPr>
            </a:br>
            <a:r>
              <a:rPr lang="en-GB" sz="1000" dirty="0">
                <a:solidFill>
                  <a:schemeClr val="tx1">
                    <a:lumMod val="75000"/>
                    <a:lumOff val="25000"/>
                  </a:schemeClr>
                </a:solidFill>
                <a:ea typeface="HelloHappyDays" panose="02000603000000000000" pitchFamily="2" charset="0"/>
              </a:rPr>
              <a:t>Write a letter to your teacher explaining what one thing you would want with you if you were stranded on a desert island. The only rule: it must link to you as a person. It could be a pet, a music instrument, a favourite book. Name it and explain it.</a:t>
            </a:r>
          </a:p>
        </p:txBody>
      </p:sp>
      <p:sp>
        <p:nvSpPr>
          <p:cNvPr id="23" name="Pentagon 22"/>
          <p:cNvSpPr/>
          <p:nvPr/>
        </p:nvSpPr>
        <p:spPr>
          <a:xfrm>
            <a:off x="3422646" y="1728765"/>
            <a:ext cx="2052464" cy="271123"/>
          </a:xfrm>
          <a:prstGeom prst="homePlate">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0" dirty="0"/>
          </a:p>
        </p:txBody>
      </p:sp>
      <p:sp>
        <p:nvSpPr>
          <p:cNvPr id="24" name="TextBox 23"/>
          <p:cNvSpPr txBox="1"/>
          <p:nvPr/>
        </p:nvSpPr>
        <p:spPr>
          <a:xfrm>
            <a:off x="3382007" y="1734678"/>
            <a:ext cx="2049048" cy="273160"/>
          </a:xfrm>
          <a:prstGeom prst="rect">
            <a:avLst/>
          </a:prstGeom>
          <a:noFill/>
          <a:ln>
            <a:noFill/>
          </a:ln>
        </p:spPr>
        <p:txBody>
          <a:bodyPr vert="horz" lIns="91440" tIns="45720" rIns="91440" bIns="45720" rtlCol="0" anchor="ctr">
            <a:noAutofit/>
          </a:bodyPr>
          <a:lstStyle>
            <a:defPPr>
              <a:defRPr lang="en-US"/>
            </a:defPPr>
            <a:lvl1pPr defTabSz="685800">
              <a:lnSpc>
                <a:spcPct val="90000"/>
              </a:lnSpc>
              <a:spcBef>
                <a:spcPct val="0"/>
              </a:spcBef>
              <a:buNone/>
              <a:defRPr sz="3200">
                <a:latin typeface="KG Always A Good Time" panose="02000505000000020003" pitchFamily="2" charset="0"/>
                <a:ea typeface="+mj-ea"/>
                <a:cs typeface="+mj-cs"/>
              </a:defRPr>
            </a:lvl1pPr>
          </a:lstStyle>
          <a:p>
            <a:r>
              <a:rPr lang="en-GB" sz="1000" dirty="0">
                <a:latin typeface="+mn-lt"/>
              </a:rPr>
              <a:t>Desert Island</a:t>
            </a:r>
          </a:p>
        </p:txBody>
      </p:sp>
      <p:sp>
        <p:nvSpPr>
          <p:cNvPr id="26" name="Rectangle 25"/>
          <p:cNvSpPr/>
          <p:nvPr/>
        </p:nvSpPr>
        <p:spPr>
          <a:xfrm>
            <a:off x="3388367" y="1720814"/>
            <a:ext cx="3065668" cy="1440604"/>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29" name="Content Placeholder 3"/>
          <p:cNvSpPr txBox="1">
            <a:spLocks/>
          </p:cNvSpPr>
          <p:nvPr/>
        </p:nvSpPr>
        <p:spPr>
          <a:xfrm>
            <a:off x="256416" y="3489995"/>
            <a:ext cx="2976495" cy="926472"/>
          </a:xfrm>
          <a:prstGeom prst="rect">
            <a:avLst/>
          </a:prstGeom>
        </p:spPr>
        <p:txBody>
          <a:bodyPr vert="horz" wrap="square" lIns="91440" tIns="45720" rIns="91440" bIns="45720" rtlCol="0">
            <a:sp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GB" sz="1000" b="1" u="sng" dirty="0">
                <a:solidFill>
                  <a:schemeClr val="tx1">
                    <a:lumMod val="75000"/>
                    <a:lumOff val="25000"/>
                  </a:schemeClr>
                </a:solidFill>
                <a:ea typeface="HelloHappyDays" panose="02000603000000000000" pitchFamily="2" charset="0"/>
              </a:rPr>
              <a:t>Instructions…</a:t>
            </a:r>
            <a:br>
              <a:rPr lang="en-GB" sz="1000" b="1" u="sng" dirty="0">
                <a:solidFill>
                  <a:schemeClr val="tx1">
                    <a:lumMod val="75000"/>
                    <a:lumOff val="25000"/>
                  </a:schemeClr>
                </a:solidFill>
                <a:ea typeface="HelloHappyDays" panose="02000603000000000000" pitchFamily="2" charset="0"/>
              </a:rPr>
            </a:br>
            <a:r>
              <a:rPr lang="en-GB" sz="1000" dirty="0">
                <a:solidFill>
                  <a:schemeClr val="tx1">
                    <a:lumMod val="75000"/>
                    <a:lumOff val="25000"/>
                  </a:schemeClr>
                </a:solidFill>
                <a:ea typeface="HelloHappyDays" panose="02000603000000000000" pitchFamily="2" charset="0"/>
              </a:rPr>
              <a:t>Write a letter to your teacher on the topic of road trips. You have unlimited funds and unlimited time – describe your ultimate road trip. Where would you go? What would you do? Plan your ultimate road trip and write it all.</a:t>
            </a:r>
          </a:p>
        </p:txBody>
      </p:sp>
      <p:sp>
        <p:nvSpPr>
          <p:cNvPr id="30" name="Pentagon 29"/>
          <p:cNvSpPr/>
          <p:nvPr/>
        </p:nvSpPr>
        <p:spPr>
          <a:xfrm>
            <a:off x="310457" y="3219891"/>
            <a:ext cx="2052464" cy="271123"/>
          </a:xfrm>
          <a:prstGeom prst="homePlate">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0" dirty="0"/>
          </a:p>
        </p:txBody>
      </p:sp>
      <p:sp>
        <p:nvSpPr>
          <p:cNvPr id="31" name="TextBox 30"/>
          <p:cNvSpPr txBox="1"/>
          <p:nvPr/>
        </p:nvSpPr>
        <p:spPr>
          <a:xfrm>
            <a:off x="310458" y="3256660"/>
            <a:ext cx="2049048" cy="273160"/>
          </a:xfrm>
          <a:prstGeom prst="rect">
            <a:avLst/>
          </a:prstGeom>
          <a:noFill/>
          <a:ln>
            <a:noFill/>
          </a:ln>
        </p:spPr>
        <p:txBody>
          <a:bodyPr vert="horz" lIns="91440" tIns="45720" rIns="91440" bIns="45720" rtlCol="0" anchor="ctr">
            <a:noAutofit/>
          </a:bodyPr>
          <a:lstStyle>
            <a:defPPr>
              <a:defRPr lang="en-US"/>
            </a:defPPr>
            <a:lvl1pPr defTabSz="685800">
              <a:lnSpc>
                <a:spcPct val="90000"/>
              </a:lnSpc>
              <a:spcBef>
                <a:spcPct val="0"/>
              </a:spcBef>
              <a:buNone/>
              <a:defRPr sz="3200">
                <a:latin typeface="KG Always A Good Time" panose="02000505000000020003" pitchFamily="2" charset="0"/>
                <a:ea typeface="+mj-ea"/>
                <a:cs typeface="+mj-cs"/>
              </a:defRPr>
            </a:lvl1pPr>
          </a:lstStyle>
          <a:p>
            <a:r>
              <a:rPr lang="en-GB" sz="1000" dirty="0">
                <a:latin typeface="+mn-lt"/>
              </a:rPr>
              <a:t>Road Trip</a:t>
            </a:r>
          </a:p>
        </p:txBody>
      </p:sp>
      <p:sp>
        <p:nvSpPr>
          <p:cNvPr id="32" name="Content Placeholder 3"/>
          <p:cNvSpPr txBox="1">
            <a:spLocks/>
          </p:cNvSpPr>
          <p:nvPr/>
        </p:nvSpPr>
        <p:spPr>
          <a:xfrm>
            <a:off x="3328827" y="3491014"/>
            <a:ext cx="3122828" cy="1078821"/>
          </a:xfrm>
          <a:prstGeom prst="rect">
            <a:avLst/>
          </a:prstGeom>
        </p:spPr>
        <p:txBody>
          <a:bodyPr vert="horz" wrap="square" lIns="91440" tIns="45720" rIns="91440" bIns="45720" rtlCol="0">
            <a:sp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GB" sz="1000" b="1" u="sng" dirty="0">
                <a:solidFill>
                  <a:schemeClr val="tx1">
                    <a:lumMod val="75000"/>
                    <a:lumOff val="25000"/>
                  </a:schemeClr>
                </a:solidFill>
                <a:ea typeface="HelloHappyDays" panose="02000603000000000000" pitchFamily="2" charset="0"/>
              </a:rPr>
              <a:t>Instructions…</a:t>
            </a:r>
            <a:br>
              <a:rPr lang="en-GB" sz="1000" b="1" u="sng" dirty="0">
                <a:solidFill>
                  <a:schemeClr val="tx1">
                    <a:lumMod val="75000"/>
                    <a:lumOff val="25000"/>
                  </a:schemeClr>
                </a:solidFill>
                <a:ea typeface="HelloHappyDays" panose="02000603000000000000" pitchFamily="2" charset="0"/>
              </a:rPr>
            </a:br>
            <a:r>
              <a:rPr lang="en-GB" sz="1000" dirty="0">
                <a:solidFill>
                  <a:schemeClr val="tx1">
                    <a:lumMod val="75000"/>
                    <a:lumOff val="25000"/>
                  </a:schemeClr>
                </a:solidFill>
                <a:ea typeface="HelloHappyDays" panose="02000603000000000000" pitchFamily="2" charset="0"/>
              </a:rPr>
              <a:t>Write a letter to your teacher outlining the best over-coffee-chat ever. Pick any person in history, have a cup of joe with them and then write everything that you chat about. Would you get Einstein to help you with your math homework? Meet the Queen? Coffee at the White House?</a:t>
            </a:r>
          </a:p>
        </p:txBody>
      </p:sp>
      <p:sp>
        <p:nvSpPr>
          <p:cNvPr id="33" name="Pentagon 32"/>
          <p:cNvSpPr/>
          <p:nvPr/>
        </p:nvSpPr>
        <p:spPr>
          <a:xfrm>
            <a:off x="3413522" y="3227841"/>
            <a:ext cx="2052464" cy="271123"/>
          </a:xfrm>
          <a:prstGeom prst="homePlate">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0" dirty="0"/>
          </a:p>
        </p:txBody>
      </p:sp>
      <p:sp>
        <p:nvSpPr>
          <p:cNvPr id="34" name="TextBox 33"/>
          <p:cNvSpPr txBox="1"/>
          <p:nvPr/>
        </p:nvSpPr>
        <p:spPr>
          <a:xfrm>
            <a:off x="3372883" y="3233754"/>
            <a:ext cx="2049048" cy="273160"/>
          </a:xfrm>
          <a:prstGeom prst="rect">
            <a:avLst/>
          </a:prstGeom>
          <a:noFill/>
          <a:ln>
            <a:noFill/>
          </a:ln>
        </p:spPr>
        <p:txBody>
          <a:bodyPr vert="horz" lIns="91440" tIns="45720" rIns="91440" bIns="45720" rtlCol="0" anchor="ctr">
            <a:noAutofit/>
          </a:bodyPr>
          <a:lstStyle>
            <a:defPPr>
              <a:defRPr lang="en-US"/>
            </a:defPPr>
            <a:lvl1pPr defTabSz="685800">
              <a:lnSpc>
                <a:spcPct val="90000"/>
              </a:lnSpc>
              <a:spcBef>
                <a:spcPct val="0"/>
              </a:spcBef>
              <a:buNone/>
              <a:defRPr sz="3200">
                <a:latin typeface="KG Always A Good Time" panose="02000505000000020003" pitchFamily="2" charset="0"/>
                <a:ea typeface="+mj-ea"/>
                <a:cs typeface="+mj-cs"/>
              </a:defRPr>
            </a:lvl1pPr>
          </a:lstStyle>
          <a:p>
            <a:r>
              <a:rPr lang="en-GB" sz="1000" dirty="0">
                <a:latin typeface="+mn-lt"/>
              </a:rPr>
              <a:t>Coffee Date</a:t>
            </a:r>
          </a:p>
        </p:txBody>
      </p:sp>
      <p:sp>
        <p:nvSpPr>
          <p:cNvPr id="35" name="Rectangle 34"/>
          <p:cNvSpPr/>
          <p:nvPr/>
        </p:nvSpPr>
        <p:spPr>
          <a:xfrm>
            <a:off x="263159" y="3219891"/>
            <a:ext cx="3065668" cy="1281015"/>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36" name="Rectangle 35"/>
          <p:cNvSpPr/>
          <p:nvPr/>
        </p:nvSpPr>
        <p:spPr>
          <a:xfrm>
            <a:off x="3379243" y="3219891"/>
            <a:ext cx="3065668" cy="1281015"/>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37" name="Content Placeholder 3"/>
          <p:cNvSpPr txBox="1">
            <a:spLocks/>
          </p:cNvSpPr>
          <p:nvPr/>
        </p:nvSpPr>
        <p:spPr>
          <a:xfrm>
            <a:off x="256416" y="4831073"/>
            <a:ext cx="2976495" cy="940322"/>
          </a:xfrm>
          <a:prstGeom prst="rect">
            <a:avLst/>
          </a:prstGeom>
        </p:spPr>
        <p:txBody>
          <a:bodyPr vert="horz" wrap="square" lIns="91440" tIns="45720" rIns="91440" bIns="45720" rtlCol="0">
            <a:sp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GB" sz="1000" b="1" u="sng" dirty="0">
                <a:solidFill>
                  <a:schemeClr val="tx1">
                    <a:lumMod val="75000"/>
                    <a:lumOff val="25000"/>
                  </a:schemeClr>
                </a:solidFill>
                <a:ea typeface="HelloHappyDays" panose="02000603000000000000" pitchFamily="2" charset="0"/>
              </a:rPr>
              <a:t>Instructions…</a:t>
            </a:r>
            <a:br>
              <a:rPr lang="en-GB" sz="1000" b="1" u="sng" dirty="0">
                <a:solidFill>
                  <a:schemeClr val="tx1">
                    <a:lumMod val="75000"/>
                    <a:lumOff val="25000"/>
                  </a:schemeClr>
                </a:solidFill>
                <a:ea typeface="HelloHappyDays" panose="02000603000000000000" pitchFamily="2" charset="0"/>
              </a:rPr>
            </a:br>
            <a:r>
              <a:rPr lang="en-GB" sz="1000" dirty="0">
                <a:solidFill>
                  <a:schemeClr val="tx1">
                    <a:lumMod val="75000"/>
                    <a:lumOff val="25000"/>
                  </a:schemeClr>
                </a:solidFill>
                <a:ea typeface="HelloHappyDays" panose="02000603000000000000" pitchFamily="2" charset="0"/>
              </a:rPr>
              <a:t>Write a letter to your teacher explaining what one minute is the most important in human history. If you had to choice – just one minute in all time to say is the most important minute – what would it be? Explain the minute and why in your letter.</a:t>
            </a:r>
          </a:p>
        </p:txBody>
      </p:sp>
      <p:sp>
        <p:nvSpPr>
          <p:cNvPr id="38" name="Pentagon 37"/>
          <p:cNvSpPr/>
          <p:nvPr/>
        </p:nvSpPr>
        <p:spPr>
          <a:xfrm>
            <a:off x="310457" y="4560969"/>
            <a:ext cx="2052464" cy="271123"/>
          </a:xfrm>
          <a:prstGeom prst="homePlate">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0" dirty="0"/>
          </a:p>
        </p:txBody>
      </p:sp>
      <p:sp>
        <p:nvSpPr>
          <p:cNvPr id="39" name="TextBox 38"/>
          <p:cNvSpPr txBox="1"/>
          <p:nvPr/>
        </p:nvSpPr>
        <p:spPr>
          <a:xfrm>
            <a:off x="310458" y="4597738"/>
            <a:ext cx="2049048" cy="273160"/>
          </a:xfrm>
          <a:prstGeom prst="rect">
            <a:avLst/>
          </a:prstGeom>
          <a:noFill/>
          <a:ln>
            <a:noFill/>
          </a:ln>
        </p:spPr>
        <p:txBody>
          <a:bodyPr vert="horz" lIns="91440" tIns="45720" rIns="91440" bIns="45720" rtlCol="0" anchor="ctr">
            <a:noAutofit/>
          </a:bodyPr>
          <a:lstStyle>
            <a:defPPr>
              <a:defRPr lang="en-US"/>
            </a:defPPr>
            <a:lvl1pPr defTabSz="685800">
              <a:lnSpc>
                <a:spcPct val="90000"/>
              </a:lnSpc>
              <a:spcBef>
                <a:spcPct val="0"/>
              </a:spcBef>
              <a:buNone/>
              <a:defRPr sz="3200">
                <a:latin typeface="KG Always A Good Time" panose="02000505000000020003" pitchFamily="2" charset="0"/>
                <a:ea typeface="+mj-ea"/>
                <a:cs typeface="+mj-cs"/>
              </a:defRPr>
            </a:lvl1pPr>
          </a:lstStyle>
          <a:p>
            <a:r>
              <a:rPr lang="en-GB" sz="1000" dirty="0">
                <a:latin typeface="+mn-lt"/>
              </a:rPr>
              <a:t>Just one minute</a:t>
            </a:r>
          </a:p>
        </p:txBody>
      </p:sp>
      <p:sp>
        <p:nvSpPr>
          <p:cNvPr id="40" name="Content Placeholder 3"/>
          <p:cNvSpPr txBox="1">
            <a:spLocks/>
          </p:cNvSpPr>
          <p:nvPr/>
        </p:nvSpPr>
        <p:spPr>
          <a:xfrm>
            <a:off x="3328827" y="4832091"/>
            <a:ext cx="3122828" cy="926472"/>
          </a:xfrm>
          <a:prstGeom prst="rect">
            <a:avLst/>
          </a:prstGeom>
        </p:spPr>
        <p:txBody>
          <a:bodyPr vert="horz" wrap="square" lIns="91440" tIns="45720" rIns="91440" bIns="45720" rtlCol="0">
            <a:sp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GB" sz="1000" b="1" u="sng" dirty="0">
                <a:solidFill>
                  <a:schemeClr val="tx1">
                    <a:lumMod val="75000"/>
                    <a:lumOff val="25000"/>
                  </a:schemeClr>
                </a:solidFill>
                <a:ea typeface="HelloHappyDays" panose="02000603000000000000" pitchFamily="2" charset="0"/>
              </a:rPr>
              <a:t>Instructions…</a:t>
            </a:r>
            <a:br>
              <a:rPr lang="en-GB" sz="1000" b="1" u="sng" dirty="0">
                <a:solidFill>
                  <a:schemeClr val="tx1">
                    <a:lumMod val="75000"/>
                    <a:lumOff val="25000"/>
                  </a:schemeClr>
                </a:solidFill>
                <a:ea typeface="HelloHappyDays" panose="02000603000000000000" pitchFamily="2" charset="0"/>
              </a:rPr>
            </a:br>
            <a:r>
              <a:rPr lang="en-GB" sz="1000" dirty="0">
                <a:solidFill>
                  <a:schemeClr val="tx1">
                    <a:lumMod val="75000"/>
                    <a:lumOff val="25000"/>
                  </a:schemeClr>
                </a:solidFill>
                <a:ea typeface="HelloHappyDays" panose="02000603000000000000" pitchFamily="2" charset="0"/>
              </a:rPr>
              <a:t>Write a letter to your teacher about your perfect home. It can be as realistic or fantastical as you like but you need to build a picture in your letter so your teach can visualize it exactly. Include as many details and specifics as you can.</a:t>
            </a:r>
          </a:p>
        </p:txBody>
      </p:sp>
      <p:sp>
        <p:nvSpPr>
          <p:cNvPr id="41" name="Pentagon 40"/>
          <p:cNvSpPr/>
          <p:nvPr/>
        </p:nvSpPr>
        <p:spPr>
          <a:xfrm>
            <a:off x="3413522" y="4568919"/>
            <a:ext cx="2052464" cy="271123"/>
          </a:xfrm>
          <a:prstGeom prst="homePlate">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0" dirty="0"/>
          </a:p>
        </p:txBody>
      </p:sp>
      <p:sp>
        <p:nvSpPr>
          <p:cNvPr id="42" name="TextBox 41"/>
          <p:cNvSpPr txBox="1"/>
          <p:nvPr/>
        </p:nvSpPr>
        <p:spPr>
          <a:xfrm>
            <a:off x="3372883" y="4574832"/>
            <a:ext cx="2049048" cy="273160"/>
          </a:xfrm>
          <a:prstGeom prst="rect">
            <a:avLst/>
          </a:prstGeom>
          <a:noFill/>
          <a:ln>
            <a:noFill/>
          </a:ln>
        </p:spPr>
        <p:txBody>
          <a:bodyPr vert="horz" lIns="91440" tIns="45720" rIns="91440" bIns="45720" rtlCol="0" anchor="ctr">
            <a:noAutofit/>
          </a:bodyPr>
          <a:lstStyle>
            <a:defPPr>
              <a:defRPr lang="en-US"/>
            </a:defPPr>
            <a:lvl1pPr defTabSz="685800">
              <a:lnSpc>
                <a:spcPct val="90000"/>
              </a:lnSpc>
              <a:spcBef>
                <a:spcPct val="0"/>
              </a:spcBef>
              <a:buNone/>
              <a:defRPr sz="3200">
                <a:latin typeface="KG Always A Good Time" panose="02000505000000020003" pitchFamily="2" charset="0"/>
                <a:ea typeface="+mj-ea"/>
                <a:cs typeface="+mj-cs"/>
              </a:defRPr>
            </a:lvl1pPr>
          </a:lstStyle>
          <a:p>
            <a:r>
              <a:rPr lang="en-GB" sz="1000" dirty="0">
                <a:latin typeface="+mn-lt"/>
              </a:rPr>
              <a:t>Ideal Homes</a:t>
            </a:r>
          </a:p>
        </p:txBody>
      </p:sp>
      <p:sp>
        <p:nvSpPr>
          <p:cNvPr id="43" name="Rectangle 42"/>
          <p:cNvSpPr/>
          <p:nvPr/>
        </p:nvSpPr>
        <p:spPr>
          <a:xfrm>
            <a:off x="263159" y="4560969"/>
            <a:ext cx="3065668" cy="1281015"/>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44" name="Rectangle 43"/>
          <p:cNvSpPr/>
          <p:nvPr/>
        </p:nvSpPr>
        <p:spPr>
          <a:xfrm>
            <a:off x="3379243" y="4560969"/>
            <a:ext cx="3065668" cy="1281015"/>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45" name="Content Placeholder 3"/>
          <p:cNvSpPr txBox="1">
            <a:spLocks/>
          </p:cNvSpPr>
          <p:nvPr/>
        </p:nvSpPr>
        <p:spPr>
          <a:xfrm>
            <a:off x="256416" y="6163686"/>
            <a:ext cx="2976495" cy="1078821"/>
          </a:xfrm>
          <a:prstGeom prst="rect">
            <a:avLst/>
          </a:prstGeom>
        </p:spPr>
        <p:txBody>
          <a:bodyPr vert="horz" wrap="square" lIns="91440" tIns="45720" rIns="91440" bIns="45720" rtlCol="0">
            <a:sp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GB" sz="1000" b="1" u="sng" dirty="0">
                <a:solidFill>
                  <a:schemeClr val="tx1">
                    <a:lumMod val="75000"/>
                    <a:lumOff val="25000"/>
                  </a:schemeClr>
                </a:solidFill>
                <a:ea typeface="HelloHappyDays" panose="02000603000000000000" pitchFamily="2" charset="0"/>
              </a:rPr>
              <a:t>Instructions…</a:t>
            </a:r>
            <a:br>
              <a:rPr lang="en-GB" sz="1000" b="1" u="sng" dirty="0">
                <a:solidFill>
                  <a:schemeClr val="tx1">
                    <a:lumMod val="75000"/>
                    <a:lumOff val="25000"/>
                  </a:schemeClr>
                </a:solidFill>
                <a:ea typeface="HelloHappyDays" panose="02000603000000000000" pitchFamily="2" charset="0"/>
              </a:rPr>
            </a:br>
            <a:r>
              <a:rPr lang="en-GB" sz="1000" dirty="0">
                <a:solidFill>
                  <a:schemeClr val="tx1">
                    <a:lumMod val="75000"/>
                    <a:lumOff val="25000"/>
                  </a:schemeClr>
                </a:solidFill>
                <a:ea typeface="HelloHappyDays" panose="02000603000000000000" pitchFamily="2" charset="0"/>
              </a:rPr>
              <a:t>Write a letter to your teacher on the topic of animal testing. You can choose any angle you like but you need to explain your understanding of the topic and what you think and feel about it. It could be testing for make up, or drugs, or alternatives to animal test. Write all of it.</a:t>
            </a:r>
          </a:p>
        </p:txBody>
      </p:sp>
      <p:sp>
        <p:nvSpPr>
          <p:cNvPr id="46" name="Pentagon 45"/>
          <p:cNvSpPr/>
          <p:nvPr/>
        </p:nvSpPr>
        <p:spPr>
          <a:xfrm>
            <a:off x="310457" y="5902047"/>
            <a:ext cx="2052464" cy="271123"/>
          </a:xfrm>
          <a:prstGeom prst="homePlate">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0" dirty="0"/>
          </a:p>
        </p:txBody>
      </p:sp>
      <p:sp>
        <p:nvSpPr>
          <p:cNvPr id="47" name="TextBox 46"/>
          <p:cNvSpPr txBox="1"/>
          <p:nvPr/>
        </p:nvSpPr>
        <p:spPr>
          <a:xfrm>
            <a:off x="310458" y="5938816"/>
            <a:ext cx="2049048" cy="273160"/>
          </a:xfrm>
          <a:prstGeom prst="rect">
            <a:avLst/>
          </a:prstGeom>
          <a:noFill/>
          <a:ln>
            <a:noFill/>
          </a:ln>
        </p:spPr>
        <p:txBody>
          <a:bodyPr vert="horz" lIns="91440" tIns="45720" rIns="91440" bIns="45720" rtlCol="0" anchor="ctr">
            <a:noAutofit/>
          </a:bodyPr>
          <a:lstStyle>
            <a:defPPr>
              <a:defRPr lang="en-US"/>
            </a:defPPr>
            <a:lvl1pPr defTabSz="685800">
              <a:lnSpc>
                <a:spcPct val="90000"/>
              </a:lnSpc>
              <a:spcBef>
                <a:spcPct val="0"/>
              </a:spcBef>
              <a:buNone/>
              <a:defRPr sz="3200">
                <a:latin typeface="KG Always A Good Time" panose="02000505000000020003" pitchFamily="2" charset="0"/>
                <a:ea typeface="+mj-ea"/>
                <a:cs typeface="+mj-cs"/>
              </a:defRPr>
            </a:lvl1pPr>
          </a:lstStyle>
          <a:p>
            <a:r>
              <a:rPr lang="en-GB" sz="1000" dirty="0">
                <a:latin typeface="+mn-lt"/>
              </a:rPr>
              <a:t>Animal Testing</a:t>
            </a:r>
          </a:p>
        </p:txBody>
      </p:sp>
      <p:sp>
        <p:nvSpPr>
          <p:cNvPr id="48" name="Content Placeholder 3"/>
          <p:cNvSpPr txBox="1">
            <a:spLocks/>
          </p:cNvSpPr>
          <p:nvPr/>
        </p:nvSpPr>
        <p:spPr>
          <a:xfrm>
            <a:off x="3328827" y="6173169"/>
            <a:ext cx="3122828" cy="926472"/>
          </a:xfrm>
          <a:prstGeom prst="rect">
            <a:avLst/>
          </a:prstGeom>
        </p:spPr>
        <p:txBody>
          <a:bodyPr vert="horz" wrap="square" lIns="91440" tIns="45720" rIns="91440" bIns="45720" rtlCol="0">
            <a:sp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GB" sz="1000" b="1" u="sng" dirty="0">
                <a:solidFill>
                  <a:schemeClr val="tx1">
                    <a:lumMod val="75000"/>
                    <a:lumOff val="25000"/>
                  </a:schemeClr>
                </a:solidFill>
                <a:ea typeface="HelloHappyDays" panose="02000603000000000000" pitchFamily="2" charset="0"/>
              </a:rPr>
              <a:t>Instructions…</a:t>
            </a:r>
            <a:br>
              <a:rPr lang="en-GB" sz="1000" b="1" u="sng" dirty="0">
                <a:solidFill>
                  <a:schemeClr val="tx1">
                    <a:lumMod val="75000"/>
                    <a:lumOff val="25000"/>
                  </a:schemeClr>
                </a:solidFill>
                <a:ea typeface="HelloHappyDays" panose="02000603000000000000" pitchFamily="2" charset="0"/>
              </a:rPr>
            </a:br>
            <a:r>
              <a:rPr lang="en-GB" sz="1000" dirty="0">
                <a:solidFill>
                  <a:schemeClr val="tx1">
                    <a:lumMod val="75000"/>
                    <a:lumOff val="25000"/>
                  </a:schemeClr>
                </a:solidFill>
                <a:ea typeface="HelloHappyDays" panose="02000603000000000000" pitchFamily="2" charset="0"/>
              </a:rPr>
              <a:t>Okay – this is a special letter today. Write a letter of appreciation to someone who works in a doctor’s surgery or hospital. Describe the situation that you would to thank them for – let them know what they did that made a big difference to you.</a:t>
            </a:r>
          </a:p>
        </p:txBody>
      </p:sp>
      <p:sp>
        <p:nvSpPr>
          <p:cNvPr id="49" name="Pentagon 48"/>
          <p:cNvSpPr/>
          <p:nvPr/>
        </p:nvSpPr>
        <p:spPr>
          <a:xfrm>
            <a:off x="3413522" y="5909997"/>
            <a:ext cx="2052464" cy="271123"/>
          </a:xfrm>
          <a:prstGeom prst="homePlate">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0" dirty="0"/>
          </a:p>
        </p:txBody>
      </p:sp>
      <p:sp>
        <p:nvSpPr>
          <p:cNvPr id="50" name="TextBox 49"/>
          <p:cNvSpPr txBox="1"/>
          <p:nvPr/>
        </p:nvSpPr>
        <p:spPr>
          <a:xfrm>
            <a:off x="3372883" y="5915910"/>
            <a:ext cx="2049048" cy="273160"/>
          </a:xfrm>
          <a:prstGeom prst="rect">
            <a:avLst/>
          </a:prstGeom>
          <a:noFill/>
          <a:ln>
            <a:noFill/>
          </a:ln>
        </p:spPr>
        <p:txBody>
          <a:bodyPr vert="horz" lIns="91440" tIns="45720" rIns="91440" bIns="45720" rtlCol="0" anchor="ctr">
            <a:noAutofit/>
          </a:bodyPr>
          <a:lstStyle>
            <a:defPPr>
              <a:defRPr lang="en-US"/>
            </a:defPPr>
            <a:lvl1pPr defTabSz="685800">
              <a:lnSpc>
                <a:spcPct val="90000"/>
              </a:lnSpc>
              <a:spcBef>
                <a:spcPct val="0"/>
              </a:spcBef>
              <a:buNone/>
              <a:defRPr sz="3200">
                <a:latin typeface="KG Always A Good Time" panose="02000505000000020003" pitchFamily="2" charset="0"/>
                <a:ea typeface="+mj-ea"/>
                <a:cs typeface="+mj-cs"/>
              </a:defRPr>
            </a:lvl1pPr>
          </a:lstStyle>
          <a:p>
            <a:r>
              <a:rPr lang="en-GB" sz="1000" dirty="0">
                <a:latin typeface="+mn-lt"/>
              </a:rPr>
              <a:t>Appreciation #1</a:t>
            </a:r>
          </a:p>
        </p:txBody>
      </p:sp>
      <p:sp>
        <p:nvSpPr>
          <p:cNvPr id="51" name="Rectangle 50"/>
          <p:cNvSpPr/>
          <p:nvPr/>
        </p:nvSpPr>
        <p:spPr>
          <a:xfrm>
            <a:off x="263159" y="5902047"/>
            <a:ext cx="3065668" cy="1281015"/>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52" name="Rectangle 51"/>
          <p:cNvSpPr/>
          <p:nvPr/>
        </p:nvSpPr>
        <p:spPr>
          <a:xfrm>
            <a:off x="3379243" y="5902047"/>
            <a:ext cx="3065668" cy="1281015"/>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53" name="TextBox 52"/>
          <p:cNvSpPr txBox="1"/>
          <p:nvPr/>
        </p:nvSpPr>
        <p:spPr>
          <a:xfrm>
            <a:off x="2346019" y="5887499"/>
            <a:ext cx="1123445" cy="400110"/>
          </a:xfrm>
          <a:prstGeom prst="rect">
            <a:avLst/>
          </a:prstGeom>
          <a:noFill/>
        </p:spPr>
        <p:txBody>
          <a:bodyPr wrap="square" rtlCol="0">
            <a:spAutoFit/>
          </a:bodyPr>
          <a:lstStyle/>
          <a:p>
            <a:r>
              <a:rPr lang="en-US" sz="1000" dirty="0">
                <a:ea typeface="HelloHappyDays" panose="02000603000000000000" pitchFamily="2" charset="0"/>
              </a:rPr>
              <a:t>Date completed:</a:t>
            </a:r>
            <a:br>
              <a:rPr lang="en-US" sz="1000" dirty="0">
                <a:ea typeface="HelloHappyDays" panose="02000603000000000000" pitchFamily="2" charset="0"/>
              </a:rPr>
            </a:br>
            <a:r>
              <a:rPr lang="en-US" sz="1000" dirty="0">
                <a:ea typeface="HelloHappyDays" panose="02000603000000000000" pitchFamily="2" charset="0"/>
              </a:rPr>
              <a:t>___________</a:t>
            </a:r>
          </a:p>
        </p:txBody>
      </p:sp>
      <p:sp>
        <p:nvSpPr>
          <p:cNvPr id="54" name="TextBox 53"/>
          <p:cNvSpPr txBox="1"/>
          <p:nvPr/>
        </p:nvSpPr>
        <p:spPr>
          <a:xfrm>
            <a:off x="5475380" y="5875341"/>
            <a:ext cx="1123445" cy="400110"/>
          </a:xfrm>
          <a:prstGeom prst="rect">
            <a:avLst/>
          </a:prstGeom>
          <a:noFill/>
        </p:spPr>
        <p:txBody>
          <a:bodyPr wrap="square" rtlCol="0">
            <a:spAutoFit/>
          </a:bodyPr>
          <a:lstStyle/>
          <a:p>
            <a:r>
              <a:rPr lang="en-US" sz="1000" dirty="0">
                <a:ea typeface="HelloHappyDays" panose="02000603000000000000" pitchFamily="2" charset="0"/>
              </a:rPr>
              <a:t>Date completed:</a:t>
            </a:r>
            <a:br>
              <a:rPr lang="en-US" sz="1000" dirty="0">
                <a:ea typeface="HelloHappyDays" panose="02000603000000000000" pitchFamily="2" charset="0"/>
              </a:rPr>
            </a:br>
            <a:r>
              <a:rPr lang="en-US" sz="1000" dirty="0">
                <a:ea typeface="HelloHappyDays" panose="02000603000000000000" pitchFamily="2" charset="0"/>
              </a:rPr>
              <a:t>___________</a:t>
            </a:r>
          </a:p>
        </p:txBody>
      </p:sp>
      <p:sp>
        <p:nvSpPr>
          <p:cNvPr id="55" name="TextBox 54"/>
          <p:cNvSpPr txBox="1"/>
          <p:nvPr/>
        </p:nvSpPr>
        <p:spPr>
          <a:xfrm>
            <a:off x="2329882" y="4525909"/>
            <a:ext cx="1123445" cy="400110"/>
          </a:xfrm>
          <a:prstGeom prst="rect">
            <a:avLst/>
          </a:prstGeom>
          <a:noFill/>
        </p:spPr>
        <p:txBody>
          <a:bodyPr wrap="square" rtlCol="0">
            <a:spAutoFit/>
          </a:bodyPr>
          <a:lstStyle/>
          <a:p>
            <a:r>
              <a:rPr lang="en-US" sz="1000" dirty="0">
                <a:ea typeface="HelloHappyDays" panose="02000603000000000000" pitchFamily="2" charset="0"/>
              </a:rPr>
              <a:t>Date completed:</a:t>
            </a:r>
            <a:br>
              <a:rPr lang="en-US" sz="1000" dirty="0">
                <a:ea typeface="HelloHappyDays" panose="02000603000000000000" pitchFamily="2" charset="0"/>
              </a:rPr>
            </a:br>
            <a:r>
              <a:rPr lang="en-US" sz="1000" dirty="0">
                <a:ea typeface="HelloHappyDays" panose="02000603000000000000" pitchFamily="2" charset="0"/>
              </a:rPr>
              <a:t>___________</a:t>
            </a:r>
          </a:p>
        </p:txBody>
      </p:sp>
      <p:sp>
        <p:nvSpPr>
          <p:cNvPr id="56" name="TextBox 55"/>
          <p:cNvSpPr txBox="1"/>
          <p:nvPr/>
        </p:nvSpPr>
        <p:spPr>
          <a:xfrm>
            <a:off x="5459243" y="4513751"/>
            <a:ext cx="1123445" cy="400110"/>
          </a:xfrm>
          <a:prstGeom prst="rect">
            <a:avLst/>
          </a:prstGeom>
          <a:noFill/>
        </p:spPr>
        <p:txBody>
          <a:bodyPr wrap="square" rtlCol="0">
            <a:spAutoFit/>
          </a:bodyPr>
          <a:lstStyle/>
          <a:p>
            <a:r>
              <a:rPr lang="en-US" sz="1000" dirty="0">
                <a:ea typeface="HelloHappyDays" panose="02000603000000000000" pitchFamily="2" charset="0"/>
              </a:rPr>
              <a:t>Date completed:</a:t>
            </a:r>
            <a:br>
              <a:rPr lang="en-US" sz="1000" dirty="0">
                <a:ea typeface="HelloHappyDays" panose="02000603000000000000" pitchFamily="2" charset="0"/>
              </a:rPr>
            </a:br>
            <a:r>
              <a:rPr lang="en-US" sz="1000" dirty="0">
                <a:ea typeface="HelloHappyDays" panose="02000603000000000000" pitchFamily="2" charset="0"/>
              </a:rPr>
              <a:t>___________</a:t>
            </a:r>
          </a:p>
        </p:txBody>
      </p:sp>
      <p:sp>
        <p:nvSpPr>
          <p:cNvPr id="57" name="TextBox 56"/>
          <p:cNvSpPr txBox="1"/>
          <p:nvPr/>
        </p:nvSpPr>
        <p:spPr>
          <a:xfrm>
            <a:off x="2329882" y="3204802"/>
            <a:ext cx="1123445" cy="400110"/>
          </a:xfrm>
          <a:prstGeom prst="rect">
            <a:avLst/>
          </a:prstGeom>
          <a:noFill/>
        </p:spPr>
        <p:txBody>
          <a:bodyPr wrap="square" rtlCol="0">
            <a:spAutoFit/>
          </a:bodyPr>
          <a:lstStyle/>
          <a:p>
            <a:r>
              <a:rPr lang="en-US" sz="1000" dirty="0">
                <a:ea typeface="HelloHappyDays" panose="02000603000000000000" pitchFamily="2" charset="0"/>
              </a:rPr>
              <a:t>Date completed:</a:t>
            </a:r>
            <a:br>
              <a:rPr lang="en-US" sz="1000" dirty="0">
                <a:ea typeface="HelloHappyDays" panose="02000603000000000000" pitchFamily="2" charset="0"/>
              </a:rPr>
            </a:br>
            <a:r>
              <a:rPr lang="en-US" sz="1000" dirty="0">
                <a:ea typeface="HelloHappyDays" panose="02000603000000000000" pitchFamily="2" charset="0"/>
              </a:rPr>
              <a:t>___________</a:t>
            </a:r>
          </a:p>
        </p:txBody>
      </p:sp>
      <p:sp>
        <p:nvSpPr>
          <p:cNvPr id="58" name="TextBox 57"/>
          <p:cNvSpPr txBox="1"/>
          <p:nvPr/>
        </p:nvSpPr>
        <p:spPr>
          <a:xfrm>
            <a:off x="5459243" y="3192644"/>
            <a:ext cx="1123445" cy="400110"/>
          </a:xfrm>
          <a:prstGeom prst="rect">
            <a:avLst/>
          </a:prstGeom>
          <a:noFill/>
        </p:spPr>
        <p:txBody>
          <a:bodyPr wrap="square" rtlCol="0">
            <a:spAutoFit/>
          </a:bodyPr>
          <a:lstStyle/>
          <a:p>
            <a:r>
              <a:rPr lang="en-US" sz="1000" dirty="0">
                <a:ea typeface="HelloHappyDays" panose="02000603000000000000" pitchFamily="2" charset="0"/>
              </a:rPr>
              <a:t>Date completed:</a:t>
            </a:r>
            <a:br>
              <a:rPr lang="en-US" sz="1000" dirty="0">
                <a:ea typeface="HelloHappyDays" panose="02000603000000000000" pitchFamily="2" charset="0"/>
              </a:rPr>
            </a:br>
            <a:r>
              <a:rPr lang="en-US" sz="1000" dirty="0">
                <a:ea typeface="HelloHappyDays" panose="02000603000000000000" pitchFamily="2" charset="0"/>
              </a:rPr>
              <a:t>___________</a:t>
            </a:r>
          </a:p>
        </p:txBody>
      </p:sp>
      <p:sp>
        <p:nvSpPr>
          <p:cNvPr id="60" name="TextBox 59"/>
          <p:cNvSpPr txBox="1"/>
          <p:nvPr/>
        </p:nvSpPr>
        <p:spPr>
          <a:xfrm>
            <a:off x="5468367" y="1696202"/>
            <a:ext cx="1123445" cy="400110"/>
          </a:xfrm>
          <a:prstGeom prst="rect">
            <a:avLst/>
          </a:prstGeom>
          <a:noFill/>
        </p:spPr>
        <p:txBody>
          <a:bodyPr wrap="square" rtlCol="0">
            <a:spAutoFit/>
          </a:bodyPr>
          <a:lstStyle/>
          <a:p>
            <a:r>
              <a:rPr lang="en-US" sz="1000" dirty="0">
                <a:ea typeface="HelloHappyDays" panose="02000603000000000000" pitchFamily="2" charset="0"/>
              </a:rPr>
              <a:t>Date completed:</a:t>
            </a:r>
            <a:br>
              <a:rPr lang="en-US" sz="1000" dirty="0">
                <a:ea typeface="HelloHappyDays" panose="02000603000000000000" pitchFamily="2" charset="0"/>
              </a:rPr>
            </a:br>
            <a:r>
              <a:rPr lang="en-US" sz="1000" dirty="0">
                <a:ea typeface="HelloHappyDays" panose="02000603000000000000" pitchFamily="2" charset="0"/>
              </a:rPr>
              <a:t>___________</a:t>
            </a:r>
          </a:p>
        </p:txBody>
      </p:sp>
      <p:sp>
        <p:nvSpPr>
          <p:cNvPr id="61" name="TextBox 60"/>
          <p:cNvSpPr txBox="1"/>
          <p:nvPr/>
        </p:nvSpPr>
        <p:spPr>
          <a:xfrm>
            <a:off x="2315183" y="1676206"/>
            <a:ext cx="1123445" cy="400110"/>
          </a:xfrm>
          <a:prstGeom prst="rect">
            <a:avLst/>
          </a:prstGeom>
          <a:noFill/>
        </p:spPr>
        <p:txBody>
          <a:bodyPr wrap="square" rtlCol="0">
            <a:spAutoFit/>
          </a:bodyPr>
          <a:lstStyle/>
          <a:p>
            <a:r>
              <a:rPr lang="en-US" sz="1000" dirty="0">
                <a:ea typeface="HelloHappyDays" panose="02000603000000000000" pitchFamily="2" charset="0"/>
              </a:rPr>
              <a:t>Date completed:</a:t>
            </a:r>
            <a:br>
              <a:rPr lang="en-US" sz="1000" dirty="0">
                <a:ea typeface="HelloHappyDays" panose="02000603000000000000" pitchFamily="2" charset="0"/>
              </a:rPr>
            </a:br>
            <a:r>
              <a:rPr lang="en-US" sz="1000" dirty="0">
                <a:ea typeface="HelloHappyDays" panose="02000603000000000000" pitchFamily="2" charset="0"/>
              </a:rPr>
              <a:t>___________</a:t>
            </a:r>
          </a:p>
        </p:txBody>
      </p:sp>
      <p:sp>
        <p:nvSpPr>
          <p:cNvPr id="64" name="Content Placeholder 3"/>
          <p:cNvSpPr txBox="1">
            <a:spLocks/>
          </p:cNvSpPr>
          <p:nvPr/>
        </p:nvSpPr>
        <p:spPr>
          <a:xfrm>
            <a:off x="263160" y="7519307"/>
            <a:ext cx="2976495" cy="1167564"/>
          </a:xfrm>
          <a:prstGeom prst="rect">
            <a:avLst/>
          </a:prstGeom>
        </p:spPr>
        <p:txBody>
          <a:bodyPr vert="horz" wrap="square" lIns="91440" tIns="45720" rIns="91440" bIns="45720" rtlCol="0">
            <a:sp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GB" sz="1000" b="1" u="sng" dirty="0">
                <a:ea typeface="HelloHappyDays" panose="02000603000000000000" pitchFamily="2" charset="0"/>
              </a:rPr>
              <a:t>Instructions…</a:t>
            </a:r>
            <a:br>
              <a:rPr lang="en-GB" sz="1000" b="1" u="sng" dirty="0">
                <a:ea typeface="HelloHappyDays" panose="02000603000000000000" pitchFamily="2" charset="0"/>
              </a:rPr>
            </a:br>
            <a:r>
              <a:rPr lang="en-GB" sz="1000" dirty="0">
                <a:solidFill>
                  <a:schemeClr val="tx1">
                    <a:lumMod val="75000"/>
                    <a:lumOff val="25000"/>
                  </a:schemeClr>
                </a:solidFill>
                <a:ea typeface="HelloHappyDays" panose="02000603000000000000" pitchFamily="2" charset="0"/>
              </a:rPr>
              <a:t>Write a letter to your teacher on the topic of school rules. You are in charge of rewriting your school rules, yep, you. What are your rules going to be? Explain them and why you think they are going to be needed and important.</a:t>
            </a:r>
          </a:p>
          <a:p>
            <a:pPr marL="0" indent="0">
              <a:buNone/>
            </a:pPr>
            <a:endParaRPr lang="en-GB" sz="1000" dirty="0">
              <a:ea typeface="HelloHappyDays" panose="02000603000000000000" pitchFamily="2" charset="0"/>
            </a:endParaRPr>
          </a:p>
        </p:txBody>
      </p:sp>
      <p:sp>
        <p:nvSpPr>
          <p:cNvPr id="65" name="Pentagon 64"/>
          <p:cNvSpPr/>
          <p:nvPr/>
        </p:nvSpPr>
        <p:spPr>
          <a:xfrm>
            <a:off x="317201" y="7249202"/>
            <a:ext cx="2052464" cy="271123"/>
          </a:xfrm>
          <a:prstGeom prst="homePlate">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0" dirty="0"/>
          </a:p>
        </p:txBody>
      </p:sp>
      <p:sp>
        <p:nvSpPr>
          <p:cNvPr id="66" name="TextBox 65"/>
          <p:cNvSpPr txBox="1"/>
          <p:nvPr/>
        </p:nvSpPr>
        <p:spPr>
          <a:xfrm>
            <a:off x="317202" y="7285971"/>
            <a:ext cx="2049048" cy="273160"/>
          </a:xfrm>
          <a:prstGeom prst="rect">
            <a:avLst/>
          </a:prstGeom>
          <a:noFill/>
          <a:ln>
            <a:noFill/>
          </a:ln>
        </p:spPr>
        <p:txBody>
          <a:bodyPr vert="horz" lIns="91440" tIns="45720" rIns="91440" bIns="45720" rtlCol="0" anchor="ctr">
            <a:noAutofit/>
          </a:bodyPr>
          <a:lstStyle>
            <a:defPPr>
              <a:defRPr lang="en-US"/>
            </a:defPPr>
            <a:lvl1pPr defTabSz="685800">
              <a:lnSpc>
                <a:spcPct val="90000"/>
              </a:lnSpc>
              <a:spcBef>
                <a:spcPct val="0"/>
              </a:spcBef>
              <a:buNone/>
              <a:defRPr sz="3200">
                <a:latin typeface="KG Always A Good Time" panose="02000505000000020003" pitchFamily="2" charset="0"/>
                <a:ea typeface="+mj-ea"/>
                <a:cs typeface="+mj-cs"/>
              </a:defRPr>
            </a:lvl1pPr>
          </a:lstStyle>
          <a:p>
            <a:r>
              <a:rPr lang="en-GB" sz="1000" dirty="0">
                <a:latin typeface="+mn-lt"/>
              </a:rPr>
              <a:t>School Rules</a:t>
            </a:r>
          </a:p>
        </p:txBody>
      </p:sp>
      <p:sp>
        <p:nvSpPr>
          <p:cNvPr id="67" name="Content Placeholder 3"/>
          <p:cNvSpPr txBox="1">
            <a:spLocks/>
          </p:cNvSpPr>
          <p:nvPr/>
        </p:nvSpPr>
        <p:spPr>
          <a:xfrm>
            <a:off x="3335571" y="7520324"/>
            <a:ext cx="3122828" cy="646331"/>
          </a:xfrm>
          <a:prstGeom prst="rect">
            <a:avLst/>
          </a:prstGeom>
        </p:spPr>
        <p:txBody>
          <a:bodyPr vert="horz" wrap="square" lIns="91440" tIns="45720" rIns="91440" bIns="45720" rtlCol="0">
            <a:sp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GB" sz="1000" b="1" u="sng" dirty="0">
                <a:ea typeface="HelloHappyDays" panose="02000603000000000000" pitchFamily="2" charset="0"/>
              </a:rPr>
              <a:t>Instructions…</a:t>
            </a:r>
            <a:br>
              <a:rPr lang="en-GB" sz="1000" b="1" u="sng" dirty="0">
                <a:ea typeface="HelloHappyDays" panose="02000603000000000000" pitchFamily="2" charset="0"/>
              </a:rPr>
            </a:br>
            <a:r>
              <a:rPr lang="en-GB" sz="1000" dirty="0">
                <a:solidFill>
                  <a:schemeClr val="tx1">
                    <a:lumMod val="75000"/>
                    <a:lumOff val="25000"/>
                  </a:schemeClr>
                </a:solidFill>
                <a:ea typeface="HelloHappyDays" panose="02000603000000000000" pitchFamily="2" charset="0"/>
              </a:rPr>
              <a:t>Write a letter to your teacher on the topic of risks. What is the biggest risk you have ever taken? What happened? Was it worth it? How do you feel about risks?</a:t>
            </a:r>
          </a:p>
        </p:txBody>
      </p:sp>
      <p:sp>
        <p:nvSpPr>
          <p:cNvPr id="68" name="Pentagon 67"/>
          <p:cNvSpPr/>
          <p:nvPr/>
        </p:nvSpPr>
        <p:spPr>
          <a:xfrm>
            <a:off x="3420266" y="7257152"/>
            <a:ext cx="2052464" cy="271123"/>
          </a:xfrm>
          <a:prstGeom prst="homePlate">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0" dirty="0"/>
          </a:p>
        </p:txBody>
      </p:sp>
      <p:sp>
        <p:nvSpPr>
          <p:cNvPr id="69" name="TextBox 68"/>
          <p:cNvSpPr txBox="1"/>
          <p:nvPr/>
        </p:nvSpPr>
        <p:spPr>
          <a:xfrm>
            <a:off x="3379627" y="7263065"/>
            <a:ext cx="2049048" cy="273160"/>
          </a:xfrm>
          <a:prstGeom prst="rect">
            <a:avLst/>
          </a:prstGeom>
          <a:noFill/>
          <a:ln>
            <a:noFill/>
          </a:ln>
        </p:spPr>
        <p:txBody>
          <a:bodyPr vert="horz" lIns="91440" tIns="45720" rIns="91440" bIns="45720" rtlCol="0" anchor="ctr">
            <a:noAutofit/>
          </a:bodyPr>
          <a:lstStyle>
            <a:defPPr>
              <a:defRPr lang="en-US"/>
            </a:defPPr>
            <a:lvl1pPr defTabSz="685800">
              <a:lnSpc>
                <a:spcPct val="90000"/>
              </a:lnSpc>
              <a:spcBef>
                <a:spcPct val="0"/>
              </a:spcBef>
              <a:buNone/>
              <a:defRPr sz="3200">
                <a:latin typeface="KG Always A Good Time" panose="02000505000000020003" pitchFamily="2" charset="0"/>
                <a:ea typeface="+mj-ea"/>
                <a:cs typeface="+mj-cs"/>
              </a:defRPr>
            </a:lvl1pPr>
          </a:lstStyle>
          <a:p>
            <a:r>
              <a:rPr lang="en-GB" sz="1000" dirty="0">
                <a:latin typeface="+mn-lt"/>
              </a:rPr>
              <a:t>Dicey</a:t>
            </a:r>
          </a:p>
        </p:txBody>
      </p:sp>
      <p:sp>
        <p:nvSpPr>
          <p:cNvPr id="70" name="Rectangle 69"/>
          <p:cNvSpPr/>
          <p:nvPr/>
        </p:nvSpPr>
        <p:spPr>
          <a:xfrm>
            <a:off x="269903" y="7249201"/>
            <a:ext cx="3065668" cy="1466672"/>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71" name="Rectangle 70"/>
          <p:cNvSpPr/>
          <p:nvPr/>
        </p:nvSpPr>
        <p:spPr>
          <a:xfrm>
            <a:off x="3385987" y="7249201"/>
            <a:ext cx="3065668" cy="1466672"/>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72" name="TextBox 71"/>
          <p:cNvSpPr txBox="1"/>
          <p:nvPr/>
        </p:nvSpPr>
        <p:spPr>
          <a:xfrm>
            <a:off x="2312803" y="7230661"/>
            <a:ext cx="1123445" cy="400110"/>
          </a:xfrm>
          <a:prstGeom prst="rect">
            <a:avLst/>
          </a:prstGeom>
          <a:noFill/>
        </p:spPr>
        <p:txBody>
          <a:bodyPr wrap="square" rtlCol="0">
            <a:spAutoFit/>
          </a:bodyPr>
          <a:lstStyle/>
          <a:p>
            <a:r>
              <a:rPr lang="en-US" sz="1000" dirty="0">
                <a:ea typeface="HelloHappyDays" panose="02000603000000000000" pitchFamily="2" charset="0"/>
              </a:rPr>
              <a:t>Date completed:</a:t>
            </a:r>
            <a:br>
              <a:rPr lang="en-US" sz="1000" dirty="0">
                <a:ea typeface="HelloHappyDays" panose="02000603000000000000" pitchFamily="2" charset="0"/>
              </a:rPr>
            </a:br>
            <a:r>
              <a:rPr lang="en-US" sz="1000" dirty="0">
                <a:ea typeface="HelloHappyDays" panose="02000603000000000000" pitchFamily="2" charset="0"/>
              </a:rPr>
              <a:t>___________</a:t>
            </a:r>
          </a:p>
        </p:txBody>
      </p:sp>
      <p:sp>
        <p:nvSpPr>
          <p:cNvPr id="73" name="TextBox 72"/>
          <p:cNvSpPr txBox="1"/>
          <p:nvPr/>
        </p:nvSpPr>
        <p:spPr>
          <a:xfrm>
            <a:off x="5442164" y="7218503"/>
            <a:ext cx="1123445" cy="400110"/>
          </a:xfrm>
          <a:prstGeom prst="rect">
            <a:avLst/>
          </a:prstGeom>
          <a:noFill/>
        </p:spPr>
        <p:txBody>
          <a:bodyPr wrap="square" rtlCol="0">
            <a:spAutoFit/>
          </a:bodyPr>
          <a:lstStyle/>
          <a:p>
            <a:r>
              <a:rPr lang="en-US" sz="1000" dirty="0">
                <a:ea typeface="HelloHappyDays" panose="02000603000000000000" pitchFamily="2" charset="0"/>
              </a:rPr>
              <a:t>Date completed:</a:t>
            </a:r>
            <a:br>
              <a:rPr lang="en-US" sz="1000" dirty="0">
                <a:ea typeface="HelloHappyDays" panose="02000603000000000000" pitchFamily="2" charset="0"/>
              </a:rPr>
            </a:br>
            <a:r>
              <a:rPr lang="en-US" sz="1000" dirty="0">
                <a:ea typeface="HelloHappyDays" panose="02000603000000000000" pitchFamily="2" charset="0"/>
              </a:rPr>
              <a:t>___________</a:t>
            </a:r>
          </a:p>
        </p:txBody>
      </p:sp>
      <p:sp>
        <p:nvSpPr>
          <p:cNvPr id="62" name="Title 1">
            <a:extLst>
              <a:ext uri="{FF2B5EF4-FFF2-40B4-BE49-F238E27FC236}">
                <a16:creationId xmlns:a16="http://schemas.microsoft.com/office/drawing/2014/main" id="{FA7A7802-9F75-44A8-AFE3-1099E737BA71}"/>
              </a:ext>
            </a:extLst>
          </p:cNvPr>
          <p:cNvSpPr>
            <a:spLocks noGrp="1"/>
          </p:cNvSpPr>
          <p:nvPr>
            <p:ph type="title"/>
          </p:nvPr>
        </p:nvSpPr>
        <p:spPr>
          <a:xfrm>
            <a:off x="190523" y="82986"/>
            <a:ext cx="5915025" cy="350562"/>
          </a:xfrm>
        </p:spPr>
        <p:txBody>
          <a:bodyPr>
            <a:noAutofit/>
          </a:bodyPr>
          <a:lstStyle/>
          <a:p>
            <a:pPr algn="ctr"/>
            <a:r>
              <a:rPr lang="en-US" sz="2400" u="sng" dirty="0">
                <a:latin typeface="+mn-lt"/>
              </a:rPr>
              <a:t>Letters of distinction</a:t>
            </a:r>
          </a:p>
        </p:txBody>
      </p:sp>
      <p:sp>
        <p:nvSpPr>
          <p:cNvPr id="74" name="Content Placeholder 2">
            <a:extLst>
              <a:ext uri="{FF2B5EF4-FFF2-40B4-BE49-F238E27FC236}">
                <a16:creationId xmlns:a16="http://schemas.microsoft.com/office/drawing/2014/main" id="{B7BAF148-9F38-48C0-B96D-DAE781CD5ED9}"/>
              </a:ext>
            </a:extLst>
          </p:cNvPr>
          <p:cNvSpPr txBox="1">
            <a:spLocks/>
          </p:cNvSpPr>
          <p:nvPr/>
        </p:nvSpPr>
        <p:spPr>
          <a:xfrm>
            <a:off x="1175301" y="350264"/>
            <a:ext cx="3945467" cy="751795"/>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Font typeface="Arial" panose="020B0604020202020204" pitchFamily="34" charset="0"/>
              <a:buNone/>
            </a:pPr>
            <a:r>
              <a:rPr lang="en-US" sz="2400" u="sng" dirty="0">
                <a:ea typeface="HelloHappyDays" panose="02000603000000000000" pitchFamily="2" charset="0"/>
              </a:rPr>
              <a:t>choice board #2</a:t>
            </a:r>
          </a:p>
        </p:txBody>
      </p:sp>
      <p:sp>
        <p:nvSpPr>
          <p:cNvPr id="75" name="Content Placeholder 3">
            <a:extLst>
              <a:ext uri="{FF2B5EF4-FFF2-40B4-BE49-F238E27FC236}">
                <a16:creationId xmlns:a16="http://schemas.microsoft.com/office/drawing/2014/main" id="{2EEB3ECF-0A32-4173-A529-2441B5D430B0}"/>
              </a:ext>
            </a:extLst>
          </p:cNvPr>
          <p:cNvSpPr txBox="1">
            <a:spLocks/>
          </p:cNvSpPr>
          <p:nvPr/>
        </p:nvSpPr>
        <p:spPr>
          <a:xfrm>
            <a:off x="272283" y="765094"/>
            <a:ext cx="6519862" cy="778483"/>
          </a:xfrm>
          <a:prstGeom prst="rect">
            <a:avLst/>
          </a:prstGeom>
        </p:spPr>
        <p:txBody>
          <a:bodyPr vert="horz" wrap="square" lIns="91440" tIns="45720" rIns="91440" bIns="45720" rtlCol="0">
            <a:sp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GB" sz="1400" b="1" u="sng" dirty="0">
                <a:solidFill>
                  <a:schemeClr val="tx1">
                    <a:lumMod val="75000"/>
                    <a:lumOff val="25000"/>
                  </a:schemeClr>
                </a:solidFill>
                <a:ea typeface="HelloHappyDays" panose="02000603000000000000" pitchFamily="2" charset="0"/>
              </a:rPr>
              <a:t>Instructions…</a:t>
            </a:r>
          </a:p>
          <a:p>
            <a:pPr marL="0" indent="0">
              <a:buNone/>
            </a:pPr>
            <a:r>
              <a:rPr lang="en-GB" sz="1400" dirty="0">
                <a:solidFill>
                  <a:schemeClr val="tx1">
                    <a:lumMod val="75000"/>
                    <a:lumOff val="25000"/>
                  </a:schemeClr>
                </a:solidFill>
                <a:ea typeface="HelloHappyDays" panose="02000603000000000000" pitchFamily="2" charset="0"/>
              </a:rPr>
              <a:t>Below is a selection of letters that you can write to your teacher.  Each week you will write one – but you can choose which one you write when.</a:t>
            </a:r>
          </a:p>
        </p:txBody>
      </p:sp>
    </p:spTree>
    <p:extLst>
      <p:ext uri="{BB962C8B-B14F-4D97-AF65-F5344CB8AC3E}">
        <p14:creationId xmlns:p14="http://schemas.microsoft.com/office/powerpoint/2010/main" val="17018079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3106" y="559829"/>
            <a:ext cx="5915025" cy="350562"/>
          </a:xfrm>
        </p:spPr>
        <p:txBody>
          <a:bodyPr>
            <a:noAutofit/>
          </a:bodyPr>
          <a:lstStyle/>
          <a:p>
            <a:pPr algn="ctr"/>
            <a:r>
              <a:rPr lang="en-US" sz="2400" u="sng" dirty="0">
                <a:latin typeface="+mn-lt"/>
              </a:rPr>
              <a:t>Letters of distinction</a:t>
            </a:r>
          </a:p>
        </p:txBody>
      </p:sp>
      <p:sp>
        <p:nvSpPr>
          <p:cNvPr id="3" name="Content Placeholder 2"/>
          <p:cNvSpPr>
            <a:spLocks noGrp="1"/>
          </p:cNvSpPr>
          <p:nvPr>
            <p:ph idx="1"/>
          </p:nvPr>
        </p:nvSpPr>
        <p:spPr>
          <a:xfrm>
            <a:off x="1157884" y="827107"/>
            <a:ext cx="3945467" cy="751795"/>
          </a:xfrm>
        </p:spPr>
        <p:txBody>
          <a:bodyPr>
            <a:normAutofit/>
          </a:bodyPr>
          <a:lstStyle/>
          <a:p>
            <a:pPr marL="0" indent="0" algn="ctr">
              <a:buNone/>
            </a:pPr>
            <a:r>
              <a:rPr lang="en-US" sz="2400" u="sng" spc="-150" dirty="0">
                <a:ea typeface="HelloHappyDays" panose="02000603000000000000" pitchFamily="2" charset="0"/>
              </a:rPr>
              <a:t>choice board #3</a:t>
            </a:r>
          </a:p>
        </p:txBody>
      </p:sp>
      <p:sp>
        <p:nvSpPr>
          <p:cNvPr id="4" name="Content Placeholder 3"/>
          <p:cNvSpPr txBox="1">
            <a:spLocks/>
          </p:cNvSpPr>
          <p:nvPr/>
        </p:nvSpPr>
        <p:spPr>
          <a:xfrm>
            <a:off x="272282" y="1139779"/>
            <a:ext cx="6519862" cy="778483"/>
          </a:xfrm>
          <a:prstGeom prst="rect">
            <a:avLst/>
          </a:prstGeom>
        </p:spPr>
        <p:txBody>
          <a:bodyPr vert="horz" wrap="square" lIns="91440" tIns="45720" rIns="91440" bIns="45720" rtlCol="0">
            <a:sp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GB" sz="1400" b="1" u="sng" dirty="0">
                <a:solidFill>
                  <a:schemeClr val="tx1">
                    <a:lumMod val="75000"/>
                    <a:lumOff val="25000"/>
                  </a:schemeClr>
                </a:solidFill>
                <a:ea typeface="HelloHappyDays" panose="02000603000000000000" pitchFamily="2" charset="0"/>
              </a:rPr>
              <a:t>Instructions…</a:t>
            </a:r>
          </a:p>
          <a:p>
            <a:pPr marL="0" indent="0">
              <a:buNone/>
            </a:pPr>
            <a:r>
              <a:rPr lang="en-GB" sz="1400" dirty="0">
                <a:solidFill>
                  <a:schemeClr val="tx1">
                    <a:lumMod val="75000"/>
                    <a:lumOff val="25000"/>
                  </a:schemeClr>
                </a:solidFill>
                <a:ea typeface="HelloHappyDays" panose="02000603000000000000" pitchFamily="2" charset="0"/>
              </a:rPr>
              <a:t>Below is a selection of letters that you can write to your teacher.  Each week you will write one – but you can choose which one you write when.</a:t>
            </a:r>
          </a:p>
        </p:txBody>
      </p:sp>
      <p:sp>
        <p:nvSpPr>
          <p:cNvPr id="19" name="Content Placeholder 3"/>
          <p:cNvSpPr txBox="1">
            <a:spLocks/>
          </p:cNvSpPr>
          <p:nvPr/>
        </p:nvSpPr>
        <p:spPr>
          <a:xfrm>
            <a:off x="386535" y="2289375"/>
            <a:ext cx="2976495" cy="784830"/>
          </a:xfrm>
          <a:prstGeom prst="rect">
            <a:avLst/>
          </a:prstGeom>
        </p:spPr>
        <p:txBody>
          <a:bodyPr vert="horz" wrap="square" lIns="91440" tIns="45720" rIns="91440" bIns="45720" rtlCol="0">
            <a:sp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GB" sz="1000" b="1" u="sng" dirty="0">
                <a:solidFill>
                  <a:schemeClr val="tx1">
                    <a:lumMod val="75000"/>
                    <a:lumOff val="25000"/>
                  </a:schemeClr>
                </a:solidFill>
                <a:ea typeface="HelloHappyDays" panose="02000603000000000000" pitchFamily="2" charset="0"/>
              </a:rPr>
              <a:t>Instructions…</a:t>
            </a:r>
            <a:br>
              <a:rPr lang="en-GB" sz="1000" b="1" u="sng" dirty="0">
                <a:solidFill>
                  <a:schemeClr val="tx1">
                    <a:lumMod val="75000"/>
                    <a:lumOff val="25000"/>
                  </a:schemeClr>
                </a:solidFill>
                <a:ea typeface="HelloHappyDays" panose="02000603000000000000" pitchFamily="2" charset="0"/>
              </a:rPr>
            </a:br>
            <a:r>
              <a:rPr lang="en-GB" sz="1000" dirty="0">
                <a:solidFill>
                  <a:schemeClr val="tx1">
                    <a:lumMod val="75000"/>
                    <a:lumOff val="25000"/>
                  </a:schemeClr>
                </a:solidFill>
                <a:ea typeface="HelloHappyDays" panose="02000603000000000000" pitchFamily="2" charset="0"/>
              </a:rPr>
              <a:t>Write a letter to your teacher answering the question “If you could climb inside any book, which book would you like to live in and why?” Explain your thinking in your letter.</a:t>
            </a:r>
          </a:p>
        </p:txBody>
      </p:sp>
      <p:sp>
        <p:nvSpPr>
          <p:cNvPr id="20" name="Pentagon 19"/>
          <p:cNvSpPr/>
          <p:nvPr/>
        </p:nvSpPr>
        <p:spPr>
          <a:xfrm>
            <a:off x="440576" y="2019271"/>
            <a:ext cx="2052464" cy="271123"/>
          </a:xfrm>
          <a:prstGeom prst="homePlate">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0" dirty="0"/>
          </a:p>
        </p:txBody>
      </p:sp>
      <p:sp>
        <p:nvSpPr>
          <p:cNvPr id="21" name="TextBox 20"/>
          <p:cNvSpPr txBox="1"/>
          <p:nvPr/>
        </p:nvSpPr>
        <p:spPr>
          <a:xfrm>
            <a:off x="440577" y="2056040"/>
            <a:ext cx="2049048" cy="273160"/>
          </a:xfrm>
          <a:prstGeom prst="rect">
            <a:avLst/>
          </a:prstGeom>
          <a:noFill/>
          <a:ln>
            <a:noFill/>
          </a:ln>
        </p:spPr>
        <p:txBody>
          <a:bodyPr vert="horz" lIns="91440" tIns="45720" rIns="91440" bIns="45720" rtlCol="0" anchor="ctr">
            <a:noAutofit/>
          </a:bodyPr>
          <a:lstStyle>
            <a:defPPr>
              <a:defRPr lang="en-US"/>
            </a:defPPr>
            <a:lvl1pPr defTabSz="685800">
              <a:lnSpc>
                <a:spcPct val="90000"/>
              </a:lnSpc>
              <a:spcBef>
                <a:spcPct val="0"/>
              </a:spcBef>
              <a:buNone/>
              <a:defRPr sz="3200">
                <a:latin typeface="KG Always A Good Time" panose="02000505000000020003" pitchFamily="2" charset="0"/>
                <a:ea typeface="+mj-ea"/>
                <a:cs typeface="+mj-cs"/>
              </a:defRPr>
            </a:lvl1pPr>
          </a:lstStyle>
          <a:p>
            <a:r>
              <a:rPr lang="en-GB" sz="1000" dirty="0">
                <a:latin typeface="+mn-lt"/>
              </a:rPr>
              <a:t>Living books</a:t>
            </a:r>
          </a:p>
        </p:txBody>
      </p:sp>
      <p:sp>
        <p:nvSpPr>
          <p:cNvPr id="22" name="Content Placeholder 3"/>
          <p:cNvSpPr txBox="1">
            <a:spLocks/>
          </p:cNvSpPr>
          <p:nvPr/>
        </p:nvSpPr>
        <p:spPr>
          <a:xfrm>
            <a:off x="3458946" y="2290394"/>
            <a:ext cx="3122828" cy="646331"/>
          </a:xfrm>
          <a:prstGeom prst="rect">
            <a:avLst/>
          </a:prstGeom>
        </p:spPr>
        <p:txBody>
          <a:bodyPr vert="horz" wrap="square" lIns="91440" tIns="45720" rIns="91440" bIns="45720" rtlCol="0">
            <a:sp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GB" sz="1000" b="1" u="sng" dirty="0">
                <a:solidFill>
                  <a:schemeClr val="tx1">
                    <a:lumMod val="75000"/>
                    <a:lumOff val="25000"/>
                  </a:schemeClr>
                </a:solidFill>
                <a:ea typeface="HelloHappyDays" panose="02000603000000000000" pitchFamily="2" charset="0"/>
              </a:rPr>
              <a:t>Instructions…</a:t>
            </a:r>
            <a:br>
              <a:rPr lang="en-GB" sz="1000" b="1" u="sng" dirty="0">
                <a:solidFill>
                  <a:schemeClr val="tx1">
                    <a:lumMod val="75000"/>
                    <a:lumOff val="25000"/>
                  </a:schemeClr>
                </a:solidFill>
                <a:ea typeface="HelloHappyDays" panose="02000603000000000000" pitchFamily="2" charset="0"/>
              </a:rPr>
            </a:br>
            <a:r>
              <a:rPr lang="en-GB" sz="1000" dirty="0">
                <a:solidFill>
                  <a:schemeClr val="tx1">
                    <a:lumMod val="75000"/>
                    <a:lumOff val="25000"/>
                  </a:schemeClr>
                </a:solidFill>
                <a:ea typeface="HelloHappyDays" panose="02000603000000000000" pitchFamily="2" charset="0"/>
              </a:rPr>
              <a:t>Write a letter to your teacher explaining what was the best year of your life. What happened? Why was it so good? </a:t>
            </a:r>
          </a:p>
        </p:txBody>
      </p:sp>
      <p:sp>
        <p:nvSpPr>
          <p:cNvPr id="23" name="Pentagon 22"/>
          <p:cNvSpPr/>
          <p:nvPr/>
        </p:nvSpPr>
        <p:spPr>
          <a:xfrm>
            <a:off x="3543641" y="2027221"/>
            <a:ext cx="2052464" cy="271123"/>
          </a:xfrm>
          <a:prstGeom prst="homePlate">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0" dirty="0"/>
          </a:p>
        </p:txBody>
      </p:sp>
      <p:sp>
        <p:nvSpPr>
          <p:cNvPr id="24" name="TextBox 23"/>
          <p:cNvSpPr txBox="1"/>
          <p:nvPr/>
        </p:nvSpPr>
        <p:spPr>
          <a:xfrm>
            <a:off x="3503002" y="2033134"/>
            <a:ext cx="2049048" cy="273160"/>
          </a:xfrm>
          <a:prstGeom prst="rect">
            <a:avLst/>
          </a:prstGeom>
          <a:noFill/>
          <a:ln>
            <a:noFill/>
          </a:ln>
        </p:spPr>
        <p:txBody>
          <a:bodyPr vert="horz" lIns="91440" tIns="45720" rIns="91440" bIns="45720" rtlCol="0" anchor="ctr">
            <a:noAutofit/>
          </a:bodyPr>
          <a:lstStyle>
            <a:defPPr>
              <a:defRPr lang="en-US"/>
            </a:defPPr>
            <a:lvl1pPr defTabSz="685800">
              <a:lnSpc>
                <a:spcPct val="90000"/>
              </a:lnSpc>
              <a:spcBef>
                <a:spcPct val="0"/>
              </a:spcBef>
              <a:buNone/>
              <a:defRPr sz="3200">
                <a:latin typeface="KG Always A Good Time" panose="02000505000000020003" pitchFamily="2" charset="0"/>
                <a:ea typeface="+mj-ea"/>
                <a:cs typeface="+mj-cs"/>
              </a:defRPr>
            </a:lvl1pPr>
          </a:lstStyle>
          <a:p>
            <a:r>
              <a:rPr lang="en-GB" sz="1000" dirty="0">
                <a:latin typeface="+mn-lt"/>
              </a:rPr>
              <a:t>Best years</a:t>
            </a:r>
          </a:p>
        </p:txBody>
      </p:sp>
      <p:sp>
        <p:nvSpPr>
          <p:cNvPr id="25" name="Rectangle 24"/>
          <p:cNvSpPr/>
          <p:nvPr/>
        </p:nvSpPr>
        <p:spPr>
          <a:xfrm>
            <a:off x="393278" y="2019271"/>
            <a:ext cx="3065668" cy="1281015"/>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26" name="Rectangle 25"/>
          <p:cNvSpPr/>
          <p:nvPr/>
        </p:nvSpPr>
        <p:spPr>
          <a:xfrm>
            <a:off x="3509362" y="2019271"/>
            <a:ext cx="3065668" cy="1281015"/>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29" name="Content Placeholder 3"/>
          <p:cNvSpPr txBox="1">
            <a:spLocks/>
          </p:cNvSpPr>
          <p:nvPr/>
        </p:nvSpPr>
        <p:spPr>
          <a:xfrm>
            <a:off x="393279" y="3616589"/>
            <a:ext cx="2976495" cy="923330"/>
          </a:xfrm>
          <a:prstGeom prst="rect">
            <a:avLst/>
          </a:prstGeom>
        </p:spPr>
        <p:txBody>
          <a:bodyPr vert="horz" wrap="square" lIns="91440" tIns="45720" rIns="91440" bIns="45720" rtlCol="0">
            <a:sp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GB" sz="1000" b="1" u="sng" dirty="0">
                <a:solidFill>
                  <a:schemeClr val="tx1">
                    <a:lumMod val="75000"/>
                    <a:lumOff val="25000"/>
                  </a:schemeClr>
                </a:solidFill>
                <a:ea typeface="HelloHappyDays" panose="02000603000000000000" pitchFamily="2" charset="0"/>
              </a:rPr>
              <a:t>Instructions…</a:t>
            </a:r>
            <a:br>
              <a:rPr lang="en-GB" sz="1000" b="1" u="sng" dirty="0">
                <a:solidFill>
                  <a:schemeClr val="tx1">
                    <a:lumMod val="75000"/>
                    <a:lumOff val="25000"/>
                  </a:schemeClr>
                </a:solidFill>
                <a:ea typeface="HelloHappyDays" panose="02000603000000000000" pitchFamily="2" charset="0"/>
              </a:rPr>
            </a:br>
            <a:r>
              <a:rPr lang="en-GB" sz="1000" dirty="0">
                <a:solidFill>
                  <a:schemeClr val="tx1">
                    <a:lumMod val="75000"/>
                    <a:lumOff val="25000"/>
                  </a:schemeClr>
                </a:solidFill>
                <a:ea typeface="HelloHappyDays" panose="02000603000000000000" pitchFamily="2" charset="0"/>
              </a:rPr>
              <a:t>Write a letter to your teacher on the topic of animals’ thoughts and emotions. Do you believe animals have thoughts and emotions in the same way that humans do? What examples do you have? Do you think it’s important?</a:t>
            </a:r>
          </a:p>
        </p:txBody>
      </p:sp>
      <p:sp>
        <p:nvSpPr>
          <p:cNvPr id="30" name="Pentagon 29"/>
          <p:cNvSpPr/>
          <p:nvPr/>
        </p:nvSpPr>
        <p:spPr>
          <a:xfrm>
            <a:off x="447320" y="3346485"/>
            <a:ext cx="2052464" cy="271123"/>
          </a:xfrm>
          <a:prstGeom prst="homePlate">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0" dirty="0"/>
          </a:p>
        </p:txBody>
      </p:sp>
      <p:sp>
        <p:nvSpPr>
          <p:cNvPr id="31" name="TextBox 30"/>
          <p:cNvSpPr txBox="1"/>
          <p:nvPr/>
        </p:nvSpPr>
        <p:spPr>
          <a:xfrm>
            <a:off x="447321" y="3383254"/>
            <a:ext cx="2049048" cy="273160"/>
          </a:xfrm>
          <a:prstGeom prst="rect">
            <a:avLst/>
          </a:prstGeom>
          <a:noFill/>
          <a:ln>
            <a:noFill/>
          </a:ln>
        </p:spPr>
        <p:txBody>
          <a:bodyPr vert="horz" lIns="91440" tIns="45720" rIns="91440" bIns="45720" rtlCol="0" anchor="ctr">
            <a:noAutofit/>
          </a:bodyPr>
          <a:lstStyle>
            <a:defPPr>
              <a:defRPr lang="en-US"/>
            </a:defPPr>
            <a:lvl1pPr defTabSz="685800">
              <a:lnSpc>
                <a:spcPct val="90000"/>
              </a:lnSpc>
              <a:spcBef>
                <a:spcPct val="0"/>
              </a:spcBef>
              <a:buNone/>
              <a:defRPr sz="3200">
                <a:latin typeface="KG Always A Good Time" panose="02000505000000020003" pitchFamily="2" charset="0"/>
                <a:ea typeface="+mj-ea"/>
                <a:cs typeface="+mj-cs"/>
              </a:defRPr>
            </a:lvl1pPr>
          </a:lstStyle>
          <a:p>
            <a:r>
              <a:rPr lang="en-GB" sz="1000" dirty="0">
                <a:latin typeface="+mn-lt"/>
              </a:rPr>
              <a:t>Animal Emotions</a:t>
            </a:r>
          </a:p>
        </p:txBody>
      </p:sp>
      <p:sp>
        <p:nvSpPr>
          <p:cNvPr id="32" name="Content Placeholder 3"/>
          <p:cNvSpPr txBox="1">
            <a:spLocks/>
          </p:cNvSpPr>
          <p:nvPr/>
        </p:nvSpPr>
        <p:spPr>
          <a:xfrm>
            <a:off x="3465690" y="3617608"/>
            <a:ext cx="3122828" cy="801823"/>
          </a:xfrm>
          <a:prstGeom prst="rect">
            <a:avLst/>
          </a:prstGeom>
        </p:spPr>
        <p:txBody>
          <a:bodyPr vert="horz" wrap="square" lIns="91440" tIns="45720" rIns="91440" bIns="45720" rtlCol="0">
            <a:sp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GB" sz="1000" b="1" u="sng" dirty="0">
                <a:solidFill>
                  <a:schemeClr val="tx1">
                    <a:lumMod val="75000"/>
                    <a:lumOff val="25000"/>
                  </a:schemeClr>
                </a:solidFill>
                <a:ea typeface="HelloHappyDays" panose="02000603000000000000" pitchFamily="2" charset="0"/>
              </a:rPr>
              <a:t>Instructions…</a:t>
            </a:r>
            <a:br>
              <a:rPr lang="en-GB" sz="1000" b="1" u="sng" dirty="0">
                <a:solidFill>
                  <a:schemeClr val="tx1">
                    <a:lumMod val="75000"/>
                    <a:lumOff val="25000"/>
                  </a:schemeClr>
                </a:solidFill>
                <a:ea typeface="HelloHappyDays" panose="02000603000000000000" pitchFamily="2" charset="0"/>
              </a:rPr>
            </a:br>
            <a:r>
              <a:rPr lang="en-GB" sz="1000" dirty="0">
                <a:solidFill>
                  <a:schemeClr val="tx1">
                    <a:lumMod val="75000"/>
                    <a:lumOff val="25000"/>
                  </a:schemeClr>
                </a:solidFill>
                <a:ea typeface="HelloHappyDays" panose="02000603000000000000" pitchFamily="2" charset="0"/>
              </a:rPr>
              <a:t>Write a letter to your teacher explaining what you think the future of human evolution might be. What will humanity be like in 100,000 years? Will we be the same? Will we look and act differently?</a:t>
            </a:r>
          </a:p>
        </p:txBody>
      </p:sp>
      <p:sp>
        <p:nvSpPr>
          <p:cNvPr id="33" name="Pentagon 32"/>
          <p:cNvSpPr/>
          <p:nvPr/>
        </p:nvSpPr>
        <p:spPr>
          <a:xfrm>
            <a:off x="3550385" y="3354435"/>
            <a:ext cx="2052464" cy="271123"/>
          </a:xfrm>
          <a:prstGeom prst="homePlate">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0" dirty="0"/>
          </a:p>
        </p:txBody>
      </p:sp>
      <p:sp>
        <p:nvSpPr>
          <p:cNvPr id="34" name="TextBox 33"/>
          <p:cNvSpPr txBox="1"/>
          <p:nvPr/>
        </p:nvSpPr>
        <p:spPr>
          <a:xfrm>
            <a:off x="3509746" y="3360348"/>
            <a:ext cx="2049048" cy="273160"/>
          </a:xfrm>
          <a:prstGeom prst="rect">
            <a:avLst/>
          </a:prstGeom>
          <a:noFill/>
          <a:ln>
            <a:noFill/>
          </a:ln>
        </p:spPr>
        <p:txBody>
          <a:bodyPr vert="horz" lIns="91440" tIns="45720" rIns="91440" bIns="45720" rtlCol="0" anchor="ctr">
            <a:noAutofit/>
          </a:bodyPr>
          <a:lstStyle>
            <a:defPPr>
              <a:defRPr lang="en-US"/>
            </a:defPPr>
            <a:lvl1pPr defTabSz="685800">
              <a:lnSpc>
                <a:spcPct val="90000"/>
              </a:lnSpc>
              <a:spcBef>
                <a:spcPct val="0"/>
              </a:spcBef>
              <a:buNone/>
              <a:defRPr sz="3200">
                <a:latin typeface="KG Always A Good Time" panose="02000505000000020003" pitchFamily="2" charset="0"/>
                <a:ea typeface="+mj-ea"/>
                <a:cs typeface="+mj-cs"/>
              </a:defRPr>
            </a:lvl1pPr>
          </a:lstStyle>
          <a:p>
            <a:r>
              <a:rPr lang="en-GB" sz="1000" dirty="0">
                <a:latin typeface="+mn-lt"/>
              </a:rPr>
              <a:t>Human future</a:t>
            </a:r>
          </a:p>
        </p:txBody>
      </p:sp>
      <p:sp>
        <p:nvSpPr>
          <p:cNvPr id="35" name="Rectangle 34"/>
          <p:cNvSpPr/>
          <p:nvPr/>
        </p:nvSpPr>
        <p:spPr>
          <a:xfrm>
            <a:off x="400022" y="3346485"/>
            <a:ext cx="3065668" cy="1281015"/>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36" name="Rectangle 35"/>
          <p:cNvSpPr/>
          <p:nvPr/>
        </p:nvSpPr>
        <p:spPr>
          <a:xfrm>
            <a:off x="3516106" y="3346485"/>
            <a:ext cx="3065668" cy="1281015"/>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37" name="Content Placeholder 3"/>
          <p:cNvSpPr txBox="1">
            <a:spLocks/>
          </p:cNvSpPr>
          <p:nvPr/>
        </p:nvSpPr>
        <p:spPr>
          <a:xfrm>
            <a:off x="393279" y="4957667"/>
            <a:ext cx="2976495" cy="798680"/>
          </a:xfrm>
          <a:prstGeom prst="rect">
            <a:avLst/>
          </a:prstGeom>
        </p:spPr>
        <p:txBody>
          <a:bodyPr vert="horz" wrap="square" lIns="91440" tIns="45720" rIns="91440" bIns="45720" rtlCol="0">
            <a:sp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GB" sz="1000" b="1" u="sng" dirty="0">
                <a:solidFill>
                  <a:schemeClr val="tx1">
                    <a:lumMod val="75000"/>
                    <a:lumOff val="25000"/>
                  </a:schemeClr>
                </a:solidFill>
                <a:ea typeface="HelloHappyDays" panose="02000603000000000000" pitchFamily="2" charset="0"/>
              </a:rPr>
              <a:t>Instructions…</a:t>
            </a:r>
            <a:br>
              <a:rPr lang="en-GB" sz="1000" b="1" u="sng" dirty="0">
                <a:solidFill>
                  <a:schemeClr val="tx1">
                    <a:lumMod val="75000"/>
                    <a:lumOff val="25000"/>
                  </a:schemeClr>
                </a:solidFill>
                <a:ea typeface="HelloHappyDays" panose="02000603000000000000" pitchFamily="2" charset="0"/>
              </a:rPr>
            </a:br>
            <a:r>
              <a:rPr lang="en-GB" sz="1000" dirty="0">
                <a:solidFill>
                  <a:schemeClr val="tx1">
                    <a:lumMod val="75000"/>
                    <a:lumOff val="25000"/>
                  </a:schemeClr>
                </a:solidFill>
                <a:ea typeface="HelloHappyDays" panose="02000603000000000000" pitchFamily="2" charset="0"/>
              </a:rPr>
              <a:t>Write a letter to your teacher on the topic of “the point of life”. What is the point of life as far as you are concerned? It doesn’t have to be big or deep, it just has to be truthful for you. What is the point of it all?</a:t>
            </a:r>
          </a:p>
        </p:txBody>
      </p:sp>
      <p:sp>
        <p:nvSpPr>
          <p:cNvPr id="38" name="Pentagon 37"/>
          <p:cNvSpPr/>
          <p:nvPr/>
        </p:nvSpPr>
        <p:spPr>
          <a:xfrm>
            <a:off x="447320" y="4687563"/>
            <a:ext cx="2052464" cy="271123"/>
          </a:xfrm>
          <a:prstGeom prst="homePlate">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0" dirty="0"/>
          </a:p>
        </p:txBody>
      </p:sp>
      <p:sp>
        <p:nvSpPr>
          <p:cNvPr id="39" name="TextBox 38"/>
          <p:cNvSpPr txBox="1"/>
          <p:nvPr/>
        </p:nvSpPr>
        <p:spPr>
          <a:xfrm>
            <a:off x="447321" y="4724332"/>
            <a:ext cx="2049048" cy="273160"/>
          </a:xfrm>
          <a:prstGeom prst="rect">
            <a:avLst/>
          </a:prstGeom>
          <a:noFill/>
          <a:ln>
            <a:noFill/>
          </a:ln>
        </p:spPr>
        <p:txBody>
          <a:bodyPr vert="horz" lIns="91440" tIns="45720" rIns="91440" bIns="45720" rtlCol="0" anchor="ctr">
            <a:noAutofit/>
          </a:bodyPr>
          <a:lstStyle>
            <a:defPPr>
              <a:defRPr lang="en-US"/>
            </a:defPPr>
            <a:lvl1pPr defTabSz="685800">
              <a:lnSpc>
                <a:spcPct val="90000"/>
              </a:lnSpc>
              <a:spcBef>
                <a:spcPct val="0"/>
              </a:spcBef>
              <a:buNone/>
              <a:defRPr sz="3200">
                <a:latin typeface="KG Always A Good Time" panose="02000505000000020003" pitchFamily="2" charset="0"/>
                <a:ea typeface="+mj-ea"/>
                <a:cs typeface="+mj-cs"/>
              </a:defRPr>
            </a:lvl1pPr>
          </a:lstStyle>
          <a:p>
            <a:r>
              <a:rPr lang="en-GB" sz="1000" dirty="0">
                <a:latin typeface="+mn-lt"/>
              </a:rPr>
              <a:t>What is the point?</a:t>
            </a:r>
          </a:p>
        </p:txBody>
      </p:sp>
      <p:sp>
        <p:nvSpPr>
          <p:cNvPr id="40" name="Content Placeholder 3"/>
          <p:cNvSpPr txBox="1">
            <a:spLocks/>
          </p:cNvSpPr>
          <p:nvPr/>
        </p:nvSpPr>
        <p:spPr>
          <a:xfrm>
            <a:off x="3465690" y="4958685"/>
            <a:ext cx="3122828" cy="923330"/>
          </a:xfrm>
          <a:prstGeom prst="rect">
            <a:avLst/>
          </a:prstGeom>
        </p:spPr>
        <p:txBody>
          <a:bodyPr vert="horz" wrap="square" lIns="91440" tIns="45720" rIns="91440" bIns="45720" rtlCol="0">
            <a:sp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GB" sz="1000" b="1" u="sng" dirty="0">
                <a:solidFill>
                  <a:schemeClr val="tx1">
                    <a:lumMod val="75000"/>
                    <a:lumOff val="25000"/>
                  </a:schemeClr>
                </a:solidFill>
                <a:ea typeface="HelloHappyDays" panose="02000603000000000000" pitchFamily="2" charset="0"/>
              </a:rPr>
              <a:t>Instructions…</a:t>
            </a:r>
            <a:br>
              <a:rPr lang="en-GB" sz="1000" b="1" u="sng" dirty="0">
                <a:solidFill>
                  <a:schemeClr val="tx1">
                    <a:lumMod val="75000"/>
                    <a:lumOff val="25000"/>
                  </a:schemeClr>
                </a:solidFill>
                <a:ea typeface="HelloHappyDays" panose="02000603000000000000" pitchFamily="2" charset="0"/>
              </a:rPr>
            </a:br>
            <a:r>
              <a:rPr lang="en-GB" sz="1000" dirty="0">
                <a:solidFill>
                  <a:schemeClr val="tx1">
                    <a:lumMod val="75000"/>
                    <a:lumOff val="25000"/>
                  </a:schemeClr>
                </a:solidFill>
                <a:ea typeface="HelloHappyDays" panose="02000603000000000000" pitchFamily="2" charset="0"/>
              </a:rPr>
              <a:t>Write a letter to your teacher on the topic of teen power. Teenagers are often maligned in the press. Your letter is going to be a statement about everything that is awesome about teenagers and why you should be proud to be who you are.</a:t>
            </a:r>
          </a:p>
        </p:txBody>
      </p:sp>
      <p:sp>
        <p:nvSpPr>
          <p:cNvPr id="41" name="Pentagon 40"/>
          <p:cNvSpPr/>
          <p:nvPr/>
        </p:nvSpPr>
        <p:spPr>
          <a:xfrm>
            <a:off x="3550385" y="4695513"/>
            <a:ext cx="2052464" cy="271123"/>
          </a:xfrm>
          <a:prstGeom prst="homePlate">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0" dirty="0"/>
          </a:p>
        </p:txBody>
      </p:sp>
      <p:sp>
        <p:nvSpPr>
          <p:cNvPr id="42" name="TextBox 41"/>
          <p:cNvSpPr txBox="1"/>
          <p:nvPr/>
        </p:nvSpPr>
        <p:spPr>
          <a:xfrm>
            <a:off x="3509746" y="4701426"/>
            <a:ext cx="2049048" cy="273160"/>
          </a:xfrm>
          <a:prstGeom prst="rect">
            <a:avLst/>
          </a:prstGeom>
          <a:noFill/>
          <a:ln>
            <a:noFill/>
          </a:ln>
        </p:spPr>
        <p:txBody>
          <a:bodyPr vert="horz" lIns="91440" tIns="45720" rIns="91440" bIns="45720" rtlCol="0" anchor="ctr">
            <a:noAutofit/>
          </a:bodyPr>
          <a:lstStyle>
            <a:defPPr>
              <a:defRPr lang="en-US"/>
            </a:defPPr>
            <a:lvl1pPr defTabSz="685800">
              <a:lnSpc>
                <a:spcPct val="90000"/>
              </a:lnSpc>
              <a:spcBef>
                <a:spcPct val="0"/>
              </a:spcBef>
              <a:buNone/>
              <a:defRPr sz="3200">
                <a:latin typeface="KG Always A Good Time" panose="02000505000000020003" pitchFamily="2" charset="0"/>
                <a:ea typeface="+mj-ea"/>
                <a:cs typeface="+mj-cs"/>
              </a:defRPr>
            </a:lvl1pPr>
          </a:lstStyle>
          <a:p>
            <a:r>
              <a:rPr lang="en-GB" sz="1000" dirty="0">
                <a:latin typeface="+mn-lt"/>
              </a:rPr>
              <a:t>Teen Power</a:t>
            </a:r>
          </a:p>
        </p:txBody>
      </p:sp>
      <p:sp>
        <p:nvSpPr>
          <p:cNvPr id="43" name="Rectangle 42"/>
          <p:cNvSpPr/>
          <p:nvPr/>
        </p:nvSpPr>
        <p:spPr>
          <a:xfrm>
            <a:off x="400022" y="4687563"/>
            <a:ext cx="3065668" cy="1281015"/>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44" name="Rectangle 43"/>
          <p:cNvSpPr/>
          <p:nvPr/>
        </p:nvSpPr>
        <p:spPr>
          <a:xfrm>
            <a:off x="3516106" y="4687563"/>
            <a:ext cx="3065668" cy="1281015"/>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45" name="Content Placeholder 3"/>
          <p:cNvSpPr txBox="1">
            <a:spLocks/>
          </p:cNvSpPr>
          <p:nvPr/>
        </p:nvSpPr>
        <p:spPr>
          <a:xfrm>
            <a:off x="393279" y="6290280"/>
            <a:ext cx="2976495" cy="801823"/>
          </a:xfrm>
          <a:prstGeom prst="rect">
            <a:avLst/>
          </a:prstGeom>
        </p:spPr>
        <p:txBody>
          <a:bodyPr vert="horz" wrap="square" lIns="91440" tIns="45720" rIns="91440" bIns="45720" rtlCol="0">
            <a:sp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GB" sz="1000" b="1" u="sng" dirty="0">
                <a:solidFill>
                  <a:schemeClr val="tx1">
                    <a:lumMod val="75000"/>
                    <a:lumOff val="25000"/>
                  </a:schemeClr>
                </a:solidFill>
                <a:ea typeface="HelloHappyDays" panose="02000603000000000000" pitchFamily="2" charset="0"/>
              </a:rPr>
              <a:t>Instructions…</a:t>
            </a:r>
            <a:br>
              <a:rPr lang="en-GB" sz="1000" b="1" u="sng" dirty="0">
                <a:solidFill>
                  <a:schemeClr val="tx1">
                    <a:lumMod val="75000"/>
                    <a:lumOff val="25000"/>
                  </a:schemeClr>
                </a:solidFill>
                <a:ea typeface="HelloHappyDays" panose="02000603000000000000" pitchFamily="2" charset="0"/>
              </a:rPr>
            </a:br>
            <a:r>
              <a:rPr lang="en-GB" sz="1000" dirty="0">
                <a:solidFill>
                  <a:schemeClr val="tx1">
                    <a:lumMod val="75000"/>
                    <a:lumOff val="25000"/>
                  </a:schemeClr>
                </a:solidFill>
                <a:ea typeface="HelloHappyDays" panose="02000603000000000000" pitchFamily="2" charset="0"/>
              </a:rPr>
              <a:t>Write a letter to your teacher describing the one phone call you would most like to make. You get the chance to call any human at any point in history. Who would you call and what would you talk about?</a:t>
            </a:r>
          </a:p>
        </p:txBody>
      </p:sp>
      <p:sp>
        <p:nvSpPr>
          <p:cNvPr id="46" name="Pentagon 45"/>
          <p:cNvSpPr/>
          <p:nvPr/>
        </p:nvSpPr>
        <p:spPr>
          <a:xfrm>
            <a:off x="447320" y="6028641"/>
            <a:ext cx="2052464" cy="271123"/>
          </a:xfrm>
          <a:prstGeom prst="homePlate">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0" dirty="0"/>
          </a:p>
        </p:txBody>
      </p:sp>
      <p:sp>
        <p:nvSpPr>
          <p:cNvPr id="47" name="TextBox 46"/>
          <p:cNvSpPr txBox="1"/>
          <p:nvPr/>
        </p:nvSpPr>
        <p:spPr>
          <a:xfrm>
            <a:off x="447321" y="6065410"/>
            <a:ext cx="2049048" cy="273160"/>
          </a:xfrm>
          <a:prstGeom prst="rect">
            <a:avLst/>
          </a:prstGeom>
          <a:noFill/>
          <a:ln>
            <a:noFill/>
          </a:ln>
        </p:spPr>
        <p:txBody>
          <a:bodyPr vert="horz" lIns="91440" tIns="45720" rIns="91440" bIns="45720" rtlCol="0" anchor="ctr">
            <a:noAutofit/>
          </a:bodyPr>
          <a:lstStyle>
            <a:defPPr>
              <a:defRPr lang="en-US"/>
            </a:defPPr>
            <a:lvl1pPr defTabSz="685800">
              <a:lnSpc>
                <a:spcPct val="90000"/>
              </a:lnSpc>
              <a:spcBef>
                <a:spcPct val="0"/>
              </a:spcBef>
              <a:buNone/>
              <a:defRPr sz="3200">
                <a:latin typeface="KG Always A Good Time" panose="02000505000000020003" pitchFamily="2" charset="0"/>
                <a:ea typeface="+mj-ea"/>
                <a:cs typeface="+mj-cs"/>
              </a:defRPr>
            </a:lvl1pPr>
          </a:lstStyle>
          <a:p>
            <a:r>
              <a:rPr lang="en-GB" sz="1000" dirty="0">
                <a:latin typeface="+mn-lt"/>
              </a:rPr>
              <a:t>Just one call</a:t>
            </a:r>
          </a:p>
        </p:txBody>
      </p:sp>
      <p:sp>
        <p:nvSpPr>
          <p:cNvPr id="48" name="Content Placeholder 3"/>
          <p:cNvSpPr txBox="1">
            <a:spLocks/>
          </p:cNvSpPr>
          <p:nvPr/>
        </p:nvSpPr>
        <p:spPr>
          <a:xfrm>
            <a:off x="3465690" y="6299763"/>
            <a:ext cx="3122828" cy="784830"/>
          </a:xfrm>
          <a:prstGeom prst="rect">
            <a:avLst/>
          </a:prstGeom>
        </p:spPr>
        <p:txBody>
          <a:bodyPr vert="horz" wrap="square" lIns="91440" tIns="45720" rIns="91440" bIns="45720" rtlCol="0">
            <a:sp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GB" sz="1000" b="1" u="sng" dirty="0">
                <a:solidFill>
                  <a:schemeClr val="tx1">
                    <a:lumMod val="75000"/>
                    <a:lumOff val="25000"/>
                  </a:schemeClr>
                </a:solidFill>
                <a:ea typeface="HelloHappyDays" panose="02000603000000000000" pitchFamily="2" charset="0"/>
              </a:rPr>
              <a:t>Instructions…</a:t>
            </a:r>
            <a:br>
              <a:rPr lang="en-GB" sz="1000" b="1" u="sng" dirty="0">
                <a:solidFill>
                  <a:schemeClr val="tx1">
                    <a:lumMod val="75000"/>
                    <a:lumOff val="25000"/>
                  </a:schemeClr>
                </a:solidFill>
                <a:ea typeface="HelloHappyDays" panose="02000603000000000000" pitchFamily="2" charset="0"/>
              </a:rPr>
            </a:br>
            <a:r>
              <a:rPr lang="en-GB" sz="1000" dirty="0">
                <a:solidFill>
                  <a:schemeClr val="tx1">
                    <a:lumMod val="75000"/>
                    <a:lumOff val="25000"/>
                  </a:schemeClr>
                </a:solidFill>
                <a:ea typeface="HelloHappyDays" panose="02000603000000000000" pitchFamily="2" charset="0"/>
              </a:rPr>
              <a:t>Write a letter to your teacher about being wrong. Describe a time when you have been wrong – it can be big or small – what were you wrong about? What was the consequence?</a:t>
            </a:r>
          </a:p>
        </p:txBody>
      </p:sp>
      <p:sp>
        <p:nvSpPr>
          <p:cNvPr id="49" name="Pentagon 48"/>
          <p:cNvSpPr/>
          <p:nvPr/>
        </p:nvSpPr>
        <p:spPr>
          <a:xfrm>
            <a:off x="3550385" y="6036591"/>
            <a:ext cx="2052464" cy="271123"/>
          </a:xfrm>
          <a:prstGeom prst="homePlate">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0" dirty="0"/>
          </a:p>
        </p:txBody>
      </p:sp>
      <p:sp>
        <p:nvSpPr>
          <p:cNvPr id="50" name="TextBox 49"/>
          <p:cNvSpPr txBox="1"/>
          <p:nvPr/>
        </p:nvSpPr>
        <p:spPr>
          <a:xfrm>
            <a:off x="3509746" y="6042504"/>
            <a:ext cx="2049048" cy="273160"/>
          </a:xfrm>
          <a:prstGeom prst="rect">
            <a:avLst/>
          </a:prstGeom>
          <a:noFill/>
          <a:ln>
            <a:noFill/>
          </a:ln>
        </p:spPr>
        <p:txBody>
          <a:bodyPr vert="horz" lIns="91440" tIns="45720" rIns="91440" bIns="45720" rtlCol="0" anchor="ctr">
            <a:noAutofit/>
          </a:bodyPr>
          <a:lstStyle>
            <a:defPPr>
              <a:defRPr lang="en-US"/>
            </a:defPPr>
            <a:lvl1pPr defTabSz="685800">
              <a:lnSpc>
                <a:spcPct val="90000"/>
              </a:lnSpc>
              <a:spcBef>
                <a:spcPct val="0"/>
              </a:spcBef>
              <a:buNone/>
              <a:defRPr sz="3200">
                <a:latin typeface="KG Always A Good Time" panose="02000505000000020003" pitchFamily="2" charset="0"/>
                <a:ea typeface="+mj-ea"/>
                <a:cs typeface="+mj-cs"/>
              </a:defRPr>
            </a:lvl1pPr>
          </a:lstStyle>
          <a:p>
            <a:r>
              <a:rPr lang="en-GB" sz="1000" dirty="0">
                <a:latin typeface="+mn-lt"/>
              </a:rPr>
              <a:t>So Wrong</a:t>
            </a:r>
          </a:p>
        </p:txBody>
      </p:sp>
      <p:sp>
        <p:nvSpPr>
          <p:cNvPr id="51" name="Rectangle 50"/>
          <p:cNvSpPr/>
          <p:nvPr/>
        </p:nvSpPr>
        <p:spPr>
          <a:xfrm>
            <a:off x="400022" y="6028641"/>
            <a:ext cx="3065668" cy="1281015"/>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52" name="Rectangle 51"/>
          <p:cNvSpPr/>
          <p:nvPr/>
        </p:nvSpPr>
        <p:spPr>
          <a:xfrm>
            <a:off x="3516106" y="6028641"/>
            <a:ext cx="3065668" cy="1281015"/>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53" name="TextBox 52"/>
          <p:cNvSpPr txBox="1"/>
          <p:nvPr/>
        </p:nvSpPr>
        <p:spPr>
          <a:xfrm>
            <a:off x="2482882" y="6014093"/>
            <a:ext cx="1123445" cy="400110"/>
          </a:xfrm>
          <a:prstGeom prst="rect">
            <a:avLst/>
          </a:prstGeom>
          <a:noFill/>
        </p:spPr>
        <p:txBody>
          <a:bodyPr wrap="square" rtlCol="0">
            <a:spAutoFit/>
          </a:bodyPr>
          <a:lstStyle/>
          <a:p>
            <a:r>
              <a:rPr lang="en-US" sz="1000" dirty="0">
                <a:ea typeface="HelloHappyDays" panose="02000603000000000000" pitchFamily="2" charset="0"/>
              </a:rPr>
              <a:t>Date completed:</a:t>
            </a:r>
            <a:br>
              <a:rPr lang="en-US" sz="1000" dirty="0">
                <a:ea typeface="HelloHappyDays" panose="02000603000000000000" pitchFamily="2" charset="0"/>
              </a:rPr>
            </a:br>
            <a:r>
              <a:rPr lang="en-US" sz="1000" dirty="0">
                <a:ea typeface="HelloHappyDays" panose="02000603000000000000" pitchFamily="2" charset="0"/>
              </a:rPr>
              <a:t>___________</a:t>
            </a:r>
          </a:p>
        </p:txBody>
      </p:sp>
      <p:sp>
        <p:nvSpPr>
          <p:cNvPr id="54" name="TextBox 53"/>
          <p:cNvSpPr txBox="1"/>
          <p:nvPr/>
        </p:nvSpPr>
        <p:spPr>
          <a:xfrm>
            <a:off x="5612243" y="6001935"/>
            <a:ext cx="1123445" cy="400110"/>
          </a:xfrm>
          <a:prstGeom prst="rect">
            <a:avLst/>
          </a:prstGeom>
          <a:noFill/>
        </p:spPr>
        <p:txBody>
          <a:bodyPr wrap="square" rtlCol="0">
            <a:spAutoFit/>
          </a:bodyPr>
          <a:lstStyle/>
          <a:p>
            <a:r>
              <a:rPr lang="en-US" sz="1000" dirty="0">
                <a:ea typeface="HelloHappyDays" panose="02000603000000000000" pitchFamily="2" charset="0"/>
              </a:rPr>
              <a:t>Date completed:</a:t>
            </a:r>
            <a:br>
              <a:rPr lang="en-US" sz="1000" dirty="0">
                <a:ea typeface="HelloHappyDays" panose="02000603000000000000" pitchFamily="2" charset="0"/>
              </a:rPr>
            </a:br>
            <a:r>
              <a:rPr lang="en-US" sz="1000" dirty="0">
                <a:ea typeface="HelloHappyDays" panose="02000603000000000000" pitchFamily="2" charset="0"/>
              </a:rPr>
              <a:t>___________</a:t>
            </a:r>
          </a:p>
        </p:txBody>
      </p:sp>
      <p:sp>
        <p:nvSpPr>
          <p:cNvPr id="55" name="TextBox 54"/>
          <p:cNvSpPr txBox="1"/>
          <p:nvPr/>
        </p:nvSpPr>
        <p:spPr>
          <a:xfrm>
            <a:off x="2466745" y="4652503"/>
            <a:ext cx="1123445" cy="400110"/>
          </a:xfrm>
          <a:prstGeom prst="rect">
            <a:avLst/>
          </a:prstGeom>
          <a:noFill/>
        </p:spPr>
        <p:txBody>
          <a:bodyPr wrap="square" rtlCol="0">
            <a:spAutoFit/>
          </a:bodyPr>
          <a:lstStyle/>
          <a:p>
            <a:r>
              <a:rPr lang="en-US" sz="1000" dirty="0">
                <a:ea typeface="HelloHappyDays" panose="02000603000000000000" pitchFamily="2" charset="0"/>
              </a:rPr>
              <a:t>Date completed:</a:t>
            </a:r>
            <a:br>
              <a:rPr lang="en-US" sz="1000" dirty="0">
                <a:ea typeface="HelloHappyDays" panose="02000603000000000000" pitchFamily="2" charset="0"/>
              </a:rPr>
            </a:br>
            <a:r>
              <a:rPr lang="en-US" sz="1000" dirty="0">
                <a:ea typeface="HelloHappyDays" panose="02000603000000000000" pitchFamily="2" charset="0"/>
              </a:rPr>
              <a:t>___________</a:t>
            </a:r>
          </a:p>
        </p:txBody>
      </p:sp>
      <p:sp>
        <p:nvSpPr>
          <p:cNvPr id="56" name="TextBox 55"/>
          <p:cNvSpPr txBox="1"/>
          <p:nvPr/>
        </p:nvSpPr>
        <p:spPr>
          <a:xfrm>
            <a:off x="5596106" y="4640345"/>
            <a:ext cx="1123445" cy="400110"/>
          </a:xfrm>
          <a:prstGeom prst="rect">
            <a:avLst/>
          </a:prstGeom>
          <a:noFill/>
        </p:spPr>
        <p:txBody>
          <a:bodyPr wrap="square" rtlCol="0">
            <a:spAutoFit/>
          </a:bodyPr>
          <a:lstStyle/>
          <a:p>
            <a:r>
              <a:rPr lang="en-US" sz="1000" dirty="0">
                <a:ea typeface="HelloHappyDays" panose="02000603000000000000" pitchFamily="2" charset="0"/>
              </a:rPr>
              <a:t>Date completed:</a:t>
            </a:r>
            <a:br>
              <a:rPr lang="en-US" sz="1000" dirty="0">
                <a:ea typeface="HelloHappyDays" panose="02000603000000000000" pitchFamily="2" charset="0"/>
              </a:rPr>
            </a:br>
            <a:r>
              <a:rPr lang="en-US" sz="1000" dirty="0">
                <a:ea typeface="HelloHappyDays" panose="02000603000000000000" pitchFamily="2" charset="0"/>
              </a:rPr>
              <a:t>___________</a:t>
            </a:r>
          </a:p>
        </p:txBody>
      </p:sp>
      <p:sp>
        <p:nvSpPr>
          <p:cNvPr id="57" name="TextBox 56"/>
          <p:cNvSpPr txBox="1"/>
          <p:nvPr/>
        </p:nvSpPr>
        <p:spPr>
          <a:xfrm>
            <a:off x="2466745" y="3331396"/>
            <a:ext cx="1123445" cy="400110"/>
          </a:xfrm>
          <a:prstGeom prst="rect">
            <a:avLst/>
          </a:prstGeom>
          <a:noFill/>
        </p:spPr>
        <p:txBody>
          <a:bodyPr wrap="square" rtlCol="0">
            <a:spAutoFit/>
          </a:bodyPr>
          <a:lstStyle/>
          <a:p>
            <a:r>
              <a:rPr lang="en-US" sz="1000" dirty="0">
                <a:ea typeface="HelloHappyDays" panose="02000603000000000000" pitchFamily="2" charset="0"/>
              </a:rPr>
              <a:t>Date completed:</a:t>
            </a:r>
            <a:br>
              <a:rPr lang="en-US" sz="1000" dirty="0">
                <a:ea typeface="HelloHappyDays" panose="02000603000000000000" pitchFamily="2" charset="0"/>
              </a:rPr>
            </a:br>
            <a:r>
              <a:rPr lang="en-US" sz="1000" dirty="0">
                <a:ea typeface="HelloHappyDays" panose="02000603000000000000" pitchFamily="2" charset="0"/>
              </a:rPr>
              <a:t>___________</a:t>
            </a:r>
          </a:p>
        </p:txBody>
      </p:sp>
      <p:sp>
        <p:nvSpPr>
          <p:cNvPr id="58" name="TextBox 57"/>
          <p:cNvSpPr txBox="1"/>
          <p:nvPr/>
        </p:nvSpPr>
        <p:spPr>
          <a:xfrm>
            <a:off x="5596106" y="3319238"/>
            <a:ext cx="1123445" cy="400110"/>
          </a:xfrm>
          <a:prstGeom prst="rect">
            <a:avLst/>
          </a:prstGeom>
          <a:noFill/>
        </p:spPr>
        <p:txBody>
          <a:bodyPr wrap="square" rtlCol="0">
            <a:spAutoFit/>
          </a:bodyPr>
          <a:lstStyle/>
          <a:p>
            <a:r>
              <a:rPr lang="en-US" sz="1000" dirty="0">
                <a:ea typeface="HelloHappyDays" panose="02000603000000000000" pitchFamily="2" charset="0"/>
              </a:rPr>
              <a:t>Date completed:</a:t>
            </a:r>
            <a:br>
              <a:rPr lang="en-US" sz="1000" dirty="0">
                <a:ea typeface="HelloHappyDays" panose="02000603000000000000" pitchFamily="2" charset="0"/>
              </a:rPr>
            </a:br>
            <a:r>
              <a:rPr lang="en-US" sz="1000" dirty="0">
                <a:ea typeface="HelloHappyDays" panose="02000603000000000000" pitchFamily="2" charset="0"/>
              </a:rPr>
              <a:t>___________</a:t>
            </a:r>
          </a:p>
        </p:txBody>
      </p:sp>
      <p:sp>
        <p:nvSpPr>
          <p:cNvPr id="59" name="TextBox 58"/>
          <p:cNvSpPr txBox="1"/>
          <p:nvPr/>
        </p:nvSpPr>
        <p:spPr>
          <a:xfrm>
            <a:off x="2460001" y="2006816"/>
            <a:ext cx="1123445" cy="400110"/>
          </a:xfrm>
          <a:prstGeom prst="rect">
            <a:avLst/>
          </a:prstGeom>
          <a:noFill/>
        </p:spPr>
        <p:txBody>
          <a:bodyPr wrap="square" rtlCol="0">
            <a:spAutoFit/>
          </a:bodyPr>
          <a:lstStyle/>
          <a:p>
            <a:r>
              <a:rPr lang="en-US" sz="1000" dirty="0">
                <a:ea typeface="HelloHappyDays" panose="02000603000000000000" pitchFamily="2" charset="0"/>
              </a:rPr>
              <a:t>Date completed:</a:t>
            </a:r>
            <a:br>
              <a:rPr lang="en-US" sz="1000" dirty="0">
                <a:ea typeface="HelloHappyDays" panose="02000603000000000000" pitchFamily="2" charset="0"/>
              </a:rPr>
            </a:br>
            <a:r>
              <a:rPr lang="en-US" sz="1000" dirty="0">
                <a:ea typeface="HelloHappyDays" panose="02000603000000000000" pitchFamily="2" charset="0"/>
              </a:rPr>
              <a:t>___________</a:t>
            </a:r>
          </a:p>
        </p:txBody>
      </p:sp>
      <p:sp>
        <p:nvSpPr>
          <p:cNvPr id="60" name="TextBox 59"/>
          <p:cNvSpPr txBox="1"/>
          <p:nvPr/>
        </p:nvSpPr>
        <p:spPr>
          <a:xfrm>
            <a:off x="5589362" y="1994658"/>
            <a:ext cx="1123445" cy="400110"/>
          </a:xfrm>
          <a:prstGeom prst="rect">
            <a:avLst/>
          </a:prstGeom>
          <a:noFill/>
        </p:spPr>
        <p:txBody>
          <a:bodyPr wrap="square" rtlCol="0">
            <a:spAutoFit/>
          </a:bodyPr>
          <a:lstStyle/>
          <a:p>
            <a:r>
              <a:rPr lang="en-US" sz="1000" dirty="0">
                <a:ea typeface="HelloHappyDays" panose="02000603000000000000" pitchFamily="2" charset="0"/>
              </a:rPr>
              <a:t>Date completed:</a:t>
            </a:r>
            <a:br>
              <a:rPr lang="en-US" sz="1000" dirty="0">
                <a:ea typeface="HelloHappyDays" panose="02000603000000000000" pitchFamily="2" charset="0"/>
              </a:rPr>
            </a:br>
            <a:r>
              <a:rPr lang="en-US" sz="1000" dirty="0">
                <a:ea typeface="HelloHappyDays" panose="02000603000000000000" pitchFamily="2" charset="0"/>
              </a:rPr>
              <a:t>___________</a:t>
            </a:r>
          </a:p>
        </p:txBody>
      </p:sp>
      <p:sp>
        <p:nvSpPr>
          <p:cNvPr id="64" name="Content Placeholder 3"/>
          <p:cNvSpPr txBox="1">
            <a:spLocks/>
          </p:cNvSpPr>
          <p:nvPr/>
        </p:nvSpPr>
        <p:spPr>
          <a:xfrm>
            <a:off x="396127" y="7631358"/>
            <a:ext cx="2976495" cy="801823"/>
          </a:xfrm>
          <a:prstGeom prst="rect">
            <a:avLst/>
          </a:prstGeom>
        </p:spPr>
        <p:txBody>
          <a:bodyPr vert="horz" wrap="square" lIns="91440" tIns="45720" rIns="91440" bIns="45720" rtlCol="0">
            <a:sp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GB" sz="1000" b="1" u="sng" dirty="0">
                <a:solidFill>
                  <a:schemeClr val="tx1">
                    <a:lumMod val="75000"/>
                    <a:lumOff val="25000"/>
                  </a:schemeClr>
                </a:solidFill>
                <a:ea typeface="HelloHappyDays" panose="02000603000000000000" pitchFamily="2" charset="0"/>
              </a:rPr>
              <a:t>Instructions…</a:t>
            </a:r>
            <a:br>
              <a:rPr lang="en-GB" sz="1000" b="1" u="sng" dirty="0">
                <a:solidFill>
                  <a:schemeClr val="tx1">
                    <a:lumMod val="75000"/>
                    <a:lumOff val="25000"/>
                  </a:schemeClr>
                </a:solidFill>
                <a:ea typeface="HelloHappyDays" panose="02000603000000000000" pitchFamily="2" charset="0"/>
              </a:rPr>
            </a:br>
            <a:r>
              <a:rPr lang="en-GB" sz="1000" dirty="0">
                <a:solidFill>
                  <a:schemeClr val="tx1">
                    <a:lumMod val="75000"/>
                    <a:lumOff val="25000"/>
                  </a:schemeClr>
                </a:solidFill>
                <a:ea typeface="HelloHappyDays" panose="02000603000000000000" pitchFamily="2" charset="0"/>
              </a:rPr>
              <a:t>Write a letter to your teacher answering the question “is our country a dystopia?” Consider what does it mean? Why might some people believe it is a dystopia? What are your thoughts and feelings?</a:t>
            </a:r>
          </a:p>
        </p:txBody>
      </p:sp>
      <p:sp>
        <p:nvSpPr>
          <p:cNvPr id="65" name="Pentagon 64"/>
          <p:cNvSpPr/>
          <p:nvPr/>
        </p:nvSpPr>
        <p:spPr>
          <a:xfrm>
            <a:off x="450168" y="7369719"/>
            <a:ext cx="2052464" cy="271123"/>
          </a:xfrm>
          <a:prstGeom prst="homePlate">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0" dirty="0"/>
          </a:p>
        </p:txBody>
      </p:sp>
      <p:sp>
        <p:nvSpPr>
          <p:cNvPr id="66" name="TextBox 65"/>
          <p:cNvSpPr txBox="1"/>
          <p:nvPr/>
        </p:nvSpPr>
        <p:spPr>
          <a:xfrm>
            <a:off x="450169" y="7406488"/>
            <a:ext cx="2049048" cy="273160"/>
          </a:xfrm>
          <a:prstGeom prst="rect">
            <a:avLst/>
          </a:prstGeom>
          <a:noFill/>
          <a:ln>
            <a:noFill/>
          </a:ln>
        </p:spPr>
        <p:txBody>
          <a:bodyPr vert="horz" lIns="91440" tIns="45720" rIns="91440" bIns="45720" rtlCol="0" anchor="ctr">
            <a:noAutofit/>
          </a:bodyPr>
          <a:lstStyle>
            <a:defPPr>
              <a:defRPr lang="en-US"/>
            </a:defPPr>
            <a:lvl1pPr defTabSz="685800">
              <a:lnSpc>
                <a:spcPct val="90000"/>
              </a:lnSpc>
              <a:spcBef>
                <a:spcPct val="0"/>
              </a:spcBef>
              <a:buNone/>
              <a:defRPr sz="3200">
                <a:latin typeface="KG Always A Good Time" panose="02000505000000020003" pitchFamily="2" charset="0"/>
                <a:ea typeface="+mj-ea"/>
                <a:cs typeface="+mj-cs"/>
              </a:defRPr>
            </a:lvl1pPr>
          </a:lstStyle>
          <a:p>
            <a:r>
              <a:rPr lang="en-GB" sz="1000" dirty="0">
                <a:latin typeface="+mn-lt"/>
              </a:rPr>
              <a:t>Dystopia</a:t>
            </a:r>
          </a:p>
        </p:txBody>
      </p:sp>
      <p:sp>
        <p:nvSpPr>
          <p:cNvPr id="67" name="Content Placeholder 3"/>
          <p:cNvSpPr txBox="1">
            <a:spLocks/>
          </p:cNvSpPr>
          <p:nvPr/>
        </p:nvSpPr>
        <p:spPr>
          <a:xfrm>
            <a:off x="3468538" y="7640841"/>
            <a:ext cx="3122828" cy="784830"/>
          </a:xfrm>
          <a:prstGeom prst="rect">
            <a:avLst/>
          </a:prstGeom>
        </p:spPr>
        <p:txBody>
          <a:bodyPr vert="horz" wrap="square" lIns="91440" tIns="45720" rIns="91440" bIns="45720" rtlCol="0">
            <a:sp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GB" sz="1000" b="1" u="sng" dirty="0">
                <a:solidFill>
                  <a:schemeClr val="tx1">
                    <a:lumMod val="75000"/>
                    <a:lumOff val="25000"/>
                  </a:schemeClr>
                </a:solidFill>
                <a:ea typeface="HelloHappyDays" panose="02000603000000000000" pitchFamily="2" charset="0"/>
              </a:rPr>
              <a:t>Instructions…</a:t>
            </a:r>
            <a:br>
              <a:rPr lang="en-GB" sz="1000" b="1" u="sng" dirty="0">
                <a:solidFill>
                  <a:schemeClr val="tx1">
                    <a:lumMod val="75000"/>
                    <a:lumOff val="25000"/>
                  </a:schemeClr>
                </a:solidFill>
                <a:ea typeface="HelloHappyDays" panose="02000603000000000000" pitchFamily="2" charset="0"/>
              </a:rPr>
            </a:br>
            <a:r>
              <a:rPr lang="en-GB" sz="1000" dirty="0">
                <a:solidFill>
                  <a:schemeClr val="tx1">
                    <a:lumMod val="75000"/>
                    <a:lumOff val="25000"/>
                  </a:schemeClr>
                </a:solidFill>
                <a:ea typeface="HelloHappyDays" panose="02000603000000000000" pitchFamily="2" charset="0"/>
              </a:rPr>
              <a:t>Write a letter to your teacher on the topic “what does it mean to be British?” Talk through all your thoughts and different ideas about what it means to be British today. Then what does it mean to you?</a:t>
            </a:r>
          </a:p>
        </p:txBody>
      </p:sp>
      <p:sp>
        <p:nvSpPr>
          <p:cNvPr id="68" name="Pentagon 67"/>
          <p:cNvSpPr/>
          <p:nvPr/>
        </p:nvSpPr>
        <p:spPr>
          <a:xfrm>
            <a:off x="3553233" y="7377669"/>
            <a:ext cx="2052464" cy="271123"/>
          </a:xfrm>
          <a:prstGeom prst="homePlate">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0" dirty="0"/>
          </a:p>
        </p:txBody>
      </p:sp>
      <p:sp>
        <p:nvSpPr>
          <p:cNvPr id="69" name="TextBox 68"/>
          <p:cNvSpPr txBox="1"/>
          <p:nvPr/>
        </p:nvSpPr>
        <p:spPr>
          <a:xfrm>
            <a:off x="3512594" y="7383582"/>
            <a:ext cx="2049048" cy="273160"/>
          </a:xfrm>
          <a:prstGeom prst="rect">
            <a:avLst/>
          </a:prstGeom>
          <a:noFill/>
          <a:ln>
            <a:noFill/>
          </a:ln>
        </p:spPr>
        <p:txBody>
          <a:bodyPr vert="horz" lIns="91440" tIns="45720" rIns="91440" bIns="45720" rtlCol="0" anchor="ctr">
            <a:noAutofit/>
          </a:bodyPr>
          <a:lstStyle>
            <a:defPPr>
              <a:defRPr lang="en-US"/>
            </a:defPPr>
            <a:lvl1pPr defTabSz="685800">
              <a:lnSpc>
                <a:spcPct val="90000"/>
              </a:lnSpc>
              <a:spcBef>
                <a:spcPct val="0"/>
              </a:spcBef>
              <a:buNone/>
              <a:defRPr sz="3200">
                <a:latin typeface="KG Always A Good Time" panose="02000505000000020003" pitchFamily="2" charset="0"/>
                <a:ea typeface="+mj-ea"/>
                <a:cs typeface="+mj-cs"/>
              </a:defRPr>
            </a:lvl1pPr>
          </a:lstStyle>
          <a:p>
            <a:r>
              <a:rPr lang="en-GB" sz="1000" dirty="0">
                <a:latin typeface="+mn-lt"/>
              </a:rPr>
              <a:t>British means</a:t>
            </a:r>
          </a:p>
        </p:txBody>
      </p:sp>
      <p:sp>
        <p:nvSpPr>
          <p:cNvPr id="70" name="Rectangle 69"/>
          <p:cNvSpPr/>
          <p:nvPr/>
        </p:nvSpPr>
        <p:spPr>
          <a:xfrm>
            <a:off x="402870" y="7369719"/>
            <a:ext cx="3065668" cy="1281015"/>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71" name="Rectangle 70"/>
          <p:cNvSpPr/>
          <p:nvPr/>
        </p:nvSpPr>
        <p:spPr>
          <a:xfrm>
            <a:off x="3518954" y="7369719"/>
            <a:ext cx="3065668" cy="1281015"/>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72" name="TextBox 71"/>
          <p:cNvSpPr txBox="1"/>
          <p:nvPr/>
        </p:nvSpPr>
        <p:spPr>
          <a:xfrm>
            <a:off x="2485730" y="7355171"/>
            <a:ext cx="1123445" cy="400110"/>
          </a:xfrm>
          <a:prstGeom prst="rect">
            <a:avLst/>
          </a:prstGeom>
          <a:noFill/>
        </p:spPr>
        <p:txBody>
          <a:bodyPr wrap="square" rtlCol="0">
            <a:spAutoFit/>
          </a:bodyPr>
          <a:lstStyle/>
          <a:p>
            <a:r>
              <a:rPr lang="en-US" sz="1000" dirty="0">
                <a:ea typeface="HelloHappyDays" panose="02000603000000000000" pitchFamily="2" charset="0"/>
              </a:rPr>
              <a:t>Date completed:</a:t>
            </a:r>
            <a:br>
              <a:rPr lang="en-US" sz="1000" dirty="0">
                <a:ea typeface="HelloHappyDays" panose="02000603000000000000" pitchFamily="2" charset="0"/>
              </a:rPr>
            </a:br>
            <a:r>
              <a:rPr lang="en-US" sz="1000" dirty="0">
                <a:ea typeface="HelloHappyDays" panose="02000603000000000000" pitchFamily="2" charset="0"/>
              </a:rPr>
              <a:t>___________</a:t>
            </a:r>
          </a:p>
        </p:txBody>
      </p:sp>
      <p:sp>
        <p:nvSpPr>
          <p:cNvPr id="73" name="TextBox 72"/>
          <p:cNvSpPr txBox="1"/>
          <p:nvPr/>
        </p:nvSpPr>
        <p:spPr>
          <a:xfrm>
            <a:off x="5615091" y="7343013"/>
            <a:ext cx="1123445" cy="400110"/>
          </a:xfrm>
          <a:prstGeom prst="rect">
            <a:avLst/>
          </a:prstGeom>
          <a:noFill/>
        </p:spPr>
        <p:txBody>
          <a:bodyPr wrap="square" rtlCol="0">
            <a:spAutoFit/>
          </a:bodyPr>
          <a:lstStyle/>
          <a:p>
            <a:r>
              <a:rPr lang="en-US" sz="1000" dirty="0">
                <a:ea typeface="HelloHappyDays" panose="02000603000000000000" pitchFamily="2" charset="0"/>
              </a:rPr>
              <a:t>Date completed:</a:t>
            </a:r>
            <a:br>
              <a:rPr lang="en-US" sz="1000" dirty="0">
                <a:ea typeface="HelloHappyDays" panose="02000603000000000000" pitchFamily="2" charset="0"/>
              </a:rPr>
            </a:br>
            <a:r>
              <a:rPr lang="en-US" sz="1000" dirty="0">
                <a:ea typeface="HelloHappyDays" panose="02000603000000000000" pitchFamily="2" charset="0"/>
              </a:rPr>
              <a:t>___________</a:t>
            </a:r>
          </a:p>
        </p:txBody>
      </p:sp>
    </p:spTree>
    <p:extLst>
      <p:ext uri="{BB962C8B-B14F-4D97-AF65-F5344CB8AC3E}">
        <p14:creationId xmlns:p14="http://schemas.microsoft.com/office/powerpoint/2010/main" val="34855121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987" y="229125"/>
            <a:ext cx="5915025" cy="445673"/>
          </a:xfrm>
        </p:spPr>
        <p:txBody>
          <a:bodyPr>
            <a:noAutofit/>
          </a:bodyPr>
          <a:lstStyle/>
          <a:p>
            <a:r>
              <a:rPr lang="en-GB" sz="3200" dirty="0">
                <a:latin typeface="Calibri" panose="020F0502020204030204" pitchFamily="34" charset="0"/>
                <a:ea typeface="HelloHappyDays" panose="02000603000000000000" pitchFamily="2" charset="0"/>
              </a:rPr>
              <a:t>Writing humanity #1</a:t>
            </a:r>
          </a:p>
        </p:txBody>
      </p:sp>
      <p:sp>
        <p:nvSpPr>
          <p:cNvPr id="10" name="TextBox 9"/>
          <p:cNvSpPr txBox="1"/>
          <p:nvPr/>
        </p:nvSpPr>
        <p:spPr>
          <a:xfrm>
            <a:off x="4236183" y="95464"/>
            <a:ext cx="2365751" cy="523220"/>
          </a:xfrm>
          <a:prstGeom prst="rect">
            <a:avLst/>
          </a:prstGeom>
          <a:noFill/>
          <a:ln>
            <a:solidFill>
              <a:schemeClr val="tx1"/>
            </a:solidFill>
          </a:ln>
        </p:spPr>
        <p:txBody>
          <a:bodyPr wrap="square" rtlCol="0">
            <a:spAutoFit/>
          </a:bodyPr>
          <a:lstStyle/>
          <a:p>
            <a:r>
              <a:rPr lang="en-GB" sz="1400" dirty="0">
                <a:latin typeface="Calibri" panose="020F0502020204030204" pitchFamily="34" charset="0"/>
                <a:ea typeface="HelloHappyDays" panose="02000603000000000000" pitchFamily="2" charset="0"/>
              </a:rPr>
              <a:t>Good description often comes from precise observation. </a:t>
            </a:r>
          </a:p>
        </p:txBody>
      </p:sp>
      <p:sp>
        <p:nvSpPr>
          <p:cNvPr id="11" name="TextBox 10"/>
          <p:cNvSpPr txBox="1"/>
          <p:nvPr/>
        </p:nvSpPr>
        <p:spPr>
          <a:xfrm>
            <a:off x="298209" y="5528220"/>
            <a:ext cx="6303725" cy="4152355"/>
          </a:xfrm>
          <a:prstGeom prst="rect">
            <a:avLst/>
          </a:prstGeom>
          <a:noFill/>
          <a:ln>
            <a:solidFill>
              <a:schemeClr val="tx1"/>
            </a:solidFill>
          </a:ln>
        </p:spPr>
        <p:txBody>
          <a:bodyPr wrap="square" rtlCol="0">
            <a:spAutoFit/>
          </a:bodyPr>
          <a:lstStyle/>
          <a:p>
            <a:r>
              <a:rPr lang="en-GB" sz="1400" dirty="0">
                <a:latin typeface="Calibri" panose="020F0502020204030204" pitchFamily="34" charset="0"/>
                <a:ea typeface="HelloHappyDays" panose="02000603000000000000" pitchFamily="2" charset="0"/>
              </a:rPr>
              <a:t>Now write a scientific, observational description of this scene.</a:t>
            </a:r>
          </a:p>
          <a:p>
            <a:pPr>
              <a:lnSpc>
                <a:spcPct val="150000"/>
              </a:lnSpc>
            </a:pPr>
            <a:r>
              <a:rPr lang="en-GB" sz="1400" b="1" i="1" dirty="0">
                <a:latin typeface="Calibri" panose="020F0502020204030204" pitchFamily="34" charset="0"/>
                <a:ea typeface="HelloHappyDays" panose="02000603000000000000" pitchFamily="2" charset="0"/>
              </a:rPr>
              <a:t>Write your answer here</a:t>
            </a:r>
          </a:p>
          <a:p>
            <a:pPr>
              <a:lnSpc>
                <a:spcPct val="150000"/>
              </a:lnSpc>
            </a:pPr>
            <a:endParaRPr lang="en-GB" sz="1400" dirty="0">
              <a:latin typeface="Calibri" panose="020F0502020204030204" pitchFamily="34" charset="0"/>
              <a:ea typeface="HelloHappyDays" panose="02000603000000000000" pitchFamily="2" charset="0"/>
            </a:endParaRPr>
          </a:p>
          <a:p>
            <a:pPr>
              <a:lnSpc>
                <a:spcPct val="150000"/>
              </a:lnSpc>
            </a:pPr>
            <a:endParaRPr lang="en-GB" sz="1400" dirty="0">
              <a:latin typeface="Calibri" panose="020F0502020204030204" pitchFamily="34" charset="0"/>
              <a:ea typeface="HelloHappyDays" panose="02000603000000000000" pitchFamily="2" charset="0"/>
            </a:endParaRPr>
          </a:p>
          <a:p>
            <a:pPr>
              <a:lnSpc>
                <a:spcPct val="150000"/>
              </a:lnSpc>
            </a:pPr>
            <a:endParaRPr lang="en-GB" sz="1400" dirty="0">
              <a:latin typeface="Calibri" panose="020F0502020204030204" pitchFamily="34" charset="0"/>
              <a:ea typeface="HelloHappyDays" panose="02000603000000000000" pitchFamily="2" charset="0"/>
            </a:endParaRPr>
          </a:p>
          <a:p>
            <a:pPr>
              <a:lnSpc>
                <a:spcPct val="150000"/>
              </a:lnSpc>
            </a:pPr>
            <a:endParaRPr lang="en-GB" sz="1400" dirty="0">
              <a:latin typeface="Calibri" panose="020F0502020204030204" pitchFamily="34" charset="0"/>
              <a:ea typeface="HelloHappyDays" panose="02000603000000000000" pitchFamily="2" charset="0"/>
            </a:endParaRPr>
          </a:p>
          <a:p>
            <a:pPr>
              <a:lnSpc>
                <a:spcPct val="150000"/>
              </a:lnSpc>
            </a:pPr>
            <a:endParaRPr lang="en-GB" sz="1400" dirty="0">
              <a:latin typeface="Calibri" panose="020F0502020204030204" pitchFamily="34" charset="0"/>
              <a:ea typeface="HelloHappyDays" panose="02000603000000000000" pitchFamily="2" charset="0"/>
            </a:endParaRPr>
          </a:p>
          <a:p>
            <a:pPr>
              <a:lnSpc>
                <a:spcPct val="150000"/>
              </a:lnSpc>
            </a:pPr>
            <a:endParaRPr lang="en-GB" sz="1400" dirty="0">
              <a:latin typeface="Calibri" panose="020F0502020204030204" pitchFamily="34" charset="0"/>
              <a:ea typeface="HelloHappyDays" panose="02000603000000000000" pitchFamily="2" charset="0"/>
            </a:endParaRPr>
          </a:p>
          <a:p>
            <a:pPr>
              <a:lnSpc>
                <a:spcPct val="150000"/>
              </a:lnSpc>
            </a:pPr>
            <a:endParaRPr lang="en-GB" sz="1400" dirty="0">
              <a:latin typeface="Calibri" panose="020F0502020204030204" pitchFamily="34" charset="0"/>
              <a:ea typeface="HelloHappyDays" panose="02000603000000000000" pitchFamily="2" charset="0"/>
            </a:endParaRPr>
          </a:p>
          <a:p>
            <a:pPr>
              <a:lnSpc>
                <a:spcPct val="150000"/>
              </a:lnSpc>
            </a:pPr>
            <a:endParaRPr lang="en-GB" sz="1400" dirty="0">
              <a:latin typeface="Calibri" panose="020F0502020204030204" pitchFamily="34" charset="0"/>
              <a:ea typeface="HelloHappyDays" panose="02000603000000000000" pitchFamily="2" charset="0"/>
            </a:endParaRPr>
          </a:p>
          <a:p>
            <a:pPr>
              <a:lnSpc>
                <a:spcPct val="150000"/>
              </a:lnSpc>
            </a:pPr>
            <a:endParaRPr lang="en-GB" sz="1400" dirty="0">
              <a:latin typeface="Calibri" panose="020F0502020204030204" pitchFamily="34" charset="0"/>
              <a:ea typeface="HelloHappyDays" panose="02000603000000000000" pitchFamily="2" charset="0"/>
            </a:endParaRPr>
          </a:p>
          <a:p>
            <a:pPr>
              <a:lnSpc>
                <a:spcPct val="150000"/>
              </a:lnSpc>
            </a:pPr>
            <a:endParaRPr lang="en-GB" sz="1400" dirty="0">
              <a:latin typeface="Calibri" panose="020F0502020204030204" pitchFamily="34" charset="0"/>
              <a:ea typeface="HelloHappyDays" panose="02000603000000000000" pitchFamily="2" charset="0"/>
            </a:endParaRPr>
          </a:p>
          <a:p>
            <a:pPr>
              <a:lnSpc>
                <a:spcPct val="150000"/>
              </a:lnSpc>
            </a:pPr>
            <a:endParaRPr lang="en-GB" sz="1400" dirty="0">
              <a:latin typeface="Calibri" panose="020F0502020204030204" pitchFamily="34" charset="0"/>
              <a:ea typeface="HelloHappyDays" panose="02000603000000000000" pitchFamily="2" charset="0"/>
            </a:endParaRPr>
          </a:p>
        </p:txBody>
      </p:sp>
      <p:sp>
        <p:nvSpPr>
          <p:cNvPr id="13" name="TextBox 12"/>
          <p:cNvSpPr txBox="1"/>
          <p:nvPr/>
        </p:nvSpPr>
        <p:spPr>
          <a:xfrm>
            <a:off x="315193" y="4046424"/>
            <a:ext cx="6303725" cy="1028423"/>
          </a:xfrm>
          <a:prstGeom prst="rect">
            <a:avLst/>
          </a:prstGeom>
          <a:noFill/>
          <a:ln>
            <a:solidFill>
              <a:schemeClr val="tx1"/>
            </a:solidFill>
          </a:ln>
        </p:spPr>
        <p:txBody>
          <a:bodyPr wrap="square" rtlCol="0">
            <a:spAutoFit/>
          </a:bodyPr>
          <a:lstStyle/>
          <a:p>
            <a:r>
              <a:rPr lang="en-GB" sz="1400" dirty="0">
                <a:latin typeface="Calibri" panose="020F0502020204030204" pitchFamily="34" charset="0"/>
                <a:ea typeface="HelloHappyDays" panose="02000603000000000000" pitchFamily="2" charset="0"/>
              </a:rPr>
              <a:t>First – list at least 10 precise adjectives to describe this scene. Only include adjectives that add detail to shape, size, texture, age, </a:t>
            </a:r>
            <a:r>
              <a:rPr lang="en-US" sz="1400" dirty="0">
                <a:latin typeface="Calibri" panose="020F0502020204030204" pitchFamily="34" charset="0"/>
                <a:ea typeface="HelloHappyDays" panose="02000603000000000000" pitchFamily="2" charset="0"/>
              </a:rPr>
              <a:t>color</a:t>
            </a:r>
            <a:r>
              <a:rPr lang="en-GB" sz="1400" dirty="0">
                <a:latin typeface="Calibri" panose="020F0502020204030204" pitchFamily="34" charset="0"/>
                <a:ea typeface="HelloHappyDays" panose="02000603000000000000" pitchFamily="2" charset="0"/>
              </a:rPr>
              <a:t>. No emotive words allowed.</a:t>
            </a:r>
          </a:p>
          <a:p>
            <a:pPr>
              <a:lnSpc>
                <a:spcPct val="150000"/>
              </a:lnSpc>
            </a:pPr>
            <a:r>
              <a:rPr lang="en-GB" sz="1400" b="1" i="1" dirty="0">
                <a:latin typeface="Calibri" panose="020F0502020204030204" pitchFamily="34" charset="0"/>
                <a:ea typeface="HelloHappyDays" panose="02000603000000000000" pitchFamily="2" charset="0"/>
              </a:rPr>
              <a:t>Write your answer here</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2736" y="715485"/>
            <a:ext cx="4813699" cy="3222394"/>
          </a:xfrm>
          <a:prstGeom prst="rect">
            <a:avLst/>
          </a:prstGeom>
        </p:spPr>
      </p:pic>
    </p:spTree>
    <p:extLst>
      <p:ext uri="{BB962C8B-B14F-4D97-AF65-F5344CB8AC3E}">
        <p14:creationId xmlns:p14="http://schemas.microsoft.com/office/powerpoint/2010/main" val="14738234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987" y="229125"/>
            <a:ext cx="5915025" cy="445673"/>
          </a:xfrm>
        </p:spPr>
        <p:txBody>
          <a:bodyPr>
            <a:noAutofit/>
          </a:bodyPr>
          <a:lstStyle/>
          <a:p>
            <a:r>
              <a:rPr lang="en-GB" sz="3200" dirty="0">
                <a:latin typeface="Calibri" panose="020F0502020204030204" pitchFamily="34" charset="0"/>
                <a:ea typeface="HelloHappyDays" panose="02000603000000000000" pitchFamily="2" charset="0"/>
              </a:rPr>
              <a:t>Writing humanity #2</a:t>
            </a:r>
          </a:p>
        </p:txBody>
      </p:sp>
      <p:sp>
        <p:nvSpPr>
          <p:cNvPr id="10" name="TextBox 9"/>
          <p:cNvSpPr txBox="1"/>
          <p:nvPr/>
        </p:nvSpPr>
        <p:spPr>
          <a:xfrm>
            <a:off x="4236183" y="95464"/>
            <a:ext cx="2365751" cy="523220"/>
          </a:xfrm>
          <a:prstGeom prst="rect">
            <a:avLst/>
          </a:prstGeom>
          <a:noFill/>
          <a:ln>
            <a:solidFill>
              <a:schemeClr val="tx1"/>
            </a:solidFill>
          </a:ln>
        </p:spPr>
        <p:txBody>
          <a:bodyPr wrap="square" rtlCol="0">
            <a:spAutoFit/>
          </a:bodyPr>
          <a:lstStyle/>
          <a:p>
            <a:r>
              <a:rPr lang="en-GB" sz="1400" dirty="0">
                <a:latin typeface="Calibri" panose="020F0502020204030204" pitchFamily="34" charset="0"/>
                <a:ea typeface="HelloHappyDays" panose="02000603000000000000" pitchFamily="2" charset="0"/>
              </a:rPr>
              <a:t>Good description often comes from precise observation. </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6035" y="671546"/>
            <a:ext cx="5005166" cy="3336778"/>
          </a:xfrm>
          <a:prstGeom prst="rect">
            <a:avLst/>
          </a:prstGeom>
        </p:spPr>
      </p:pic>
      <p:sp>
        <p:nvSpPr>
          <p:cNvPr id="8" name="TextBox 7">
            <a:extLst>
              <a:ext uri="{FF2B5EF4-FFF2-40B4-BE49-F238E27FC236}">
                <a16:creationId xmlns:a16="http://schemas.microsoft.com/office/drawing/2014/main" id="{06754AAF-A38D-48B2-9933-E668EB9CA424}"/>
              </a:ext>
            </a:extLst>
          </p:cNvPr>
          <p:cNvSpPr txBox="1"/>
          <p:nvPr/>
        </p:nvSpPr>
        <p:spPr>
          <a:xfrm>
            <a:off x="298209" y="5528220"/>
            <a:ext cx="6303725" cy="4152355"/>
          </a:xfrm>
          <a:prstGeom prst="rect">
            <a:avLst/>
          </a:prstGeom>
          <a:noFill/>
          <a:ln>
            <a:solidFill>
              <a:schemeClr val="tx1"/>
            </a:solidFill>
          </a:ln>
        </p:spPr>
        <p:txBody>
          <a:bodyPr wrap="square" rtlCol="0">
            <a:spAutoFit/>
          </a:bodyPr>
          <a:lstStyle/>
          <a:p>
            <a:r>
              <a:rPr lang="en-GB" sz="1400" dirty="0">
                <a:latin typeface="Calibri" panose="020F0502020204030204" pitchFamily="34" charset="0"/>
                <a:ea typeface="HelloHappyDays" panose="02000603000000000000" pitchFamily="2" charset="0"/>
              </a:rPr>
              <a:t>Now write a scientific, observational description of this scene.</a:t>
            </a:r>
          </a:p>
          <a:p>
            <a:pPr>
              <a:lnSpc>
                <a:spcPct val="150000"/>
              </a:lnSpc>
            </a:pPr>
            <a:r>
              <a:rPr lang="en-GB" sz="1400" b="1" i="1" dirty="0">
                <a:latin typeface="Calibri" panose="020F0502020204030204" pitchFamily="34" charset="0"/>
                <a:ea typeface="HelloHappyDays" panose="02000603000000000000" pitchFamily="2" charset="0"/>
              </a:rPr>
              <a:t>Write your answer here</a:t>
            </a:r>
          </a:p>
          <a:p>
            <a:pPr>
              <a:lnSpc>
                <a:spcPct val="150000"/>
              </a:lnSpc>
            </a:pPr>
            <a:endParaRPr lang="en-GB" sz="1400" dirty="0">
              <a:latin typeface="Calibri" panose="020F0502020204030204" pitchFamily="34" charset="0"/>
              <a:ea typeface="HelloHappyDays" panose="02000603000000000000" pitchFamily="2" charset="0"/>
            </a:endParaRPr>
          </a:p>
          <a:p>
            <a:pPr>
              <a:lnSpc>
                <a:spcPct val="150000"/>
              </a:lnSpc>
            </a:pPr>
            <a:endParaRPr lang="en-GB" sz="1400" dirty="0">
              <a:latin typeface="Calibri" panose="020F0502020204030204" pitchFamily="34" charset="0"/>
              <a:ea typeface="HelloHappyDays" panose="02000603000000000000" pitchFamily="2" charset="0"/>
            </a:endParaRPr>
          </a:p>
          <a:p>
            <a:pPr>
              <a:lnSpc>
                <a:spcPct val="150000"/>
              </a:lnSpc>
            </a:pPr>
            <a:endParaRPr lang="en-GB" sz="1400" dirty="0">
              <a:latin typeface="Calibri" panose="020F0502020204030204" pitchFamily="34" charset="0"/>
              <a:ea typeface="HelloHappyDays" panose="02000603000000000000" pitchFamily="2" charset="0"/>
            </a:endParaRPr>
          </a:p>
          <a:p>
            <a:pPr>
              <a:lnSpc>
                <a:spcPct val="150000"/>
              </a:lnSpc>
            </a:pPr>
            <a:endParaRPr lang="en-GB" sz="1400" dirty="0">
              <a:latin typeface="Calibri" panose="020F0502020204030204" pitchFamily="34" charset="0"/>
              <a:ea typeface="HelloHappyDays" panose="02000603000000000000" pitchFamily="2" charset="0"/>
            </a:endParaRPr>
          </a:p>
          <a:p>
            <a:pPr>
              <a:lnSpc>
                <a:spcPct val="150000"/>
              </a:lnSpc>
            </a:pPr>
            <a:endParaRPr lang="en-GB" sz="1400" dirty="0">
              <a:latin typeface="Calibri" panose="020F0502020204030204" pitchFamily="34" charset="0"/>
              <a:ea typeface="HelloHappyDays" panose="02000603000000000000" pitchFamily="2" charset="0"/>
            </a:endParaRPr>
          </a:p>
          <a:p>
            <a:pPr>
              <a:lnSpc>
                <a:spcPct val="150000"/>
              </a:lnSpc>
            </a:pPr>
            <a:endParaRPr lang="en-GB" sz="1400" dirty="0">
              <a:latin typeface="Calibri" panose="020F0502020204030204" pitchFamily="34" charset="0"/>
              <a:ea typeface="HelloHappyDays" panose="02000603000000000000" pitchFamily="2" charset="0"/>
            </a:endParaRPr>
          </a:p>
          <a:p>
            <a:pPr>
              <a:lnSpc>
                <a:spcPct val="150000"/>
              </a:lnSpc>
            </a:pPr>
            <a:endParaRPr lang="en-GB" sz="1400" dirty="0">
              <a:latin typeface="Calibri" panose="020F0502020204030204" pitchFamily="34" charset="0"/>
              <a:ea typeface="HelloHappyDays" panose="02000603000000000000" pitchFamily="2" charset="0"/>
            </a:endParaRPr>
          </a:p>
          <a:p>
            <a:pPr>
              <a:lnSpc>
                <a:spcPct val="150000"/>
              </a:lnSpc>
            </a:pPr>
            <a:endParaRPr lang="en-GB" sz="1400" dirty="0">
              <a:latin typeface="Calibri" panose="020F0502020204030204" pitchFamily="34" charset="0"/>
              <a:ea typeface="HelloHappyDays" panose="02000603000000000000" pitchFamily="2" charset="0"/>
            </a:endParaRPr>
          </a:p>
          <a:p>
            <a:pPr>
              <a:lnSpc>
                <a:spcPct val="150000"/>
              </a:lnSpc>
            </a:pPr>
            <a:endParaRPr lang="en-GB" sz="1400" dirty="0">
              <a:latin typeface="Calibri" panose="020F0502020204030204" pitchFamily="34" charset="0"/>
              <a:ea typeface="HelloHappyDays" panose="02000603000000000000" pitchFamily="2" charset="0"/>
            </a:endParaRPr>
          </a:p>
          <a:p>
            <a:pPr>
              <a:lnSpc>
                <a:spcPct val="150000"/>
              </a:lnSpc>
            </a:pPr>
            <a:endParaRPr lang="en-GB" sz="1400" dirty="0">
              <a:latin typeface="Calibri" panose="020F0502020204030204" pitchFamily="34" charset="0"/>
              <a:ea typeface="HelloHappyDays" panose="02000603000000000000" pitchFamily="2" charset="0"/>
            </a:endParaRPr>
          </a:p>
          <a:p>
            <a:pPr>
              <a:lnSpc>
                <a:spcPct val="150000"/>
              </a:lnSpc>
            </a:pPr>
            <a:endParaRPr lang="en-GB" sz="1400" dirty="0">
              <a:latin typeface="Calibri" panose="020F0502020204030204" pitchFamily="34" charset="0"/>
              <a:ea typeface="HelloHappyDays" panose="02000603000000000000" pitchFamily="2" charset="0"/>
            </a:endParaRPr>
          </a:p>
        </p:txBody>
      </p:sp>
      <p:sp>
        <p:nvSpPr>
          <p:cNvPr id="9" name="TextBox 8">
            <a:extLst>
              <a:ext uri="{FF2B5EF4-FFF2-40B4-BE49-F238E27FC236}">
                <a16:creationId xmlns:a16="http://schemas.microsoft.com/office/drawing/2014/main" id="{9C4F1FC1-3639-4266-873A-452779CA6070}"/>
              </a:ext>
            </a:extLst>
          </p:cNvPr>
          <p:cNvSpPr txBox="1"/>
          <p:nvPr/>
        </p:nvSpPr>
        <p:spPr>
          <a:xfrm>
            <a:off x="315193" y="4046424"/>
            <a:ext cx="6303725" cy="812979"/>
          </a:xfrm>
          <a:prstGeom prst="rect">
            <a:avLst/>
          </a:prstGeom>
          <a:noFill/>
          <a:ln>
            <a:solidFill>
              <a:schemeClr val="tx1"/>
            </a:solidFill>
          </a:ln>
        </p:spPr>
        <p:txBody>
          <a:bodyPr wrap="square" rtlCol="0">
            <a:spAutoFit/>
          </a:bodyPr>
          <a:lstStyle/>
          <a:p>
            <a:r>
              <a:rPr lang="en-GB" sz="1400" dirty="0">
                <a:latin typeface="Calibri" panose="020F0502020204030204" pitchFamily="34" charset="0"/>
                <a:ea typeface="HelloHappyDays" panose="02000603000000000000" pitchFamily="2" charset="0"/>
              </a:rPr>
              <a:t>First – list at least 10 precise adjectives to describe this man. Only include adjectives that add detail to shape, size, texture, age, </a:t>
            </a:r>
            <a:r>
              <a:rPr lang="en-US" sz="1400" dirty="0">
                <a:latin typeface="Calibri" panose="020F0502020204030204" pitchFamily="34" charset="0"/>
                <a:ea typeface="HelloHappyDays" panose="02000603000000000000" pitchFamily="2" charset="0"/>
              </a:rPr>
              <a:t>color</a:t>
            </a:r>
            <a:r>
              <a:rPr lang="en-GB" sz="1400" dirty="0">
                <a:latin typeface="Calibri" panose="020F0502020204030204" pitchFamily="34" charset="0"/>
                <a:ea typeface="HelloHappyDays" panose="02000603000000000000" pitchFamily="2" charset="0"/>
              </a:rPr>
              <a:t>. No emotive words allowed.</a:t>
            </a:r>
          </a:p>
          <a:p>
            <a:pPr>
              <a:lnSpc>
                <a:spcPct val="150000"/>
              </a:lnSpc>
            </a:pPr>
            <a:r>
              <a:rPr lang="en-GB" sz="1400" b="1" i="1" dirty="0">
                <a:latin typeface="Calibri" panose="020F0502020204030204" pitchFamily="34" charset="0"/>
                <a:ea typeface="HelloHappyDays" panose="02000603000000000000" pitchFamily="2" charset="0"/>
              </a:rPr>
              <a:t>Write your answer here</a:t>
            </a:r>
          </a:p>
        </p:txBody>
      </p:sp>
    </p:spTree>
    <p:extLst>
      <p:ext uri="{BB962C8B-B14F-4D97-AF65-F5344CB8AC3E}">
        <p14:creationId xmlns:p14="http://schemas.microsoft.com/office/powerpoint/2010/main" val="2280630086"/>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79</TotalTime>
  <Words>6379</Words>
  <Application>Microsoft Office PowerPoint</Application>
  <PresentationFormat>A4 Paper (210x297 mm)</PresentationFormat>
  <Paragraphs>792</Paragraphs>
  <Slides>41</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41</vt:i4>
      </vt:variant>
    </vt:vector>
  </HeadingPairs>
  <TitlesOfParts>
    <vt:vector size="48" baseType="lpstr">
      <vt:lpstr>Arial</vt:lpstr>
      <vt:lpstr>Calibri</vt:lpstr>
      <vt:lpstr>Calibri Light</vt:lpstr>
      <vt:lpstr>HelloHappyDays</vt:lpstr>
      <vt:lpstr>SloppyHollow</vt:lpstr>
      <vt:lpstr>Times New Roman</vt:lpstr>
      <vt:lpstr>Office Theme</vt:lpstr>
      <vt:lpstr>PowerPoint Presentation</vt:lpstr>
      <vt:lpstr>PowerPoint Presentation</vt:lpstr>
      <vt:lpstr>PowerPoint Presentation</vt:lpstr>
      <vt:lpstr>PowerPoint Presentation</vt:lpstr>
      <vt:lpstr>Letters of distinction</vt:lpstr>
      <vt:lpstr>Letters of distinction</vt:lpstr>
      <vt:lpstr>Letters of distinction</vt:lpstr>
      <vt:lpstr>Writing humanity #1</vt:lpstr>
      <vt:lpstr>Writing humanity #2</vt:lpstr>
      <vt:lpstr>Writing humanity #3</vt:lpstr>
      <vt:lpstr>Writing humanity #4</vt:lpstr>
      <vt:lpstr>Writing the future #1</vt:lpstr>
      <vt:lpstr>Writing the future #2</vt:lpstr>
      <vt:lpstr>Writing the future #3</vt:lpstr>
      <vt:lpstr>Writing the future #4</vt:lpstr>
      <vt:lpstr>Writing atmosphere #1</vt:lpstr>
      <vt:lpstr>Writing atmosphere #2</vt:lpstr>
      <vt:lpstr>Writing atmosphere #3</vt:lpstr>
      <vt:lpstr>Writing atmosphere #4</vt:lpstr>
      <vt:lpstr>Write like a scientist #1</vt:lpstr>
      <vt:lpstr>Write like a scientist #2</vt:lpstr>
      <vt:lpstr>Write like a scientist #3</vt:lpstr>
      <vt:lpstr>Write like a scientist #4</vt:lpstr>
      <vt:lpstr>Action Write! #1</vt:lpstr>
      <vt:lpstr>Action Write! #2</vt:lpstr>
      <vt:lpstr>Action Write! #3</vt:lpstr>
      <vt:lpstr>Action Write! #4</vt:lpstr>
      <vt:lpstr>PowerPoint Presentation</vt:lpstr>
      <vt:lpstr>PowerPoint Presentation</vt:lpstr>
      <vt:lpstr>PowerPoint Presentation</vt:lpstr>
      <vt:lpstr>PowerPoint Presentation</vt:lpstr>
      <vt:lpstr>Writing nature #1</vt:lpstr>
      <vt:lpstr>Writing nature #2</vt:lpstr>
      <vt:lpstr>Writing nature #3</vt:lpstr>
      <vt:lpstr>Writing nature #4</vt:lpstr>
      <vt:lpstr>BINGO</vt:lpstr>
      <vt:lpstr>BINGO</vt:lpstr>
      <vt:lpstr>BINGO</vt:lpstr>
      <vt:lpstr>BINGO</vt:lpstr>
      <vt:lpstr>BINGO</vt:lpstr>
      <vt:lpstr>BINGO</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 Enstone</dc:creator>
  <cp:lastModifiedBy>Clough, Anne</cp:lastModifiedBy>
  <cp:revision>9</cp:revision>
  <dcterms:created xsi:type="dcterms:W3CDTF">2020-03-18T17:17:31Z</dcterms:created>
  <dcterms:modified xsi:type="dcterms:W3CDTF">2020-03-19T07:58:56Z</dcterms:modified>
</cp:coreProperties>
</file>