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70" r:id="rId14"/>
    <p:sldId id="271" r:id="rId15"/>
    <p:sldId id="272" r:id="rId16"/>
    <p:sldId id="274"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6"/>
  </p:normalViewPr>
  <p:slideViewPr>
    <p:cSldViewPr snapToGrid="0" snapToObjects="1">
      <p:cViewPr varScale="1">
        <p:scale>
          <a:sx n="42" d="100"/>
          <a:sy n="42" d="100"/>
        </p:scale>
        <p:origin x="30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10/22/2018</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10/22/2018</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10/22/2018</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Hector Berlioz</a:t>
            </a:r>
            <a:endParaRPr lang="en-US" dirty="0"/>
          </a:p>
        </p:txBody>
      </p:sp>
      <p:sp>
        <p:nvSpPr>
          <p:cNvPr id="6" name="Text Placeholder 5"/>
          <p:cNvSpPr>
            <a:spLocks noGrp="1"/>
          </p:cNvSpPr>
          <p:nvPr>
            <p:ph type="body" sz="half" idx="2"/>
          </p:nvPr>
        </p:nvSpPr>
        <p:spPr/>
        <p:txBody>
          <a:bodyPr/>
          <a:lstStyle/>
          <a:p>
            <a:r>
              <a:rPr lang="en-US" dirty="0"/>
              <a:t>Symphonie </a:t>
            </a:r>
            <a:r>
              <a:rPr lang="en-US" dirty="0" err="1"/>
              <a:t>Fantastique</a:t>
            </a:r>
            <a:r>
              <a:rPr lang="en-US" dirty="0"/>
              <a:t>: Movement, I </a:t>
            </a:r>
          </a:p>
          <a:p>
            <a:endParaRPr lang="en-US" dirty="0"/>
          </a:p>
        </p:txBody>
      </p:sp>
      <p:pic>
        <p:nvPicPr>
          <p:cNvPr id="1026" name="Picture 2" descr="ttps://upload.wikimedia.org/wikipedia/commons/1/1f/Berlioz_Petit_BNF_Gallica-crop.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415" r="141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051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Melody: Idée Fixe cont.</a:t>
            </a:r>
            <a:endParaRPr lang="en-US" dirty="0"/>
          </a:p>
        </p:txBody>
      </p:sp>
      <p:sp>
        <p:nvSpPr>
          <p:cNvPr id="3" name="Content Placeholder 2"/>
          <p:cNvSpPr>
            <a:spLocks noGrp="1"/>
          </p:cNvSpPr>
          <p:nvPr>
            <p:ph idx="1"/>
          </p:nvPr>
        </p:nvSpPr>
        <p:spPr>
          <a:xfrm>
            <a:off x="1451579" y="2015732"/>
            <a:ext cx="9603275" cy="3957556"/>
          </a:xfrm>
        </p:spPr>
        <p:txBody>
          <a:bodyPr>
            <a:normAutofit fontScale="92500" lnSpcReduction="20000"/>
          </a:bodyPr>
          <a:lstStyle/>
          <a:p>
            <a:r>
              <a:rPr lang="en-US" dirty="0"/>
              <a:t>Elements of the </a:t>
            </a:r>
            <a:r>
              <a:rPr lang="en-US" b="1" dirty="0" err="1">
                <a:solidFill>
                  <a:srgbClr val="0070C0"/>
                </a:solidFill>
              </a:rPr>
              <a:t>idée</a:t>
            </a:r>
            <a:r>
              <a:rPr lang="en-US" b="1" dirty="0">
                <a:solidFill>
                  <a:srgbClr val="0070C0"/>
                </a:solidFill>
              </a:rPr>
              <a:t> fixe</a:t>
            </a:r>
            <a:r>
              <a:rPr lang="en-US" dirty="0"/>
              <a:t> are used throughout – for example, the repeated ascending interval of the fourth at bar 234. </a:t>
            </a:r>
          </a:p>
          <a:p>
            <a:pPr lvl="1"/>
            <a:r>
              <a:rPr lang="en-US" dirty="0" smtClean="0"/>
              <a:t>Melodies </a:t>
            </a:r>
            <a:r>
              <a:rPr lang="en-US" dirty="0"/>
              <a:t>are based on ascending and descending arpeggios (bars 30–34). </a:t>
            </a:r>
          </a:p>
          <a:p>
            <a:pPr lvl="1"/>
            <a:r>
              <a:rPr lang="en-US" dirty="0" smtClean="0"/>
              <a:t>The </a:t>
            </a:r>
            <a:r>
              <a:rPr lang="en-US" b="1" dirty="0" err="1">
                <a:solidFill>
                  <a:srgbClr val="0070C0"/>
                </a:solidFill>
              </a:rPr>
              <a:t>idée</a:t>
            </a:r>
            <a:r>
              <a:rPr lang="en-US" b="1" dirty="0">
                <a:solidFill>
                  <a:srgbClr val="0070C0"/>
                </a:solidFill>
              </a:rPr>
              <a:t> fixe </a:t>
            </a:r>
            <a:r>
              <a:rPr lang="en-US" dirty="0"/>
              <a:t>is presented as an ascending sequence at bar 94. </a:t>
            </a:r>
          </a:p>
          <a:p>
            <a:pPr lvl="1"/>
            <a:r>
              <a:rPr lang="en-US" dirty="0" smtClean="0"/>
              <a:t>Melodies </a:t>
            </a:r>
            <a:r>
              <a:rPr lang="en-US" dirty="0"/>
              <a:t>are often </a:t>
            </a:r>
            <a:r>
              <a:rPr lang="en-US" b="1" dirty="0">
                <a:solidFill>
                  <a:srgbClr val="0070C0"/>
                </a:solidFill>
              </a:rPr>
              <a:t>chromatic</a:t>
            </a:r>
            <a:r>
              <a:rPr lang="en-US" dirty="0"/>
              <a:t> (bar 107). </a:t>
            </a:r>
          </a:p>
          <a:p>
            <a:pPr lvl="1"/>
            <a:r>
              <a:rPr lang="en-US" dirty="0" smtClean="0"/>
              <a:t>Melodies </a:t>
            </a:r>
            <a:r>
              <a:rPr lang="en-US" dirty="0"/>
              <a:t>sometimes contain </a:t>
            </a:r>
            <a:r>
              <a:rPr lang="en-US" b="1" dirty="0">
                <a:solidFill>
                  <a:srgbClr val="0070C0"/>
                </a:solidFill>
              </a:rPr>
              <a:t>repetition for heightened emphasis </a:t>
            </a:r>
            <a:r>
              <a:rPr lang="en-US" dirty="0"/>
              <a:t>(bar 146). </a:t>
            </a:r>
          </a:p>
          <a:p>
            <a:pPr lvl="1"/>
            <a:r>
              <a:rPr lang="en-US" dirty="0" smtClean="0"/>
              <a:t>Melodies </a:t>
            </a:r>
            <a:r>
              <a:rPr lang="en-US" dirty="0"/>
              <a:t>are often based on scales. There are examples of ascending and descending </a:t>
            </a:r>
            <a:r>
              <a:rPr lang="en-US" dirty="0" smtClean="0"/>
              <a:t>chromatic </a:t>
            </a:r>
            <a:r>
              <a:rPr lang="en-US" dirty="0"/>
              <a:t>scales (bar 198). </a:t>
            </a:r>
          </a:p>
          <a:p>
            <a:pPr lvl="1"/>
            <a:r>
              <a:rPr lang="en-US" dirty="0" smtClean="0"/>
              <a:t>Most </a:t>
            </a:r>
            <a:r>
              <a:rPr lang="en-US" dirty="0"/>
              <a:t>of the melodic material in the first half is quite high until the cello takes the lead </a:t>
            </a:r>
            <a:r>
              <a:rPr lang="en-US" dirty="0" smtClean="0"/>
              <a:t>between </a:t>
            </a:r>
            <a:r>
              <a:rPr lang="en-US" dirty="0"/>
              <a:t>bars 359 and 404. </a:t>
            </a:r>
          </a:p>
          <a:p>
            <a:pPr lvl="1"/>
            <a:r>
              <a:rPr lang="en-US" b="1" dirty="0" smtClean="0">
                <a:solidFill>
                  <a:srgbClr val="0070C0"/>
                </a:solidFill>
              </a:rPr>
              <a:t>Ornamentation</a:t>
            </a:r>
            <a:r>
              <a:rPr lang="en-US" dirty="0" smtClean="0"/>
              <a:t> </a:t>
            </a:r>
            <a:r>
              <a:rPr lang="en-US" dirty="0"/>
              <a:t>occurs (e.g. bar 19, acciaccatura and a trill). </a:t>
            </a:r>
          </a:p>
          <a:p>
            <a:pPr lvl="1"/>
            <a:r>
              <a:rPr lang="en-US" dirty="0" smtClean="0"/>
              <a:t>Some </a:t>
            </a:r>
            <a:r>
              <a:rPr lang="en-US" dirty="0"/>
              <a:t>extreme leaps are used (e.g. bars 226–227, violin I). </a:t>
            </a:r>
          </a:p>
        </p:txBody>
      </p:sp>
    </p:spTree>
    <p:extLst>
      <p:ext uri="{BB962C8B-B14F-4D97-AF65-F5344CB8AC3E}">
        <p14:creationId xmlns:p14="http://schemas.microsoft.com/office/powerpoint/2010/main" val="971139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introduction &amp; Exposition </a:t>
            </a:r>
            <a:endParaRPr lang="en-US" dirty="0"/>
          </a:p>
        </p:txBody>
      </p:sp>
      <p:sp>
        <p:nvSpPr>
          <p:cNvPr id="3" name="Content Placeholder 2"/>
          <p:cNvSpPr>
            <a:spLocks noGrp="1"/>
          </p:cNvSpPr>
          <p:nvPr>
            <p:ph idx="1"/>
          </p:nvPr>
        </p:nvSpPr>
        <p:spPr/>
        <p:txBody>
          <a:bodyPr/>
          <a:lstStyle/>
          <a:p>
            <a:r>
              <a:rPr lang="en-US" dirty="0"/>
              <a:t>Typical of the time, the structure is sonata form preceded by a slow introduction.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7378404"/>
              </p:ext>
            </p:extLst>
          </p:nvPr>
        </p:nvGraphicFramePr>
        <p:xfrm>
          <a:off x="1112595" y="2549051"/>
          <a:ext cx="10281242" cy="3747246"/>
        </p:xfrm>
        <a:graphic>
          <a:graphicData uri="http://schemas.openxmlformats.org/drawingml/2006/table">
            <a:tbl>
              <a:tblPr bandRow="1">
                <a:tableStyleId>{5940675A-B579-460E-94D1-54222C63F5DA}</a:tableStyleId>
              </a:tblPr>
              <a:tblGrid>
                <a:gridCol w="1755823">
                  <a:extLst>
                    <a:ext uri="{9D8B030D-6E8A-4147-A177-3AD203B41FA5}">
                      <a16:colId xmlns:a16="http://schemas.microsoft.com/office/drawing/2014/main" val="20000"/>
                    </a:ext>
                  </a:extLst>
                </a:gridCol>
                <a:gridCol w="8525419">
                  <a:extLst>
                    <a:ext uri="{9D8B030D-6E8A-4147-A177-3AD203B41FA5}">
                      <a16:colId xmlns:a16="http://schemas.microsoft.com/office/drawing/2014/main" val="20001"/>
                    </a:ext>
                  </a:extLst>
                </a:gridCol>
              </a:tblGrid>
              <a:tr h="11916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Slow Introduction Bars 1–63 </a:t>
                      </a:r>
                      <a:endParaRPr lang="en-US" dirty="0" smtClean="0"/>
                    </a:p>
                    <a:p>
                      <a:pPr algn="ctr"/>
                      <a:endParaRPr 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wind section starts with triplet-dominant notes followed by a chromatic scale leading into a C minor chord. The strings then take the melody fragmented by rests. At bar 17 the key of C major is established as the violins play a lively sextuplet </a:t>
                      </a:r>
                      <a:r>
                        <a:rPr lang="en-US" dirty="0" err="1" smtClean="0"/>
                        <a:t>scalic</a:t>
                      </a:r>
                      <a:r>
                        <a:rPr lang="en-US" dirty="0" smtClean="0"/>
                        <a:t> melody.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925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r-IN" sz="1800" kern="1200" dirty="0" err="1" smtClean="0">
                          <a:solidFill>
                            <a:schemeClr val="tx1"/>
                          </a:solidFill>
                          <a:effectLst/>
                          <a:latin typeface="+mn-lt"/>
                          <a:ea typeface="+mn-ea"/>
                          <a:cs typeface="+mn-cs"/>
                        </a:rPr>
                        <a:t>Bars</a:t>
                      </a:r>
                      <a:r>
                        <a:rPr lang="mr-IN" sz="1800" kern="1200" dirty="0" smtClean="0">
                          <a:solidFill>
                            <a:schemeClr val="tx1"/>
                          </a:solidFill>
                          <a:effectLst/>
                          <a:latin typeface="+mn-lt"/>
                          <a:ea typeface="+mn-ea"/>
                          <a:cs typeface="+mn-cs"/>
                        </a:rPr>
                        <a:t> 64–71 </a:t>
                      </a:r>
                      <a:endParaRPr lang="mr-IN" dirty="0" smtClean="0"/>
                    </a:p>
                    <a:p>
                      <a:pPr algn="ctr"/>
                      <a:endParaRPr 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Link to sonata form section of the piece. </a:t>
                      </a:r>
                      <a:r>
                        <a:rPr lang="en-US" b="1" dirty="0" smtClean="0">
                          <a:solidFill>
                            <a:srgbClr val="0070C0"/>
                          </a:solidFill>
                        </a:rPr>
                        <a:t>Homophonic</a:t>
                      </a:r>
                      <a:r>
                        <a:rPr lang="en-US" dirty="0" smtClean="0"/>
                        <a:t> and reinforcing the key of C major. The two-quaver motif which will later become an important</a:t>
                      </a:r>
                      <a:r>
                        <a:rPr lang="en-US" baseline="0" dirty="0" smtClean="0"/>
                        <a:t> </a:t>
                      </a:r>
                      <a:r>
                        <a:rPr lang="en-US" dirty="0" err="1" smtClean="0"/>
                        <a:t>accompanimental</a:t>
                      </a:r>
                      <a:r>
                        <a:rPr lang="en-US" dirty="0" smtClean="0"/>
                        <a:t> figure is introduced.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31772">
                <a:tc>
                  <a:txBody>
                    <a:bodyPr/>
                    <a:lstStyle/>
                    <a:p>
                      <a:pPr algn="ctr"/>
                      <a:r>
                        <a:rPr lang="en-US" sz="1800" kern="1200" dirty="0" smtClean="0">
                          <a:solidFill>
                            <a:schemeClr val="tx1"/>
                          </a:solidFill>
                          <a:effectLst/>
                          <a:latin typeface="+mn-lt"/>
                          <a:ea typeface="+mn-ea"/>
                          <a:cs typeface="+mn-cs"/>
                        </a:rPr>
                        <a:t>Exposition (repeated) </a:t>
                      </a:r>
                      <a:endParaRPr lang="en-US" dirty="0" smtClean="0"/>
                    </a:p>
                    <a:p>
                      <a:pPr algn="ctr"/>
                      <a:r>
                        <a:rPr lang="en-US" sz="1800" kern="1200" dirty="0" smtClean="0">
                          <a:solidFill>
                            <a:schemeClr val="tx1"/>
                          </a:solidFill>
                          <a:effectLst/>
                          <a:latin typeface="+mn-lt"/>
                          <a:ea typeface="+mn-ea"/>
                          <a:cs typeface="+mn-cs"/>
                        </a:rPr>
                        <a:t>Bars 714–167 </a:t>
                      </a:r>
                      <a:endParaRPr lang="en-US" dirty="0" smtClean="0"/>
                    </a:p>
                    <a:p>
                      <a:pPr algn="ctr"/>
                      <a:endParaRPr 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buFont typeface="Arial" charset="0"/>
                        <a:buNone/>
                      </a:pPr>
                      <a:r>
                        <a:rPr lang="en-US" sz="1800" kern="1200" dirty="0" smtClean="0">
                          <a:solidFill>
                            <a:schemeClr val="tx1"/>
                          </a:solidFill>
                          <a:effectLst/>
                          <a:latin typeface="+mn-lt"/>
                          <a:ea typeface="+mn-ea"/>
                          <a:cs typeface="+mn-cs"/>
                        </a:rPr>
                        <a:t>The first subject (the </a:t>
                      </a:r>
                      <a:r>
                        <a:rPr lang="en-US" sz="1800" b="1" kern="1200" dirty="0" err="1" smtClean="0">
                          <a:solidFill>
                            <a:srgbClr val="0070C0"/>
                          </a:solidFill>
                          <a:effectLst/>
                          <a:latin typeface="+mn-lt"/>
                          <a:ea typeface="+mn-ea"/>
                          <a:cs typeface="+mn-cs"/>
                        </a:rPr>
                        <a:t>idée</a:t>
                      </a:r>
                      <a:r>
                        <a:rPr lang="en-US" sz="1800" b="1" kern="1200" dirty="0" smtClean="0">
                          <a:solidFill>
                            <a:srgbClr val="0070C0"/>
                          </a:solidFill>
                          <a:effectLst/>
                          <a:latin typeface="+mn-lt"/>
                          <a:ea typeface="+mn-ea"/>
                          <a:cs typeface="+mn-cs"/>
                        </a:rPr>
                        <a:t> fixe</a:t>
                      </a:r>
                      <a:r>
                        <a:rPr lang="en-US" sz="1800" kern="1200" dirty="0" smtClean="0">
                          <a:solidFill>
                            <a:schemeClr val="tx1"/>
                          </a:solidFill>
                          <a:effectLst/>
                          <a:latin typeface="+mn-lt"/>
                          <a:ea typeface="+mn-ea"/>
                          <a:cs typeface="+mn-cs"/>
                        </a:rPr>
                        <a:t>) is introduced in the key of C major. At bar 111 vibrant ascending scale and </a:t>
                      </a:r>
                      <a:r>
                        <a:rPr lang="en-US" sz="1800" b="1" kern="1200" dirty="0" smtClean="0">
                          <a:solidFill>
                            <a:srgbClr val="0070C0"/>
                          </a:solidFill>
                          <a:effectLst/>
                          <a:latin typeface="+mn-lt"/>
                          <a:ea typeface="+mn-ea"/>
                          <a:cs typeface="+mn-cs"/>
                        </a:rPr>
                        <a:t>descending broken chords </a:t>
                      </a:r>
                      <a:r>
                        <a:rPr lang="en-US" sz="1800" kern="1200" dirty="0" smtClean="0">
                          <a:solidFill>
                            <a:schemeClr val="tx1"/>
                          </a:solidFill>
                          <a:effectLst/>
                          <a:latin typeface="+mn-lt"/>
                          <a:ea typeface="+mn-ea"/>
                          <a:cs typeface="+mn-cs"/>
                        </a:rPr>
                        <a:t>appear. Bar 133: transition passage contains chords and triplet crotchet melodies. The questionable second subject appears at bar 160. </a:t>
                      </a:r>
                      <a:endParaRPr lang="en-US" dirty="0" smtClean="0"/>
                    </a:p>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48598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Recapitulation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0562645"/>
              </p:ext>
            </p:extLst>
          </p:nvPr>
        </p:nvGraphicFramePr>
        <p:xfrm>
          <a:off x="1450975" y="2016124"/>
          <a:ext cx="9604376" cy="3862161"/>
        </p:xfrm>
        <a:graphic>
          <a:graphicData uri="http://schemas.openxmlformats.org/drawingml/2006/table">
            <a:tbl>
              <a:tblPr bandRow="1">
                <a:tableStyleId>{5940675A-B579-460E-94D1-54222C63F5DA}</a:tableStyleId>
              </a:tblPr>
              <a:tblGrid>
                <a:gridCol w="1755363">
                  <a:extLst>
                    <a:ext uri="{9D8B030D-6E8A-4147-A177-3AD203B41FA5}">
                      <a16:colId xmlns:a16="http://schemas.microsoft.com/office/drawing/2014/main" val="20000"/>
                    </a:ext>
                  </a:extLst>
                </a:gridCol>
                <a:gridCol w="7849013">
                  <a:extLst>
                    <a:ext uri="{9D8B030D-6E8A-4147-A177-3AD203B41FA5}">
                      <a16:colId xmlns:a16="http://schemas.microsoft.com/office/drawing/2014/main" val="20001"/>
                    </a:ext>
                  </a:extLst>
                </a:gridCol>
              </a:tblGrid>
              <a:tr h="38621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Recapitulation Bars 232–end </a:t>
                      </a:r>
                      <a:endParaRPr lang="en-US" dirty="0" smtClean="0"/>
                    </a:p>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800" kern="1200" dirty="0" smtClean="0">
                          <a:solidFill>
                            <a:schemeClr val="tx1"/>
                          </a:solidFill>
                          <a:effectLst/>
                          <a:latin typeface="+mn-lt"/>
                          <a:ea typeface="+mn-ea"/>
                          <a:cs typeface="+mn-cs"/>
                        </a:rPr>
                        <a:t>The recapitulation is really more like a series of development sections or codas, playing with former material.</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800" kern="1200" dirty="0" smtClean="0">
                          <a:solidFill>
                            <a:schemeClr val="tx1"/>
                          </a:solidFill>
                          <a:effectLst/>
                          <a:latin typeface="+mn-lt"/>
                          <a:ea typeface="+mn-ea"/>
                          <a:cs typeface="+mn-cs"/>
                        </a:rPr>
                        <a:t>A </a:t>
                      </a:r>
                      <a:r>
                        <a:rPr lang="en-US" sz="1800" b="1" kern="1200" dirty="0" smtClean="0">
                          <a:solidFill>
                            <a:srgbClr val="0070C0"/>
                          </a:solidFill>
                          <a:effectLst/>
                          <a:latin typeface="+mn-lt"/>
                          <a:ea typeface="+mn-ea"/>
                          <a:cs typeface="+mn-cs"/>
                        </a:rPr>
                        <a:t>dominant pedal </a:t>
                      </a:r>
                      <a:r>
                        <a:rPr lang="en-US" sz="1800" kern="1200" dirty="0" smtClean="0">
                          <a:solidFill>
                            <a:schemeClr val="tx1"/>
                          </a:solidFill>
                          <a:effectLst/>
                          <a:latin typeface="+mn-lt"/>
                          <a:ea typeface="+mn-ea"/>
                          <a:cs typeface="+mn-cs"/>
                        </a:rPr>
                        <a:t>in the third horn starts this section as repeated rising fourths appear in the violins.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800" kern="1200" dirty="0" smtClean="0">
                          <a:solidFill>
                            <a:schemeClr val="tx1"/>
                          </a:solidFill>
                          <a:effectLst/>
                          <a:latin typeface="+mn-lt"/>
                          <a:ea typeface="+mn-ea"/>
                          <a:cs typeface="+mn-cs"/>
                        </a:rPr>
                        <a:t>The </a:t>
                      </a:r>
                      <a:r>
                        <a:rPr lang="en-US" sz="1800" b="1" kern="1200" dirty="0" err="1" smtClean="0">
                          <a:solidFill>
                            <a:srgbClr val="0070C0"/>
                          </a:solidFill>
                          <a:effectLst/>
                          <a:latin typeface="+mn-lt"/>
                          <a:ea typeface="+mn-ea"/>
                          <a:cs typeface="+mn-cs"/>
                        </a:rPr>
                        <a:t>idée</a:t>
                      </a:r>
                      <a:r>
                        <a:rPr lang="en-US" sz="1800" b="1" kern="1200" dirty="0" smtClean="0">
                          <a:solidFill>
                            <a:srgbClr val="0070C0"/>
                          </a:solidFill>
                          <a:effectLst/>
                          <a:latin typeface="+mn-lt"/>
                          <a:ea typeface="+mn-ea"/>
                          <a:cs typeface="+mn-cs"/>
                        </a:rPr>
                        <a:t> fixe </a:t>
                      </a:r>
                      <a:r>
                        <a:rPr lang="en-US" sz="1800" kern="1200" dirty="0" smtClean="0">
                          <a:solidFill>
                            <a:schemeClr val="tx1"/>
                          </a:solidFill>
                          <a:effectLst/>
                          <a:latin typeface="+mn-lt"/>
                          <a:ea typeface="+mn-ea"/>
                          <a:cs typeface="+mn-cs"/>
                        </a:rPr>
                        <a:t>is heard in the woodwind in the key of G major, breaking with the traditions of sonata form, as the strings accompany with continuous leaping quavers.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800" kern="1200" dirty="0" smtClean="0">
                          <a:solidFill>
                            <a:schemeClr val="tx1"/>
                          </a:solidFill>
                          <a:effectLst/>
                          <a:latin typeface="+mn-lt"/>
                          <a:ea typeface="+mn-ea"/>
                          <a:cs typeface="+mn-cs"/>
                        </a:rPr>
                        <a:t>This theme is developed and becomes even more </a:t>
                      </a:r>
                      <a:r>
                        <a:rPr lang="en-US" sz="1800" b="1" kern="1200" dirty="0" smtClean="0">
                          <a:solidFill>
                            <a:srgbClr val="0070C0"/>
                          </a:solidFill>
                          <a:effectLst/>
                          <a:latin typeface="+mn-lt"/>
                          <a:ea typeface="+mn-ea"/>
                          <a:cs typeface="+mn-cs"/>
                        </a:rPr>
                        <a:t>chromatic</a:t>
                      </a:r>
                      <a:r>
                        <a:rPr lang="en-US" sz="1800" kern="1200" dirty="0" smtClean="0">
                          <a:solidFill>
                            <a:schemeClr val="tx1"/>
                          </a:solidFill>
                          <a:effectLst/>
                          <a:latin typeface="+mn-lt"/>
                          <a:ea typeface="+mn-ea"/>
                          <a:cs typeface="+mn-cs"/>
                        </a:rPr>
                        <a:t>. At bar 291 excited descending </a:t>
                      </a:r>
                      <a:r>
                        <a:rPr lang="en-US" sz="1800" b="1" kern="1200" dirty="0" smtClean="0">
                          <a:solidFill>
                            <a:srgbClr val="0070C0"/>
                          </a:solidFill>
                          <a:effectLst/>
                          <a:latin typeface="+mn-lt"/>
                          <a:ea typeface="+mn-ea"/>
                          <a:cs typeface="+mn-cs"/>
                        </a:rPr>
                        <a:t>appoggiatura </a:t>
                      </a:r>
                      <a:r>
                        <a:rPr lang="en-US" sz="1800" kern="1200" dirty="0" smtClean="0">
                          <a:solidFill>
                            <a:schemeClr val="tx1"/>
                          </a:solidFill>
                          <a:effectLst/>
                          <a:latin typeface="+mn-lt"/>
                          <a:ea typeface="+mn-ea"/>
                          <a:cs typeface="+mn-cs"/>
                        </a:rPr>
                        <a:t>scales appear in the strings.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800" kern="1200" dirty="0" smtClean="0">
                          <a:solidFill>
                            <a:schemeClr val="tx1"/>
                          </a:solidFill>
                          <a:effectLst/>
                          <a:latin typeface="+mn-lt"/>
                          <a:ea typeface="+mn-ea"/>
                          <a:cs typeface="+mn-cs"/>
                        </a:rPr>
                        <a:t>At bar 311 the second subject appears in the cello and is passed in imitation through the strings.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800" kern="1200" dirty="0" smtClean="0">
                          <a:solidFill>
                            <a:schemeClr val="tx1"/>
                          </a:solidFill>
                          <a:effectLst/>
                          <a:latin typeface="+mn-lt"/>
                          <a:ea typeface="+mn-ea"/>
                          <a:cs typeface="+mn-cs"/>
                        </a:rPr>
                        <a:t>Further development of the theme continues. </a:t>
                      </a:r>
                      <a:endParaRPr lang="en-US" dirty="0" smtClean="0"/>
                    </a:p>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46921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Coda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4171503"/>
              </p:ext>
            </p:extLst>
          </p:nvPr>
        </p:nvGraphicFramePr>
        <p:xfrm>
          <a:off x="1450975" y="2016124"/>
          <a:ext cx="9604376" cy="3862161"/>
        </p:xfrm>
        <a:graphic>
          <a:graphicData uri="http://schemas.openxmlformats.org/drawingml/2006/table">
            <a:tbl>
              <a:tblPr bandRow="1">
                <a:tableStyleId>{5940675A-B579-460E-94D1-54222C63F5DA}</a:tableStyleId>
              </a:tblPr>
              <a:tblGrid>
                <a:gridCol w="1755363">
                  <a:extLst>
                    <a:ext uri="{9D8B030D-6E8A-4147-A177-3AD203B41FA5}">
                      <a16:colId xmlns:a16="http://schemas.microsoft.com/office/drawing/2014/main" val="20000"/>
                    </a:ext>
                  </a:extLst>
                </a:gridCol>
                <a:gridCol w="7849013">
                  <a:extLst>
                    <a:ext uri="{9D8B030D-6E8A-4147-A177-3AD203B41FA5}">
                      <a16:colId xmlns:a16="http://schemas.microsoft.com/office/drawing/2014/main" val="20001"/>
                    </a:ext>
                  </a:extLst>
                </a:gridCol>
              </a:tblGrid>
              <a:tr h="38621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Coda: bars 475– end </a:t>
                      </a:r>
                      <a:endParaRPr lang="en-US" dirty="0" smtClean="0"/>
                    </a:p>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Arial" charset="0"/>
                        <a:buChar char="•"/>
                      </a:pPr>
                      <a:r>
                        <a:rPr lang="en-US" sz="1800" kern="1200" dirty="0" smtClean="0">
                          <a:solidFill>
                            <a:schemeClr val="tx1"/>
                          </a:solidFill>
                          <a:effectLst/>
                          <a:latin typeface="+mn-lt"/>
                          <a:ea typeface="+mn-ea"/>
                          <a:cs typeface="+mn-cs"/>
                        </a:rPr>
                        <a:t>Repeated descending arpeggios, with accented off-beats. </a:t>
                      </a:r>
                    </a:p>
                    <a:p>
                      <a:pPr marL="285750" indent="-285750">
                        <a:buFont typeface="Arial" charset="0"/>
                        <a:buChar char="•"/>
                      </a:pPr>
                      <a:r>
                        <a:rPr lang="en-US" sz="1800" kern="1200" dirty="0" smtClean="0">
                          <a:solidFill>
                            <a:schemeClr val="tx1"/>
                          </a:solidFill>
                          <a:effectLst/>
                          <a:latin typeface="+mn-lt"/>
                          <a:ea typeface="+mn-ea"/>
                          <a:cs typeface="+mn-cs"/>
                        </a:rPr>
                        <a:t>Final statement of the </a:t>
                      </a:r>
                      <a:r>
                        <a:rPr lang="en-US" sz="1800" b="1" kern="1200" dirty="0" err="1" smtClean="0">
                          <a:solidFill>
                            <a:srgbClr val="0070C0"/>
                          </a:solidFill>
                          <a:effectLst/>
                          <a:latin typeface="+mn-lt"/>
                          <a:ea typeface="+mn-ea"/>
                          <a:cs typeface="+mn-cs"/>
                        </a:rPr>
                        <a:t>idée</a:t>
                      </a:r>
                      <a:r>
                        <a:rPr lang="en-US" sz="1800" b="1" kern="1200" dirty="0" smtClean="0">
                          <a:solidFill>
                            <a:srgbClr val="0070C0"/>
                          </a:solidFill>
                          <a:effectLst/>
                          <a:latin typeface="+mn-lt"/>
                          <a:ea typeface="+mn-ea"/>
                          <a:cs typeface="+mn-cs"/>
                        </a:rPr>
                        <a:t> fixe </a:t>
                      </a:r>
                      <a:r>
                        <a:rPr lang="en-US" sz="1800" kern="1200" dirty="0" smtClean="0">
                          <a:solidFill>
                            <a:schemeClr val="tx1"/>
                          </a:solidFill>
                          <a:effectLst/>
                          <a:latin typeface="+mn-lt"/>
                          <a:ea typeface="+mn-ea"/>
                          <a:cs typeface="+mn-cs"/>
                        </a:rPr>
                        <a:t>over a C major chord and becoming monophonic. </a:t>
                      </a:r>
                    </a:p>
                    <a:p>
                      <a:pPr marL="285750" indent="-285750">
                        <a:buFont typeface="Arial" charset="0"/>
                        <a:buChar char="•"/>
                      </a:pPr>
                      <a:r>
                        <a:rPr lang="en-US" sz="1800" b="1" i="1" kern="1200" dirty="0" err="1" smtClean="0">
                          <a:solidFill>
                            <a:srgbClr val="0070C0"/>
                          </a:solidFill>
                          <a:effectLst/>
                          <a:latin typeface="+mn-lt"/>
                          <a:ea typeface="+mn-ea"/>
                          <a:cs typeface="+mn-cs"/>
                        </a:rPr>
                        <a:t>Religiosamente</a:t>
                      </a:r>
                      <a:r>
                        <a:rPr lang="en-US" sz="1800" kern="1200" dirty="0" smtClean="0">
                          <a:solidFill>
                            <a:schemeClr val="tx1"/>
                          </a:solidFill>
                          <a:effectLst/>
                          <a:latin typeface="+mn-lt"/>
                          <a:ea typeface="+mn-ea"/>
                          <a:cs typeface="+mn-cs"/>
                        </a:rPr>
                        <a:t> section with three </a:t>
                      </a:r>
                      <a:r>
                        <a:rPr lang="en-US" sz="1800" b="1" kern="1200" dirty="0" smtClean="0">
                          <a:solidFill>
                            <a:srgbClr val="0070C0"/>
                          </a:solidFill>
                          <a:effectLst/>
                          <a:latin typeface="+mn-lt"/>
                          <a:ea typeface="+mn-ea"/>
                          <a:cs typeface="+mn-cs"/>
                        </a:rPr>
                        <a:t>plagal cadences </a:t>
                      </a:r>
                      <a:r>
                        <a:rPr lang="en-US" sz="1800" kern="1200" dirty="0" smtClean="0">
                          <a:solidFill>
                            <a:schemeClr val="tx1"/>
                          </a:solidFill>
                          <a:effectLst/>
                          <a:latin typeface="+mn-lt"/>
                          <a:ea typeface="+mn-ea"/>
                          <a:cs typeface="+mn-cs"/>
                        </a:rPr>
                        <a:t>and concluding on a paused C major chord. </a:t>
                      </a:r>
                      <a:endParaRPr lang="en-US" dirty="0" smtClean="0"/>
                    </a:p>
                    <a:p>
                      <a:pPr marL="285750" indent="-285750">
                        <a:buFont typeface="Arial" charset="0"/>
                        <a:buChar char="•"/>
                      </a:pPr>
                      <a:r>
                        <a:rPr lang="en-US" sz="1800" kern="1200" dirty="0" smtClean="0">
                          <a:solidFill>
                            <a:schemeClr val="tx1"/>
                          </a:solidFill>
                          <a:effectLst/>
                          <a:latin typeface="+mn-lt"/>
                          <a:ea typeface="+mn-ea"/>
                          <a:cs typeface="+mn-cs"/>
                        </a:rPr>
                        <a:t>The final section gives a feeling of symmetry to the movement, balancing with the Largo in the opening section. </a:t>
                      </a:r>
                      <a:endParaRPr lang="en-US" dirty="0" smtClean="0"/>
                    </a:p>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41765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Tonality:</a:t>
            </a:r>
            <a:br>
              <a:rPr lang="en-US" dirty="0" smtClean="0"/>
            </a:br>
            <a:endParaRPr lang="en-US" dirty="0"/>
          </a:p>
        </p:txBody>
      </p:sp>
      <p:sp>
        <p:nvSpPr>
          <p:cNvPr id="3" name="Content Placeholder 2"/>
          <p:cNvSpPr>
            <a:spLocks noGrp="1"/>
          </p:cNvSpPr>
          <p:nvPr>
            <p:ph idx="1"/>
          </p:nvPr>
        </p:nvSpPr>
        <p:spPr>
          <a:xfrm>
            <a:off x="1451579" y="2015732"/>
            <a:ext cx="9603275" cy="4016933"/>
          </a:xfrm>
        </p:spPr>
        <p:txBody>
          <a:bodyPr>
            <a:normAutofit fontScale="70000" lnSpcReduction="20000"/>
          </a:bodyPr>
          <a:lstStyle/>
          <a:p>
            <a:r>
              <a:rPr lang="en-US" dirty="0" smtClean="0"/>
              <a:t>The </a:t>
            </a:r>
            <a:r>
              <a:rPr lang="en-US" dirty="0"/>
              <a:t>movement starts in C minor. </a:t>
            </a:r>
          </a:p>
          <a:p>
            <a:r>
              <a:rPr lang="en-US" dirty="0" smtClean="0"/>
              <a:t>At </a:t>
            </a:r>
            <a:r>
              <a:rPr lang="en-US" dirty="0"/>
              <a:t>bar 17 it changes to the tonic major, C major, returning to C minor in bar 24. </a:t>
            </a:r>
            <a:endParaRPr lang="en-US" dirty="0" smtClean="0"/>
          </a:p>
          <a:p>
            <a:r>
              <a:rPr lang="en-US" b="1" dirty="0" smtClean="0">
                <a:solidFill>
                  <a:srgbClr val="0070C0"/>
                </a:solidFill>
              </a:rPr>
              <a:t>The </a:t>
            </a:r>
            <a:r>
              <a:rPr lang="en-US" b="1" dirty="0">
                <a:solidFill>
                  <a:srgbClr val="0070C0"/>
                </a:solidFill>
              </a:rPr>
              <a:t>tonality is frequently obscured by chromaticism </a:t>
            </a:r>
            <a:r>
              <a:rPr lang="en-US" dirty="0"/>
              <a:t>in the melody and harmony. </a:t>
            </a:r>
          </a:p>
          <a:p>
            <a:r>
              <a:rPr lang="en-US" dirty="0" smtClean="0"/>
              <a:t>In </a:t>
            </a:r>
            <a:r>
              <a:rPr lang="en-US" dirty="0"/>
              <a:t>bar 42 the piece </a:t>
            </a:r>
            <a:r>
              <a:rPr lang="en-US" b="1" dirty="0">
                <a:solidFill>
                  <a:srgbClr val="0070C0"/>
                </a:solidFill>
              </a:rPr>
              <a:t>modulates to </a:t>
            </a:r>
            <a:r>
              <a:rPr lang="en-US" b="1" dirty="0" err="1" smtClean="0">
                <a:solidFill>
                  <a:srgbClr val="0070C0"/>
                </a:solidFill>
              </a:rPr>
              <a:t>A♭major</a:t>
            </a:r>
            <a:r>
              <a:rPr lang="en-US" b="1" dirty="0" smtClean="0">
                <a:solidFill>
                  <a:srgbClr val="0070C0"/>
                </a:solidFill>
              </a:rPr>
              <a:t> </a:t>
            </a:r>
            <a:r>
              <a:rPr lang="en-US" dirty="0"/>
              <a:t>and this is followed by a long tonic pedal in </a:t>
            </a:r>
            <a:r>
              <a:rPr lang="en-US" dirty="0" smtClean="0"/>
              <a:t>bar </a:t>
            </a:r>
            <a:r>
              <a:rPr lang="en-US" dirty="0"/>
              <a:t>46. </a:t>
            </a:r>
          </a:p>
          <a:p>
            <a:r>
              <a:rPr lang="en-US" dirty="0" smtClean="0"/>
              <a:t>After </a:t>
            </a:r>
            <a:r>
              <a:rPr lang="en-US" dirty="0"/>
              <a:t>much chromatic movement, C major is reached in bar 61 as the key signature </a:t>
            </a:r>
            <a:r>
              <a:rPr lang="en-US" dirty="0" smtClean="0"/>
              <a:t>formally </a:t>
            </a:r>
            <a:r>
              <a:rPr lang="en-US" dirty="0"/>
              <a:t>changes in bar 64. Although the melodic line is highly chromatic with semitone </a:t>
            </a:r>
            <a:r>
              <a:rPr lang="en-US" dirty="0" smtClean="0"/>
              <a:t>movement</a:t>
            </a:r>
            <a:r>
              <a:rPr lang="en-US" dirty="0"/>
              <a:t>, </a:t>
            </a:r>
            <a:r>
              <a:rPr lang="en-US" b="1" dirty="0">
                <a:solidFill>
                  <a:srgbClr val="0070C0"/>
                </a:solidFill>
              </a:rPr>
              <a:t>perfect cadences establish the key </a:t>
            </a:r>
            <a:r>
              <a:rPr lang="en-US" dirty="0"/>
              <a:t>(e.g. bars 110–111). </a:t>
            </a:r>
          </a:p>
          <a:p>
            <a:r>
              <a:rPr lang="en-US" dirty="0" smtClean="0"/>
              <a:t>The </a:t>
            </a:r>
            <a:r>
              <a:rPr lang="en-US" dirty="0"/>
              <a:t>bridge passage/transition (bar 133) is in the key of </a:t>
            </a:r>
            <a:r>
              <a:rPr lang="en-US" dirty="0" err="1"/>
              <a:t>A</a:t>
            </a:r>
            <a:r>
              <a:rPr lang="en-US" dirty="0" err="1" smtClean="0"/>
              <a:t>♭major</a:t>
            </a:r>
            <a:r>
              <a:rPr lang="en-US" dirty="0"/>
              <a:t>, although moves </a:t>
            </a:r>
            <a:r>
              <a:rPr lang="en-US" dirty="0" smtClean="0"/>
              <a:t>towards </a:t>
            </a:r>
            <a:r>
              <a:rPr lang="en-US" dirty="0"/>
              <a:t>G major, the dominant, for the second subject in this key at bar 150. It briefly </a:t>
            </a:r>
            <a:r>
              <a:rPr lang="en-US" dirty="0" smtClean="0"/>
              <a:t>passes </a:t>
            </a:r>
            <a:r>
              <a:rPr lang="en-US" dirty="0"/>
              <a:t>through E minor at bar 155. </a:t>
            </a:r>
          </a:p>
          <a:p>
            <a:r>
              <a:rPr lang="en-US" dirty="0" smtClean="0"/>
              <a:t>The </a:t>
            </a:r>
            <a:r>
              <a:rPr lang="en-US" dirty="0"/>
              <a:t>development section starts </a:t>
            </a:r>
            <a:r>
              <a:rPr lang="en-US" dirty="0" smtClean="0"/>
              <a:t>in </a:t>
            </a:r>
            <a:r>
              <a:rPr lang="en-US" dirty="0"/>
              <a:t>G major, although this is a particularly chromatic </a:t>
            </a:r>
            <a:r>
              <a:rPr lang="en-US" dirty="0" smtClean="0"/>
              <a:t>section </a:t>
            </a:r>
            <a:r>
              <a:rPr lang="en-US" dirty="0"/>
              <a:t>of the piece, which obscures the tonality. There is much semitone movement in </a:t>
            </a:r>
            <a:r>
              <a:rPr lang="en-US" dirty="0" smtClean="0"/>
              <a:t>the </a:t>
            </a:r>
            <a:r>
              <a:rPr lang="en-US" dirty="0"/>
              <a:t>thematic material and passages of chromatic scales. </a:t>
            </a:r>
          </a:p>
          <a:p>
            <a:r>
              <a:rPr lang="en-US" dirty="0" smtClean="0"/>
              <a:t>The </a:t>
            </a:r>
            <a:r>
              <a:rPr lang="en-US" dirty="0"/>
              <a:t>recapitulation section starts in G major. After much chromatic movement, G major </a:t>
            </a:r>
            <a:r>
              <a:rPr lang="en-US" dirty="0" smtClean="0"/>
              <a:t>is </a:t>
            </a:r>
            <a:r>
              <a:rPr lang="en-US" dirty="0"/>
              <a:t>again established with V7–I progressions at bar 291. </a:t>
            </a:r>
          </a:p>
          <a:p>
            <a:r>
              <a:rPr lang="en-US" dirty="0"/>
              <a:t> The piece draws to a close in the original tonic major key of C major. </a:t>
            </a:r>
          </a:p>
          <a:p>
            <a:endParaRPr lang="en-US" dirty="0"/>
          </a:p>
        </p:txBody>
      </p:sp>
    </p:spTree>
    <p:extLst>
      <p:ext uri="{BB962C8B-B14F-4D97-AF65-F5344CB8AC3E}">
        <p14:creationId xmlns:p14="http://schemas.microsoft.com/office/powerpoint/2010/main" val="769597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Harmony:</a:t>
            </a:r>
            <a:endParaRPr lang="en-US" dirty="0"/>
          </a:p>
        </p:txBody>
      </p:sp>
      <p:sp>
        <p:nvSpPr>
          <p:cNvPr id="3" name="Content Placeholder 2"/>
          <p:cNvSpPr>
            <a:spLocks noGrp="1"/>
          </p:cNvSpPr>
          <p:nvPr>
            <p:ph idx="1"/>
          </p:nvPr>
        </p:nvSpPr>
        <p:spPr>
          <a:xfrm>
            <a:off x="1451579" y="2015732"/>
            <a:ext cx="9603275" cy="3933806"/>
          </a:xfrm>
        </p:spPr>
        <p:txBody>
          <a:bodyPr>
            <a:normAutofit fontScale="85000" lnSpcReduction="10000"/>
          </a:bodyPr>
          <a:lstStyle/>
          <a:p>
            <a:r>
              <a:rPr lang="en-US" dirty="0" smtClean="0"/>
              <a:t>Chords </a:t>
            </a:r>
            <a:r>
              <a:rPr lang="en-US" dirty="0"/>
              <a:t>are often </a:t>
            </a:r>
            <a:r>
              <a:rPr lang="en-US" b="1" dirty="0">
                <a:solidFill>
                  <a:srgbClr val="0070C0"/>
                </a:solidFill>
              </a:rPr>
              <a:t>diatonic and functional </a:t>
            </a:r>
            <a:r>
              <a:rPr lang="en-US" dirty="0"/>
              <a:t>but with considerable emphasis on chromatic harmony. </a:t>
            </a:r>
          </a:p>
          <a:p>
            <a:r>
              <a:rPr lang="en-US" dirty="0" smtClean="0"/>
              <a:t>Chromatic </a:t>
            </a:r>
            <a:r>
              <a:rPr lang="en-US" dirty="0"/>
              <a:t>harmony includes </a:t>
            </a:r>
            <a:r>
              <a:rPr lang="en-US" b="1" dirty="0">
                <a:solidFill>
                  <a:srgbClr val="0070C0"/>
                </a:solidFill>
              </a:rPr>
              <a:t>diminished seventh chords </a:t>
            </a:r>
            <a:r>
              <a:rPr lang="en-US" dirty="0"/>
              <a:t>(e.g. bar 224). </a:t>
            </a:r>
          </a:p>
          <a:p>
            <a:r>
              <a:rPr lang="en-US" b="1" dirty="0" smtClean="0">
                <a:solidFill>
                  <a:srgbClr val="0070C0"/>
                </a:solidFill>
              </a:rPr>
              <a:t>Perfect </a:t>
            </a:r>
            <a:r>
              <a:rPr lang="en-US" b="1" dirty="0">
                <a:solidFill>
                  <a:srgbClr val="0070C0"/>
                </a:solidFill>
              </a:rPr>
              <a:t>cadences </a:t>
            </a:r>
            <a:r>
              <a:rPr lang="en-US" dirty="0"/>
              <a:t>are frequent are often used to confirm the modulation to a new key. </a:t>
            </a:r>
            <a:endParaRPr lang="en-US" dirty="0" smtClean="0"/>
          </a:p>
          <a:p>
            <a:r>
              <a:rPr lang="en-US" dirty="0" smtClean="0"/>
              <a:t>There </a:t>
            </a:r>
            <a:r>
              <a:rPr lang="en-US" dirty="0"/>
              <a:t>is an example of a </a:t>
            </a:r>
            <a:r>
              <a:rPr lang="en-US" b="1" dirty="0">
                <a:solidFill>
                  <a:srgbClr val="0070C0"/>
                </a:solidFill>
              </a:rPr>
              <a:t>tonic pedal note </a:t>
            </a:r>
            <a:r>
              <a:rPr lang="en-US" dirty="0"/>
              <a:t>in bar 46. </a:t>
            </a:r>
          </a:p>
          <a:p>
            <a:r>
              <a:rPr lang="en-US" dirty="0" smtClean="0"/>
              <a:t>There </a:t>
            </a:r>
            <a:r>
              <a:rPr lang="en-US" dirty="0"/>
              <a:t>is a dominant pedal note in bar 232. </a:t>
            </a:r>
          </a:p>
          <a:p>
            <a:r>
              <a:rPr lang="en-US" b="1" dirty="0" smtClean="0">
                <a:solidFill>
                  <a:srgbClr val="0070C0"/>
                </a:solidFill>
              </a:rPr>
              <a:t>Dissonance</a:t>
            </a:r>
            <a:r>
              <a:rPr lang="en-US" dirty="0" smtClean="0"/>
              <a:t> </a:t>
            </a:r>
            <a:r>
              <a:rPr lang="en-US" dirty="0"/>
              <a:t>is used occasionally with a 4-3 suspension (e.g. in bar 123). </a:t>
            </a:r>
          </a:p>
          <a:p>
            <a:r>
              <a:rPr lang="en-US" dirty="0" smtClean="0"/>
              <a:t>Dominant </a:t>
            </a:r>
            <a:r>
              <a:rPr lang="en-US" dirty="0"/>
              <a:t>seventh chords, bar 146. </a:t>
            </a:r>
          </a:p>
          <a:p>
            <a:r>
              <a:rPr lang="en-US" dirty="0" smtClean="0"/>
              <a:t>The </a:t>
            </a:r>
            <a:r>
              <a:rPr lang="en-US" dirty="0"/>
              <a:t>exposition section ends with a V7 in C major (bar 167 first time bar). </a:t>
            </a:r>
          </a:p>
          <a:p>
            <a:r>
              <a:rPr lang="en-US" dirty="0" smtClean="0"/>
              <a:t>The </a:t>
            </a:r>
            <a:r>
              <a:rPr lang="en-US" dirty="0"/>
              <a:t>movement ends with a series of IV–I </a:t>
            </a:r>
            <a:r>
              <a:rPr lang="en-US" b="1" dirty="0">
                <a:solidFill>
                  <a:srgbClr val="0070C0"/>
                </a:solidFill>
              </a:rPr>
              <a:t>plagal cadences. </a:t>
            </a:r>
          </a:p>
          <a:p>
            <a:endParaRPr lang="en-US" b="1" dirty="0">
              <a:solidFill>
                <a:srgbClr val="0070C0"/>
              </a:solidFill>
            </a:endParaRPr>
          </a:p>
        </p:txBody>
      </p:sp>
    </p:spTree>
    <p:extLst>
      <p:ext uri="{BB962C8B-B14F-4D97-AF65-F5344CB8AC3E}">
        <p14:creationId xmlns:p14="http://schemas.microsoft.com/office/powerpoint/2010/main" val="1427103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metre</a:t>
            </a:r>
            <a:endParaRPr lang="en-US" dirty="0"/>
          </a:p>
        </p:txBody>
      </p:sp>
      <p:sp>
        <p:nvSpPr>
          <p:cNvPr id="3" name="Content Placeholder 2"/>
          <p:cNvSpPr>
            <a:spLocks noGrp="1"/>
          </p:cNvSpPr>
          <p:nvPr>
            <p:ph idx="1"/>
          </p:nvPr>
        </p:nvSpPr>
        <p:spPr>
          <a:xfrm>
            <a:off x="1451579" y="2015732"/>
            <a:ext cx="9603275" cy="3957556"/>
          </a:xfrm>
        </p:spPr>
        <p:txBody>
          <a:bodyPr>
            <a:normAutofit/>
          </a:bodyPr>
          <a:lstStyle/>
          <a:p>
            <a:r>
              <a:rPr lang="en-US" dirty="0" smtClean="0"/>
              <a:t>The </a:t>
            </a:r>
            <a:r>
              <a:rPr lang="en-US" dirty="0"/>
              <a:t>time signature of the largo Introduction is , common time, otherwise known as simple quadruple. </a:t>
            </a:r>
            <a:endParaRPr lang="en-US" dirty="0" smtClean="0"/>
          </a:p>
          <a:p>
            <a:r>
              <a:rPr lang="en-US" dirty="0" smtClean="0"/>
              <a:t>The </a:t>
            </a:r>
            <a:r>
              <a:rPr lang="en-US" dirty="0"/>
              <a:t>time signature changes at bar 64 to known as </a:t>
            </a:r>
            <a:r>
              <a:rPr lang="en-US" i="1" dirty="0" err="1"/>
              <a:t>alla</a:t>
            </a:r>
            <a:r>
              <a:rPr lang="en-US" i="1" dirty="0"/>
              <a:t> breve </a:t>
            </a:r>
            <a:r>
              <a:rPr lang="en-US" dirty="0"/>
              <a:t>or cut common time, simple duple. </a:t>
            </a:r>
          </a:p>
          <a:p>
            <a:r>
              <a:rPr lang="en-US" b="1" dirty="0" smtClean="0">
                <a:solidFill>
                  <a:srgbClr val="0070C0"/>
                </a:solidFill>
              </a:rPr>
              <a:t>The </a:t>
            </a:r>
            <a:r>
              <a:rPr lang="en-US" b="1" dirty="0">
                <a:solidFill>
                  <a:srgbClr val="0070C0"/>
                </a:solidFill>
              </a:rPr>
              <a:t>tempo changes frequently throughout</a:t>
            </a:r>
            <a:r>
              <a:rPr lang="en-US" dirty="0"/>
              <a:t>. The piece starts at a slow largo tempo, although becoming more lively from bar 17. </a:t>
            </a:r>
            <a:r>
              <a:rPr lang="en-US" dirty="0" smtClean="0"/>
              <a:t> A </a:t>
            </a:r>
            <a:r>
              <a:rPr lang="en-US" dirty="0"/>
              <a:t>new tempo of </a:t>
            </a:r>
            <a:r>
              <a:rPr lang="en-US" b="1" i="1" dirty="0">
                <a:solidFill>
                  <a:srgbClr val="0070C0"/>
                </a:solidFill>
              </a:rPr>
              <a:t>Allegro </a:t>
            </a:r>
            <a:r>
              <a:rPr lang="en-US" b="1" i="1" dirty="0" err="1">
                <a:solidFill>
                  <a:srgbClr val="0070C0"/>
                </a:solidFill>
              </a:rPr>
              <a:t>agitato</a:t>
            </a:r>
            <a:r>
              <a:rPr lang="en-US" b="1" i="1" dirty="0">
                <a:solidFill>
                  <a:srgbClr val="0070C0"/>
                </a:solidFill>
              </a:rPr>
              <a:t> e </a:t>
            </a:r>
            <a:r>
              <a:rPr lang="en-US" b="1" i="1" dirty="0" err="1">
                <a:solidFill>
                  <a:srgbClr val="0070C0"/>
                </a:solidFill>
              </a:rPr>
              <a:t>appassionto</a:t>
            </a:r>
            <a:r>
              <a:rPr lang="en-US" b="1" i="1" dirty="0">
                <a:solidFill>
                  <a:srgbClr val="0070C0"/>
                </a:solidFill>
              </a:rPr>
              <a:t> assai</a:t>
            </a:r>
            <a:r>
              <a:rPr lang="en-US" i="1" dirty="0"/>
              <a:t> </a:t>
            </a:r>
            <a:r>
              <a:rPr lang="en-US" dirty="0"/>
              <a:t>is established at bar 64. </a:t>
            </a:r>
            <a:endParaRPr lang="en-US" dirty="0" smtClean="0"/>
          </a:p>
          <a:p>
            <a:endParaRPr lang="en-US" dirty="0"/>
          </a:p>
          <a:p>
            <a:endParaRPr lang="en-US" dirty="0"/>
          </a:p>
        </p:txBody>
      </p:sp>
    </p:spTree>
    <p:extLst>
      <p:ext uri="{BB962C8B-B14F-4D97-AF65-F5344CB8AC3E}">
        <p14:creationId xmlns:p14="http://schemas.microsoft.com/office/powerpoint/2010/main" val="439505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Rhythm</a:t>
            </a:r>
            <a:endParaRPr lang="en-US" dirty="0"/>
          </a:p>
        </p:txBody>
      </p:sp>
      <p:sp>
        <p:nvSpPr>
          <p:cNvPr id="3" name="Content Placeholder 2"/>
          <p:cNvSpPr>
            <a:spLocks noGrp="1"/>
          </p:cNvSpPr>
          <p:nvPr>
            <p:ph idx="1"/>
          </p:nvPr>
        </p:nvSpPr>
        <p:spPr>
          <a:xfrm>
            <a:off x="1451579" y="2015732"/>
            <a:ext cx="9603275" cy="4005058"/>
          </a:xfrm>
        </p:spPr>
        <p:txBody>
          <a:bodyPr>
            <a:normAutofit fontScale="70000" lnSpcReduction="20000"/>
          </a:bodyPr>
          <a:lstStyle/>
          <a:p>
            <a:r>
              <a:rPr lang="en-US" sz="2100" dirty="0" smtClean="0"/>
              <a:t>The </a:t>
            </a:r>
            <a:r>
              <a:rPr lang="en-US" sz="2100" dirty="0"/>
              <a:t>rhythms are highly varied throughout. </a:t>
            </a:r>
          </a:p>
          <a:p>
            <a:r>
              <a:rPr lang="en-US" sz="2100" dirty="0" smtClean="0"/>
              <a:t>The </a:t>
            </a:r>
            <a:r>
              <a:rPr lang="en-US" sz="2100" dirty="0"/>
              <a:t>piece starts with a bar entirely made up of </a:t>
            </a:r>
            <a:r>
              <a:rPr lang="en-US" sz="2100" b="1" dirty="0">
                <a:solidFill>
                  <a:srgbClr val="0070C0"/>
                </a:solidFill>
              </a:rPr>
              <a:t>quaver triplets. </a:t>
            </a:r>
          </a:p>
          <a:p>
            <a:r>
              <a:rPr lang="en-US" sz="2100" dirty="0" smtClean="0"/>
              <a:t>Crotchet </a:t>
            </a:r>
            <a:r>
              <a:rPr lang="en-US" sz="2100" dirty="0"/>
              <a:t>triplets appear at bar 380. </a:t>
            </a:r>
            <a:endParaRPr lang="en-US" sz="2100" dirty="0" smtClean="0"/>
          </a:p>
          <a:p>
            <a:r>
              <a:rPr lang="en-US" sz="2100" dirty="0" smtClean="0"/>
              <a:t>Sextuplet </a:t>
            </a:r>
            <a:r>
              <a:rPr lang="en-US" sz="2100" dirty="0"/>
              <a:t>semiquavers are present at bar 22. </a:t>
            </a:r>
          </a:p>
          <a:p>
            <a:r>
              <a:rPr lang="en-US" sz="2100" dirty="0" smtClean="0"/>
              <a:t>The </a:t>
            </a:r>
            <a:r>
              <a:rPr lang="en-US" sz="2100" dirty="0" err="1"/>
              <a:t>idée</a:t>
            </a:r>
            <a:r>
              <a:rPr lang="en-US" sz="2100" dirty="0"/>
              <a:t> fixe begins with an </a:t>
            </a:r>
            <a:r>
              <a:rPr lang="en-US" sz="2100" b="1" dirty="0">
                <a:solidFill>
                  <a:srgbClr val="0070C0"/>
                </a:solidFill>
              </a:rPr>
              <a:t>anacrusis</a:t>
            </a:r>
            <a:r>
              <a:rPr lang="en-US" sz="2100" dirty="0"/>
              <a:t>, bar 714. </a:t>
            </a:r>
          </a:p>
          <a:p>
            <a:r>
              <a:rPr lang="en-US" sz="2100" b="1" dirty="0" smtClean="0">
                <a:solidFill>
                  <a:srgbClr val="0070C0"/>
                </a:solidFill>
              </a:rPr>
              <a:t>Rests </a:t>
            </a:r>
            <a:r>
              <a:rPr lang="en-US" sz="2100" b="1" dirty="0">
                <a:solidFill>
                  <a:srgbClr val="0070C0"/>
                </a:solidFill>
              </a:rPr>
              <a:t>and rests with pauses </a:t>
            </a:r>
            <a:r>
              <a:rPr lang="en-US" sz="2100" dirty="0"/>
              <a:t>are used in the Introduction to fragment the melodic line </a:t>
            </a:r>
            <a:r>
              <a:rPr lang="en-US" sz="2100" dirty="0" smtClean="0"/>
              <a:t>with </a:t>
            </a:r>
            <a:r>
              <a:rPr lang="en-US" sz="2100" dirty="0"/>
              <a:t>silence and to create a feeling of uncertainty. </a:t>
            </a:r>
            <a:r>
              <a:rPr lang="en-US" sz="2100" dirty="0" smtClean="0"/>
              <a:t>At </a:t>
            </a:r>
            <a:r>
              <a:rPr lang="en-US" sz="2100" dirty="0"/>
              <a:t>bar 229 there are over three bars </a:t>
            </a:r>
            <a:r>
              <a:rPr lang="en-US" sz="2100" dirty="0" smtClean="0"/>
              <a:t>of </a:t>
            </a:r>
            <a:r>
              <a:rPr lang="en-US" sz="2100" dirty="0"/>
              <a:t>silence before starting the recapitulation section. </a:t>
            </a:r>
          </a:p>
          <a:p>
            <a:r>
              <a:rPr lang="en-US" sz="2100" dirty="0" smtClean="0"/>
              <a:t>The </a:t>
            </a:r>
            <a:r>
              <a:rPr lang="en-US" sz="2100" dirty="0"/>
              <a:t>movement concludes with rhythms of longer duration – tied semibreves, bar 511. </a:t>
            </a:r>
          </a:p>
          <a:p>
            <a:r>
              <a:rPr lang="en-US" sz="2100" dirty="0" smtClean="0"/>
              <a:t>Examples </a:t>
            </a:r>
            <a:r>
              <a:rPr lang="en-US" sz="2100" dirty="0"/>
              <a:t>of </a:t>
            </a:r>
            <a:r>
              <a:rPr lang="en-US" sz="2100" b="1" dirty="0">
                <a:solidFill>
                  <a:srgbClr val="0070C0"/>
                </a:solidFill>
              </a:rPr>
              <a:t>cross-rhythms</a:t>
            </a:r>
            <a:r>
              <a:rPr lang="en-US" sz="2100" dirty="0"/>
              <a:t> (e.g. bar 29 or bar 60). </a:t>
            </a:r>
          </a:p>
          <a:p>
            <a:r>
              <a:rPr lang="en-US" sz="2100" b="1" dirty="0" smtClean="0">
                <a:solidFill>
                  <a:srgbClr val="0070C0"/>
                </a:solidFill>
              </a:rPr>
              <a:t>Syncopation</a:t>
            </a:r>
            <a:r>
              <a:rPr lang="en-US" sz="2100" dirty="0" smtClean="0"/>
              <a:t> </a:t>
            </a:r>
            <a:r>
              <a:rPr lang="en-US" sz="2100" dirty="0"/>
              <a:t>is added for dramatic effect (e.g. bars 43–45). </a:t>
            </a:r>
          </a:p>
          <a:p>
            <a:r>
              <a:rPr lang="en-US" sz="2100" i="1" dirty="0" smtClean="0"/>
              <a:t>Moto </a:t>
            </a:r>
            <a:r>
              <a:rPr lang="en-US" sz="2100" i="1" dirty="0" err="1"/>
              <a:t>perpetuo</a:t>
            </a:r>
            <a:r>
              <a:rPr lang="en-US" sz="2100" i="1" dirty="0"/>
              <a:t> </a:t>
            </a:r>
            <a:r>
              <a:rPr lang="en-US" sz="2100" dirty="0"/>
              <a:t>crotchets are a feature in bars 198–227. </a:t>
            </a:r>
          </a:p>
          <a:p>
            <a:endParaRPr lang="en-US" dirty="0"/>
          </a:p>
          <a:p>
            <a:endParaRPr lang="en-US" dirty="0"/>
          </a:p>
        </p:txBody>
      </p:sp>
    </p:spTree>
    <p:extLst>
      <p:ext uri="{BB962C8B-B14F-4D97-AF65-F5344CB8AC3E}">
        <p14:creationId xmlns:p14="http://schemas.microsoft.com/office/powerpoint/2010/main" val="628463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1451579" y="2015732"/>
            <a:ext cx="9603275" cy="4028808"/>
          </a:xfrm>
        </p:spPr>
        <p:txBody>
          <a:bodyPr>
            <a:normAutofit fontScale="92500" lnSpcReduction="20000"/>
          </a:bodyPr>
          <a:lstStyle/>
          <a:p>
            <a:r>
              <a:rPr lang="en-US" dirty="0"/>
              <a:t>Hector Berlioz (1803–69) was a French composer who was highly influential in the development of Romantic music. </a:t>
            </a:r>
            <a:r>
              <a:rPr lang="en-US" b="1" dirty="0">
                <a:solidFill>
                  <a:srgbClr val="0070C0"/>
                </a:solidFill>
              </a:rPr>
              <a:t>He wrote on a large scale</a:t>
            </a:r>
            <a:r>
              <a:rPr lang="en-US" dirty="0"/>
              <a:t>, increasing the size of the orchestra but showing innovative methods of orchestration as well as through his melodic and harmonic ideas. He was born in La </a:t>
            </a:r>
            <a:r>
              <a:rPr lang="en-US" dirty="0" err="1"/>
              <a:t>Côte</a:t>
            </a:r>
            <a:r>
              <a:rPr lang="en-US" dirty="0"/>
              <a:t> Saint-André, a small town near to Grenoble. He began studying music at the age of 12 and, unusually, did not learn the piano, which he was said to later describe as beneficial and detrimental. </a:t>
            </a:r>
            <a:endParaRPr lang="en-US" dirty="0" smtClean="0"/>
          </a:p>
          <a:p>
            <a:r>
              <a:rPr lang="en-US" dirty="0" smtClean="0"/>
              <a:t>He </a:t>
            </a:r>
            <a:r>
              <a:rPr lang="en-US" dirty="0"/>
              <a:t>was very much </a:t>
            </a:r>
            <a:r>
              <a:rPr lang="en-US" b="1" dirty="0">
                <a:solidFill>
                  <a:srgbClr val="0070C0"/>
                </a:solidFill>
              </a:rPr>
              <a:t>self-taught</a:t>
            </a:r>
            <a:r>
              <a:rPr lang="en-US" dirty="0"/>
              <a:t> and learnt from textbooks. In 1821, at the age of 18, he was sent to Paris to study medicine, a subject for which he had no interest. He started to visit the Paris Conservatoire and within a few years, much to his parents’ disgust, had left his medical studies to pursue a career in music. In 1826 he enrolled at the Conservatoire to study composition. It was here that he became familiar with the symphonies, string quartets and piano sonatas of Beethoven and this was an inspiration for his compositions. After numerous attempts, he became a winner of the prestigious Prix de Rome. </a:t>
            </a:r>
          </a:p>
          <a:p>
            <a:endParaRPr lang="en-US" dirty="0"/>
          </a:p>
        </p:txBody>
      </p:sp>
    </p:spTree>
    <p:extLst>
      <p:ext uri="{BB962C8B-B14F-4D97-AF65-F5344CB8AC3E}">
        <p14:creationId xmlns:p14="http://schemas.microsoft.com/office/powerpoint/2010/main" val="60445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Compositional output</a:t>
            </a:r>
            <a:endParaRPr lang="en-US" dirty="0"/>
          </a:p>
        </p:txBody>
      </p:sp>
      <p:sp>
        <p:nvSpPr>
          <p:cNvPr id="3" name="Content Placeholder 2"/>
          <p:cNvSpPr>
            <a:spLocks noGrp="1"/>
          </p:cNvSpPr>
          <p:nvPr>
            <p:ph idx="1"/>
          </p:nvPr>
        </p:nvSpPr>
        <p:spPr/>
        <p:txBody>
          <a:bodyPr/>
          <a:lstStyle/>
          <a:p>
            <a:r>
              <a:rPr lang="en-US" dirty="0"/>
              <a:t>His compositional output was large, and in addition to the highly renowned Symphonie </a:t>
            </a:r>
            <a:r>
              <a:rPr lang="en-US" dirty="0" err="1"/>
              <a:t>Fantastique</a:t>
            </a:r>
            <a:r>
              <a:rPr lang="en-US" dirty="0"/>
              <a:t>, other key works include the symphony for viola and orchestra, Harold in Italy. </a:t>
            </a:r>
            <a:endParaRPr lang="en-US" dirty="0" smtClean="0"/>
          </a:p>
          <a:p>
            <a:r>
              <a:rPr lang="en-US" dirty="0" smtClean="0"/>
              <a:t>He </a:t>
            </a:r>
            <a:r>
              <a:rPr lang="en-US" dirty="0"/>
              <a:t>wrote large-scale choral works such as Grand </a:t>
            </a:r>
            <a:r>
              <a:rPr lang="en-US" dirty="0" err="1"/>
              <a:t>Messe</a:t>
            </a:r>
            <a:r>
              <a:rPr lang="en-US" dirty="0"/>
              <a:t> des </a:t>
            </a:r>
            <a:r>
              <a:rPr lang="en-US" dirty="0" err="1"/>
              <a:t>Morts</a:t>
            </a:r>
            <a:r>
              <a:rPr lang="en-US" dirty="0"/>
              <a:t> (Requiem) and operas which include </a:t>
            </a:r>
            <a:r>
              <a:rPr lang="en-US" dirty="0" err="1"/>
              <a:t>Benvenuto</a:t>
            </a:r>
            <a:r>
              <a:rPr lang="en-US" dirty="0"/>
              <a:t> Cellini and Les </a:t>
            </a:r>
            <a:r>
              <a:rPr lang="en-US" dirty="0" err="1"/>
              <a:t>Troyens</a:t>
            </a:r>
            <a:r>
              <a:rPr lang="en-US" dirty="0"/>
              <a:t>. </a:t>
            </a:r>
            <a:endParaRPr lang="en-US" dirty="0" smtClean="0"/>
          </a:p>
          <a:p>
            <a:r>
              <a:rPr lang="en-US" dirty="0" smtClean="0"/>
              <a:t>He </a:t>
            </a:r>
            <a:r>
              <a:rPr lang="en-US" dirty="0"/>
              <a:t>also wrote his </a:t>
            </a:r>
            <a:r>
              <a:rPr lang="en-US" b="1" dirty="0">
                <a:solidFill>
                  <a:srgbClr val="0070C0"/>
                </a:solidFill>
              </a:rPr>
              <a:t>Treatise</a:t>
            </a:r>
            <a:r>
              <a:rPr lang="en-US" dirty="0"/>
              <a:t> on Instrumentation, which had significant impact on the development of orchestral music throughout the Romantic period. </a:t>
            </a:r>
          </a:p>
          <a:p>
            <a:endParaRPr lang="en-US" dirty="0"/>
          </a:p>
        </p:txBody>
      </p:sp>
    </p:spTree>
    <p:extLst>
      <p:ext uri="{BB962C8B-B14F-4D97-AF65-F5344CB8AC3E}">
        <p14:creationId xmlns:p14="http://schemas.microsoft.com/office/powerpoint/2010/main" val="1893290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1451579" y="2015732"/>
            <a:ext cx="9603275" cy="3981307"/>
          </a:xfrm>
        </p:spPr>
        <p:txBody>
          <a:bodyPr>
            <a:normAutofit fontScale="92500"/>
          </a:bodyPr>
          <a:lstStyle/>
          <a:p>
            <a:r>
              <a:rPr lang="en-US" dirty="0"/>
              <a:t>The Symphonie </a:t>
            </a:r>
            <a:r>
              <a:rPr lang="en-US" dirty="0" err="1"/>
              <a:t>Fantasique</a:t>
            </a:r>
            <a:r>
              <a:rPr lang="en-US" dirty="0"/>
              <a:t> was first composed in 1830 (but later revised) and is an example of </a:t>
            </a:r>
            <a:r>
              <a:rPr lang="en-US" b="1" dirty="0" err="1">
                <a:solidFill>
                  <a:srgbClr val="0070C0"/>
                </a:solidFill>
              </a:rPr>
              <a:t>programme</a:t>
            </a:r>
            <a:r>
              <a:rPr lang="en-US" b="1" dirty="0">
                <a:solidFill>
                  <a:srgbClr val="0070C0"/>
                </a:solidFill>
              </a:rPr>
              <a:t> music</a:t>
            </a:r>
            <a:r>
              <a:rPr lang="en-US" dirty="0"/>
              <a:t> which tells the story of a talented artist with a lively imagination who has poisoned himself with opium in the depths of despair because of hopeless love. Berlioz provided his own </a:t>
            </a:r>
            <a:r>
              <a:rPr lang="en-US" dirty="0" err="1"/>
              <a:t>programme</a:t>
            </a:r>
            <a:r>
              <a:rPr lang="en-US" dirty="0"/>
              <a:t> notes for each movement of the work. He writes: </a:t>
            </a:r>
          </a:p>
          <a:p>
            <a:pPr marL="0" indent="0" algn="ctr">
              <a:buNone/>
            </a:pPr>
            <a:r>
              <a:rPr lang="en-US" i="1" dirty="0"/>
              <a:t>‘The composer’s intention has been to develop various episodes in the life of an artist, in so far as they lend themselves to musical </a:t>
            </a:r>
            <a:r>
              <a:rPr lang="en-US" i="1" dirty="0" smtClean="0"/>
              <a:t>treatment. As </a:t>
            </a:r>
            <a:r>
              <a:rPr lang="en-US" i="1" dirty="0"/>
              <a:t>the work cannot rely on the assistance of speech, the plan of the instrumental drama needs to be set out in advance</a:t>
            </a:r>
            <a:r>
              <a:rPr lang="en-US" i="1" dirty="0" smtClean="0"/>
              <a:t>.’ </a:t>
            </a:r>
            <a:endParaRPr lang="en-US" i="1" dirty="0"/>
          </a:p>
          <a:p>
            <a:r>
              <a:rPr lang="en-US" dirty="0"/>
              <a:t>The following </a:t>
            </a:r>
            <a:r>
              <a:rPr lang="en-US" dirty="0" err="1"/>
              <a:t>programme</a:t>
            </a:r>
            <a:r>
              <a:rPr lang="en-US" dirty="0"/>
              <a:t> must therefore be considered as the spoken text of an opera, which serves to introduce musical movements and to motivate their character and expression.’ </a:t>
            </a:r>
          </a:p>
          <a:p>
            <a:endParaRPr lang="en-US" dirty="0"/>
          </a:p>
        </p:txBody>
      </p:sp>
    </p:spTree>
    <p:extLst>
      <p:ext uri="{BB962C8B-B14F-4D97-AF65-F5344CB8AC3E}">
        <p14:creationId xmlns:p14="http://schemas.microsoft.com/office/powerpoint/2010/main" val="589983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idée fixe</a:t>
            </a:r>
            <a:endParaRPr lang="en-US" dirty="0"/>
          </a:p>
        </p:txBody>
      </p:sp>
      <p:sp>
        <p:nvSpPr>
          <p:cNvPr id="3" name="Content Placeholder 2"/>
          <p:cNvSpPr>
            <a:spLocks noGrp="1"/>
          </p:cNvSpPr>
          <p:nvPr>
            <p:ph idx="1"/>
          </p:nvPr>
        </p:nvSpPr>
        <p:spPr>
          <a:xfrm>
            <a:off x="1451579" y="2015731"/>
            <a:ext cx="9603275" cy="3981307"/>
          </a:xfrm>
        </p:spPr>
        <p:txBody>
          <a:bodyPr>
            <a:normAutofit fontScale="92500" lnSpcReduction="20000"/>
          </a:bodyPr>
          <a:lstStyle/>
          <a:p>
            <a:r>
              <a:rPr lang="en-US" dirty="0"/>
              <a:t>The Symphonie </a:t>
            </a:r>
            <a:r>
              <a:rPr lang="en-US" dirty="0" err="1"/>
              <a:t>Fantastique</a:t>
            </a:r>
            <a:r>
              <a:rPr lang="en-US" dirty="0"/>
              <a:t> is a highly original work of its time in terms of both its treatment of melody, rhythms and harmony and Berlioz’s ability to express moods and drama through music. The symphony shows unity through the use of an </a:t>
            </a:r>
            <a:r>
              <a:rPr lang="en-US" b="1" dirty="0" err="1">
                <a:solidFill>
                  <a:srgbClr val="0070C0"/>
                </a:solidFill>
              </a:rPr>
              <a:t>idée</a:t>
            </a:r>
            <a:r>
              <a:rPr lang="en-US" b="1" dirty="0">
                <a:solidFill>
                  <a:srgbClr val="0070C0"/>
                </a:solidFill>
              </a:rPr>
              <a:t> fixe</a:t>
            </a:r>
            <a:r>
              <a:rPr lang="en-US" dirty="0"/>
              <a:t>, a recurring theme, which acts as a structural foundation of the work. The piece is said to be autobiographical and represents </a:t>
            </a:r>
            <a:r>
              <a:rPr lang="en-US" b="1" dirty="0">
                <a:solidFill>
                  <a:srgbClr val="0070C0"/>
                </a:solidFill>
              </a:rPr>
              <a:t>Berlioz’s love of and obsession with the actress Harriet Smithson</a:t>
            </a:r>
            <a:r>
              <a:rPr lang="en-US" dirty="0"/>
              <a:t>. </a:t>
            </a:r>
          </a:p>
          <a:p>
            <a:r>
              <a:rPr lang="en-US" dirty="0"/>
              <a:t>There are five movements, instead of the usual four movements that were conventional for symphonies at the time. Each movement is given a descriptive title by the composer. </a:t>
            </a:r>
          </a:p>
          <a:p>
            <a:pPr lvl="1"/>
            <a:r>
              <a:rPr lang="en-US" i="1" dirty="0" err="1"/>
              <a:t>Rêveries</a:t>
            </a:r>
            <a:r>
              <a:rPr lang="en-US" i="1" dirty="0"/>
              <a:t> – Passions (Reveries – Passions) </a:t>
            </a:r>
          </a:p>
          <a:p>
            <a:pPr lvl="1"/>
            <a:r>
              <a:rPr lang="en-US" i="1" dirty="0"/>
              <a:t>Un </a:t>
            </a:r>
            <a:r>
              <a:rPr lang="en-US" i="1" dirty="0" err="1"/>
              <a:t>bal</a:t>
            </a:r>
            <a:r>
              <a:rPr lang="en-US" i="1" dirty="0"/>
              <a:t> (A Ball) </a:t>
            </a:r>
          </a:p>
          <a:p>
            <a:pPr lvl="1"/>
            <a:r>
              <a:rPr lang="en-US" i="1" dirty="0" err="1"/>
              <a:t>Scène</a:t>
            </a:r>
            <a:r>
              <a:rPr lang="en-US" i="1" dirty="0"/>
              <a:t> aux champs (Scene in the Fields) </a:t>
            </a:r>
          </a:p>
          <a:p>
            <a:pPr lvl="1"/>
            <a:r>
              <a:rPr lang="en-US" i="1" dirty="0"/>
              <a:t>Marche au </a:t>
            </a:r>
            <a:r>
              <a:rPr lang="en-US" i="1" dirty="0" err="1"/>
              <a:t>supplice</a:t>
            </a:r>
            <a:r>
              <a:rPr lang="en-US" i="1" dirty="0"/>
              <a:t> (March to the Scaffold) </a:t>
            </a:r>
          </a:p>
          <a:p>
            <a:pPr lvl="1"/>
            <a:r>
              <a:rPr lang="en-US" i="1" dirty="0" err="1"/>
              <a:t>Songe</a:t>
            </a:r>
            <a:r>
              <a:rPr lang="en-US" i="1" dirty="0"/>
              <a:t> </a:t>
            </a:r>
            <a:r>
              <a:rPr lang="en-US" i="1" dirty="0" err="1"/>
              <a:t>d’une</a:t>
            </a:r>
            <a:r>
              <a:rPr lang="en-US" i="1" dirty="0"/>
              <a:t> </a:t>
            </a:r>
            <a:r>
              <a:rPr lang="en-US" i="1" dirty="0" err="1"/>
              <a:t>nuit</a:t>
            </a:r>
            <a:r>
              <a:rPr lang="en-US" i="1" dirty="0"/>
              <a:t> du </a:t>
            </a:r>
            <a:r>
              <a:rPr lang="en-US" i="1" dirty="0" err="1"/>
              <a:t>sabbat</a:t>
            </a:r>
            <a:r>
              <a:rPr lang="en-US" i="1" dirty="0"/>
              <a:t> (Dream of the Night of the Sabbath) </a:t>
            </a:r>
          </a:p>
          <a:p>
            <a:endParaRPr lang="en-US" dirty="0"/>
          </a:p>
        </p:txBody>
      </p:sp>
    </p:spTree>
    <p:extLst>
      <p:ext uri="{BB962C8B-B14F-4D97-AF65-F5344CB8AC3E}">
        <p14:creationId xmlns:p14="http://schemas.microsoft.com/office/powerpoint/2010/main" val="2015104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768894"/>
            <a:ext cx="9603275" cy="834276"/>
          </a:xfrm>
        </p:spPr>
        <p:txBody>
          <a:bodyPr/>
          <a:lstStyle/>
          <a:p>
            <a:r>
              <a:rPr lang="en-US" dirty="0" smtClean="0"/>
              <a:t>Performance forces</a:t>
            </a:r>
            <a:endParaRPr lang="en-US" dirty="0"/>
          </a:p>
        </p:txBody>
      </p:sp>
      <p:sp>
        <p:nvSpPr>
          <p:cNvPr id="3" name="Content Placeholder 2"/>
          <p:cNvSpPr>
            <a:spLocks noGrp="1"/>
          </p:cNvSpPr>
          <p:nvPr>
            <p:ph idx="1"/>
          </p:nvPr>
        </p:nvSpPr>
        <p:spPr>
          <a:xfrm>
            <a:off x="1451579" y="2015732"/>
            <a:ext cx="9603275" cy="1166855"/>
          </a:xfrm>
        </p:spPr>
        <p:txBody>
          <a:bodyPr>
            <a:normAutofit lnSpcReduction="10000"/>
          </a:bodyPr>
          <a:lstStyle/>
          <a:p>
            <a:r>
              <a:rPr lang="en-US" dirty="0"/>
              <a:t>The Symphonie </a:t>
            </a:r>
            <a:r>
              <a:rPr lang="en-US" dirty="0" err="1"/>
              <a:t>Fantastique</a:t>
            </a:r>
            <a:r>
              <a:rPr lang="en-US" dirty="0"/>
              <a:t> requires a large symphony orchestra, which was </a:t>
            </a:r>
            <a:r>
              <a:rPr lang="en-US" b="1" dirty="0">
                <a:solidFill>
                  <a:srgbClr val="0070C0"/>
                </a:solidFill>
              </a:rPr>
              <a:t>groundbreaking for its time </a:t>
            </a:r>
            <a:r>
              <a:rPr lang="en-US" dirty="0"/>
              <a:t>(1830), and numerous instrumental additions to that of the standard orchestra. </a:t>
            </a:r>
            <a:endParaRPr lang="en-US" dirty="0" smtClean="0"/>
          </a:p>
          <a:p>
            <a:pPr lvl="1"/>
            <a:endParaRPr lang="en-US" dirty="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5950477"/>
              </p:ext>
            </p:extLst>
          </p:nvPr>
        </p:nvGraphicFramePr>
        <p:xfrm>
          <a:off x="1451579" y="3182587"/>
          <a:ext cx="10126866" cy="3200400"/>
        </p:xfrm>
        <a:graphic>
          <a:graphicData uri="http://schemas.openxmlformats.org/drawingml/2006/table">
            <a:tbl>
              <a:tblPr bandRow="1">
                <a:tableStyleId>{7E9639D4-E3E2-4D34-9284-5A2195B3D0D7}</a:tableStyleId>
              </a:tblPr>
              <a:tblGrid>
                <a:gridCol w="5063433">
                  <a:extLst>
                    <a:ext uri="{9D8B030D-6E8A-4147-A177-3AD203B41FA5}">
                      <a16:colId xmlns:a16="http://schemas.microsoft.com/office/drawing/2014/main" val="20000"/>
                    </a:ext>
                  </a:extLst>
                </a:gridCol>
                <a:gridCol w="5063433">
                  <a:extLst>
                    <a:ext uri="{9D8B030D-6E8A-4147-A177-3AD203B41FA5}">
                      <a16:colId xmlns:a16="http://schemas.microsoft.com/office/drawing/2014/main" val="20001"/>
                    </a:ext>
                  </a:extLst>
                </a:gridCol>
              </a:tblGrid>
              <a:tr h="370840">
                <a:tc>
                  <a:txBody>
                    <a:bodyPr/>
                    <a:lstStyle/>
                    <a:p>
                      <a:r>
                        <a:rPr lang="en-US" b="1" dirty="0" smtClean="0"/>
                        <a:t>Woodwind </a:t>
                      </a:r>
                    </a:p>
                    <a:p>
                      <a:pPr lvl="1"/>
                      <a:r>
                        <a:rPr lang="en-US" dirty="0" smtClean="0"/>
                        <a:t>Two flutes</a:t>
                      </a:r>
                      <a:r>
                        <a:rPr lang="en-US" baseline="0" dirty="0" smtClean="0"/>
                        <a:t> (one doubling piccolo)</a:t>
                      </a:r>
                      <a:endParaRPr lang="en-US" dirty="0" smtClean="0"/>
                    </a:p>
                    <a:p>
                      <a:pPr lvl="1"/>
                      <a:r>
                        <a:rPr lang="en-US" dirty="0" smtClean="0"/>
                        <a:t>Two oboes </a:t>
                      </a:r>
                    </a:p>
                    <a:p>
                      <a:pPr lvl="1"/>
                      <a:r>
                        <a:rPr lang="en-US" dirty="0" smtClean="0"/>
                        <a:t>Two clarinets in B♭  </a:t>
                      </a:r>
                    </a:p>
                    <a:p>
                      <a:pPr lvl="1"/>
                      <a:r>
                        <a:rPr lang="en-US" dirty="0" smtClean="0"/>
                        <a:t>Four bassoons. </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b="1" dirty="0" smtClean="0"/>
                        <a:t>Brass </a:t>
                      </a:r>
                    </a:p>
                    <a:p>
                      <a:pPr lvl="1"/>
                      <a:r>
                        <a:rPr lang="en-US" dirty="0" smtClean="0"/>
                        <a:t>Four horns: horns I and II in E♭ (down a major sixth) and horns III and IV in C </a:t>
                      </a:r>
                    </a:p>
                    <a:p>
                      <a:pPr lvl="1"/>
                      <a:r>
                        <a:rPr lang="en-US" dirty="0" smtClean="0"/>
                        <a:t>Two trumpets in C </a:t>
                      </a:r>
                    </a:p>
                    <a:p>
                      <a:pPr lvl="1"/>
                      <a:r>
                        <a:rPr lang="en-US" dirty="0" smtClean="0"/>
                        <a:t>Two cornets à pistons in G</a:t>
                      </a:r>
                      <a:endParaRPr lang="en-US"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n-US" b="1" dirty="0" smtClean="0"/>
                        <a:t>Strings </a:t>
                      </a:r>
                    </a:p>
                    <a:p>
                      <a:pPr lvl="1"/>
                      <a:r>
                        <a:rPr lang="en-US" dirty="0" smtClean="0"/>
                        <a:t>First and second violins (at least 15 each) </a:t>
                      </a:r>
                    </a:p>
                    <a:p>
                      <a:pPr lvl="1"/>
                      <a:r>
                        <a:rPr lang="en-US" dirty="0" smtClean="0"/>
                        <a:t>Violas (stating at least 10) </a:t>
                      </a:r>
                    </a:p>
                    <a:p>
                      <a:pPr lvl="1"/>
                      <a:r>
                        <a:rPr lang="en-US" dirty="0" smtClean="0"/>
                        <a:t>Cellos (he specifies at least 11) </a:t>
                      </a:r>
                    </a:p>
                    <a:p>
                      <a:pPr lvl="1"/>
                      <a:r>
                        <a:rPr lang="en-US" dirty="0" smtClean="0"/>
                        <a:t>Double basses (at least 9). </a:t>
                      </a:r>
                    </a:p>
                    <a:p>
                      <a:endParaRPr lang="en-US"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b="1" dirty="0" smtClean="0"/>
                        <a:t>Percussion </a:t>
                      </a:r>
                    </a:p>
                    <a:p>
                      <a:pPr lvl="1"/>
                      <a:r>
                        <a:rPr lang="en-US" dirty="0" smtClean="0"/>
                        <a:t>Timpani (C and G : tonic and dominant)</a:t>
                      </a:r>
                    </a:p>
                    <a:p>
                      <a:endParaRPr lang="en-US"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61771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Texture</a:t>
            </a:r>
            <a:endParaRPr lang="en-US" dirty="0"/>
          </a:p>
        </p:txBody>
      </p:sp>
      <p:sp>
        <p:nvSpPr>
          <p:cNvPr id="3" name="Content Placeholder 2"/>
          <p:cNvSpPr>
            <a:spLocks noGrp="1"/>
          </p:cNvSpPr>
          <p:nvPr>
            <p:ph idx="1"/>
          </p:nvPr>
        </p:nvSpPr>
        <p:spPr>
          <a:xfrm>
            <a:off x="1451579" y="2015732"/>
            <a:ext cx="9889356" cy="4028808"/>
          </a:xfrm>
        </p:spPr>
        <p:txBody>
          <a:bodyPr>
            <a:noAutofit/>
          </a:bodyPr>
          <a:lstStyle/>
          <a:p>
            <a:r>
              <a:rPr lang="en-US" sz="1500" dirty="0"/>
              <a:t>The texture is highly varied throughout and changes frequently. </a:t>
            </a:r>
          </a:p>
          <a:p>
            <a:r>
              <a:rPr lang="en-US" sz="1500" dirty="0" smtClean="0"/>
              <a:t>The </a:t>
            </a:r>
            <a:r>
              <a:rPr lang="en-US" sz="1500" b="1" dirty="0">
                <a:solidFill>
                  <a:srgbClr val="0070C0"/>
                </a:solidFill>
              </a:rPr>
              <a:t>orchestration is imaginative </a:t>
            </a:r>
            <a:r>
              <a:rPr lang="en-US" sz="1500" dirty="0"/>
              <a:t>for its time and gives much independence to the wind </a:t>
            </a:r>
            <a:r>
              <a:rPr lang="en-US" sz="1500" dirty="0" smtClean="0"/>
              <a:t>section</a:t>
            </a:r>
            <a:r>
              <a:rPr lang="en-US" sz="1500" dirty="0"/>
              <a:t>. For example, the entire piece starts with just flutes and clarinets in octaves and </a:t>
            </a:r>
            <a:r>
              <a:rPr lang="en-US" sz="1500" dirty="0" smtClean="0"/>
              <a:t>they </a:t>
            </a:r>
            <a:r>
              <a:rPr lang="en-US" sz="1500" dirty="0"/>
              <a:t>are joined by oboes, bassoons and horns to create a homophonic texture. </a:t>
            </a:r>
          </a:p>
          <a:p>
            <a:r>
              <a:rPr lang="en-US" sz="1500" dirty="0" smtClean="0"/>
              <a:t>There </a:t>
            </a:r>
            <a:r>
              <a:rPr lang="en-US" sz="1500" dirty="0"/>
              <a:t>are moments of </a:t>
            </a:r>
            <a:r>
              <a:rPr lang="en-US" sz="1500" b="1" dirty="0">
                <a:solidFill>
                  <a:srgbClr val="0070C0"/>
                </a:solidFill>
              </a:rPr>
              <a:t>monophonic</a:t>
            </a:r>
            <a:r>
              <a:rPr lang="en-US" sz="1500" dirty="0"/>
              <a:t> texture (e.g. bar 7) or a more extended solo line at </a:t>
            </a:r>
            <a:r>
              <a:rPr lang="en-US" sz="1500" dirty="0" smtClean="0"/>
              <a:t>bar </a:t>
            </a:r>
            <a:r>
              <a:rPr lang="en-US" sz="1500" dirty="0"/>
              <a:t>505. </a:t>
            </a:r>
          </a:p>
          <a:p>
            <a:r>
              <a:rPr lang="en-US" sz="1500" dirty="0" smtClean="0"/>
              <a:t>There </a:t>
            </a:r>
            <a:r>
              <a:rPr lang="en-US" sz="1500" dirty="0"/>
              <a:t>is unison writing with the </a:t>
            </a:r>
            <a:r>
              <a:rPr lang="en-US" sz="1500" b="1" dirty="0" err="1">
                <a:solidFill>
                  <a:srgbClr val="0070C0"/>
                </a:solidFill>
              </a:rPr>
              <a:t>idée</a:t>
            </a:r>
            <a:r>
              <a:rPr lang="en-US" sz="1500" b="1" dirty="0">
                <a:solidFill>
                  <a:srgbClr val="0070C0"/>
                </a:solidFill>
              </a:rPr>
              <a:t> fixe </a:t>
            </a:r>
            <a:r>
              <a:rPr lang="en-US" sz="1500" dirty="0"/>
              <a:t>presented in the flute and first violins (bar 72). </a:t>
            </a:r>
          </a:p>
          <a:p>
            <a:r>
              <a:rPr lang="en-US" sz="1500" dirty="0" smtClean="0"/>
              <a:t>There </a:t>
            </a:r>
            <a:r>
              <a:rPr lang="en-US" sz="1500" dirty="0"/>
              <a:t>are octaves in the second time bar at bar 166 (lower strings). </a:t>
            </a:r>
          </a:p>
          <a:p>
            <a:r>
              <a:rPr lang="en-US" sz="1500" dirty="0" smtClean="0"/>
              <a:t>Dialogue/exchanges </a:t>
            </a:r>
            <a:r>
              <a:rPr lang="en-US" sz="1500" dirty="0"/>
              <a:t>as the melody is passed from first violins to lower strings at bar 36. </a:t>
            </a:r>
            <a:endParaRPr lang="en-US" sz="1500" dirty="0" smtClean="0"/>
          </a:p>
          <a:p>
            <a:r>
              <a:rPr lang="en-US" sz="1500" b="1" dirty="0" smtClean="0">
                <a:solidFill>
                  <a:srgbClr val="0070C0"/>
                </a:solidFill>
              </a:rPr>
              <a:t>Melody-dominated </a:t>
            </a:r>
            <a:r>
              <a:rPr lang="en-US" sz="1500" b="1" dirty="0">
                <a:solidFill>
                  <a:srgbClr val="0070C0"/>
                </a:solidFill>
              </a:rPr>
              <a:t>homophony</a:t>
            </a:r>
            <a:r>
              <a:rPr lang="en-US" sz="1500" dirty="0"/>
              <a:t>. The strings accompany the melody with repeated </a:t>
            </a:r>
            <a:r>
              <a:rPr lang="en-US" sz="1500" dirty="0" smtClean="0"/>
              <a:t>quaver </a:t>
            </a:r>
            <a:r>
              <a:rPr lang="en-US" sz="1500" dirty="0"/>
              <a:t>chords on beats 1 </a:t>
            </a:r>
            <a:r>
              <a:rPr lang="en-US" sz="1500" dirty="0" smtClean="0"/>
              <a:t>and</a:t>
            </a:r>
          </a:p>
          <a:p>
            <a:r>
              <a:rPr lang="en-US" sz="1500" dirty="0" smtClean="0"/>
              <a:t>There </a:t>
            </a:r>
            <a:r>
              <a:rPr lang="en-US" sz="1500" dirty="0"/>
              <a:t>is an on/off beat accompanying figure at bar 63. </a:t>
            </a:r>
            <a:endParaRPr lang="en-US" sz="1500" dirty="0" smtClean="0"/>
          </a:p>
          <a:p>
            <a:r>
              <a:rPr lang="en-US" sz="1500" dirty="0" smtClean="0"/>
              <a:t>A </a:t>
            </a:r>
            <a:r>
              <a:rPr lang="en-US" sz="1500" dirty="0"/>
              <a:t>homophonic chordal texture is presented in the</a:t>
            </a:r>
            <a:r>
              <a:rPr lang="en-US" sz="1500" b="1" dirty="0">
                <a:solidFill>
                  <a:srgbClr val="0070C0"/>
                </a:solidFill>
              </a:rPr>
              <a:t> </a:t>
            </a:r>
            <a:r>
              <a:rPr lang="en-US" sz="1500" b="1" dirty="0" err="1">
                <a:solidFill>
                  <a:srgbClr val="0070C0"/>
                </a:solidFill>
              </a:rPr>
              <a:t>Religiosamente</a:t>
            </a:r>
            <a:r>
              <a:rPr lang="en-US" sz="1500" b="1" dirty="0">
                <a:solidFill>
                  <a:srgbClr val="0070C0"/>
                </a:solidFill>
              </a:rPr>
              <a:t> </a:t>
            </a:r>
            <a:r>
              <a:rPr lang="en-US" sz="1500" dirty="0"/>
              <a:t>ending (bar 511). </a:t>
            </a:r>
            <a:endParaRPr lang="en-US" sz="1500" dirty="0" smtClean="0"/>
          </a:p>
          <a:p>
            <a:endParaRPr lang="en-US" sz="1500" dirty="0"/>
          </a:p>
          <a:p>
            <a:endParaRPr lang="en-US" sz="1500" dirty="0"/>
          </a:p>
        </p:txBody>
      </p:sp>
    </p:spTree>
    <p:extLst>
      <p:ext uri="{BB962C8B-B14F-4D97-AF65-F5344CB8AC3E}">
        <p14:creationId xmlns:p14="http://schemas.microsoft.com/office/powerpoint/2010/main" val="321417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Melody: Idée Fixe</a:t>
            </a:r>
            <a:br>
              <a:rPr lang="en-US" dirty="0" smtClean="0"/>
            </a:br>
            <a:endParaRPr lang="en-US" dirty="0"/>
          </a:p>
        </p:txBody>
      </p:sp>
      <p:sp>
        <p:nvSpPr>
          <p:cNvPr id="3" name="Content Placeholder 2"/>
          <p:cNvSpPr>
            <a:spLocks noGrp="1"/>
          </p:cNvSpPr>
          <p:nvPr>
            <p:ph idx="1"/>
          </p:nvPr>
        </p:nvSpPr>
        <p:spPr>
          <a:xfrm>
            <a:off x="1451579" y="2959100"/>
            <a:ext cx="9603275" cy="3109191"/>
          </a:xfrm>
        </p:spPr>
        <p:txBody>
          <a:bodyPr>
            <a:normAutofit lnSpcReduction="10000"/>
          </a:bodyPr>
          <a:lstStyle/>
          <a:p>
            <a:r>
              <a:rPr lang="en-US" dirty="0" smtClean="0"/>
              <a:t>Central to the melodic writing of Symphonie </a:t>
            </a:r>
            <a:r>
              <a:rPr lang="en-US" dirty="0" err="1" smtClean="0"/>
              <a:t>Fantastique</a:t>
            </a:r>
            <a:r>
              <a:rPr lang="en-US" dirty="0" smtClean="0"/>
              <a:t> is the </a:t>
            </a:r>
            <a:r>
              <a:rPr lang="en-US" b="1" dirty="0" err="1" smtClean="0">
                <a:solidFill>
                  <a:srgbClr val="0070C0"/>
                </a:solidFill>
              </a:rPr>
              <a:t>idée</a:t>
            </a:r>
            <a:r>
              <a:rPr lang="en-US" b="1" dirty="0" smtClean="0">
                <a:solidFill>
                  <a:srgbClr val="0070C0"/>
                </a:solidFill>
              </a:rPr>
              <a:t> fixe </a:t>
            </a:r>
            <a:r>
              <a:rPr lang="en-US" dirty="0" smtClean="0"/>
              <a:t>(a recurring theme which serves as a structural device). This theme is heard in all five movements of the work. It is first presented in bar 72 of the first movement as the first subject at the start of the exposition. </a:t>
            </a:r>
          </a:p>
          <a:p>
            <a:r>
              <a:rPr lang="en-US" dirty="0"/>
              <a:t>It starts on the dominant with expanding leaps of a perfect fourth, followed by a major sixth. It descends in a conjunct manner with </a:t>
            </a:r>
            <a:r>
              <a:rPr lang="en-US" b="1" dirty="0">
                <a:solidFill>
                  <a:srgbClr val="0070C0"/>
                </a:solidFill>
              </a:rPr>
              <a:t>descending notes </a:t>
            </a:r>
            <a:r>
              <a:rPr lang="en-US" dirty="0"/>
              <a:t>forming a </a:t>
            </a:r>
            <a:r>
              <a:rPr lang="en-US" b="1" dirty="0">
                <a:solidFill>
                  <a:srgbClr val="0070C0"/>
                </a:solidFill>
              </a:rPr>
              <a:t>‘sigh’</a:t>
            </a:r>
            <a:r>
              <a:rPr lang="en-US" dirty="0"/>
              <a:t>-like musical motif. It is then repeated, altered down a fourth in bar 80. The descending ‘sigh’ motif is then heard in an ascending sequence as the levels of tension increase. </a:t>
            </a:r>
          </a:p>
          <a:p>
            <a:endParaRPr lang="en-US" dirty="0" smtClean="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4016" y="1995653"/>
            <a:ext cx="10058400" cy="821547"/>
          </a:xfrm>
          <a:prstGeom prst="rect">
            <a:avLst/>
          </a:prstGeom>
        </p:spPr>
      </p:pic>
    </p:spTree>
    <p:extLst>
      <p:ext uri="{BB962C8B-B14F-4D97-AF65-F5344CB8AC3E}">
        <p14:creationId xmlns:p14="http://schemas.microsoft.com/office/powerpoint/2010/main" val="1284709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Melody: Second Subject</a:t>
            </a:r>
            <a:endParaRPr lang="en-US" dirty="0"/>
          </a:p>
        </p:txBody>
      </p:sp>
      <p:sp>
        <p:nvSpPr>
          <p:cNvPr id="3" name="Content Placeholder 2"/>
          <p:cNvSpPr>
            <a:spLocks noGrp="1"/>
          </p:cNvSpPr>
          <p:nvPr>
            <p:ph idx="1"/>
          </p:nvPr>
        </p:nvSpPr>
        <p:spPr>
          <a:xfrm>
            <a:off x="1451579" y="4191989"/>
            <a:ext cx="9603275" cy="1638795"/>
          </a:xfrm>
        </p:spPr>
        <p:txBody>
          <a:bodyPr/>
          <a:lstStyle/>
          <a:p>
            <a:r>
              <a:rPr lang="en-US" dirty="0" smtClean="0"/>
              <a:t>It </a:t>
            </a:r>
            <a:r>
              <a:rPr lang="en-US" dirty="0"/>
              <a:t>is interesting to note that it shares similarities with the </a:t>
            </a:r>
            <a:r>
              <a:rPr lang="en-US" b="1" dirty="0" err="1">
                <a:solidFill>
                  <a:srgbClr val="0070C0"/>
                </a:solidFill>
              </a:rPr>
              <a:t>idée</a:t>
            </a:r>
            <a:r>
              <a:rPr lang="en-US" b="1" dirty="0">
                <a:solidFill>
                  <a:srgbClr val="0070C0"/>
                </a:solidFill>
              </a:rPr>
              <a:t> fixe</a:t>
            </a:r>
            <a:r>
              <a:rPr lang="en-US" dirty="0"/>
              <a:t>: starting with the long note followed by a leap of a perfect fourth and then a sixth before descending with two-note ‘sigh’ effects often using </a:t>
            </a:r>
            <a:r>
              <a:rPr lang="en-US" b="1" dirty="0">
                <a:solidFill>
                  <a:srgbClr val="0070C0"/>
                </a:solidFill>
              </a:rPr>
              <a:t>semitones</a:t>
            </a:r>
            <a:r>
              <a:rPr lang="en-US" dirty="0"/>
              <a: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4016" y="2837147"/>
            <a:ext cx="10058400" cy="1016540"/>
          </a:xfrm>
          <a:prstGeom prst="rect">
            <a:avLst/>
          </a:prstGeom>
        </p:spPr>
      </p:pic>
      <p:sp>
        <p:nvSpPr>
          <p:cNvPr id="5" name="Content Placeholder 2"/>
          <p:cNvSpPr txBox="1">
            <a:spLocks/>
          </p:cNvSpPr>
          <p:nvPr/>
        </p:nvSpPr>
        <p:spPr>
          <a:xfrm>
            <a:off x="1366473" y="2143654"/>
            <a:ext cx="9603275" cy="89262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dirty="0" smtClean="0"/>
              <a:t>The questionable second subject heard in bar 150 is presented below.</a:t>
            </a:r>
            <a:endParaRPr lang="en-US" dirty="0"/>
          </a:p>
        </p:txBody>
      </p:sp>
    </p:spTree>
    <p:extLst>
      <p:ext uri="{BB962C8B-B14F-4D97-AF65-F5344CB8AC3E}">
        <p14:creationId xmlns:p14="http://schemas.microsoft.com/office/powerpoint/2010/main" val="214018698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266</TotalTime>
  <Words>2155</Words>
  <Application>Microsoft Office PowerPoint</Application>
  <PresentationFormat>Widescreen</PresentationFormat>
  <Paragraphs>124</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Gill Sans MT</vt:lpstr>
      <vt:lpstr>Gallery</vt:lpstr>
      <vt:lpstr>Hector Berlioz</vt:lpstr>
      <vt:lpstr>Background</vt:lpstr>
      <vt:lpstr>Compositional output</vt:lpstr>
      <vt:lpstr>Background</vt:lpstr>
      <vt:lpstr>The idée fixe</vt:lpstr>
      <vt:lpstr>Performance forces</vt:lpstr>
      <vt:lpstr>Texture</vt:lpstr>
      <vt:lpstr>Melody: Idée Fixe </vt:lpstr>
      <vt:lpstr>Melody: Second Subject</vt:lpstr>
      <vt:lpstr>Melody: Idée Fixe cont.</vt:lpstr>
      <vt:lpstr>Structure: introduction &amp; Exposition </vt:lpstr>
      <vt:lpstr>Structure: Recapitulation</vt:lpstr>
      <vt:lpstr>Structure: Coda</vt:lpstr>
      <vt:lpstr>Tonality: </vt:lpstr>
      <vt:lpstr>Harmony:</vt:lpstr>
      <vt:lpstr>metre</vt:lpstr>
      <vt:lpstr>Rhythm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Hector Berlioz</dc:title>
  <dc:creator>Paul Johnson-Hyde</dc:creator>
  <cp:lastModifiedBy>Richardson, Kyle</cp:lastModifiedBy>
  <cp:revision>11</cp:revision>
  <dcterms:created xsi:type="dcterms:W3CDTF">2016-08-12T09:13:58Z</dcterms:created>
  <dcterms:modified xsi:type="dcterms:W3CDTF">2018-10-22T09:03:26Z</dcterms:modified>
</cp:coreProperties>
</file>