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5" r:id="rId9"/>
    <p:sldId id="264"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66"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DAEEC6D-855E-4B0B-A6DB-957720330C8D}" type="datetimeFigureOut">
              <a:rPr lang="en-GB" smtClean="0"/>
              <a:t>23/04/2018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A243AE-E10E-473E-8A95-98329006C604}" type="slidenum">
              <a:rPr lang="en-GB" smtClean="0"/>
              <a:t>‹#›</a:t>
            </a:fld>
            <a:endParaRPr lang="en-GB"/>
          </a:p>
        </p:txBody>
      </p:sp>
    </p:spTree>
    <p:extLst>
      <p:ext uri="{BB962C8B-B14F-4D97-AF65-F5344CB8AC3E}">
        <p14:creationId xmlns:p14="http://schemas.microsoft.com/office/powerpoint/2010/main" val="3712163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DAEEC6D-855E-4B0B-A6DB-957720330C8D}" type="datetimeFigureOut">
              <a:rPr lang="en-GB" smtClean="0"/>
              <a:t>23/04/2018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A243AE-E10E-473E-8A95-98329006C604}" type="slidenum">
              <a:rPr lang="en-GB" smtClean="0"/>
              <a:t>‹#›</a:t>
            </a:fld>
            <a:endParaRPr lang="en-GB"/>
          </a:p>
        </p:txBody>
      </p:sp>
    </p:spTree>
    <p:extLst>
      <p:ext uri="{BB962C8B-B14F-4D97-AF65-F5344CB8AC3E}">
        <p14:creationId xmlns:p14="http://schemas.microsoft.com/office/powerpoint/2010/main" val="3790051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DAEEC6D-855E-4B0B-A6DB-957720330C8D}" type="datetimeFigureOut">
              <a:rPr lang="en-GB" smtClean="0"/>
              <a:t>23/04/2018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A243AE-E10E-473E-8A95-98329006C604}" type="slidenum">
              <a:rPr lang="en-GB" smtClean="0"/>
              <a:t>‹#›</a:t>
            </a:fld>
            <a:endParaRPr lang="en-GB"/>
          </a:p>
        </p:txBody>
      </p:sp>
    </p:spTree>
    <p:extLst>
      <p:ext uri="{BB962C8B-B14F-4D97-AF65-F5344CB8AC3E}">
        <p14:creationId xmlns:p14="http://schemas.microsoft.com/office/powerpoint/2010/main" val="3996303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DAEEC6D-855E-4B0B-A6DB-957720330C8D}" type="datetimeFigureOut">
              <a:rPr lang="en-GB" smtClean="0"/>
              <a:t>23/04/2018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A243AE-E10E-473E-8A95-98329006C604}" type="slidenum">
              <a:rPr lang="en-GB" smtClean="0"/>
              <a:t>‹#›</a:t>
            </a:fld>
            <a:endParaRPr lang="en-GB"/>
          </a:p>
        </p:txBody>
      </p:sp>
    </p:spTree>
    <p:extLst>
      <p:ext uri="{BB962C8B-B14F-4D97-AF65-F5344CB8AC3E}">
        <p14:creationId xmlns:p14="http://schemas.microsoft.com/office/powerpoint/2010/main" val="1710568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DAEEC6D-855E-4B0B-A6DB-957720330C8D}" type="datetimeFigureOut">
              <a:rPr lang="en-GB" smtClean="0"/>
              <a:t>23/04/2018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A243AE-E10E-473E-8A95-98329006C604}" type="slidenum">
              <a:rPr lang="en-GB" smtClean="0"/>
              <a:t>‹#›</a:t>
            </a:fld>
            <a:endParaRPr lang="en-GB"/>
          </a:p>
        </p:txBody>
      </p:sp>
    </p:spTree>
    <p:extLst>
      <p:ext uri="{BB962C8B-B14F-4D97-AF65-F5344CB8AC3E}">
        <p14:creationId xmlns:p14="http://schemas.microsoft.com/office/powerpoint/2010/main" val="2059648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DAEEC6D-855E-4B0B-A6DB-957720330C8D}" type="datetimeFigureOut">
              <a:rPr lang="en-GB" smtClean="0"/>
              <a:t>23/04/2018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A243AE-E10E-473E-8A95-98329006C604}" type="slidenum">
              <a:rPr lang="en-GB" smtClean="0"/>
              <a:t>‹#›</a:t>
            </a:fld>
            <a:endParaRPr lang="en-GB"/>
          </a:p>
        </p:txBody>
      </p:sp>
    </p:spTree>
    <p:extLst>
      <p:ext uri="{BB962C8B-B14F-4D97-AF65-F5344CB8AC3E}">
        <p14:creationId xmlns:p14="http://schemas.microsoft.com/office/powerpoint/2010/main" val="2085962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DAEEC6D-855E-4B0B-A6DB-957720330C8D}" type="datetimeFigureOut">
              <a:rPr lang="en-GB" smtClean="0"/>
              <a:t>23/04/2018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BA243AE-E10E-473E-8A95-98329006C604}" type="slidenum">
              <a:rPr lang="en-GB" smtClean="0"/>
              <a:t>‹#›</a:t>
            </a:fld>
            <a:endParaRPr lang="en-GB"/>
          </a:p>
        </p:txBody>
      </p:sp>
    </p:spTree>
    <p:extLst>
      <p:ext uri="{BB962C8B-B14F-4D97-AF65-F5344CB8AC3E}">
        <p14:creationId xmlns:p14="http://schemas.microsoft.com/office/powerpoint/2010/main" val="3984993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DAEEC6D-855E-4B0B-A6DB-957720330C8D}" type="datetimeFigureOut">
              <a:rPr lang="en-GB" smtClean="0"/>
              <a:t>23/04/2018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BA243AE-E10E-473E-8A95-98329006C604}" type="slidenum">
              <a:rPr lang="en-GB" smtClean="0"/>
              <a:t>‹#›</a:t>
            </a:fld>
            <a:endParaRPr lang="en-GB"/>
          </a:p>
        </p:txBody>
      </p:sp>
    </p:spTree>
    <p:extLst>
      <p:ext uri="{BB962C8B-B14F-4D97-AF65-F5344CB8AC3E}">
        <p14:creationId xmlns:p14="http://schemas.microsoft.com/office/powerpoint/2010/main" val="2263688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AEEC6D-855E-4B0B-A6DB-957720330C8D}" type="datetimeFigureOut">
              <a:rPr lang="en-GB" smtClean="0"/>
              <a:t>23/04/2018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BA243AE-E10E-473E-8A95-98329006C604}" type="slidenum">
              <a:rPr lang="en-GB" smtClean="0"/>
              <a:t>‹#›</a:t>
            </a:fld>
            <a:endParaRPr lang="en-GB"/>
          </a:p>
        </p:txBody>
      </p:sp>
    </p:spTree>
    <p:extLst>
      <p:ext uri="{BB962C8B-B14F-4D97-AF65-F5344CB8AC3E}">
        <p14:creationId xmlns:p14="http://schemas.microsoft.com/office/powerpoint/2010/main" val="2268547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DAEEC6D-855E-4B0B-A6DB-957720330C8D}" type="datetimeFigureOut">
              <a:rPr lang="en-GB" smtClean="0"/>
              <a:t>23/04/2018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A243AE-E10E-473E-8A95-98329006C604}" type="slidenum">
              <a:rPr lang="en-GB" smtClean="0"/>
              <a:t>‹#›</a:t>
            </a:fld>
            <a:endParaRPr lang="en-GB"/>
          </a:p>
        </p:txBody>
      </p:sp>
    </p:spTree>
    <p:extLst>
      <p:ext uri="{BB962C8B-B14F-4D97-AF65-F5344CB8AC3E}">
        <p14:creationId xmlns:p14="http://schemas.microsoft.com/office/powerpoint/2010/main" val="853208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DAEEC6D-855E-4B0B-A6DB-957720330C8D}" type="datetimeFigureOut">
              <a:rPr lang="en-GB" smtClean="0"/>
              <a:t>23/04/2018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A243AE-E10E-473E-8A95-98329006C604}" type="slidenum">
              <a:rPr lang="en-GB" smtClean="0"/>
              <a:t>‹#›</a:t>
            </a:fld>
            <a:endParaRPr lang="en-GB"/>
          </a:p>
        </p:txBody>
      </p:sp>
    </p:spTree>
    <p:extLst>
      <p:ext uri="{BB962C8B-B14F-4D97-AF65-F5344CB8AC3E}">
        <p14:creationId xmlns:p14="http://schemas.microsoft.com/office/powerpoint/2010/main" val="2162743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AEEC6D-855E-4B0B-A6DB-957720330C8D}" type="datetimeFigureOut">
              <a:rPr lang="en-GB" smtClean="0"/>
              <a:t>23/04/2018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A243AE-E10E-473E-8A95-98329006C604}" type="slidenum">
              <a:rPr lang="en-GB" smtClean="0"/>
              <a:t>‹#›</a:t>
            </a:fld>
            <a:endParaRPr lang="en-GB"/>
          </a:p>
        </p:txBody>
      </p:sp>
    </p:spTree>
    <p:extLst>
      <p:ext uri="{BB962C8B-B14F-4D97-AF65-F5344CB8AC3E}">
        <p14:creationId xmlns:p14="http://schemas.microsoft.com/office/powerpoint/2010/main" val="1030393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3000" b="-5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 y="-1"/>
            <a:ext cx="12192001" cy="1517073"/>
          </a:xfrm>
          <a:solidFill>
            <a:srgbClr val="00B050"/>
          </a:solidFill>
        </p:spPr>
        <p:txBody>
          <a:bodyPr>
            <a:normAutofit fontScale="90000"/>
          </a:bodyPr>
          <a:lstStyle/>
          <a:p>
            <a:r>
              <a:rPr lang="en-GB" dirty="0" smtClean="0">
                <a:solidFill>
                  <a:schemeClr val="bg1"/>
                </a:solidFill>
                <a:latin typeface="Segoe Print" panose="02000600000000000000" pitchFamily="2" charset="0"/>
              </a:rPr>
              <a:t>Topic 5:Comparing two religions:</a:t>
            </a:r>
            <a:br>
              <a:rPr lang="en-GB" dirty="0" smtClean="0">
                <a:solidFill>
                  <a:schemeClr val="bg1"/>
                </a:solidFill>
                <a:latin typeface="Segoe Print" panose="02000600000000000000" pitchFamily="2" charset="0"/>
              </a:rPr>
            </a:br>
            <a:r>
              <a:rPr lang="en-GB" dirty="0" smtClean="0">
                <a:solidFill>
                  <a:schemeClr val="bg1"/>
                </a:solidFill>
                <a:latin typeface="Segoe Print" panose="02000600000000000000" pitchFamily="2" charset="0"/>
              </a:rPr>
              <a:t>Christianity and Judaism</a:t>
            </a:r>
            <a:endParaRPr lang="en-GB" dirty="0">
              <a:solidFill>
                <a:schemeClr val="bg1"/>
              </a:solidFill>
              <a:latin typeface="Segoe Print" panose="02000600000000000000" pitchFamily="2" charset="0"/>
            </a:endParaRPr>
          </a:p>
        </p:txBody>
      </p:sp>
      <p:sp>
        <p:nvSpPr>
          <p:cNvPr id="3" name="Subtitle 2"/>
          <p:cNvSpPr>
            <a:spLocks noGrp="1"/>
          </p:cNvSpPr>
          <p:nvPr>
            <p:ph type="subTitle" idx="1"/>
          </p:nvPr>
        </p:nvSpPr>
        <p:spPr>
          <a:xfrm>
            <a:off x="-1" y="5721784"/>
            <a:ext cx="12192001" cy="533544"/>
          </a:xfrm>
        </p:spPr>
        <p:style>
          <a:lnRef idx="2">
            <a:schemeClr val="dk1"/>
          </a:lnRef>
          <a:fillRef idx="1">
            <a:schemeClr val="lt1"/>
          </a:fillRef>
          <a:effectRef idx="0">
            <a:schemeClr val="dk1"/>
          </a:effectRef>
          <a:fontRef idx="minor">
            <a:schemeClr val="dk1"/>
          </a:fontRef>
        </p:style>
        <p:txBody>
          <a:bodyPr/>
          <a:lstStyle/>
          <a:p>
            <a:r>
              <a:rPr lang="en-GB" sz="2800" dirty="0" smtClean="0">
                <a:latin typeface="Segoe Print" panose="02000600000000000000" pitchFamily="2" charset="0"/>
              </a:rPr>
              <a:t>Lesson 3: What is the Messiah?</a:t>
            </a:r>
            <a:endParaRPr lang="en-GB" dirty="0"/>
          </a:p>
        </p:txBody>
      </p:sp>
    </p:spTree>
    <p:extLst>
      <p:ext uri="{BB962C8B-B14F-4D97-AF65-F5344CB8AC3E}">
        <p14:creationId xmlns:p14="http://schemas.microsoft.com/office/powerpoint/2010/main" val="11759566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44583"/>
          </a:xfrm>
        </p:spPr>
        <p:style>
          <a:lnRef idx="2">
            <a:schemeClr val="dk1">
              <a:shade val="50000"/>
            </a:schemeClr>
          </a:lnRef>
          <a:fillRef idx="1">
            <a:schemeClr val="dk1"/>
          </a:fillRef>
          <a:effectRef idx="0">
            <a:schemeClr val="dk1"/>
          </a:effectRef>
          <a:fontRef idx="minor">
            <a:schemeClr val="lt1"/>
          </a:fontRef>
        </p:style>
        <p:txBody>
          <a:bodyPr/>
          <a:lstStyle/>
          <a:p>
            <a:r>
              <a:rPr lang="en-GB" dirty="0" smtClean="0">
                <a:latin typeface="Segoe Print" panose="02000600000000000000" pitchFamily="2" charset="0"/>
              </a:rPr>
              <a:t>Plenary</a:t>
            </a:r>
            <a:endParaRPr lang="en-GB" dirty="0">
              <a:latin typeface="Segoe Print" panose="02000600000000000000" pitchFamily="2" charset="0"/>
            </a:endParaRPr>
          </a:p>
        </p:txBody>
      </p:sp>
      <p:sp>
        <p:nvSpPr>
          <p:cNvPr id="3" name="Content Placeholder 2"/>
          <p:cNvSpPr>
            <a:spLocks noGrp="1"/>
          </p:cNvSpPr>
          <p:nvPr>
            <p:ph idx="1"/>
          </p:nvPr>
        </p:nvSpPr>
        <p:spPr>
          <a:xfrm>
            <a:off x="0" y="1812562"/>
            <a:ext cx="12192000" cy="2667998"/>
          </a:xfrm>
          <a:solidFill>
            <a:schemeClr val="bg2"/>
          </a:solidFill>
        </p:spPr>
        <p:txBody>
          <a:bodyPr/>
          <a:lstStyle/>
          <a:p>
            <a:pPr marL="0" indent="0">
              <a:buNone/>
            </a:pPr>
            <a:r>
              <a:rPr lang="en-GB" dirty="0" smtClean="0"/>
              <a:t>What have you learn about the Messiah in this lesson? </a:t>
            </a:r>
          </a:p>
          <a:p>
            <a:r>
              <a:rPr lang="en-GB" dirty="0" smtClean="0"/>
              <a:t>In pairs label yourselves A and B.</a:t>
            </a:r>
          </a:p>
          <a:p>
            <a:r>
              <a:rPr lang="en-GB" dirty="0" smtClean="0"/>
              <a:t>A explain for thirty seconds everything you know about the Messiah.</a:t>
            </a:r>
          </a:p>
          <a:p>
            <a:r>
              <a:rPr lang="en-GB" dirty="0" smtClean="0"/>
              <a:t>B explain for thirty seconds everything you know about the Messianic Age.</a:t>
            </a:r>
          </a:p>
          <a:p>
            <a:r>
              <a:rPr lang="en-GB" dirty="0" smtClean="0"/>
              <a:t>Your teacher will time you. Good luck.</a:t>
            </a:r>
            <a:endParaRPr lang="en-GB" dirty="0"/>
          </a:p>
        </p:txBody>
      </p:sp>
    </p:spTree>
    <p:extLst>
      <p:ext uri="{BB962C8B-B14F-4D97-AF65-F5344CB8AC3E}">
        <p14:creationId xmlns:p14="http://schemas.microsoft.com/office/powerpoint/2010/main" val="3519491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3000" b="-5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01526"/>
          </a:xfrm>
          <a:solidFill>
            <a:srgbClr val="00B050"/>
          </a:solidFill>
        </p:spPr>
        <p:txBody>
          <a:bodyPr>
            <a:normAutofit fontScale="90000"/>
          </a:bodyPr>
          <a:lstStyle/>
          <a:p>
            <a:r>
              <a:rPr lang="en-GB" dirty="0" smtClean="0">
                <a:solidFill>
                  <a:schemeClr val="bg1"/>
                </a:solidFill>
                <a:latin typeface="Segoe Print" panose="02000600000000000000" pitchFamily="2" charset="0"/>
              </a:rPr>
              <a:t>Lesson Objectives</a:t>
            </a:r>
            <a:endParaRPr lang="en-GB" dirty="0">
              <a:solidFill>
                <a:schemeClr val="bg1"/>
              </a:solidFill>
              <a:latin typeface="Segoe Print" panose="02000600000000000000" pitchFamily="2" charset="0"/>
            </a:endParaRPr>
          </a:p>
        </p:txBody>
      </p:sp>
      <p:sp>
        <p:nvSpPr>
          <p:cNvPr id="3" name="Content Placeholder 2"/>
          <p:cNvSpPr>
            <a:spLocks noGrp="1"/>
          </p:cNvSpPr>
          <p:nvPr>
            <p:ph idx="1"/>
          </p:nvPr>
        </p:nvSpPr>
        <p:spPr>
          <a:xfrm>
            <a:off x="0" y="1825625"/>
            <a:ext cx="12192000" cy="3295015"/>
          </a:xfrm>
          <a:solidFill>
            <a:schemeClr val="bg1"/>
          </a:solidFill>
        </p:spPr>
        <p:txBody>
          <a:bodyPr>
            <a:normAutofit lnSpcReduction="10000"/>
          </a:bodyPr>
          <a:lstStyle/>
          <a:p>
            <a:pPr algn="just"/>
            <a:r>
              <a:rPr lang="en-GB" sz="6000" dirty="0" smtClean="0">
                <a:solidFill>
                  <a:srgbClr val="FF0000"/>
                </a:solidFill>
              </a:rPr>
              <a:t>To understand what is meant by the word Messiah in Judaism.</a:t>
            </a:r>
          </a:p>
          <a:p>
            <a:pPr algn="just"/>
            <a:r>
              <a:rPr lang="en-GB" sz="6000" dirty="0" smtClean="0">
                <a:solidFill>
                  <a:srgbClr val="0070C0"/>
                </a:solidFill>
              </a:rPr>
              <a:t>To explore the idea of a Messianic Age.</a:t>
            </a:r>
            <a:endParaRPr lang="en-GB" sz="6000" dirty="0">
              <a:solidFill>
                <a:srgbClr val="0070C0"/>
              </a:solidFill>
            </a:endParaRPr>
          </a:p>
        </p:txBody>
      </p:sp>
    </p:spTree>
    <p:extLst>
      <p:ext uri="{BB962C8B-B14F-4D97-AF65-F5344CB8AC3E}">
        <p14:creationId xmlns:p14="http://schemas.microsoft.com/office/powerpoint/2010/main" val="38168728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41161"/>
          </a:xfrm>
          <a:solidFill>
            <a:srgbClr val="00B050"/>
          </a:solidFill>
        </p:spPr>
        <p:style>
          <a:lnRef idx="2">
            <a:schemeClr val="dk1">
              <a:shade val="50000"/>
            </a:schemeClr>
          </a:lnRef>
          <a:fillRef idx="1">
            <a:schemeClr val="dk1"/>
          </a:fillRef>
          <a:effectRef idx="0">
            <a:schemeClr val="dk1"/>
          </a:effectRef>
          <a:fontRef idx="minor">
            <a:schemeClr val="lt1"/>
          </a:fontRef>
        </p:style>
        <p:txBody>
          <a:bodyPr/>
          <a:lstStyle/>
          <a:p>
            <a:r>
              <a:rPr lang="en-GB" dirty="0" smtClean="0">
                <a:latin typeface="Segoe Print" panose="02000600000000000000" pitchFamily="2" charset="0"/>
              </a:rPr>
              <a:t>Starter Activity</a:t>
            </a:r>
            <a:endParaRPr lang="en-GB" dirty="0">
              <a:latin typeface="Segoe Print" panose="02000600000000000000" pitchFamily="2" charset="0"/>
            </a:endParaRPr>
          </a:p>
        </p:txBody>
      </p:sp>
      <p:sp>
        <p:nvSpPr>
          <p:cNvPr id="3" name="Content Placeholder 2"/>
          <p:cNvSpPr>
            <a:spLocks noGrp="1"/>
          </p:cNvSpPr>
          <p:nvPr>
            <p:ph idx="1"/>
          </p:nvPr>
        </p:nvSpPr>
        <p:spPr>
          <a:xfrm>
            <a:off x="0" y="941161"/>
            <a:ext cx="12192000" cy="486501"/>
          </a:xfrm>
        </p:spPr>
        <p:style>
          <a:lnRef idx="2">
            <a:schemeClr val="dk1"/>
          </a:lnRef>
          <a:fillRef idx="1">
            <a:schemeClr val="lt1"/>
          </a:fillRef>
          <a:effectRef idx="0">
            <a:schemeClr val="dk1"/>
          </a:effectRef>
          <a:fontRef idx="minor">
            <a:schemeClr val="dk1"/>
          </a:fontRef>
        </p:style>
        <p:txBody>
          <a:bodyPr/>
          <a:lstStyle/>
          <a:p>
            <a:pPr marL="0" indent="0" algn="ctr">
              <a:buNone/>
            </a:pPr>
            <a:r>
              <a:rPr lang="en-GB" dirty="0" smtClean="0"/>
              <a:t>On a post-it note record your ideas on what makes a good leader.</a:t>
            </a:r>
            <a:endParaRPr lang="en-GB" dirty="0"/>
          </a:p>
        </p:txBody>
      </p:sp>
      <p:sp>
        <p:nvSpPr>
          <p:cNvPr id="4" name="Rectangle 3"/>
          <p:cNvSpPr/>
          <p:nvPr/>
        </p:nvSpPr>
        <p:spPr>
          <a:xfrm>
            <a:off x="5974813" y="3244334"/>
            <a:ext cx="242374" cy="369332"/>
          </a:xfrm>
          <a:prstGeom prst="rect">
            <a:avLst/>
          </a:prstGeom>
        </p:spPr>
        <p:txBody>
          <a:bodyPr wrap="none">
            <a:spAutoFit/>
          </a:bodyPr>
          <a:lstStyle/>
          <a:p>
            <a:r>
              <a:rPr lang="en-GB" b="0" i="0" dirty="0" smtClean="0">
                <a:solidFill>
                  <a:srgbClr val="000000"/>
                </a:solidFill>
                <a:effectLst/>
                <a:latin typeface="Times New Roman" panose="02020603050405020304" pitchFamily="18" charset="0"/>
              </a:rPr>
              <a:t> </a:t>
            </a:r>
            <a:endParaRPr lang="en-GB" dirty="0"/>
          </a:p>
        </p:txBody>
      </p:sp>
      <p:pic>
        <p:nvPicPr>
          <p:cNvPr id="5" name="Picture 4"/>
          <p:cNvPicPr>
            <a:picLocks noChangeAspect="1"/>
          </p:cNvPicPr>
          <p:nvPr/>
        </p:nvPicPr>
        <p:blipFill>
          <a:blip r:embed="rId2"/>
          <a:stretch>
            <a:fillRect/>
          </a:stretch>
        </p:blipFill>
        <p:spPr>
          <a:xfrm>
            <a:off x="0" y="1427662"/>
            <a:ext cx="4360985" cy="5430338"/>
          </a:xfrm>
          <a:prstGeom prst="rect">
            <a:avLst/>
          </a:prstGeom>
        </p:spPr>
      </p:pic>
      <p:pic>
        <p:nvPicPr>
          <p:cNvPr id="6" name="Picture 5"/>
          <p:cNvPicPr>
            <a:picLocks noChangeAspect="1"/>
          </p:cNvPicPr>
          <p:nvPr/>
        </p:nvPicPr>
        <p:blipFill>
          <a:blip r:embed="rId3"/>
          <a:stretch>
            <a:fillRect/>
          </a:stretch>
        </p:blipFill>
        <p:spPr>
          <a:xfrm>
            <a:off x="4360985" y="1427662"/>
            <a:ext cx="4403187" cy="5430338"/>
          </a:xfrm>
          <a:prstGeom prst="rect">
            <a:avLst/>
          </a:prstGeom>
        </p:spPr>
      </p:pic>
      <p:pic>
        <p:nvPicPr>
          <p:cNvPr id="7" name="Picture 6"/>
          <p:cNvPicPr>
            <a:picLocks noChangeAspect="1"/>
          </p:cNvPicPr>
          <p:nvPr/>
        </p:nvPicPr>
        <p:blipFill>
          <a:blip r:embed="rId4"/>
          <a:stretch>
            <a:fillRect/>
          </a:stretch>
        </p:blipFill>
        <p:spPr>
          <a:xfrm>
            <a:off x="8563560" y="1280160"/>
            <a:ext cx="3628440" cy="5577840"/>
          </a:xfrm>
          <a:prstGeom prst="rect">
            <a:avLst/>
          </a:prstGeom>
        </p:spPr>
      </p:pic>
    </p:spTree>
    <p:extLst>
      <p:ext uri="{BB962C8B-B14F-4D97-AF65-F5344CB8AC3E}">
        <p14:creationId xmlns:p14="http://schemas.microsoft.com/office/powerpoint/2010/main" val="6231057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05395"/>
          </a:xfrm>
          <a:solidFill>
            <a:srgbClr val="00B050"/>
          </a:solidFill>
        </p:spPr>
        <p:txBody>
          <a:bodyPr>
            <a:normAutofit/>
          </a:bodyPr>
          <a:lstStyle/>
          <a:p>
            <a:r>
              <a:rPr lang="en-GB" dirty="0" smtClean="0">
                <a:solidFill>
                  <a:schemeClr val="bg1"/>
                </a:solidFill>
                <a:latin typeface="Segoe Print" panose="02000600000000000000" pitchFamily="2" charset="0"/>
              </a:rPr>
              <a:t>Key Terms</a:t>
            </a:r>
            <a:endParaRPr lang="en-GB" dirty="0">
              <a:solidFill>
                <a:schemeClr val="bg1"/>
              </a:solidFill>
              <a:latin typeface="Segoe Print" panose="02000600000000000000" pitchFamily="2" charset="0"/>
            </a:endParaRPr>
          </a:p>
        </p:txBody>
      </p:sp>
      <p:sp>
        <p:nvSpPr>
          <p:cNvPr id="3" name="Content Placeholder 2"/>
          <p:cNvSpPr>
            <a:spLocks noGrp="1"/>
          </p:cNvSpPr>
          <p:nvPr>
            <p:ph idx="1"/>
          </p:nvPr>
        </p:nvSpPr>
        <p:spPr>
          <a:xfrm>
            <a:off x="0" y="1668871"/>
            <a:ext cx="12192000" cy="3295015"/>
          </a:xfrm>
        </p:spPr>
        <p:style>
          <a:lnRef idx="2">
            <a:schemeClr val="dk1"/>
          </a:lnRef>
          <a:fillRef idx="1">
            <a:schemeClr val="lt1"/>
          </a:fillRef>
          <a:effectRef idx="0">
            <a:schemeClr val="dk1"/>
          </a:effectRef>
          <a:fontRef idx="minor">
            <a:schemeClr val="dk1"/>
          </a:fontRef>
        </p:style>
        <p:txBody>
          <a:bodyPr/>
          <a:lstStyle/>
          <a:p>
            <a:pPr marL="0" indent="0" algn="just">
              <a:buNone/>
            </a:pPr>
            <a:r>
              <a:rPr lang="en-GB" dirty="0" smtClean="0">
                <a:solidFill>
                  <a:srgbClr val="0070C0"/>
                </a:solidFill>
                <a:latin typeface="Segoe Print" panose="02000600000000000000" pitchFamily="2" charset="0"/>
              </a:rPr>
              <a:t>Messiah – means anointed one and the deliverer of the Jewish nation.</a:t>
            </a:r>
          </a:p>
          <a:p>
            <a:pPr marL="0" indent="0" algn="just">
              <a:buNone/>
            </a:pPr>
            <a:endParaRPr lang="en-GB" dirty="0">
              <a:latin typeface="Segoe Print" panose="02000600000000000000" pitchFamily="2" charset="0"/>
            </a:endParaRPr>
          </a:p>
          <a:p>
            <a:pPr marL="0" indent="0" algn="just">
              <a:buNone/>
            </a:pPr>
            <a:r>
              <a:rPr lang="en-GB" dirty="0" smtClean="0">
                <a:solidFill>
                  <a:srgbClr val="002060"/>
                </a:solidFill>
                <a:latin typeface="Segoe Print" panose="02000600000000000000" pitchFamily="2" charset="0"/>
              </a:rPr>
              <a:t>Messianic Age – </a:t>
            </a:r>
            <a:r>
              <a:rPr lang="en-GB" dirty="0" smtClean="0">
                <a:solidFill>
                  <a:srgbClr val="002060"/>
                </a:solidFill>
                <a:latin typeface="Segoe Print" panose="02000600000000000000" pitchFamily="2" charset="0"/>
              </a:rPr>
              <a:t>a </a:t>
            </a:r>
            <a:r>
              <a:rPr lang="en-GB" dirty="0" smtClean="0">
                <a:solidFill>
                  <a:srgbClr val="002060"/>
                </a:solidFill>
                <a:latin typeface="Segoe Print" panose="02000600000000000000" pitchFamily="2" charset="0"/>
              </a:rPr>
              <a:t>golden age of peace when the Messiah will rule.</a:t>
            </a:r>
          </a:p>
          <a:p>
            <a:pPr marL="0" indent="0" algn="just">
              <a:buNone/>
            </a:pPr>
            <a:endParaRPr lang="en-GB" dirty="0">
              <a:solidFill>
                <a:srgbClr val="FF0000"/>
              </a:solidFill>
              <a:latin typeface="Segoe Print" panose="02000600000000000000" pitchFamily="2" charset="0"/>
            </a:endParaRPr>
          </a:p>
          <a:p>
            <a:pPr marL="0" indent="0" algn="just">
              <a:buNone/>
            </a:pPr>
            <a:r>
              <a:rPr lang="en-GB" dirty="0" smtClean="0">
                <a:solidFill>
                  <a:srgbClr val="FF0000"/>
                </a:solidFill>
                <a:latin typeface="Segoe Print" panose="02000600000000000000" pitchFamily="2" charset="0"/>
              </a:rPr>
              <a:t>Torah – The Jewish holy book.</a:t>
            </a:r>
            <a:endParaRPr lang="en-GB" dirty="0">
              <a:solidFill>
                <a:srgbClr val="FF0000"/>
              </a:solidFill>
              <a:latin typeface="Segoe Print" panose="02000600000000000000" pitchFamily="2" charset="0"/>
            </a:endParaRPr>
          </a:p>
        </p:txBody>
      </p:sp>
    </p:spTree>
    <p:extLst>
      <p:ext uri="{BB962C8B-B14F-4D97-AF65-F5344CB8AC3E}">
        <p14:creationId xmlns:p14="http://schemas.microsoft.com/office/powerpoint/2010/main" val="30620013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575401"/>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just"/>
            <a:r>
              <a:rPr lang="en-GB" sz="2800" dirty="0" smtClean="0">
                <a:latin typeface="Segoe Print" panose="02000600000000000000" pitchFamily="2" charset="0"/>
              </a:rPr>
              <a:t>Main Activity 1 – What are the characteristics of the Messiah?</a:t>
            </a:r>
            <a:endParaRPr lang="en-GB" sz="2800" dirty="0">
              <a:latin typeface="Segoe Print" panose="02000600000000000000" pitchFamily="2" charset="0"/>
            </a:endParaRPr>
          </a:p>
        </p:txBody>
      </p:sp>
      <p:sp>
        <p:nvSpPr>
          <p:cNvPr id="4" name="TextBox 3"/>
          <p:cNvSpPr txBox="1"/>
          <p:nvPr/>
        </p:nvSpPr>
        <p:spPr>
          <a:xfrm>
            <a:off x="0" y="575401"/>
            <a:ext cx="12192000" cy="230832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342900" indent="-342900" algn="just">
              <a:buFont typeface="Arial" panose="020B0604020202020204" pitchFamily="34" charset="0"/>
              <a:buChar char="•"/>
              <a:defRPr/>
            </a:pPr>
            <a:r>
              <a:rPr lang="en-GB" dirty="0" smtClean="0">
                <a:solidFill>
                  <a:schemeClr val="tx1"/>
                </a:solidFill>
                <a:latin typeface="Segoe Print" panose="02000600000000000000" pitchFamily="2" charset="0"/>
              </a:rPr>
              <a:t>Throughout </a:t>
            </a:r>
            <a:r>
              <a:rPr lang="en-GB" dirty="0">
                <a:solidFill>
                  <a:schemeClr val="tx1"/>
                </a:solidFill>
                <a:latin typeface="Segoe Print" panose="02000600000000000000" pitchFamily="2" charset="0"/>
              </a:rPr>
              <a:t>history Jews have been persecuted. The belief in a coming Messiah has always offered hope that one day peace will come. Claims of Messiahs have continued to the present  day but , for most Jews, the Messiah is someone that they are still waiting for and who will establish the Golden Messianic Age.</a:t>
            </a:r>
          </a:p>
          <a:p>
            <a:pPr marL="342900" indent="-342900" algn="just">
              <a:buFont typeface="Arial" panose="020B0604020202020204" pitchFamily="34" charset="0"/>
              <a:buChar char="•"/>
              <a:defRPr/>
            </a:pPr>
            <a:r>
              <a:rPr lang="en-GB" dirty="0">
                <a:latin typeface="Segoe Print" panose="02000600000000000000" pitchFamily="2" charset="0"/>
              </a:rPr>
              <a:t>‘</a:t>
            </a:r>
            <a:r>
              <a:rPr lang="en-GB" u="sng" dirty="0">
                <a:latin typeface="Segoe Print" panose="02000600000000000000" pitchFamily="2" charset="0"/>
              </a:rPr>
              <a:t>Messiah</a:t>
            </a:r>
            <a:r>
              <a:rPr lang="en-GB" dirty="0">
                <a:latin typeface="Segoe Print" panose="02000600000000000000" pitchFamily="2" charset="0"/>
              </a:rPr>
              <a:t>’ means ‘</a:t>
            </a:r>
            <a:r>
              <a:rPr lang="en-GB" u="sng" dirty="0">
                <a:latin typeface="Segoe Print" panose="02000600000000000000" pitchFamily="2" charset="0"/>
              </a:rPr>
              <a:t>Anointed One</a:t>
            </a:r>
            <a:r>
              <a:rPr lang="en-GB" dirty="0">
                <a:latin typeface="Segoe Print" panose="02000600000000000000" pitchFamily="2" charset="0"/>
              </a:rPr>
              <a:t>’ and people such as kings. Priests and prophets where anointed in Jewish scriptures</a:t>
            </a:r>
            <a:r>
              <a:rPr lang="en-GB" dirty="0">
                <a:solidFill>
                  <a:srgbClr val="FFFF00"/>
                </a:solidFill>
                <a:latin typeface="Segoe Print" panose="02000600000000000000" pitchFamily="2" charset="0"/>
              </a:rPr>
              <a:t>. </a:t>
            </a:r>
          </a:p>
          <a:p>
            <a:pPr marL="342900" indent="-342900" algn="just">
              <a:buFont typeface="Arial" panose="020B0604020202020204" pitchFamily="34" charset="0"/>
              <a:buChar char="•"/>
              <a:defRPr/>
            </a:pPr>
            <a:r>
              <a:rPr lang="en-GB" dirty="0">
                <a:latin typeface="Segoe Print" panose="02000600000000000000" pitchFamily="2" charset="0"/>
              </a:rPr>
              <a:t>The ancient practice of anointing with holy oil, signified being chosen  for a task (particularly divinely chosen</a:t>
            </a:r>
            <a:r>
              <a:rPr lang="en-GB" dirty="0" smtClean="0">
                <a:latin typeface="Segoe Print" panose="02000600000000000000" pitchFamily="2" charset="0"/>
              </a:rPr>
              <a:t>).</a:t>
            </a:r>
            <a:endParaRPr lang="en-GB" dirty="0">
              <a:latin typeface="Segoe Print" panose="02000600000000000000" pitchFamily="2" charset="0"/>
            </a:endParaRPr>
          </a:p>
        </p:txBody>
      </p:sp>
      <p:sp>
        <p:nvSpPr>
          <p:cNvPr id="6" name="TextBox 5"/>
          <p:cNvSpPr txBox="1"/>
          <p:nvPr/>
        </p:nvSpPr>
        <p:spPr>
          <a:xfrm>
            <a:off x="0" y="2883725"/>
            <a:ext cx="5447211" cy="39703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GB" sz="2800" b="1" u="sng" dirty="0" smtClean="0"/>
              <a:t>Four characteristics of the Messiah.</a:t>
            </a:r>
          </a:p>
          <a:p>
            <a:pPr algn="just"/>
            <a:r>
              <a:rPr lang="en-GB" sz="2800" dirty="0">
                <a:solidFill>
                  <a:srgbClr val="FF0000"/>
                </a:solidFill>
                <a:cs typeface="Arial" charset="0"/>
              </a:rPr>
              <a:t>1) He will be born and have the authority of G-d.</a:t>
            </a:r>
          </a:p>
          <a:p>
            <a:pPr algn="just"/>
            <a:r>
              <a:rPr lang="en-GB" sz="2800" dirty="0">
                <a:solidFill>
                  <a:srgbClr val="0070C0"/>
                </a:solidFill>
              </a:rPr>
              <a:t>2) He will be a peaceful ruler and introduce a time of peace that will last forever.</a:t>
            </a:r>
          </a:p>
          <a:p>
            <a:pPr algn="just"/>
            <a:r>
              <a:rPr lang="en-GB" sz="2800" dirty="0">
                <a:solidFill>
                  <a:schemeClr val="accent4">
                    <a:lumMod val="75000"/>
                  </a:schemeClr>
                </a:solidFill>
              </a:rPr>
              <a:t>3) He will sit on a throne in Jerusalem. </a:t>
            </a:r>
          </a:p>
          <a:p>
            <a:pPr algn="just"/>
            <a:r>
              <a:rPr lang="en-GB" sz="2800" dirty="0">
                <a:solidFill>
                  <a:srgbClr val="00B050"/>
                </a:solidFill>
              </a:rPr>
              <a:t> 4) He will rule justly over the world</a:t>
            </a:r>
            <a:r>
              <a:rPr lang="en-GB" sz="2800" dirty="0" smtClean="0">
                <a:solidFill>
                  <a:srgbClr val="00B050"/>
                </a:solidFill>
              </a:rPr>
              <a:t>. </a:t>
            </a:r>
          </a:p>
        </p:txBody>
      </p:sp>
      <p:sp>
        <p:nvSpPr>
          <p:cNvPr id="7" name="TextBox 6"/>
          <p:cNvSpPr txBox="1"/>
          <p:nvPr/>
        </p:nvSpPr>
        <p:spPr>
          <a:xfrm rot="20973968">
            <a:off x="6096000" y="3824251"/>
            <a:ext cx="5686697" cy="1815882"/>
          </a:xfrm>
          <a:prstGeom prst="rect">
            <a:avLst/>
          </a:prstGeom>
          <a:solidFill>
            <a:srgbClr val="FFFF00"/>
          </a:solidFill>
        </p:spPr>
        <p:txBody>
          <a:bodyPr wrap="square" rtlCol="0">
            <a:spAutoFit/>
          </a:bodyPr>
          <a:lstStyle/>
          <a:p>
            <a:pPr algn="ctr"/>
            <a:r>
              <a:rPr lang="en-GB" sz="2800" dirty="0" smtClean="0"/>
              <a:t>Task: Record the four characteristics of the Messiah and summarise the above information in at least twenty-five words.</a:t>
            </a:r>
            <a:endParaRPr lang="en-GB" sz="2800" dirty="0"/>
          </a:p>
        </p:txBody>
      </p:sp>
    </p:spTree>
    <p:extLst>
      <p:ext uri="{BB962C8B-B14F-4D97-AF65-F5344CB8AC3E}">
        <p14:creationId xmlns:p14="http://schemas.microsoft.com/office/powerpoint/2010/main" val="19980449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75401"/>
            <a:ext cx="12192000" cy="1779723"/>
          </a:xfrm>
          <a:solidFill>
            <a:srgbClr val="FFC000"/>
          </a:solidFill>
        </p:spPr>
        <p:txBody>
          <a:bodyPr>
            <a:normAutofit fontScale="92500" lnSpcReduction="20000"/>
          </a:bodyPr>
          <a:lstStyle/>
          <a:p>
            <a:pPr marL="0" indent="0" algn="just">
              <a:buNone/>
            </a:pPr>
            <a:r>
              <a:rPr lang="en-GB" dirty="0" smtClean="0">
                <a:solidFill>
                  <a:srgbClr val="7030A0"/>
                </a:solidFill>
                <a:latin typeface="Segoe Print" panose="02000600000000000000" pitchFamily="2" charset="0"/>
              </a:rPr>
              <a:t>You have been provided </a:t>
            </a:r>
            <a:r>
              <a:rPr lang="en-GB" dirty="0" smtClean="0">
                <a:solidFill>
                  <a:srgbClr val="7030A0"/>
                </a:solidFill>
                <a:latin typeface="Segoe Print" panose="02000600000000000000" pitchFamily="2" charset="0"/>
              </a:rPr>
              <a:t>with a </a:t>
            </a:r>
            <a:r>
              <a:rPr lang="en-GB" dirty="0" smtClean="0">
                <a:solidFill>
                  <a:srgbClr val="7030A0"/>
                </a:solidFill>
                <a:latin typeface="Segoe Print" panose="02000600000000000000" pitchFamily="2" charset="0"/>
              </a:rPr>
              <a:t>sheet with sections from the Torah which is the Jewish Holy book. Work together in pairs and highlight any sentences or phrases that link to the four characteristics of the Messiah.</a:t>
            </a:r>
          </a:p>
          <a:p>
            <a:pPr marL="0" indent="0" algn="just">
              <a:buNone/>
            </a:pPr>
            <a:r>
              <a:rPr lang="en-GB" dirty="0" smtClean="0">
                <a:solidFill>
                  <a:srgbClr val="00B050"/>
                </a:solidFill>
                <a:latin typeface="Segoe Print" panose="02000600000000000000" pitchFamily="2" charset="0"/>
              </a:rPr>
              <a:t>You have 8 minutes.</a:t>
            </a:r>
            <a:endParaRPr lang="en-GB" dirty="0">
              <a:solidFill>
                <a:srgbClr val="00B050"/>
              </a:solidFill>
              <a:latin typeface="Segoe Print" panose="02000600000000000000" pitchFamily="2" charset="0"/>
            </a:endParaRPr>
          </a:p>
        </p:txBody>
      </p:sp>
      <p:sp>
        <p:nvSpPr>
          <p:cNvPr id="4" name="Title 1"/>
          <p:cNvSpPr txBox="1">
            <a:spLocks/>
          </p:cNvSpPr>
          <p:nvPr/>
        </p:nvSpPr>
        <p:spPr>
          <a:xfrm>
            <a:off x="0" y="0"/>
            <a:ext cx="12192000" cy="57540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just"/>
            <a:r>
              <a:rPr lang="en-GB" sz="2800" dirty="0" smtClean="0">
                <a:latin typeface="Segoe Print" panose="02000600000000000000" pitchFamily="2" charset="0"/>
              </a:rPr>
              <a:t>Main Activity 2 – Where is the Messiah mentioned in the Torah?</a:t>
            </a:r>
            <a:endParaRPr lang="en-GB" sz="2800" dirty="0">
              <a:latin typeface="Segoe Print" panose="02000600000000000000" pitchFamily="2" charset="0"/>
            </a:endParaRPr>
          </a:p>
        </p:txBody>
      </p:sp>
      <p:sp>
        <p:nvSpPr>
          <p:cNvPr id="5" name="TextBox 4"/>
          <p:cNvSpPr txBox="1"/>
          <p:nvPr/>
        </p:nvSpPr>
        <p:spPr>
          <a:xfrm>
            <a:off x="0" y="5903893"/>
            <a:ext cx="12192000" cy="95410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800" dirty="0" smtClean="0"/>
              <a:t>Extension activity:  Choose a quote record it in your exercise book and explain what it means in at least twenty-five words</a:t>
            </a:r>
            <a:r>
              <a:rPr lang="en-GB" dirty="0" smtClean="0"/>
              <a:t>.</a:t>
            </a:r>
            <a:endParaRPr lang="en-GB" dirty="0"/>
          </a:p>
        </p:txBody>
      </p:sp>
    </p:spTree>
    <p:extLst>
      <p:ext uri="{BB962C8B-B14F-4D97-AF65-F5344CB8AC3E}">
        <p14:creationId xmlns:p14="http://schemas.microsoft.com/office/powerpoint/2010/main" val="35337910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10532"/>
          </a:xfrm>
        </p:spPr>
        <p:style>
          <a:lnRef idx="2">
            <a:schemeClr val="dk1">
              <a:shade val="50000"/>
            </a:schemeClr>
          </a:lnRef>
          <a:fillRef idx="1">
            <a:schemeClr val="dk1"/>
          </a:fillRef>
          <a:effectRef idx="0">
            <a:schemeClr val="dk1"/>
          </a:effectRef>
          <a:fontRef idx="minor">
            <a:schemeClr val="lt1"/>
          </a:fontRef>
        </p:style>
        <p:txBody>
          <a:bodyPr/>
          <a:lstStyle/>
          <a:p>
            <a:r>
              <a:rPr lang="en-GB" dirty="0" smtClean="0"/>
              <a:t>Review Activity</a:t>
            </a:r>
            <a:endParaRPr lang="en-GB" dirty="0"/>
          </a:p>
        </p:txBody>
      </p:sp>
      <p:sp>
        <p:nvSpPr>
          <p:cNvPr id="3" name="Content Placeholder 2"/>
          <p:cNvSpPr>
            <a:spLocks noGrp="1"/>
          </p:cNvSpPr>
          <p:nvPr>
            <p:ph idx="1"/>
          </p:nvPr>
        </p:nvSpPr>
        <p:spPr>
          <a:xfrm rot="20906830">
            <a:off x="-1" y="2766151"/>
            <a:ext cx="12192000" cy="525689"/>
          </a:xfrm>
        </p:spPr>
        <p:style>
          <a:lnRef idx="2">
            <a:schemeClr val="dk1"/>
          </a:lnRef>
          <a:fillRef idx="1">
            <a:schemeClr val="lt1"/>
          </a:fillRef>
          <a:effectRef idx="0">
            <a:schemeClr val="dk1"/>
          </a:effectRef>
          <a:fontRef idx="minor">
            <a:schemeClr val="dk1"/>
          </a:fontRef>
        </p:style>
        <p:txBody>
          <a:bodyPr>
            <a:noAutofit/>
          </a:bodyPr>
          <a:lstStyle/>
          <a:p>
            <a:pPr marL="0" indent="0" algn="ctr">
              <a:buNone/>
            </a:pPr>
            <a:r>
              <a:rPr lang="en-GB" sz="3600" b="1" dirty="0" smtClean="0">
                <a:effectLst>
                  <a:outerShdw blurRad="38100" dist="38100" dir="2700000" algn="tl">
                    <a:srgbClr val="000000">
                      <a:alpha val="43137"/>
                    </a:srgbClr>
                  </a:outerShdw>
                </a:effectLst>
              </a:rPr>
              <a:t>FREEZE FRAME THE FOUR CHARACTERISTICS OF THE MESSIAH.</a:t>
            </a:r>
            <a:endParaRPr lang="en-GB"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281319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0979" y="23807"/>
            <a:ext cx="12309566" cy="58477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defRPr/>
            </a:pPr>
            <a:r>
              <a:rPr lang="en-GB" sz="3200" dirty="0" smtClean="0">
                <a:solidFill>
                  <a:schemeClr val="tx1"/>
                </a:solidFill>
                <a:latin typeface="+mj-lt"/>
              </a:rPr>
              <a:t>Main Activity 3: The </a:t>
            </a:r>
            <a:r>
              <a:rPr lang="en-GB" sz="3200" dirty="0">
                <a:solidFill>
                  <a:schemeClr val="tx1"/>
                </a:solidFill>
                <a:latin typeface="+mj-lt"/>
              </a:rPr>
              <a:t>Messianic Age – Golden Age </a:t>
            </a:r>
          </a:p>
        </p:txBody>
      </p:sp>
      <p:sp>
        <p:nvSpPr>
          <p:cNvPr id="9" name="TextBox 8"/>
          <p:cNvSpPr txBox="1"/>
          <p:nvPr/>
        </p:nvSpPr>
        <p:spPr>
          <a:xfrm>
            <a:off x="0" y="632706"/>
            <a:ext cx="7367450"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en-GB" dirty="0">
                <a:solidFill>
                  <a:schemeClr val="tx1"/>
                </a:solidFill>
                <a:latin typeface="+mj-lt"/>
              </a:rPr>
              <a:t>The </a:t>
            </a:r>
            <a:r>
              <a:rPr lang="en-GB" u="sng" dirty="0">
                <a:solidFill>
                  <a:schemeClr val="tx1"/>
                </a:solidFill>
                <a:latin typeface="+mj-lt"/>
              </a:rPr>
              <a:t>Messianic age </a:t>
            </a:r>
            <a:r>
              <a:rPr lang="en-GB" dirty="0">
                <a:solidFill>
                  <a:schemeClr val="tx1"/>
                </a:solidFill>
                <a:latin typeface="+mj-lt"/>
              </a:rPr>
              <a:t>is a term used by  Jewish people to describe a future time on earth</a:t>
            </a:r>
            <a:r>
              <a:rPr lang="en-GB" b="1" dirty="0">
                <a:solidFill>
                  <a:srgbClr val="FFFF00"/>
                </a:solidFill>
                <a:latin typeface="Arial Rounded MT Bold" pitchFamily="34" charset="0"/>
              </a:rPr>
              <a:t>.</a:t>
            </a:r>
          </a:p>
        </p:txBody>
      </p:sp>
      <p:sp>
        <p:nvSpPr>
          <p:cNvPr id="10" name="TextBox 9"/>
          <p:cNvSpPr txBox="1"/>
          <p:nvPr/>
        </p:nvSpPr>
        <p:spPr>
          <a:xfrm>
            <a:off x="41680" y="3263651"/>
            <a:ext cx="7284089"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en-GB" dirty="0">
                <a:solidFill>
                  <a:schemeClr val="tx1"/>
                </a:solidFill>
                <a:latin typeface="+mj-lt"/>
              </a:rPr>
              <a:t>A time of peace on earth without crime, war and poverty.</a:t>
            </a:r>
          </a:p>
        </p:txBody>
      </p:sp>
      <p:pic>
        <p:nvPicPr>
          <p:cNvPr id="20495" name="Picture 2" descr="http://4.bp.blogspot.com/_-cxwv29HhMY/SxV62bXT13I/AAAAAAAAC9I/8npBmMFB1VQ/s1600/Peace_on_Earth.jpg"/>
          <p:cNvPicPr>
            <a:picLocks noChangeAspect="1" noChangeArrowheads="1"/>
          </p:cNvPicPr>
          <p:nvPr/>
        </p:nvPicPr>
        <p:blipFill>
          <a:blip r:embed="rId2" cstate="print"/>
          <a:srcRect/>
          <a:stretch>
            <a:fillRect/>
          </a:stretch>
        </p:blipFill>
        <p:spPr bwMode="auto">
          <a:xfrm>
            <a:off x="7367450" y="632706"/>
            <a:ext cx="4884237" cy="2691977"/>
          </a:xfrm>
          <a:prstGeom prst="rect">
            <a:avLst/>
          </a:prstGeom>
          <a:noFill/>
          <a:ln w="9525">
            <a:noFill/>
            <a:miter lim="800000"/>
            <a:headEnd/>
            <a:tailEnd/>
          </a:ln>
        </p:spPr>
      </p:pic>
      <p:pic>
        <p:nvPicPr>
          <p:cNvPr id="20496" name="Picture 4" descr="http://uptownflavor.files.wordpress.com/2008/11/peace-on-earth.jpg"/>
          <p:cNvPicPr>
            <a:picLocks noChangeAspect="1" noChangeArrowheads="1"/>
          </p:cNvPicPr>
          <p:nvPr/>
        </p:nvPicPr>
        <p:blipFill>
          <a:blip r:embed="rId3" cstate="print"/>
          <a:srcRect/>
          <a:stretch>
            <a:fillRect/>
          </a:stretch>
        </p:blipFill>
        <p:spPr bwMode="auto">
          <a:xfrm>
            <a:off x="0" y="1289471"/>
            <a:ext cx="4149004" cy="1943100"/>
          </a:xfrm>
          <a:prstGeom prst="rect">
            <a:avLst/>
          </a:prstGeom>
          <a:noFill/>
          <a:ln w="9525">
            <a:noFill/>
            <a:miter lim="800000"/>
            <a:headEnd/>
            <a:tailEnd/>
          </a:ln>
        </p:spPr>
      </p:pic>
      <p:pic>
        <p:nvPicPr>
          <p:cNvPr id="27654" name="Picture 6" descr="http://www.thewayncc.org/images/Peace%20On%20Earth%20Hands.jpg"/>
          <p:cNvPicPr>
            <a:picLocks noChangeAspect="1" noChangeArrowheads="1"/>
          </p:cNvPicPr>
          <p:nvPr/>
        </p:nvPicPr>
        <p:blipFill>
          <a:blip r:embed="rId4" cstate="print"/>
          <a:srcRect/>
          <a:stretch>
            <a:fillRect/>
          </a:stretch>
        </p:blipFill>
        <p:spPr bwMode="auto">
          <a:xfrm>
            <a:off x="4149004" y="1289471"/>
            <a:ext cx="3218446" cy="1857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498" name="Picture 8" descr="http://www.vashtie.com/blog/wp-content/uploads/2008/12/violent_crime.png"/>
          <p:cNvPicPr>
            <a:picLocks noChangeAspect="1" noChangeArrowheads="1"/>
          </p:cNvPicPr>
          <p:nvPr/>
        </p:nvPicPr>
        <p:blipFill>
          <a:blip r:embed="rId5" cstate="print"/>
          <a:srcRect/>
          <a:stretch>
            <a:fillRect/>
          </a:stretch>
        </p:blipFill>
        <p:spPr bwMode="auto">
          <a:xfrm>
            <a:off x="7778298" y="3300559"/>
            <a:ext cx="3821520" cy="2016227"/>
          </a:xfrm>
          <a:prstGeom prst="rect">
            <a:avLst/>
          </a:prstGeom>
          <a:noFill/>
          <a:ln w="9525">
            <a:noFill/>
            <a:miter lim="800000"/>
            <a:headEnd/>
            <a:tailEnd/>
          </a:ln>
        </p:spPr>
      </p:pic>
      <p:pic>
        <p:nvPicPr>
          <p:cNvPr id="27658" name="Picture 10" descr="http://thesituationist.files.wordpress.com/2007/06/iraq-war-life-magazine.jpg"/>
          <p:cNvPicPr>
            <a:picLocks noChangeAspect="1" noChangeArrowheads="1"/>
          </p:cNvPicPr>
          <p:nvPr/>
        </p:nvPicPr>
        <p:blipFill>
          <a:blip r:embed="rId6" cstate="print"/>
          <a:srcRect/>
          <a:stretch>
            <a:fillRect/>
          </a:stretch>
        </p:blipFill>
        <p:spPr bwMode="auto">
          <a:xfrm>
            <a:off x="88948" y="3698656"/>
            <a:ext cx="2686050" cy="17954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660" name="Picture 12" descr="http://www.worldproutassembly.org/images/poverty_india11.jpg"/>
          <p:cNvPicPr>
            <a:picLocks noChangeAspect="1" noChangeArrowheads="1"/>
          </p:cNvPicPr>
          <p:nvPr/>
        </p:nvPicPr>
        <p:blipFill>
          <a:blip r:embed="rId7" cstate="print"/>
          <a:srcRect/>
          <a:stretch>
            <a:fillRect/>
          </a:stretch>
        </p:blipFill>
        <p:spPr bwMode="auto">
          <a:xfrm>
            <a:off x="2846752" y="3670874"/>
            <a:ext cx="4063499" cy="1851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0" y="5600361"/>
            <a:ext cx="12192000" cy="1200329"/>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ctr" fontAlgn="auto">
              <a:spcBef>
                <a:spcPts val="0"/>
              </a:spcBef>
              <a:spcAft>
                <a:spcPts val="0"/>
              </a:spcAft>
              <a:defRPr/>
            </a:pPr>
            <a:r>
              <a:rPr lang="en-GB" sz="2400" b="1" dirty="0" smtClean="0">
                <a:solidFill>
                  <a:schemeClr val="tx1"/>
                </a:solidFill>
              </a:rPr>
              <a:t>Think back to Scripture. What </a:t>
            </a:r>
            <a:r>
              <a:rPr lang="en-GB" sz="2400" b="1" dirty="0">
                <a:solidFill>
                  <a:schemeClr val="tx1"/>
                </a:solidFill>
              </a:rPr>
              <a:t>might a ‘Golden age’ in Judaism be like and how might it be achieved </a:t>
            </a:r>
            <a:r>
              <a:rPr lang="en-GB" sz="2400" b="1" dirty="0" smtClean="0">
                <a:solidFill>
                  <a:schemeClr val="tx1"/>
                </a:solidFill>
              </a:rPr>
              <a:t>? </a:t>
            </a:r>
            <a:endParaRPr lang="en-GB" sz="2400" b="1" dirty="0">
              <a:solidFill>
                <a:schemeClr val="tx1"/>
              </a:solidFill>
            </a:endParaRPr>
          </a:p>
          <a:p>
            <a:pPr algn="ctr" fontAlgn="auto">
              <a:spcBef>
                <a:spcPts val="0"/>
              </a:spcBef>
              <a:spcAft>
                <a:spcPts val="0"/>
              </a:spcAft>
              <a:defRPr/>
            </a:pPr>
            <a:r>
              <a:rPr lang="en-GB" sz="2400" b="1" dirty="0" smtClean="0">
                <a:solidFill>
                  <a:schemeClr val="tx1"/>
                </a:solidFill>
              </a:rPr>
              <a:t>In groups brainstorm at least eight ideas. You have </a:t>
            </a:r>
            <a:r>
              <a:rPr lang="en-GB" sz="2400" b="1" dirty="0" smtClean="0">
                <a:solidFill>
                  <a:srgbClr val="0070C0"/>
                </a:solidFill>
              </a:rPr>
              <a:t>eight</a:t>
            </a:r>
            <a:r>
              <a:rPr lang="en-GB" sz="2400" b="1" dirty="0" smtClean="0">
                <a:solidFill>
                  <a:schemeClr val="tx1"/>
                </a:solidFill>
              </a:rPr>
              <a:t> minutes.</a:t>
            </a:r>
            <a:endParaRPr lang="en-GB" sz="2400" b="1" dirty="0">
              <a:solidFill>
                <a:schemeClr val="tx1"/>
              </a:solidFill>
            </a:endParaRPr>
          </a:p>
        </p:txBody>
      </p:sp>
    </p:spTree>
    <p:extLst>
      <p:ext uri="{BB962C8B-B14F-4D97-AF65-F5344CB8AC3E}">
        <p14:creationId xmlns:p14="http://schemas.microsoft.com/office/powerpoint/2010/main" val="2396670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9419"/>
            <a:ext cx="12192000" cy="2341427"/>
          </a:xfrm>
          <a:solidFill>
            <a:srgbClr val="FFFF00"/>
          </a:solidFill>
        </p:spPr>
        <p:txBody>
          <a:bodyPr>
            <a:noAutofit/>
          </a:bodyPr>
          <a:lstStyle/>
          <a:p>
            <a:pPr marL="0" indent="0" algn="just">
              <a:buNone/>
            </a:pPr>
            <a:r>
              <a:rPr lang="en-GB" sz="3600" dirty="0" smtClean="0"/>
              <a:t>Do you think a Messianic Age is possible? </a:t>
            </a:r>
          </a:p>
          <a:p>
            <a:pPr algn="just">
              <a:buFont typeface="Wingdings" panose="05000000000000000000" pitchFamily="2" charset="2"/>
              <a:buChar char="ü"/>
            </a:pPr>
            <a:r>
              <a:rPr lang="en-GB" sz="3600" dirty="0" smtClean="0">
                <a:solidFill>
                  <a:srgbClr val="00B050"/>
                </a:solidFill>
              </a:rPr>
              <a:t>Provide at least two detailed reasons for your view.</a:t>
            </a:r>
          </a:p>
          <a:p>
            <a:pPr algn="just">
              <a:buFont typeface="Wingdings" panose="05000000000000000000" pitchFamily="2" charset="2"/>
              <a:buChar char="ü"/>
            </a:pPr>
            <a:r>
              <a:rPr lang="en-GB" sz="3600" dirty="0" smtClean="0">
                <a:solidFill>
                  <a:srgbClr val="0070C0"/>
                </a:solidFill>
              </a:rPr>
              <a:t>Provide at least two detailed reasons why someone may disagree with you.</a:t>
            </a:r>
            <a:endParaRPr lang="en-GB" sz="3600" dirty="0">
              <a:solidFill>
                <a:srgbClr val="0070C0"/>
              </a:solidFill>
            </a:endParaRPr>
          </a:p>
        </p:txBody>
      </p:sp>
      <p:sp>
        <p:nvSpPr>
          <p:cNvPr id="4" name="Title 1"/>
          <p:cNvSpPr txBox="1">
            <a:spLocks/>
          </p:cNvSpPr>
          <p:nvPr/>
        </p:nvSpPr>
        <p:spPr>
          <a:xfrm>
            <a:off x="0" y="0"/>
            <a:ext cx="12192000" cy="57540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800" dirty="0" smtClean="0">
                <a:latin typeface="Segoe Print" panose="02000600000000000000" pitchFamily="2" charset="0"/>
              </a:rPr>
              <a:t>Extension Activity</a:t>
            </a:r>
            <a:endParaRPr lang="en-GB" sz="2800" dirty="0">
              <a:latin typeface="Segoe Print" panose="02000600000000000000" pitchFamily="2" charset="0"/>
            </a:endParaRPr>
          </a:p>
        </p:txBody>
      </p:sp>
    </p:spTree>
    <p:extLst>
      <p:ext uri="{BB962C8B-B14F-4D97-AF65-F5344CB8AC3E}">
        <p14:creationId xmlns:p14="http://schemas.microsoft.com/office/powerpoint/2010/main" val="33585582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537</Words>
  <Application>Microsoft Office PowerPoint</Application>
  <PresentationFormat>Widescreen</PresentationFormat>
  <Paragraphs>45</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Arial Rounded MT Bold</vt:lpstr>
      <vt:lpstr>Calibri</vt:lpstr>
      <vt:lpstr>Calibri Light</vt:lpstr>
      <vt:lpstr>Segoe Print</vt:lpstr>
      <vt:lpstr>Times New Roman</vt:lpstr>
      <vt:lpstr>Wingdings</vt:lpstr>
      <vt:lpstr>Office Theme</vt:lpstr>
      <vt:lpstr>Topic 5:Comparing two religions: Christianity and Judaism</vt:lpstr>
      <vt:lpstr>Lesson Objectives</vt:lpstr>
      <vt:lpstr>Starter Activity</vt:lpstr>
      <vt:lpstr>Key Terms</vt:lpstr>
      <vt:lpstr>Main Activity 1 – What are the characteristics of the Messiah?</vt:lpstr>
      <vt:lpstr>PowerPoint Presentation</vt:lpstr>
      <vt:lpstr>Review Activity</vt:lpstr>
      <vt:lpstr>PowerPoint Presentation</vt:lpstr>
      <vt:lpstr>PowerPoint Presentation</vt:lpstr>
      <vt:lpstr>Plenary</vt:lpstr>
    </vt:vector>
  </TitlesOfParts>
  <Company>NCC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5:Comparing two religions: Christianity and Judaism</dc:title>
  <dc:creator>Hardy, Annelise</dc:creator>
  <cp:lastModifiedBy>Conway, Angela</cp:lastModifiedBy>
  <cp:revision>9</cp:revision>
  <dcterms:created xsi:type="dcterms:W3CDTF">2018-04-10T12:34:07Z</dcterms:created>
  <dcterms:modified xsi:type="dcterms:W3CDTF">2018-04-23T08:56:55Z</dcterms:modified>
</cp:coreProperties>
</file>