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258" r:id="rId3"/>
    <p:sldId id="259" r:id="rId4"/>
    <p:sldId id="276" r:id="rId5"/>
    <p:sldId id="277" r:id="rId6"/>
    <p:sldId id="262" r:id="rId7"/>
    <p:sldId id="263" r:id="rId8"/>
    <p:sldId id="278" r:id="rId9"/>
    <p:sldId id="264" r:id="rId10"/>
    <p:sldId id="265" r:id="rId11"/>
    <p:sldId id="279" r:id="rId12"/>
    <p:sldId id="267" r:id="rId13"/>
    <p:sldId id="268" r:id="rId14"/>
    <p:sldId id="280" r:id="rId15"/>
    <p:sldId id="281" r:id="rId16"/>
    <p:sldId id="282" r:id="rId17"/>
    <p:sldId id="283" r:id="rId18"/>
    <p:sldId id="284" r:id="rId19"/>
    <p:sldId id="285" r:id="rId20"/>
    <p:sldId id="274" r:id="rId21"/>
    <p:sldId id="275" r:id="rId22"/>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FF6653C-1D10-4CE7-83C0-E7276AE76633}" type="datetimeFigureOut">
              <a:rPr lang="en-GB" smtClean="0"/>
              <a:t>09/04/2018</a:t>
            </a:fld>
            <a:endParaRPr lang="en-GB"/>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FB519675-4407-4297-8AB4-742CD1B1E870}" type="slidenum">
              <a:rPr lang="en-GB" smtClean="0"/>
              <a:t>‹#›</a:t>
            </a:fld>
            <a:endParaRPr lang="en-GB"/>
          </a:p>
        </p:txBody>
      </p:sp>
    </p:spTree>
    <p:extLst>
      <p:ext uri="{BB962C8B-B14F-4D97-AF65-F5344CB8AC3E}">
        <p14:creationId xmlns:p14="http://schemas.microsoft.com/office/powerpoint/2010/main" val="3169436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09/04/2018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09/04/2018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09/04/2018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09/04/2018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09/04/2018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09/04/2018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a:t>
            </a:r>
            <a:r>
              <a:rPr lang="en-GB" sz="2800" dirty="0" smtClean="0">
                <a:latin typeface="Segoe Print" panose="02000600000000000000" pitchFamily="2" charset="0"/>
              </a:rPr>
              <a:t>(2)</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798"/>
            <a:ext cx="12192000" cy="632820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Arian Heresy</a:t>
            </a:r>
            <a:endParaRPr lang="en-GB" sz="2800" dirty="0">
              <a:latin typeface="Segoe Print" panose="02000600000000000000" pitchFamily="2" charset="0"/>
            </a:endParaRPr>
          </a:p>
        </p:txBody>
      </p:sp>
      <p:sp>
        <p:nvSpPr>
          <p:cNvPr id="10" name="TextBox 9"/>
          <p:cNvSpPr txBox="1"/>
          <p:nvPr/>
        </p:nvSpPr>
        <p:spPr>
          <a:xfrm>
            <a:off x="205740" y="643622"/>
            <a:ext cx="11658600" cy="2677656"/>
          </a:xfrm>
          <a:prstGeom prst="rect">
            <a:avLst/>
          </a:prstGeom>
          <a:solidFill>
            <a:schemeClr val="accent4">
              <a:lumMod val="20000"/>
              <a:lumOff val="80000"/>
            </a:schemeClr>
          </a:solidFill>
        </p:spPr>
        <p:txBody>
          <a:bodyPr wrap="square" rtlCol="0">
            <a:spAutoFit/>
          </a:bodyPr>
          <a:lstStyle/>
          <a:p>
            <a:pPr marL="342900" lvl="0" indent="-342900">
              <a:buFont typeface="Arial" panose="020B0604020202020204" pitchFamily="34" charset="0"/>
              <a:buChar char="•"/>
            </a:pPr>
            <a:r>
              <a:rPr lang="en-GB" sz="2400" dirty="0"/>
              <a:t>Arius believed that Jesus (the Son) and God (The Father) were not of the same essence.</a:t>
            </a:r>
          </a:p>
          <a:p>
            <a:pPr marL="342900" lvl="0" indent="-342900">
              <a:buFont typeface="Arial" panose="020B0604020202020204" pitchFamily="34" charset="0"/>
              <a:buChar char="•"/>
            </a:pPr>
            <a:r>
              <a:rPr lang="en-GB" sz="2400" dirty="0"/>
              <a:t>Arius believed that God created Jesus out of nothing before the creation of the world. Therefore there was a time when Jesus did not exist.</a:t>
            </a:r>
          </a:p>
          <a:p>
            <a:pPr marL="342900" lvl="0" indent="-342900">
              <a:buFont typeface="Arial" panose="020B0604020202020204" pitchFamily="34" charset="0"/>
              <a:buChar char="•"/>
            </a:pPr>
            <a:r>
              <a:rPr lang="en-GB" sz="2400" dirty="0"/>
              <a:t>Arius believed that Jesus was an agent of creation of the world.</a:t>
            </a:r>
          </a:p>
          <a:p>
            <a:pPr marL="342900" lvl="0" indent="-342900">
              <a:buFont typeface="Arial" panose="020B0604020202020204" pitchFamily="34" charset="0"/>
              <a:buChar char="•"/>
            </a:pPr>
            <a:r>
              <a:rPr lang="en-GB" sz="2400" dirty="0"/>
              <a:t>Arius believed that Jesus was distinct from other creatures, </a:t>
            </a:r>
            <a:r>
              <a:rPr lang="en-GB" sz="2400" dirty="0" err="1"/>
              <a:t>i.e</a:t>
            </a:r>
            <a:r>
              <a:rPr lang="en-GB" sz="2400" dirty="0"/>
              <a:t> humans. Jesus as “supreme among beings” and thus has a special and distinct relationship with God.</a:t>
            </a:r>
          </a:p>
          <a:p>
            <a:pPr marL="342900" indent="-342900">
              <a:buFont typeface="Arial" panose="020B0604020202020204" pitchFamily="34" charset="0"/>
              <a:buChar char="•"/>
            </a:pPr>
            <a:endParaRPr lang="en-GB" sz="2400" dirty="0" smtClean="0"/>
          </a:p>
        </p:txBody>
      </p:sp>
      <p:sp>
        <p:nvSpPr>
          <p:cNvPr id="9" name="TextBox 8"/>
          <p:cNvSpPr txBox="1"/>
          <p:nvPr/>
        </p:nvSpPr>
        <p:spPr>
          <a:xfrm>
            <a:off x="266700" y="3435102"/>
            <a:ext cx="11658600" cy="1569660"/>
          </a:xfrm>
          <a:prstGeom prst="rect">
            <a:avLst/>
          </a:prstGeom>
          <a:solidFill>
            <a:schemeClr val="accent4">
              <a:lumMod val="20000"/>
              <a:lumOff val="80000"/>
            </a:schemeClr>
          </a:solidFill>
        </p:spPr>
        <p:txBody>
          <a:bodyPr wrap="square" rtlCol="0">
            <a:spAutoFit/>
          </a:bodyPr>
          <a:lstStyle/>
          <a:p>
            <a:pPr marL="342900" lvl="0" indent="-342900">
              <a:buFont typeface="Arial" panose="020B0604020202020204" pitchFamily="34" charset="0"/>
              <a:buChar char="•"/>
            </a:pPr>
            <a:r>
              <a:rPr lang="en-GB" sz="2400" dirty="0" smtClean="0"/>
              <a:t>Athanasius wrote a treatise called On the Incarnation</a:t>
            </a:r>
          </a:p>
          <a:p>
            <a:pPr marL="342900" lvl="0" indent="-342900">
              <a:buFont typeface="Arial" panose="020B0604020202020204" pitchFamily="34" charset="0"/>
              <a:buChar char="•"/>
            </a:pPr>
            <a:r>
              <a:rPr lang="en-GB" sz="2400" dirty="0" smtClean="0"/>
              <a:t>Jesus was both God and Man</a:t>
            </a:r>
          </a:p>
          <a:p>
            <a:pPr marL="342900" lvl="0" indent="-342900">
              <a:buFont typeface="Arial" panose="020B0604020202020204" pitchFamily="34" charset="0"/>
              <a:buChar char="•"/>
            </a:pPr>
            <a:r>
              <a:rPr lang="en-GB" sz="2400" dirty="0" smtClean="0"/>
              <a:t>325 – Council of Nicaea produced the creed that all Catholics follow</a:t>
            </a:r>
          </a:p>
          <a:p>
            <a:pPr marL="342900" lvl="0" indent="-342900">
              <a:buFont typeface="Arial" panose="020B0604020202020204" pitchFamily="34" charset="0"/>
              <a:buChar char="•"/>
            </a:pPr>
            <a:r>
              <a:rPr lang="en-GB" sz="2400" dirty="0" smtClean="0"/>
              <a:t>The council confirmed that there was unity of God and Jesus</a:t>
            </a:r>
          </a:p>
        </p:txBody>
      </p:sp>
    </p:spTree>
    <p:extLst>
      <p:ext uri="{BB962C8B-B14F-4D97-AF65-F5344CB8AC3E}">
        <p14:creationId xmlns:p14="http://schemas.microsoft.com/office/powerpoint/2010/main" val="28424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798"/>
            <a:ext cx="12192000" cy="632820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Arian Heresy</a:t>
            </a:r>
            <a:endParaRPr lang="en-GB" sz="2800" dirty="0">
              <a:latin typeface="Segoe Print" panose="02000600000000000000" pitchFamily="2" charset="0"/>
            </a:endParaRPr>
          </a:p>
        </p:txBody>
      </p:sp>
      <p:sp>
        <p:nvSpPr>
          <p:cNvPr id="10" name="TextBox 9"/>
          <p:cNvSpPr txBox="1"/>
          <p:nvPr/>
        </p:nvSpPr>
        <p:spPr>
          <a:xfrm>
            <a:off x="205740" y="643622"/>
            <a:ext cx="11658600" cy="2308324"/>
          </a:xfrm>
          <a:prstGeom prst="rect">
            <a:avLst/>
          </a:prstGeom>
          <a:solidFill>
            <a:schemeClr val="accent4">
              <a:lumMod val="20000"/>
              <a:lumOff val="80000"/>
            </a:schemeClr>
          </a:solidFill>
        </p:spPr>
        <p:txBody>
          <a:bodyPr wrap="square" rtlCol="0">
            <a:spAutoFit/>
          </a:bodyPr>
          <a:lstStyle/>
          <a:p>
            <a:r>
              <a:rPr lang="en-GB" sz="2400" b="1" u="sng" dirty="0"/>
              <a:t>Why were people against the Arian view of the nature of Jesus?</a:t>
            </a:r>
            <a:endParaRPr lang="en-GB" sz="2400" dirty="0"/>
          </a:p>
          <a:p>
            <a:pPr lvl="0"/>
            <a:r>
              <a:rPr lang="en-GB" sz="2400" dirty="0"/>
              <a:t>It could suggest a belief in polytheism.</a:t>
            </a:r>
          </a:p>
          <a:p>
            <a:pPr lvl="0"/>
            <a:r>
              <a:rPr lang="en-GB" sz="2400" dirty="0"/>
              <a:t>It suggests that Jesus’ existence is finite and God is infinite.</a:t>
            </a:r>
          </a:p>
          <a:p>
            <a:pPr lvl="0"/>
            <a:r>
              <a:rPr lang="en-GB" sz="2400" dirty="0"/>
              <a:t>It takes away from Jesus’ truly divine nature as the incarnation of God.</a:t>
            </a:r>
          </a:p>
          <a:p>
            <a:pPr lvl="0"/>
            <a:r>
              <a:rPr lang="en-GB" sz="2400" dirty="0"/>
              <a:t>It is directly against Catholic Church teaching.</a:t>
            </a:r>
          </a:p>
          <a:p>
            <a:pPr marL="342900" indent="-342900">
              <a:buFont typeface="Arial" panose="020B0604020202020204" pitchFamily="34" charset="0"/>
              <a:buChar char="•"/>
            </a:pPr>
            <a:endParaRPr lang="en-GB" sz="2400" dirty="0" smtClean="0"/>
          </a:p>
        </p:txBody>
      </p:sp>
      <p:sp>
        <p:nvSpPr>
          <p:cNvPr id="9" name="TextBox 8"/>
          <p:cNvSpPr txBox="1"/>
          <p:nvPr/>
        </p:nvSpPr>
        <p:spPr>
          <a:xfrm>
            <a:off x="266700" y="3435102"/>
            <a:ext cx="11658600" cy="2677656"/>
          </a:xfrm>
          <a:prstGeom prst="rect">
            <a:avLst/>
          </a:prstGeom>
          <a:solidFill>
            <a:schemeClr val="accent4">
              <a:lumMod val="20000"/>
              <a:lumOff val="80000"/>
            </a:schemeClr>
          </a:solidFill>
        </p:spPr>
        <p:txBody>
          <a:bodyPr wrap="square" rtlCol="0">
            <a:spAutoFit/>
          </a:bodyPr>
          <a:lstStyle/>
          <a:p>
            <a:r>
              <a:rPr lang="en-GB" sz="2400" b="1" u="sng" dirty="0"/>
              <a:t>Why might some people support the Arian view of the nature of Jesus?</a:t>
            </a:r>
            <a:endParaRPr lang="en-GB" sz="2400" dirty="0"/>
          </a:p>
          <a:p>
            <a:pPr lvl="0"/>
            <a:r>
              <a:rPr lang="en-GB" sz="2400" dirty="0"/>
              <a:t>Jehovah Witnesses are closely associated with having Arian views however they are not directly inspired by Arius. Like the ancient Arians, these modern-day Witnesses believe that Jesus is a created being who is therefore not eternal and not God.</a:t>
            </a:r>
          </a:p>
          <a:p>
            <a:pPr lvl="0"/>
            <a:r>
              <a:rPr lang="en-GB" sz="2400" dirty="0"/>
              <a:t>The word Trinity is not directly used anywhere in the Bible.</a:t>
            </a:r>
          </a:p>
          <a:p>
            <a:r>
              <a:rPr lang="en-GB" sz="2400" dirty="0"/>
              <a:t>“Divinity” passages are really just speaking of Jesus in an honorific way. God is still quite different from the Son.</a:t>
            </a:r>
            <a:endParaRPr lang="en-GB" sz="2400" dirty="0" smtClean="0"/>
          </a:p>
        </p:txBody>
      </p:sp>
    </p:spTree>
    <p:extLst>
      <p:ext uri="{BB962C8B-B14F-4D97-AF65-F5344CB8AC3E}">
        <p14:creationId xmlns:p14="http://schemas.microsoft.com/office/powerpoint/2010/main" val="37733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The Nature of Christ</a:t>
            </a:r>
            <a:endParaRPr lang="en-GB" sz="2800" dirty="0">
              <a:latin typeface="Segoe Print" panose="02000600000000000000" pitchFamily="2" charset="0"/>
            </a:endParaRPr>
          </a:p>
        </p:txBody>
      </p:sp>
      <p:sp>
        <p:nvSpPr>
          <p:cNvPr id="10" name="TextBox 9"/>
          <p:cNvSpPr txBox="1"/>
          <p:nvPr/>
        </p:nvSpPr>
        <p:spPr>
          <a:xfrm>
            <a:off x="0" y="643622"/>
            <a:ext cx="12192000" cy="6001643"/>
          </a:xfrm>
          <a:prstGeom prst="rect">
            <a:avLst/>
          </a:prstGeom>
          <a:solidFill>
            <a:schemeClr val="accent4">
              <a:lumMod val="20000"/>
              <a:lumOff val="80000"/>
            </a:schemeClr>
          </a:solidFill>
        </p:spPr>
        <p:txBody>
          <a:bodyPr wrap="square" rtlCol="0">
            <a:spAutoFit/>
          </a:bodyPr>
          <a:lstStyle/>
          <a:p>
            <a:r>
              <a:rPr lang="en-GB" sz="2400" b="1" dirty="0"/>
              <a:t>Justification </a:t>
            </a:r>
            <a:r>
              <a:rPr lang="en-GB" sz="2400" dirty="0"/>
              <a:t>- in Christian theology, is God's act of removing the guilt and penalty of sin while at the same time declaring a sinner righteous through Christ's atoning sacrifice</a:t>
            </a:r>
            <a:r>
              <a:rPr lang="en-GB" sz="2400" dirty="0" smtClean="0"/>
              <a:t>.</a:t>
            </a:r>
            <a:endParaRPr lang="en-GB" sz="2400" dirty="0"/>
          </a:p>
          <a:p>
            <a:r>
              <a:rPr lang="en-GB" sz="2400" b="1" dirty="0"/>
              <a:t>Salvation</a:t>
            </a:r>
            <a:r>
              <a:rPr lang="en-GB" sz="2400" dirty="0"/>
              <a:t> - deliverance from sin and its consequences, believed by Christians to be brought about by faith in </a:t>
            </a:r>
            <a:r>
              <a:rPr lang="en-GB" sz="2400" dirty="0" smtClean="0"/>
              <a:t>Christ</a:t>
            </a:r>
          </a:p>
          <a:p>
            <a:r>
              <a:rPr lang="en-GB" sz="2400" b="1" dirty="0"/>
              <a:t>Jesus as a Mediator </a:t>
            </a:r>
            <a:r>
              <a:rPr lang="en-GB" sz="2400" dirty="0"/>
              <a:t>– the belief that God’s presence in Christ has a role of mediation, bridging the gap between Humans and God as a result of the Fall. In this sense Jesus acts as Priest</a:t>
            </a:r>
            <a:r>
              <a:rPr lang="en-GB" sz="2400" dirty="0" smtClean="0"/>
              <a:t>.</a:t>
            </a:r>
            <a:endParaRPr lang="en-GB" sz="2400" dirty="0"/>
          </a:p>
          <a:p>
            <a:r>
              <a:rPr lang="en-GB" sz="2400" b="1" dirty="0"/>
              <a:t>Revelation of God </a:t>
            </a:r>
            <a:r>
              <a:rPr lang="en-GB" sz="2400" dirty="0"/>
              <a:t>– the belief that through Christ God is revealed. This is witnessed in the teachings, actions and resurrection of Christ</a:t>
            </a:r>
            <a:r>
              <a:rPr lang="en-GB" sz="2400" dirty="0" smtClean="0"/>
              <a:t>.</a:t>
            </a:r>
            <a:endParaRPr lang="en-GB" sz="2400" dirty="0"/>
          </a:p>
          <a:p>
            <a:r>
              <a:rPr lang="en-GB" sz="2400" b="1" dirty="0"/>
              <a:t>Jesus as a King </a:t>
            </a:r>
            <a:r>
              <a:rPr lang="en-GB" sz="2400" dirty="0"/>
              <a:t>- A king is a person who has supreme authority over a territory. When the Jewish people were ruled by kings, they became a nation. They longed for a Messiah who would again make them great</a:t>
            </a:r>
            <a:r>
              <a:rPr lang="en-GB" sz="2400" dirty="0" smtClean="0"/>
              <a:t>.</a:t>
            </a:r>
            <a:endParaRPr lang="en-GB" sz="2400" dirty="0"/>
          </a:p>
          <a:p>
            <a:r>
              <a:rPr lang="en-GB" sz="2400" b="1" dirty="0"/>
              <a:t>Prophet - </a:t>
            </a:r>
            <a:r>
              <a:rPr lang="en-GB" sz="2400" dirty="0"/>
              <a:t>A prophet is a messenger sent by God, a person who speaks for God. He or she witnesses to God, calls people to conversion, and may also foretell the future. Prophets often are killed for their message. Jesus fits this description. He is none other than the Word of God in the flesh. He called the world to turn from sin and return to the Father and was put to death for it.</a:t>
            </a:r>
          </a:p>
          <a:p>
            <a:endParaRPr lang="en-GB" sz="2400" dirty="0"/>
          </a:p>
        </p:txBody>
      </p:sp>
    </p:spTree>
    <p:extLst>
      <p:ext uri="{BB962C8B-B14F-4D97-AF65-F5344CB8AC3E}">
        <p14:creationId xmlns:p14="http://schemas.microsoft.com/office/powerpoint/2010/main" val="344975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2" y="523220"/>
            <a:ext cx="12242032"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Salvation</a:t>
            </a:r>
            <a:endParaRPr lang="en-GB" sz="2800" dirty="0">
              <a:latin typeface="Segoe Print" panose="02000600000000000000" pitchFamily="2" charset="0"/>
            </a:endParaRPr>
          </a:p>
        </p:txBody>
      </p:sp>
      <p:sp>
        <p:nvSpPr>
          <p:cNvPr id="4" name="TextBox 3"/>
          <p:cNvSpPr txBox="1"/>
          <p:nvPr/>
        </p:nvSpPr>
        <p:spPr>
          <a:xfrm>
            <a:off x="266700" y="774412"/>
            <a:ext cx="11658600" cy="335476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Justification is primarily focussed on what a person has to do to be saved and how a person can enter into a relationship with Christ. </a:t>
            </a:r>
            <a:endParaRPr lang="en-GB" sz="2400" dirty="0" smtClean="0"/>
          </a:p>
          <a:p>
            <a:pPr marL="342900" indent="-342900">
              <a:buFont typeface="Arial" panose="020B0604020202020204" pitchFamily="34" charset="0"/>
              <a:buChar char="•"/>
            </a:pPr>
            <a:r>
              <a:rPr lang="en-GB" sz="2400" dirty="0"/>
              <a:t>Martin Luther obviously had huge distrust of the Catholic Church and justification was a huge aspect of Luther’s beliefs and theory. Martin Luther coined the term </a:t>
            </a:r>
            <a:r>
              <a:rPr lang="en-GB" sz="2400" i="1" dirty="0"/>
              <a:t>justification by faith alone. </a:t>
            </a:r>
            <a:r>
              <a:rPr lang="en-GB" sz="2400" dirty="0"/>
              <a:t>Luther believes that God provides everything for sinners to be saved. Luther believed that justification is not received simply because he or she believes, but that God’s presence is active in the world and people receive justification from Christ. Faith unites a person with God and that it is God who actively graces humans with justification.</a:t>
            </a:r>
          </a:p>
          <a:p>
            <a:endParaRPr lang="en-GB" sz="2000" dirty="0"/>
          </a:p>
        </p:txBody>
      </p:sp>
      <p:sp>
        <p:nvSpPr>
          <p:cNvPr id="6" name="TextBox 5"/>
          <p:cNvSpPr txBox="1"/>
          <p:nvPr/>
        </p:nvSpPr>
        <p:spPr>
          <a:xfrm>
            <a:off x="241684" y="4267676"/>
            <a:ext cx="11658600" cy="2616101"/>
          </a:xfrm>
          <a:prstGeom prst="rect">
            <a:avLst/>
          </a:prstGeom>
          <a:solidFill>
            <a:schemeClr val="accent4">
              <a:lumMod val="20000"/>
              <a:lumOff val="80000"/>
            </a:schemeClr>
          </a:solidFill>
        </p:spPr>
        <p:txBody>
          <a:bodyPr wrap="square" rtlCol="0">
            <a:spAutoFit/>
          </a:bodyPr>
          <a:lstStyle/>
          <a:p>
            <a:r>
              <a:rPr lang="en-GB" sz="2400" b="1" u="sng" dirty="0"/>
              <a:t>John Calvin</a:t>
            </a:r>
            <a:endParaRPr lang="en-GB" sz="2400" dirty="0"/>
          </a:p>
          <a:p>
            <a:r>
              <a:rPr lang="en-GB" sz="2400" dirty="0"/>
              <a:t>Calvin developed the theory. Calvin believed that faith unites a believer with Christ in a mystic union. The union with Christ has a two-fold effect. First the faith and union with Christ leads to justification. Second on an account of the union with Christ the believer begins a process of being like Christ through regeneration.</a:t>
            </a:r>
          </a:p>
          <a:p>
            <a:pPr marL="342900" indent="-342900">
              <a:buFont typeface="Arial" panose="020B0604020202020204" pitchFamily="34" charset="0"/>
              <a:buChar char="•"/>
            </a:pPr>
            <a:endParaRPr lang="en-GB" sz="2400" dirty="0"/>
          </a:p>
          <a:p>
            <a:endParaRPr lang="en-GB" sz="2000" dirty="0"/>
          </a:p>
        </p:txBody>
      </p:sp>
    </p:spTree>
    <p:extLst>
      <p:ext uri="{BB962C8B-B14F-4D97-AF65-F5344CB8AC3E}">
        <p14:creationId xmlns:p14="http://schemas.microsoft.com/office/powerpoint/2010/main" val="1377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2" y="523220"/>
            <a:ext cx="12242032"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Salvation</a:t>
            </a:r>
            <a:endParaRPr lang="en-GB" sz="2800" dirty="0">
              <a:latin typeface="Segoe Print" panose="02000600000000000000" pitchFamily="2" charset="0"/>
            </a:endParaRPr>
          </a:p>
        </p:txBody>
      </p:sp>
      <p:sp>
        <p:nvSpPr>
          <p:cNvPr id="4" name="TextBox 3"/>
          <p:cNvSpPr txBox="1"/>
          <p:nvPr/>
        </p:nvSpPr>
        <p:spPr>
          <a:xfrm>
            <a:off x="266700" y="774412"/>
            <a:ext cx="11658600" cy="1877437"/>
          </a:xfrm>
          <a:prstGeom prst="rect">
            <a:avLst/>
          </a:prstGeom>
          <a:solidFill>
            <a:schemeClr val="accent4">
              <a:lumMod val="20000"/>
              <a:lumOff val="80000"/>
            </a:schemeClr>
          </a:solidFill>
        </p:spPr>
        <p:txBody>
          <a:bodyPr wrap="square" rtlCol="0">
            <a:spAutoFit/>
          </a:bodyPr>
          <a:lstStyle/>
          <a:p>
            <a:r>
              <a:rPr lang="en-GB" sz="2400" b="1" u="sng" dirty="0"/>
              <a:t>What is the Catholic View?</a:t>
            </a:r>
            <a:endParaRPr lang="en-GB" sz="2400" dirty="0"/>
          </a:p>
          <a:p>
            <a:r>
              <a:rPr lang="en-GB" sz="2400" dirty="0"/>
              <a:t>Justification is more centred on the actions of the believer as opposed the receiving of God’s grace and salvation. Justification is achieved through actions and the sacraments. The Catholic Church teaches that faith with works is dead</a:t>
            </a:r>
            <a:r>
              <a:rPr lang="en-GB" dirty="0"/>
              <a:t>.</a:t>
            </a:r>
          </a:p>
          <a:p>
            <a:endParaRPr lang="en-GB" sz="2000" dirty="0"/>
          </a:p>
        </p:txBody>
      </p:sp>
      <p:sp>
        <p:nvSpPr>
          <p:cNvPr id="6" name="TextBox 5"/>
          <p:cNvSpPr txBox="1"/>
          <p:nvPr/>
        </p:nvSpPr>
        <p:spPr>
          <a:xfrm>
            <a:off x="266700" y="2884467"/>
            <a:ext cx="11658600" cy="3354765"/>
          </a:xfrm>
          <a:prstGeom prst="rect">
            <a:avLst/>
          </a:prstGeom>
          <a:solidFill>
            <a:schemeClr val="accent4">
              <a:lumMod val="20000"/>
              <a:lumOff val="80000"/>
            </a:schemeClr>
          </a:solidFill>
        </p:spPr>
        <p:txBody>
          <a:bodyPr wrap="square" rtlCol="0">
            <a:spAutoFit/>
          </a:bodyPr>
          <a:lstStyle/>
          <a:p>
            <a:r>
              <a:rPr lang="en-GB" sz="2400" b="1" u="sng" dirty="0"/>
              <a:t>Points in favour of Luther and Calvin</a:t>
            </a:r>
            <a:endParaRPr lang="en-GB" sz="2400" dirty="0"/>
          </a:p>
          <a:p>
            <a:pPr lvl="0"/>
            <a:r>
              <a:rPr lang="en-GB" sz="2400" dirty="0"/>
              <a:t>Justification is one-time event we are justified when we believe in Christ as personal Lord and Saviour or when we become “born-again” Christians. It is totally reliant and God’s Grace.</a:t>
            </a:r>
          </a:p>
          <a:p>
            <a:pPr lvl="0"/>
            <a:r>
              <a:rPr lang="en-GB" sz="2400" dirty="0"/>
              <a:t>Justification is achieved through faith alone which is therefore not reliant on the Church and therefore not open to potential error and deception of the Church.</a:t>
            </a:r>
          </a:p>
          <a:p>
            <a:pPr lvl="0"/>
            <a:r>
              <a:rPr lang="en-GB" sz="2400" dirty="0"/>
              <a:t>Justification according to Calvin and Luther rests on the mercy of God and leads people to be certain of salvation. This is a very appealing as it guarantees salvation.</a:t>
            </a:r>
          </a:p>
          <a:p>
            <a:pPr marL="342900" indent="-342900">
              <a:buFont typeface="Arial" panose="020B0604020202020204" pitchFamily="34" charset="0"/>
              <a:buChar char="•"/>
            </a:pPr>
            <a:endParaRPr lang="en-GB" sz="2400" dirty="0"/>
          </a:p>
          <a:p>
            <a:endParaRPr lang="en-GB" sz="2000" dirty="0"/>
          </a:p>
        </p:txBody>
      </p:sp>
    </p:spTree>
    <p:extLst>
      <p:ext uri="{BB962C8B-B14F-4D97-AF65-F5344CB8AC3E}">
        <p14:creationId xmlns:p14="http://schemas.microsoft.com/office/powerpoint/2010/main" val="39994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2" y="523220"/>
            <a:ext cx="12242032"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Salvation</a:t>
            </a:r>
            <a:endParaRPr lang="en-GB" sz="2800" dirty="0">
              <a:latin typeface="Segoe Print" panose="02000600000000000000" pitchFamily="2" charset="0"/>
            </a:endParaRPr>
          </a:p>
        </p:txBody>
      </p:sp>
      <p:sp>
        <p:nvSpPr>
          <p:cNvPr id="4" name="TextBox 3"/>
          <p:cNvSpPr txBox="1"/>
          <p:nvPr/>
        </p:nvSpPr>
        <p:spPr>
          <a:xfrm>
            <a:off x="266700" y="774412"/>
            <a:ext cx="11658600" cy="4462760"/>
          </a:xfrm>
          <a:prstGeom prst="rect">
            <a:avLst/>
          </a:prstGeom>
          <a:solidFill>
            <a:schemeClr val="accent4">
              <a:lumMod val="20000"/>
              <a:lumOff val="80000"/>
            </a:schemeClr>
          </a:solidFill>
        </p:spPr>
        <p:txBody>
          <a:bodyPr wrap="square" rtlCol="0">
            <a:spAutoFit/>
          </a:bodyPr>
          <a:lstStyle/>
          <a:p>
            <a:r>
              <a:rPr lang="en-GB" sz="2400" b="1" u="sng" dirty="0"/>
              <a:t>Points against Luther and Calvin</a:t>
            </a:r>
            <a:endParaRPr lang="en-GB" sz="2400" dirty="0"/>
          </a:p>
          <a:p>
            <a:pPr marL="342900" lvl="0" indent="-342900">
              <a:buFont typeface="Arial" panose="020B0604020202020204" pitchFamily="34" charset="0"/>
              <a:buChar char="•"/>
            </a:pPr>
            <a:r>
              <a:rPr lang="en-GB" sz="2400" dirty="0"/>
              <a:t>The Council of Trent in 1545 created a careful and detailed response to Luther’s view on justification. The Council confirmed the Catholic position and criticised Luther on various grounds including believing that Luther was stating that justification was nothing more than relying on the mercy of God.</a:t>
            </a:r>
          </a:p>
          <a:p>
            <a:pPr marL="342900" lvl="0" indent="-342900">
              <a:buFont typeface="Arial" panose="020B0604020202020204" pitchFamily="34" charset="0"/>
              <a:buChar char="•"/>
            </a:pPr>
            <a:r>
              <a:rPr lang="en-GB" sz="2400" dirty="0"/>
              <a:t>Another key criticism is in the idea that justification is not a process. In order to grow and develop a relationship with God this must involve a process. The Catholic Church aids this process through the sacramental nature of the Church.</a:t>
            </a:r>
          </a:p>
          <a:p>
            <a:pPr marL="342900" lvl="0" indent="-342900">
              <a:buFont typeface="Arial" panose="020B0604020202020204" pitchFamily="34" charset="0"/>
              <a:buChar char="•"/>
            </a:pPr>
            <a:r>
              <a:rPr lang="en-GB" sz="2400" dirty="0"/>
              <a:t>Also scripture consistently teaches of the importance of actions in order to gain salvation. Jesus outlines this is various parables including the Parable of the Sheep and Goats. Faith requires action.</a:t>
            </a:r>
          </a:p>
          <a:p>
            <a:endParaRPr lang="en-GB" sz="2000" dirty="0"/>
          </a:p>
        </p:txBody>
      </p:sp>
    </p:spTree>
    <p:extLst>
      <p:ext uri="{BB962C8B-B14F-4D97-AF65-F5344CB8AC3E}">
        <p14:creationId xmlns:p14="http://schemas.microsoft.com/office/powerpoint/2010/main" val="688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Jesus’ suffering</a:t>
            </a:r>
            <a:endParaRPr lang="en-GB" sz="2800" dirty="0">
              <a:latin typeface="Segoe Print" panose="02000600000000000000" pitchFamily="2" charset="0"/>
            </a:endParaRPr>
          </a:p>
        </p:txBody>
      </p:sp>
      <p:sp>
        <p:nvSpPr>
          <p:cNvPr id="4" name="TextBox 3"/>
          <p:cNvSpPr txBox="1"/>
          <p:nvPr/>
        </p:nvSpPr>
        <p:spPr>
          <a:xfrm>
            <a:off x="266700" y="523220"/>
            <a:ext cx="11658600" cy="637097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Some people teach that God is </a:t>
            </a:r>
            <a:r>
              <a:rPr lang="en-GB" sz="2400" dirty="0" err="1"/>
              <a:t>impassible</a:t>
            </a:r>
            <a:r>
              <a:rPr lang="en-GB" sz="2400" dirty="0"/>
              <a:t> and by this we mean that God does not experience different emotional states and therefore God does not suffer. </a:t>
            </a:r>
            <a:endParaRPr lang="en-GB" sz="2400" dirty="0" smtClean="0"/>
          </a:p>
          <a:p>
            <a:pPr marL="342900" indent="-342900">
              <a:buFont typeface="Arial" panose="020B0604020202020204" pitchFamily="34" charset="0"/>
              <a:buChar char="•"/>
            </a:pPr>
            <a:r>
              <a:rPr lang="en-GB" sz="2400" dirty="0" err="1" smtClean="0"/>
              <a:t>Moltmann</a:t>
            </a:r>
            <a:r>
              <a:rPr lang="en-GB" sz="2400" dirty="0" smtClean="0"/>
              <a:t> </a:t>
            </a:r>
            <a:r>
              <a:rPr lang="en-GB" sz="2400" dirty="0"/>
              <a:t>focusses on a very real idea of Jesus’ therefore God’s crucifixion</a:t>
            </a:r>
          </a:p>
          <a:p>
            <a:pPr marL="342900" indent="-342900">
              <a:buFont typeface="Arial" panose="020B0604020202020204" pitchFamily="34" charset="0"/>
              <a:buChar char="•"/>
            </a:pPr>
            <a:r>
              <a:rPr lang="en-GB" sz="2400" dirty="0"/>
              <a:t>"The cross is not and cannot be loved. </a:t>
            </a:r>
            <a:endParaRPr lang="en-GB" sz="2400" dirty="0" smtClean="0"/>
          </a:p>
          <a:p>
            <a:pPr marL="342900" indent="-342900">
              <a:buFont typeface="Arial" panose="020B0604020202020204" pitchFamily="34" charset="0"/>
              <a:buChar char="•"/>
            </a:pPr>
            <a:r>
              <a:rPr lang="en-GB" sz="2400" dirty="0"/>
              <a:t>Jesus on the cross is central to Christian faith according to </a:t>
            </a:r>
            <a:r>
              <a:rPr lang="en-GB" sz="2400" dirty="0" err="1"/>
              <a:t>Moltmann</a:t>
            </a:r>
            <a:r>
              <a:rPr lang="en-GB" sz="2400" dirty="0"/>
              <a:t> as ultimately in the act of crucifixion salvation and realisation of God is at its most.</a:t>
            </a:r>
          </a:p>
          <a:p>
            <a:pPr marL="342900" indent="-342900">
              <a:buFont typeface="Arial" panose="020B0604020202020204" pitchFamily="34" charset="0"/>
              <a:buChar char="•"/>
            </a:pPr>
            <a:r>
              <a:rPr lang="en-GB" sz="2400" dirty="0"/>
              <a:t>On the cross Jesus cries out to God, for some this is a contradiction to the Trinity. However </a:t>
            </a:r>
            <a:r>
              <a:rPr lang="en-GB" sz="2400" dirty="0" err="1"/>
              <a:t>Moltmann</a:t>
            </a:r>
            <a:r>
              <a:rPr lang="en-GB" sz="2400" dirty="0"/>
              <a:t> really emphasises that in the contradiction rests in the ultimate truth about God’s nature. It is a contradiction but God is beyond the rules of our logical experiences. </a:t>
            </a:r>
          </a:p>
          <a:p>
            <a:pPr marL="342900" indent="-342900">
              <a:buFont typeface="Arial" panose="020B0604020202020204" pitchFamily="34" charset="0"/>
              <a:buChar char="•"/>
            </a:pPr>
            <a:r>
              <a:rPr lang="en-GB" sz="2400" dirty="0"/>
              <a:t>Many question how can God suffer? Surely God can not suffer as a perfect being. Jesus did suffer and therefore God must also suffer if we believe in the </a:t>
            </a:r>
            <a:r>
              <a:rPr lang="en-GB" sz="2400" dirty="0" smtClean="0"/>
              <a:t>Trinity</a:t>
            </a:r>
          </a:p>
          <a:p>
            <a:pPr marL="342900" indent="-342900">
              <a:buFont typeface="Arial" panose="020B0604020202020204" pitchFamily="34" charset="0"/>
              <a:buChar char="•"/>
            </a:pPr>
            <a:r>
              <a:rPr lang="en-GB" sz="2400" dirty="0"/>
              <a:t>God does suffer and all persons of the Trinity are wound up in the suffering on the cross. </a:t>
            </a:r>
            <a:r>
              <a:rPr lang="en-GB" sz="2400" dirty="0" err="1"/>
              <a:t>Moltmann</a:t>
            </a:r>
            <a:r>
              <a:rPr lang="en-GB" sz="2400" dirty="0"/>
              <a:t> emphasises the realness of God’s suffering as an actual historical event and one that was freely chosen by God for humanity. The Trinity is so tightly woven into the passion of Christ, it is necessary. It is necessary that God suffers.</a:t>
            </a:r>
          </a:p>
          <a:p>
            <a:pPr marL="342900" indent="-342900">
              <a:buFont typeface="Arial" panose="020B0604020202020204" pitchFamily="34" charset="0"/>
              <a:buChar char="•"/>
            </a:pPr>
            <a:r>
              <a:rPr lang="en-GB" sz="2400" dirty="0"/>
              <a:t>Ultimately God suffers in union with humanity’s suffering.</a:t>
            </a:r>
          </a:p>
          <a:p>
            <a:endParaRPr lang="en-GB" sz="2400" dirty="0"/>
          </a:p>
        </p:txBody>
      </p:sp>
    </p:spTree>
    <p:extLst>
      <p:ext uri="{BB962C8B-B14F-4D97-AF65-F5344CB8AC3E}">
        <p14:creationId xmlns:p14="http://schemas.microsoft.com/office/powerpoint/2010/main" val="8691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Jesus’ suffering</a:t>
            </a:r>
            <a:endParaRPr lang="en-GB" sz="2800" dirty="0">
              <a:latin typeface="Segoe Print" panose="02000600000000000000" pitchFamily="2" charset="0"/>
            </a:endParaRPr>
          </a:p>
        </p:txBody>
      </p:sp>
      <p:sp>
        <p:nvSpPr>
          <p:cNvPr id="4" name="TextBox 3"/>
          <p:cNvSpPr txBox="1"/>
          <p:nvPr/>
        </p:nvSpPr>
        <p:spPr>
          <a:xfrm>
            <a:off x="266700" y="774412"/>
            <a:ext cx="11658600" cy="4154984"/>
          </a:xfrm>
          <a:prstGeom prst="rect">
            <a:avLst/>
          </a:prstGeom>
          <a:solidFill>
            <a:schemeClr val="accent4">
              <a:lumMod val="20000"/>
              <a:lumOff val="80000"/>
            </a:schemeClr>
          </a:solidFill>
        </p:spPr>
        <p:txBody>
          <a:bodyPr wrap="square" rtlCol="0">
            <a:spAutoFit/>
          </a:bodyPr>
          <a:lstStyle/>
          <a:p>
            <a:r>
              <a:rPr lang="en-GB" sz="2400" b="1" u="sng" dirty="0" err="1"/>
              <a:t>Weinandy</a:t>
            </a:r>
            <a:endParaRPr lang="en-GB" sz="2400" dirty="0"/>
          </a:p>
          <a:p>
            <a:r>
              <a:rPr lang="en-GB" sz="2400" dirty="0"/>
              <a:t>On the issue of suffering, </a:t>
            </a:r>
            <a:r>
              <a:rPr lang="en-GB" sz="2400" dirty="0" err="1"/>
              <a:t>Weinandy</a:t>
            </a:r>
            <a:r>
              <a:rPr lang="en-GB" sz="2400" dirty="0"/>
              <a:t> identifies that modern theologians confuse the ideas of love and mercy, and the God’s suffering: “It is love and not suffering that ultimately is at the heart of compassion, for it is love that brings true healing and comfort.” </a:t>
            </a:r>
          </a:p>
          <a:p>
            <a:r>
              <a:rPr lang="en-GB" sz="2400" dirty="0" err="1"/>
              <a:t>Weinandy</a:t>
            </a:r>
            <a:r>
              <a:rPr lang="en-GB" sz="2400" dirty="0"/>
              <a:t> points out that it has only been of the last 200 years that theologians have come to the view that God does suffer. Previously God had to be </a:t>
            </a:r>
            <a:r>
              <a:rPr lang="en-GB" sz="2400" dirty="0" err="1"/>
              <a:t>impassible</a:t>
            </a:r>
            <a:r>
              <a:rPr lang="en-GB" sz="2400" dirty="0"/>
              <a:t> and if God did suffer and therefore could change, God would not be the supreme and perfect being.</a:t>
            </a:r>
          </a:p>
          <a:p>
            <a:r>
              <a:rPr lang="en-GB" sz="2400" dirty="0"/>
              <a:t>In summary, </a:t>
            </a:r>
            <a:r>
              <a:rPr lang="en-GB" sz="2400" dirty="0" err="1"/>
              <a:t>Weinandy</a:t>
            </a:r>
            <a:r>
              <a:rPr lang="en-GB" sz="2400" dirty="0"/>
              <a:t> sees confusion in modern theology between the idea of suffering as we know it, and what God offers, which is eternal love and salvation if we follow His teachings.  God will ultimately save us from the root of all suffering – sin</a:t>
            </a:r>
            <a:r>
              <a:rPr lang="en-GB" sz="2400" b="1" dirty="0"/>
              <a:t>.</a:t>
            </a:r>
            <a:endParaRPr lang="en-GB" sz="2400" dirty="0"/>
          </a:p>
          <a:p>
            <a:endParaRPr lang="en-GB" sz="2400" dirty="0"/>
          </a:p>
        </p:txBody>
      </p:sp>
    </p:spTree>
    <p:extLst>
      <p:ext uri="{BB962C8B-B14F-4D97-AF65-F5344CB8AC3E}">
        <p14:creationId xmlns:p14="http://schemas.microsoft.com/office/powerpoint/2010/main" val="8069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Jesus’ suffering</a:t>
            </a:r>
            <a:endParaRPr lang="en-GB" sz="2800" dirty="0">
              <a:latin typeface="Segoe Print" panose="02000600000000000000" pitchFamily="2" charset="0"/>
            </a:endParaRPr>
          </a:p>
        </p:txBody>
      </p:sp>
      <p:sp>
        <p:nvSpPr>
          <p:cNvPr id="4" name="TextBox 3"/>
          <p:cNvSpPr txBox="1"/>
          <p:nvPr/>
        </p:nvSpPr>
        <p:spPr>
          <a:xfrm>
            <a:off x="266700" y="774412"/>
            <a:ext cx="11658600" cy="3785652"/>
          </a:xfrm>
          <a:prstGeom prst="rect">
            <a:avLst/>
          </a:prstGeom>
          <a:solidFill>
            <a:schemeClr val="accent4">
              <a:lumMod val="20000"/>
              <a:lumOff val="80000"/>
            </a:schemeClr>
          </a:solidFill>
        </p:spPr>
        <p:txBody>
          <a:bodyPr wrap="square" rtlCol="0">
            <a:spAutoFit/>
          </a:bodyPr>
          <a:lstStyle/>
          <a:p>
            <a:r>
              <a:rPr lang="en-GB" sz="2400" b="1" u="sng" dirty="0"/>
              <a:t>Points in favour of God’s suffering</a:t>
            </a:r>
            <a:endParaRPr lang="en-GB" sz="2400" dirty="0"/>
          </a:p>
          <a:p>
            <a:pPr lvl="0"/>
            <a:r>
              <a:rPr lang="en-GB" sz="2400" dirty="0"/>
              <a:t>Process Theodicy – Whitehead believes that God does suffer and this is crucial in explaining evil in the world.</a:t>
            </a:r>
          </a:p>
          <a:p>
            <a:pPr lvl="0"/>
            <a:r>
              <a:rPr lang="en-GB" sz="2400" dirty="0"/>
              <a:t>In the Bible it appears that God is not </a:t>
            </a:r>
            <a:r>
              <a:rPr lang="en-GB" sz="2400" dirty="0" err="1"/>
              <a:t>impassible</a:t>
            </a:r>
            <a:r>
              <a:rPr lang="en-GB" sz="2400" dirty="0"/>
              <a:t>. Some people teach that God is </a:t>
            </a:r>
            <a:r>
              <a:rPr lang="en-GB" sz="2400" dirty="0" err="1"/>
              <a:t>impassible</a:t>
            </a:r>
            <a:r>
              <a:rPr lang="en-GB" sz="2400" dirty="0"/>
              <a:t> and by this we mean that God does not experience different emotional states and therefore God does not suffer. However many theologians more recently have come the beliefs that suffering is integral to God.</a:t>
            </a:r>
          </a:p>
          <a:p>
            <a:pPr lvl="0"/>
            <a:r>
              <a:rPr lang="en-GB" sz="2400" dirty="0"/>
              <a:t>Jesus is God incarnate and suffers on behalf of humanity; theologians have placed this suffering as central to their faith in God.</a:t>
            </a:r>
          </a:p>
          <a:p>
            <a:endParaRPr lang="en-GB" sz="2400" dirty="0"/>
          </a:p>
        </p:txBody>
      </p:sp>
    </p:spTree>
    <p:extLst>
      <p:ext uri="{BB962C8B-B14F-4D97-AF65-F5344CB8AC3E}">
        <p14:creationId xmlns:p14="http://schemas.microsoft.com/office/powerpoint/2010/main" val="30535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Modern views of Jesus’ suffering</a:t>
            </a:r>
            <a:endParaRPr lang="en-GB" sz="2800" dirty="0">
              <a:latin typeface="Segoe Print" panose="02000600000000000000" pitchFamily="2" charset="0"/>
            </a:endParaRPr>
          </a:p>
        </p:txBody>
      </p:sp>
      <p:sp>
        <p:nvSpPr>
          <p:cNvPr id="4" name="TextBox 3"/>
          <p:cNvSpPr txBox="1"/>
          <p:nvPr/>
        </p:nvSpPr>
        <p:spPr>
          <a:xfrm>
            <a:off x="266700" y="774412"/>
            <a:ext cx="11658600" cy="3046988"/>
          </a:xfrm>
          <a:prstGeom prst="rect">
            <a:avLst/>
          </a:prstGeom>
          <a:solidFill>
            <a:schemeClr val="accent4">
              <a:lumMod val="20000"/>
              <a:lumOff val="80000"/>
            </a:schemeClr>
          </a:solidFill>
        </p:spPr>
        <p:txBody>
          <a:bodyPr wrap="square" rtlCol="0">
            <a:spAutoFit/>
          </a:bodyPr>
          <a:lstStyle/>
          <a:p>
            <a:r>
              <a:rPr lang="en-GB" sz="2400" b="1" u="sng" dirty="0"/>
              <a:t>Points against God’s suffering.</a:t>
            </a:r>
            <a:endParaRPr lang="en-GB" sz="2400" dirty="0"/>
          </a:p>
          <a:p>
            <a:pPr lvl="0"/>
            <a:r>
              <a:rPr lang="en-GB" sz="2400" dirty="0" err="1"/>
              <a:t>Weinandy</a:t>
            </a:r>
            <a:r>
              <a:rPr lang="en-GB" sz="2400" dirty="0"/>
              <a:t> – the belief that God suffers is confusion from modern theologians between our idea of suffering and God’s love and mercy.</a:t>
            </a:r>
          </a:p>
          <a:p>
            <a:pPr lvl="0"/>
            <a:r>
              <a:rPr lang="en-GB" sz="2400" dirty="0"/>
              <a:t>Suffering of God leads to a view that God is imperfect and capable of change. A God who has changing emotions is not in line with a supremely perfect being.</a:t>
            </a:r>
          </a:p>
          <a:p>
            <a:pPr lvl="0"/>
            <a:r>
              <a:rPr lang="en-GB" sz="2400" dirty="0"/>
              <a:t>Traditional Christian views of God held that God is transcendent and unaffected by the world. These views were influenced by Greek philosophical ideas of a perfect God.</a:t>
            </a:r>
          </a:p>
          <a:p>
            <a:endParaRPr lang="en-GB" sz="2400" dirty="0"/>
          </a:p>
        </p:txBody>
      </p:sp>
    </p:spTree>
    <p:extLst>
      <p:ext uri="{BB962C8B-B14F-4D97-AF65-F5344CB8AC3E}">
        <p14:creationId xmlns:p14="http://schemas.microsoft.com/office/powerpoint/2010/main" val="25073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CHRISTIANITY REVISION </a:t>
            </a:r>
            <a:r>
              <a:rPr lang="en-GB" sz="2800" dirty="0" smtClean="0">
                <a:latin typeface="Segoe Print" panose="02000600000000000000" pitchFamily="2" charset="0"/>
              </a:rPr>
              <a:t>(2)</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21448277"/>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smtClean="0">
                          <a:solidFill>
                            <a:srgbClr val="7030A0"/>
                          </a:solidFill>
                        </a:rPr>
                        <a:t>Religious</a:t>
                      </a:r>
                      <a:r>
                        <a:rPr lang="en-GB" baseline="0" dirty="0" smtClean="0">
                          <a:solidFill>
                            <a:srgbClr val="7030A0"/>
                          </a:solidFill>
                        </a:rPr>
                        <a:t> beliefs, Values and teachings</a:t>
                      </a:r>
                    </a:p>
                    <a:p>
                      <a:pPr marL="285750" indent="-285750">
                        <a:buFontTx/>
                        <a:buChar char="-"/>
                      </a:pPr>
                      <a:r>
                        <a:rPr lang="en-GB" baseline="0" dirty="0" smtClean="0">
                          <a:solidFill>
                            <a:schemeClr val="tx1"/>
                          </a:solidFill>
                        </a:rPr>
                        <a:t>Nature of God as personal  / Creator</a:t>
                      </a:r>
                    </a:p>
                    <a:p>
                      <a:pPr marL="285750" indent="-285750">
                        <a:buFontTx/>
                        <a:buChar char="-"/>
                      </a:pPr>
                      <a:r>
                        <a:rPr lang="en-GB" baseline="0" dirty="0" smtClean="0">
                          <a:solidFill>
                            <a:schemeClr val="tx1"/>
                          </a:solidFill>
                        </a:rPr>
                        <a:t>The Trinity</a:t>
                      </a:r>
                    </a:p>
                    <a:p>
                      <a:pPr marL="285750" indent="-285750">
                        <a:buFontTx/>
                        <a:buChar char="-"/>
                      </a:pPr>
                      <a:r>
                        <a:rPr lang="en-GB" baseline="0" dirty="0" smtClean="0">
                          <a:solidFill>
                            <a:schemeClr val="tx1"/>
                          </a:solidFill>
                        </a:rPr>
                        <a:t>Nature of the Church</a:t>
                      </a:r>
                    </a:p>
                    <a:p>
                      <a:pPr marL="285750" indent="-285750">
                        <a:buFontTx/>
                        <a:buChar char="-"/>
                      </a:pPr>
                      <a:r>
                        <a:rPr lang="en-GB" baseline="0" dirty="0" smtClean="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smtClean="0">
                          <a:solidFill>
                            <a:srgbClr val="7030A0"/>
                          </a:solidFill>
                        </a:rPr>
                        <a:t>(2)Sources of Wisdom and Authority</a:t>
                      </a:r>
                    </a:p>
                    <a:p>
                      <a:pPr marL="285750" indent="-285750">
                        <a:buFontTx/>
                        <a:buChar char="-"/>
                      </a:pPr>
                      <a:r>
                        <a:rPr lang="en-GB" baseline="0" dirty="0" smtClean="0">
                          <a:solidFill>
                            <a:srgbClr val="7030A0"/>
                          </a:solidFill>
                        </a:rPr>
                        <a:t>The Bible</a:t>
                      </a:r>
                    </a:p>
                    <a:p>
                      <a:pPr marL="285750" indent="-285750">
                        <a:buFontTx/>
                        <a:buChar char="-"/>
                      </a:pPr>
                      <a:r>
                        <a:rPr lang="en-GB" baseline="0" dirty="0" smtClean="0">
                          <a:solidFill>
                            <a:schemeClr val="tx1"/>
                          </a:solidFill>
                        </a:rPr>
                        <a:t>The nature and role of Jesus (Arius vs Athanasius)</a:t>
                      </a:r>
                    </a:p>
                    <a:p>
                      <a:pPr marL="285750" indent="-285750">
                        <a:buFontTx/>
                        <a:buChar char="-"/>
                      </a:pPr>
                      <a:r>
                        <a:rPr lang="en-GB" baseline="0" dirty="0" smtClean="0">
                          <a:solidFill>
                            <a:schemeClr val="tx1"/>
                          </a:solidFill>
                        </a:rPr>
                        <a:t>The Reformation (Luther and Calvin)</a:t>
                      </a:r>
                    </a:p>
                    <a:p>
                      <a:pPr marL="285750" indent="-285750">
                        <a:buFontTx/>
                        <a:buChar char="-"/>
                      </a:pPr>
                      <a:r>
                        <a:rPr lang="en-GB" baseline="0" dirty="0" smtClean="0">
                          <a:solidFill>
                            <a:schemeClr val="tx1"/>
                          </a:solidFill>
                        </a:rPr>
                        <a:t>Does God suffer? (</a:t>
                      </a:r>
                      <a:r>
                        <a:rPr lang="en-GB" baseline="0" dirty="0" err="1" smtClean="0">
                          <a:solidFill>
                            <a:schemeClr val="tx1"/>
                          </a:solidFill>
                        </a:rPr>
                        <a:t>Moltmann</a:t>
                      </a:r>
                      <a:r>
                        <a:rPr lang="en-GB" baseline="0" dirty="0" smtClean="0">
                          <a:solidFill>
                            <a:schemeClr val="tx1"/>
                          </a:solidFill>
                        </a:rPr>
                        <a:t> / </a:t>
                      </a:r>
                      <a:r>
                        <a:rPr lang="en-GB" baseline="0" dirty="0" err="1" smtClean="0">
                          <a:solidFill>
                            <a:schemeClr val="tx1"/>
                          </a:solidFill>
                        </a:rPr>
                        <a:t>Weinandy</a:t>
                      </a:r>
                      <a:r>
                        <a:rPr lang="en-GB" baseline="0" dirty="0" smtClean="0">
                          <a:solidFill>
                            <a:schemeClr val="tx1"/>
                          </a:solidFill>
                        </a:rPr>
                        <a:t>)</a:t>
                      </a:r>
                      <a:endParaRPr lang="en-GB" dirty="0" smtClean="0">
                        <a:solidFill>
                          <a:schemeClr val="tx1"/>
                        </a:solidFill>
                      </a:endParaRPr>
                    </a:p>
                  </a:txBody>
                  <a:tcPr>
                    <a:solidFill>
                      <a:schemeClr val="accent1">
                        <a:lumMod val="60000"/>
                        <a:lumOff val="40000"/>
                      </a:schemeClr>
                    </a:solidFill>
                  </a:tcPr>
                </a:tc>
                <a:tc>
                  <a:txBody>
                    <a:bodyPr/>
                    <a:lstStyle/>
                    <a:p>
                      <a:r>
                        <a:rPr lang="en-GB" dirty="0" smtClean="0">
                          <a:solidFill>
                            <a:srgbClr val="7030A0"/>
                          </a:solidFill>
                        </a:rPr>
                        <a:t>(3) Practices that</a:t>
                      </a:r>
                      <a:r>
                        <a:rPr lang="en-GB" baseline="0" dirty="0" smtClean="0">
                          <a:solidFill>
                            <a:srgbClr val="7030A0"/>
                          </a:solidFill>
                        </a:rPr>
                        <a:t> shape and express religious identity</a:t>
                      </a:r>
                    </a:p>
                    <a:p>
                      <a:pPr marL="285750" indent="-285750">
                        <a:buFontTx/>
                        <a:buChar char="-"/>
                      </a:pPr>
                      <a:r>
                        <a:rPr lang="en-GB" baseline="0" dirty="0" smtClean="0">
                          <a:solidFill>
                            <a:schemeClr val="tx1"/>
                          </a:solidFill>
                        </a:rPr>
                        <a:t>Diversity of practice in the Eucharist</a:t>
                      </a:r>
                    </a:p>
                    <a:p>
                      <a:pPr marL="285750" indent="-285750">
                        <a:buFontTx/>
                        <a:buChar char="-"/>
                      </a:pPr>
                      <a:r>
                        <a:rPr lang="en-GB" baseline="0" dirty="0" smtClean="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smtClean="0">
                          <a:solidFill>
                            <a:srgbClr val="FF0000"/>
                          </a:solidFill>
                        </a:rPr>
                        <a:t>(4) Social and historical developments</a:t>
                      </a:r>
                    </a:p>
                    <a:p>
                      <a:pPr marL="285750" indent="-285750">
                        <a:buFontTx/>
                        <a:buChar char="-"/>
                      </a:pPr>
                      <a:r>
                        <a:rPr lang="en-GB" b="1" dirty="0" smtClean="0">
                          <a:solidFill>
                            <a:srgbClr val="FF0000"/>
                          </a:solidFill>
                        </a:rPr>
                        <a:t>Science (2)</a:t>
                      </a:r>
                    </a:p>
                    <a:p>
                      <a:pPr marL="285750" indent="-285750">
                        <a:buFontTx/>
                        <a:buChar char="-"/>
                      </a:pPr>
                      <a:r>
                        <a:rPr lang="en-GB" b="1" dirty="0" smtClean="0">
                          <a:solidFill>
                            <a:schemeClr val="tx1"/>
                          </a:solidFill>
                        </a:rPr>
                        <a:t>Secularisation</a:t>
                      </a:r>
                    </a:p>
                    <a:p>
                      <a:pPr marL="285750" indent="-285750">
                        <a:buFontTx/>
                        <a:buChar char="-"/>
                      </a:pPr>
                      <a:r>
                        <a:rPr lang="en-GB" b="1" dirty="0" smtClean="0">
                          <a:solidFill>
                            <a:schemeClr val="tx1"/>
                          </a:solidFill>
                        </a:rPr>
                        <a:t>New movements in theology</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(5) Works of Scholars</a:t>
                      </a:r>
                    </a:p>
                    <a:p>
                      <a:pPr marL="285750" indent="-285750">
                        <a:buFontTx/>
                        <a:buChar char="-"/>
                      </a:pPr>
                      <a:r>
                        <a:rPr lang="en-GB" b="1" dirty="0" smtClean="0">
                          <a:solidFill>
                            <a:schemeClr val="tx1"/>
                          </a:solidFill>
                        </a:rPr>
                        <a:t>Comparison of Barth and Hick (3 &amp; 4)</a:t>
                      </a:r>
                    </a:p>
                    <a:p>
                      <a:pPr marL="285750" indent="-285750">
                        <a:buFontTx/>
                        <a:buChar char="-"/>
                      </a:pPr>
                      <a:r>
                        <a:rPr lang="en-GB" b="1" dirty="0" smtClean="0">
                          <a:solidFill>
                            <a:schemeClr val="tx1"/>
                          </a:solidFill>
                        </a:rPr>
                        <a:t>Atonement (Anselm and </a:t>
                      </a:r>
                      <a:r>
                        <a:rPr lang="en-GB" b="1" dirty="0" err="1" smtClean="0">
                          <a:solidFill>
                            <a:schemeClr val="tx1"/>
                          </a:solidFill>
                        </a:rPr>
                        <a:t>Aulen</a:t>
                      </a:r>
                      <a:r>
                        <a:rPr lang="en-GB" b="1" dirty="0" smtClean="0">
                          <a:solidFill>
                            <a:schemeClr val="tx1"/>
                          </a:solidFill>
                        </a:rPr>
                        <a:t>)</a:t>
                      </a:r>
                      <a:endParaRPr lang="en-GB" b="1" dirty="0">
                        <a:solidFill>
                          <a:schemeClr val="tx1"/>
                        </a:solidFill>
                      </a:endParaRPr>
                    </a:p>
                  </a:txBody>
                  <a:tcPr>
                    <a:solidFill>
                      <a:schemeClr val="bg2">
                        <a:lumMod val="90000"/>
                      </a:schemeClr>
                    </a:solidFill>
                  </a:tcPr>
                </a:tc>
                <a:tc>
                  <a:txBody>
                    <a:bodyPr/>
                    <a:lstStyle/>
                    <a:p>
                      <a:r>
                        <a:rPr lang="en-GB" b="1" dirty="0" smtClean="0">
                          <a:solidFill>
                            <a:srgbClr val="FF0000"/>
                          </a:solidFill>
                        </a:rPr>
                        <a:t>(6) Religion and Society</a:t>
                      </a:r>
                    </a:p>
                    <a:p>
                      <a:pPr marL="285750" indent="-285750">
                        <a:buFontTx/>
                        <a:buChar char="-"/>
                      </a:pPr>
                      <a:r>
                        <a:rPr lang="en-GB" b="1" dirty="0" smtClean="0">
                          <a:solidFill>
                            <a:schemeClr val="tx1"/>
                          </a:solidFill>
                        </a:rPr>
                        <a:t>Pluralism</a:t>
                      </a:r>
                      <a:r>
                        <a:rPr lang="en-GB" b="1" baseline="0" dirty="0" smtClean="0">
                          <a:solidFill>
                            <a:schemeClr val="tx1"/>
                          </a:solidFill>
                        </a:rPr>
                        <a:t> and Diversity</a:t>
                      </a:r>
                    </a:p>
                    <a:p>
                      <a:pPr marL="285750" indent="-285750">
                        <a:buFontTx/>
                        <a:buChar char="-"/>
                      </a:pPr>
                      <a:r>
                        <a:rPr lang="en-GB" b="1" baseline="0" dirty="0" smtClean="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You will be given a sheet with some general questions.</a:t>
            </a:r>
          </a:p>
          <a:p>
            <a:pPr algn="ctr"/>
            <a:r>
              <a:rPr lang="en-GB" sz="2800" dirty="0" smtClean="0">
                <a:latin typeface="Segoe Print" panose="02000600000000000000" pitchFamily="2" charset="0"/>
              </a:rPr>
              <a:t>Have a go at answering them. </a:t>
            </a:r>
            <a:endParaRPr lang="en-GB" sz="2800" dirty="0">
              <a:latin typeface="Segoe Print" panose="02000600000000000000" pitchFamily="2" charset="0"/>
            </a:endParaRPr>
          </a:p>
        </p:txBody>
      </p:sp>
    </p:spTree>
    <p:extLst>
      <p:ext uri="{BB962C8B-B14F-4D97-AF65-F5344CB8AC3E}">
        <p14:creationId xmlns:p14="http://schemas.microsoft.com/office/powerpoint/2010/main" val="4160413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Review of information and test your knowledge</a:t>
            </a:r>
            <a:endParaRPr lang="en-GB" sz="2800" dirty="0">
              <a:latin typeface="Segoe Print" panose="02000600000000000000" pitchFamily="2" charset="0"/>
            </a:endParaRP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smtClean="0">
                <a:latin typeface="Segoe Print" panose="02000600000000000000" pitchFamily="2" charset="0"/>
              </a:rPr>
              <a:t>Make notes on how you would answer them.</a:t>
            </a:r>
            <a:endParaRPr lang="en-GB" sz="2800" dirty="0">
              <a:latin typeface="Segoe Print" panose="02000600000000000000" pitchFamily="2" charset="0"/>
            </a:endParaRPr>
          </a:p>
        </p:txBody>
      </p:sp>
    </p:spTree>
    <p:extLst>
      <p:ext uri="{BB962C8B-B14F-4D97-AF65-F5344CB8AC3E}">
        <p14:creationId xmlns:p14="http://schemas.microsoft.com/office/powerpoint/2010/main" val="111518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ways of interpreting scripture</a:t>
            </a:r>
            <a:endParaRPr lang="en-GB" sz="2800" dirty="0">
              <a:latin typeface="Segoe Print" panose="02000600000000000000" pitchFamily="2" charset="0"/>
            </a:endParaRPr>
          </a:p>
        </p:txBody>
      </p:sp>
      <p:sp>
        <p:nvSpPr>
          <p:cNvPr id="6" name="TextBox 5"/>
          <p:cNvSpPr txBox="1"/>
          <p:nvPr/>
        </p:nvSpPr>
        <p:spPr>
          <a:xfrm>
            <a:off x="266700" y="551289"/>
            <a:ext cx="11925300" cy="4524315"/>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b="1" dirty="0" smtClean="0"/>
              <a:t>The Bible is Inerrant </a:t>
            </a:r>
            <a:r>
              <a:rPr lang="en-GB" sz="2400" dirty="0" smtClean="0"/>
              <a:t>– this means it is incapable of being wrong</a:t>
            </a:r>
          </a:p>
          <a:p>
            <a:pPr marL="285750" indent="-285750">
              <a:buFont typeface="Wingdings" panose="05000000000000000000" pitchFamily="2" charset="2"/>
              <a:buChar char="§"/>
            </a:pPr>
            <a:r>
              <a:rPr lang="en-GB" sz="2400" dirty="0" smtClean="0"/>
              <a:t>The Bible is the actual word of God</a:t>
            </a:r>
          </a:p>
          <a:p>
            <a:pPr marL="285750" indent="-285750">
              <a:buFont typeface="Wingdings" panose="05000000000000000000" pitchFamily="2" charset="2"/>
              <a:buChar char="§"/>
            </a:pPr>
            <a:r>
              <a:rPr lang="en-GB" sz="2400" dirty="0" smtClean="0"/>
              <a:t>It is spoken by God to humans</a:t>
            </a:r>
          </a:p>
          <a:p>
            <a:pPr marL="285750" indent="-285750">
              <a:buFont typeface="Wingdings" panose="05000000000000000000" pitchFamily="2" charset="2"/>
              <a:buChar char="§"/>
            </a:pPr>
            <a:r>
              <a:rPr lang="en-GB" sz="2400" dirty="0" smtClean="0"/>
              <a:t>Evidence is the O.T points to Jesus in the N.T and this would not be possible if it had just been written by humans</a:t>
            </a:r>
          </a:p>
          <a:p>
            <a:pPr marL="285750" indent="-285750">
              <a:buFont typeface="Wingdings" panose="05000000000000000000" pitchFamily="2" charset="2"/>
              <a:buChar char="§"/>
            </a:pPr>
            <a:r>
              <a:rPr lang="en-GB" sz="2400" b="1" dirty="0" smtClean="0"/>
              <a:t>The Bible </a:t>
            </a:r>
            <a:r>
              <a:rPr lang="en-GB" sz="2400" b="1" dirty="0"/>
              <a:t>i</a:t>
            </a:r>
            <a:r>
              <a:rPr lang="en-GB" sz="2400" b="1" dirty="0" smtClean="0"/>
              <a:t>s Inspired </a:t>
            </a:r>
            <a:r>
              <a:rPr lang="en-GB" sz="2400" dirty="0" smtClean="0"/>
              <a:t>– the writers had experiences of God</a:t>
            </a:r>
          </a:p>
          <a:p>
            <a:pPr marL="285750" indent="-285750">
              <a:buFont typeface="Wingdings" panose="05000000000000000000" pitchFamily="2" charset="2"/>
              <a:buChar char="§"/>
            </a:pPr>
            <a:r>
              <a:rPr lang="en-GB" sz="2400" dirty="0" smtClean="0"/>
              <a:t>The writers interpreted the message and wrote it down</a:t>
            </a:r>
          </a:p>
          <a:p>
            <a:pPr marL="285750" indent="-285750">
              <a:buFont typeface="Wingdings" panose="05000000000000000000" pitchFamily="2" charset="2"/>
              <a:buChar char="§"/>
            </a:pPr>
            <a:r>
              <a:rPr lang="en-GB" sz="2400" dirty="0" smtClean="0"/>
              <a:t>This means the Bible could have some human error and so must be interpreted through the Church</a:t>
            </a:r>
          </a:p>
          <a:p>
            <a:pPr marL="285750" indent="-285750">
              <a:buFont typeface="Wingdings" panose="05000000000000000000" pitchFamily="2" charset="2"/>
              <a:buChar char="§"/>
            </a:pPr>
            <a:r>
              <a:rPr lang="en-GB" sz="2400" dirty="0" smtClean="0"/>
              <a:t>Our language is limited and so God cannot fully be known (Barth)</a:t>
            </a:r>
          </a:p>
          <a:p>
            <a:pPr marL="285750" indent="-285750">
              <a:buFont typeface="Wingdings" panose="05000000000000000000" pitchFamily="2" charset="2"/>
              <a:buChar char="§"/>
            </a:pPr>
            <a:r>
              <a:rPr lang="en-GB" sz="2400" b="1" dirty="0" smtClean="0"/>
              <a:t>Liberal view </a:t>
            </a:r>
            <a:r>
              <a:rPr lang="en-GB" sz="2400" dirty="0" smtClean="0"/>
              <a:t>– the Bible is a human document. The Bible reflects the world of the writers</a:t>
            </a:r>
          </a:p>
          <a:p>
            <a:pPr marL="285750" indent="-285750">
              <a:buFont typeface="Wingdings" panose="05000000000000000000" pitchFamily="2" charset="2"/>
              <a:buChar char="§"/>
            </a:pPr>
            <a:r>
              <a:rPr lang="en-GB" sz="2400" dirty="0" smtClean="0"/>
              <a:t>This explains why there are contradictions</a:t>
            </a:r>
            <a:endParaRPr lang="en-GB" sz="2400" dirty="0"/>
          </a:p>
        </p:txBody>
      </p:sp>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ways of interpreting scripture</a:t>
            </a:r>
            <a:endParaRPr lang="en-GB" sz="2800" dirty="0">
              <a:latin typeface="Segoe Print" panose="020006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65581562"/>
              </p:ext>
            </p:extLst>
          </p:nvPr>
        </p:nvGraphicFramePr>
        <p:xfrm>
          <a:off x="0" y="523220"/>
          <a:ext cx="12192000" cy="6334781"/>
        </p:xfrm>
        <a:graphic>
          <a:graphicData uri="http://schemas.openxmlformats.org/drawingml/2006/table">
            <a:tbl>
              <a:tblPr firstRow="1" firstCol="1" bandRow="1">
                <a:tableStyleId>{5C22544A-7EE6-4342-B048-85BDC9FD1C3A}</a:tableStyleId>
              </a:tblPr>
              <a:tblGrid>
                <a:gridCol w="9866259">
                  <a:extLst>
                    <a:ext uri="{9D8B030D-6E8A-4147-A177-3AD203B41FA5}">
                      <a16:colId xmlns:a16="http://schemas.microsoft.com/office/drawing/2014/main" val="139761345"/>
                    </a:ext>
                  </a:extLst>
                </a:gridCol>
                <a:gridCol w="2325741">
                  <a:extLst>
                    <a:ext uri="{9D8B030D-6E8A-4147-A177-3AD203B41FA5}">
                      <a16:colId xmlns:a16="http://schemas.microsoft.com/office/drawing/2014/main" val="1602921873"/>
                    </a:ext>
                  </a:extLst>
                </a:gridCol>
              </a:tblGrid>
              <a:tr h="1035722">
                <a:tc>
                  <a:txBody>
                    <a:bodyPr/>
                    <a:lstStyle/>
                    <a:p>
                      <a:pPr>
                        <a:lnSpc>
                          <a:spcPct val="115000"/>
                        </a:lnSpc>
                        <a:spcAft>
                          <a:spcPts val="0"/>
                        </a:spcAft>
                      </a:pPr>
                      <a:r>
                        <a:rPr lang="en-GB" sz="2000" u="sng" dirty="0">
                          <a:effectLst/>
                        </a:rPr>
                        <a:t>Strength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u="sng">
                          <a:effectLst/>
                        </a:rPr>
                        <a:t>Inerrant, Inspired or liberal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9979932"/>
                  </a:ext>
                </a:extLst>
              </a:tr>
              <a:tr h="1035722">
                <a:tc>
                  <a:txBody>
                    <a:bodyPr/>
                    <a:lstStyle/>
                    <a:p>
                      <a:pPr>
                        <a:lnSpc>
                          <a:spcPct val="115000"/>
                        </a:lnSpc>
                        <a:spcAft>
                          <a:spcPts val="0"/>
                        </a:spcAft>
                      </a:pPr>
                      <a:r>
                        <a:rPr lang="en-GB" sz="2000" dirty="0">
                          <a:effectLst/>
                        </a:rPr>
                        <a:t>Karl Barth believed it is impossible that human language can fully reveal God’s Word, therefore the Bible must be inspired and need interpretation.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Inspired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167132"/>
                  </a:ext>
                </a:extLst>
              </a:tr>
              <a:tr h="1035722">
                <a:tc>
                  <a:txBody>
                    <a:bodyPr/>
                    <a:lstStyle/>
                    <a:p>
                      <a:pPr>
                        <a:lnSpc>
                          <a:spcPct val="115000"/>
                        </a:lnSpc>
                        <a:spcAft>
                          <a:spcPts val="0"/>
                        </a:spcAft>
                      </a:pPr>
                      <a:r>
                        <a:rPr lang="en-GB" sz="2000" dirty="0">
                          <a:effectLst/>
                        </a:rPr>
                        <a:t>Augustine and Aquinas believed in the importance of interpretation of scripture, and dedicated much time to the interpretation of the Bible.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Inspired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6993408"/>
                  </a:ext>
                </a:extLst>
              </a:tr>
              <a:tr h="730631">
                <a:tc>
                  <a:txBody>
                    <a:bodyPr/>
                    <a:lstStyle/>
                    <a:p>
                      <a:pPr>
                        <a:lnSpc>
                          <a:spcPct val="115000"/>
                        </a:lnSpc>
                        <a:spcAft>
                          <a:spcPts val="0"/>
                        </a:spcAft>
                      </a:pPr>
                      <a:r>
                        <a:rPr lang="en-GB" sz="2000" dirty="0">
                          <a:effectLst/>
                        </a:rPr>
                        <a:t>This view allows humans to use their reason, the teachings and accounts of humans are still important today.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Liberal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281203"/>
                  </a:ext>
                </a:extLst>
              </a:tr>
              <a:tr h="730631">
                <a:tc>
                  <a:txBody>
                    <a:bodyPr/>
                    <a:lstStyle/>
                    <a:p>
                      <a:pPr>
                        <a:lnSpc>
                          <a:spcPct val="115000"/>
                        </a:lnSpc>
                        <a:spcAft>
                          <a:spcPts val="0"/>
                        </a:spcAft>
                      </a:pPr>
                      <a:r>
                        <a:rPr lang="en-GB" sz="2000" dirty="0">
                          <a:effectLst/>
                        </a:rPr>
                        <a:t>Luther stressed the importance of using your own reason and did not trust the role of the Church.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Liberal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278073"/>
                  </a:ext>
                </a:extLst>
              </a:tr>
              <a:tr h="1035722">
                <a:tc>
                  <a:txBody>
                    <a:bodyPr/>
                    <a:lstStyle/>
                    <a:p>
                      <a:pPr>
                        <a:lnSpc>
                          <a:spcPct val="115000"/>
                        </a:lnSpc>
                        <a:spcAft>
                          <a:spcPts val="0"/>
                        </a:spcAft>
                      </a:pPr>
                      <a:r>
                        <a:rPr lang="en-GB" sz="2000">
                          <a:effectLst/>
                        </a:rPr>
                        <a:t>This view means that there can be no argument when making decisions, it is clear and straightforward. You cannot misinterpret the 10 commandments.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Inerrant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896202"/>
                  </a:ext>
                </a:extLst>
              </a:tr>
              <a:tr h="730631">
                <a:tc>
                  <a:txBody>
                    <a:bodyPr/>
                    <a:lstStyle/>
                    <a:p>
                      <a:pPr>
                        <a:lnSpc>
                          <a:spcPct val="115000"/>
                        </a:lnSpc>
                        <a:spcAft>
                          <a:spcPts val="0"/>
                        </a:spcAft>
                      </a:pPr>
                      <a:r>
                        <a:rPr lang="en-GB" sz="2000">
                          <a:effectLst/>
                        </a:rPr>
                        <a:t>This view means that you are not at risk of misinterpretations and human error. It recognises the divine authority of the Bible.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Inerrant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216371"/>
                  </a:ext>
                </a:extLst>
              </a:tr>
            </a:tbl>
          </a:graphicData>
        </a:graphic>
      </p:graphicFrame>
    </p:spTree>
    <p:extLst>
      <p:ext uri="{BB962C8B-B14F-4D97-AF65-F5344CB8AC3E}">
        <p14:creationId xmlns:p14="http://schemas.microsoft.com/office/powerpoint/2010/main" val="205742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Different ways of interpreting scripture</a:t>
            </a:r>
            <a:endParaRPr lang="en-GB" sz="2800" dirty="0">
              <a:latin typeface="Segoe Print" panose="020006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3698054"/>
              </p:ext>
            </p:extLst>
          </p:nvPr>
        </p:nvGraphicFramePr>
        <p:xfrm>
          <a:off x="0" y="523220"/>
          <a:ext cx="12192000" cy="6182378"/>
        </p:xfrm>
        <a:graphic>
          <a:graphicData uri="http://schemas.openxmlformats.org/drawingml/2006/table">
            <a:tbl>
              <a:tblPr firstRow="1" firstCol="1" bandRow="1">
                <a:tableStyleId>{5C22544A-7EE6-4342-B048-85BDC9FD1C3A}</a:tableStyleId>
              </a:tblPr>
              <a:tblGrid>
                <a:gridCol w="8536227">
                  <a:extLst>
                    <a:ext uri="{9D8B030D-6E8A-4147-A177-3AD203B41FA5}">
                      <a16:colId xmlns:a16="http://schemas.microsoft.com/office/drawing/2014/main" val="679513946"/>
                    </a:ext>
                  </a:extLst>
                </a:gridCol>
                <a:gridCol w="3655773">
                  <a:extLst>
                    <a:ext uri="{9D8B030D-6E8A-4147-A177-3AD203B41FA5}">
                      <a16:colId xmlns:a16="http://schemas.microsoft.com/office/drawing/2014/main" val="3199991580"/>
                    </a:ext>
                  </a:extLst>
                </a:gridCol>
              </a:tblGrid>
              <a:tr h="822658">
                <a:tc>
                  <a:txBody>
                    <a:bodyPr/>
                    <a:lstStyle/>
                    <a:p>
                      <a:pPr marR="111125">
                        <a:lnSpc>
                          <a:spcPct val="115000"/>
                        </a:lnSpc>
                        <a:spcAft>
                          <a:spcPts val="0"/>
                        </a:spcAft>
                      </a:pPr>
                      <a:r>
                        <a:rPr lang="en-GB" sz="2400" u="sng" dirty="0">
                          <a:effectLst/>
                        </a:rPr>
                        <a:t>Weakness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u="sng">
                          <a:effectLst/>
                        </a:rPr>
                        <a:t>Inerrant, Inspired or Liberal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161302"/>
                  </a:ext>
                </a:extLst>
              </a:tr>
              <a:tr h="822658">
                <a:tc>
                  <a:txBody>
                    <a:bodyPr/>
                    <a:lstStyle/>
                    <a:p>
                      <a:pPr marR="111125">
                        <a:lnSpc>
                          <a:spcPct val="115000"/>
                        </a:lnSpc>
                        <a:spcAft>
                          <a:spcPts val="0"/>
                        </a:spcAft>
                      </a:pPr>
                      <a:r>
                        <a:rPr lang="en-GB" sz="2400" dirty="0">
                          <a:effectLst/>
                        </a:rPr>
                        <a:t>The Bible conflicts with modern ethical beliefs in society this is a problem for this view of scripture.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a:effectLst/>
                        </a:rPr>
                        <a:t>Inerrant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097957"/>
                  </a:ext>
                </a:extLst>
              </a:tr>
              <a:tr h="822658">
                <a:tc>
                  <a:txBody>
                    <a:bodyPr/>
                    <a:lstStyle/>
                    <a:p>
                      <a:pPr marR="111125">
                        <a:lnSpc>
                          <a:spcPct val="115000"/>
                        </a:lnSpc>
                        <a:spcAft>
                          <a:spcPts val="0"/>
                        </a:spcAft>
                      </a:pPr>
                      <a:r>
                        <a:rPr lang="en-GB" sz="2400" dirty="0">
                          <a:effectLst/>
                        </a:rPr>
                        <a:t>This view of scripture can lead to contradictions between science and religion, for example creation.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a:effectLst/>
                        </a:rPr>
                        <a:t>Inerrant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81721"/>
                  </a:ext>
                </a:extLst>
              </a:tr>
              <a:tr h="1246430">
                <a:tc>
                  <a:txBody>
                    <a:bodyPr/>
                    <a:lstStyle/>
                    <a:p>
                      <a:pPr marR="111125">
                        <a:lnSpc>
                          <a:spcPct val="115000"/>
                        </a:lnSpc>
                        <a:spcAft>
                          <a:spcPts val="0"/>
                        </a:spcAft>
                      </a:pPr>
                      <a:r>
                        <a:rPr lang="en-GB" sz="2400" dirty="0">
                          <a:effectLst/>
                        </a:rPr>
                        <a:t>This view of scripture is problematic and it takes away from the authority of the Bible, it hardly seems worth using it as a source of wisdom and authority.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a:effectLst/>
                        </a:rPr>
                        <a:t>Liberal</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514174"/>
                  </a:ext>
                </a:extLst>
              </a:tr>
              <a:tr h="822658">
                <a:tc>
                  <a:txBody>
                    <a:bodyPr/>
                    <a:lstStyle/>
                    <a:p>
                      <a:pPr marR="111125">
                        <a:lnSpc>
                          <a:spcPct val="115000"/>
                        </a:lnSpc>
                        <a:spcAft>
                          <a:spcPts val="0"/>
                        </a:spcAft>
                      </a:pPr>
                      <a:r>
                        <a:rPr lang="en-GB" sz="2400" dirty="0">
                          <a:effectLst/>
                        </a:rPr>
                        <a:t>This view can lead to misinterpretations, how do we know which modern interpretation is correct?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dirty="0">
                          <a:effectLst/>
                        </a:rPr>
                        <a:t>Liberal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111656"/>
                  </a:ext>
                </a:extLst>
              </a:tr>
              <a:tr h="822658">
                <a:tc>
                  <a:txBody>
                    <a:bodyPr/>
                    <a:lstStyle/>
                    <a:p>
                      <a:pPr marR="111125">
                        <a:lnSpc>
                          <a:spcPct val="115000"/>
                        </a:lnSpc>
                        <a:spcAft>
                          <a:spcPts val="0"/>
                        </a:spcAft>
                      </a:pPr>
                      <a:r>
                        <a:rPr lang="en-GB" sz="2400">
                          <a:effectLst/>
                        </a:rPr>
                        <a:t>According to this view too much authority is placed in the hands of the Church as Martin Luther acknowledged.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dirty="0">
                          <a:effectLst/>
                        </a:rPr>
                        <a:t>Inspired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365035"/>
                  </a:ext>
                </a:extLst>
              </a:tr>
              <a:tr h="822658">
                <a:tc>
                  <a:txBody>
                    <a:bodyPr/>
                    <a:lstStyle/>
                    <a:p>
                      <a:pPr marR="111125">
                        <a:lnSpc>
                          <a:spcPct val="115000"/>
                        </a:lnSpc>
                        <a:spcAft>
                          <a:spcPts val="0"/>
                        </a:spcAft>
                      </a:pPr>
                      <a:r>
                        <a:rPr lang="en-GB" sz="2400">
                          <a:effectLst/>
                        </a:rPr>
                        <a:t>This view still makes it difficult to decide which parts need to be interpreted and which do not.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845820" algn="ctr">
                        <a:lnSpc>
                          <a:spcPct val="115000"/>
                        </a:lnSpc>
                        <a:spcAft>
                          <a:spcPts val="0"/>
                        </a:spcAft>
                      </a:pPr>
                      <a:r>
                        <a:rPr lang="en-GB" sz="2400" dirty="0">
                          <a:effectLst/>
                        </a:rPr>
                        <a:t>Inspired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491187"/>
                  </a:ext>
                </a:extLst>
              </a:tr>
            </a:tbl>
          </a:graphicData>
        </a:graphic>
      </p:graphicFrame>
    </p:spTree>
    <p:extLst>
      <p:ext uri="{BB962C8B-B14F-4D97-AF65-F5344CB8AC3E}">
        <p14:creationId xmlns:p14="http://schemas.microsoft.com/office/powerpoint/2010/main" val="16104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Role of the Church in Bible interpretation</a:t>
            </a:r>
            <a:endParaRPr lang="en-GB" sz="2800" dirty="0">
              <a:latin typeface="Segoe Print" panose="02000600000000000000" pitchFamily="2" charset="0"/>
            </a:endParaRPr>
          </a:p>
        </p:txBody>
      </p:sp>
      <p:sp>
        <p:nvSpPr>
          <p:cNvPr id="4" name="TextBox 3"/>
          <p:cNvSpPr txBox="1"/>
          <p:nvPr/>
        </p:nvSpPr>
        <p:spPr>
          <a:xfrm>
            <a:off x="205740" y="643622"/>
            <a:ext cx="11658600" cy="3046988"/>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smtClean="0"/>
              <a:t>If the Bible is inerrant then it must be interpreted correctly</a:t>
            </a:r>
          </a:p>
          <a:p>
            <a:pPr marL="285750" indent="-285750">
              <a:buFont typeface="Wingdings" panose="05000000000000000000" pitchFamily="2" charset="2"/>
              <a:buChar char="§"/>
            </a:pPr>
            <a:r>
              <a:rPr lang="en-GB" sz="2400" dirty="0" smtClean="0"/>
              <a:t>This is the function of the Church</a:t>
            </a:r>
          </a:p>
          <a:p>
            <a:pPr marL="285750" indent="-285750">
              <a:buFont typeface="Wingdings" panose="05000000000000000000" pitchFamily="2" charset="2"/>
              <a:buChar char="§"/>
            </a:pPr>
            <a:r>
              <a:rPr lang="en-GB" sz="2400" dirty="0" smtClean="0"/>
              <a:t>The Church uses the Bible to inform on ethical decisions such as:</a:t>
            </a:r>
          </a:p>
          <a:p>
            <a:pPr marL="342900" indent="-342900">
              <a:buFontTx/>
              <a:buChar char="-"/>
            </a:pPr>
            <a:r>
              <a:rPr lang="en-GB" sz="2400" dirty="0" smtClean="0"/>
              <a:t>10 Commandments</a:t>
            </a:r>
          </a:p>
          <a:p>
            <a:pPr marL="342900" indent="-342900">
              <a:buFontTx/>
              <a:buChar char="-"/>
            </a:pPr>
            <a:r>
              <a:rPr lang="en-GB" sz="2400" dirty="0" smtClean="0"/>
              <a:t>Conscience should be used with the Bible</a:t>
            </a:r>
          </a:p>
          <a:p>
            <a:pPr marL="342900" indent="-342900">
              <a:buFontTx/>
              <a:buChar char="-"/>
            </a:pPr>
            <a:r>
              <a:rPr lang="en-GB" sz="2400" dirty="0" smtClean="0"/>
              <a:t>Augustine and Aquinas who believed the Bible should justify Church teachings</a:t>
            </a:r>
          </a:p>
          <a:p>
            <a:pPr marL="342900" indent="-342900">
              <a:buFontTx/>
              <a:buChar char="-"/>
            </a:pPr>
            <a:r>
              <a:rPr lang="en-GB" sz="2400" dirty="0" smtClean="0"/>
              <a:t>The Catechism teaches the Bible is the word of God where truths are revealed. The role of the Church is to provide authentic interpretation of the Bible</a:t>
            </a:r>
          </a:p>
        </p:txBody>
      </p:sp>
      <p:sp>
        <p:nvSpPr>
          <p:cNvPr id="5" name="TextBox 4"/>
          <p:cNvSpPr txBox="1"/>
          <p:nvPr/>
        </p:nvSpPr>
        <p:spPr>
          <a:xfrm>
            <a:off x="205740" y="3828543"/>
            <a:ext cx="11658600" cy="1200329"/>
          </a:xfrm>
          <a:prstGeom prst="rect">
            <a:avLst/>
          </a:prstGeom>
          <a:solidFill>
            <a:schemeClr val="accent4">
              <a:lumMod val="20000"/>
              <a:lumOff val="80000"/>
            </a:schemeClr>
          </a:solidFill>
        </p:spPr>
        <p:txBody>
          <a:bodyPr wrap="square" rtlCol="0">
            <a:spAutoFit/>
          </a:bodyPr>
          <a:lstStyle/>
          <a:p>
            <a:r>
              <a:rPr lang="en-GB" sz="2400" dirty="0" smtClean="0"/>
              <a:t>Problems – Martin Luther pointed out that the Church had abused it role in interpreting scripture. Luther wanted Christians to reflect more and use their own reason.</a:t>
            </a:r>
          </a:p>
          <a:p>
            <a:r>
              <a:rPr lang="en-GB" sz="2400" dirty="0" smtClean="0"/>
              <a:t>Fundamentalists believe the Bible is inerrant  and so there is no need to interpret it</a:t>
            </a:r>
          </a:p>
        </p:txBody>
      </p:sp>
    </p:spTree>
    <p:extLst>
      <p:ext uri="{BB962C8B-B14F-4D97-AF65-F5344CB8AC3E}">
        <p14:creationId xmlns:p14="http://schemas.microsoft.com/office/powerpoint/2010/main" val="40115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Special and Natural Revelation</a:t>
            </a:r>
            <a:endParaRPr lang="en-GB" sz="2800" dirty="0">
              <a:latin typeface="Segoe Print" panose="02000600000000000000" pitchFamily="2" charset="0"/>
            </a:endParaRPr>
          </a:p>
        </p:txBody>
      </p:sp>
      <p:sp>
        <p:nvSpPr>
          <p:cNvPr id="4" name="TextBox 3"/>
          <p:cNvSpPr txBox="1"/>
          <p:nvPr/>
        </p:nvSpPr>
        <p:spPr>
          <a:xfrm>
            <a:off x="205740" y="2333684"/>
            <a:ext cx="11658600" cy="3416320"/>
          </a:xfrm>
          <a:prstGeom prst="rect">
            <a:avLst/>
          </a:prstGeom>
          <a:solidFill>
            <a:schemeClr val="accent4">
              <a:lumMod val="20000"/>
              <a:lumOff val="80000"/>
            </a:schemeClr>
          </a:solidFill>
        </p:spPr>
        <p:txBody>
          <a:bodyPr wrap="square" rtlCol="0">
            <a:spAutoFit/>
          </a:bodyPr>
          <a:lstStyle/>
          <a:p>
            <a:pPr lvl="0"/>
            <a:r>
              <a:rPr lang="en-GB" sz="2400" b="1" dirty="0" smtClean="0"/>
              <a:t>FOR SPECIAL </a:t>
            </a:r>
          </a:p>
          <a:p>
            <a:pPr lvl="0"/>
            <a:r>
              <a:rPr lang="en-GB" sz="2400" dirty="0" smtClean="0"/>
              <a:t>Aquinas </a:t>
            </a:r>
            <a:r>
              <a:rPr lang="en-GB" sz="2400" dirty="0"/>
              <a:t>emphasized man’s ability to comprehend certain truths about God from nature alone. However, Aquinas maintained that human reason was still secondary to God’s revelation, as taught by the Church and based on scripture.</a:t>
            </a:r>
          </a:p>
          <a:p>
            <a:pPr lvl="0"/>
            <a:r>
              <a:rPr lang="en-GB" sz="2400" dirty="0"/>
              <a:t>Luther, like Calvin, believed that Natural Knowledge without Revealed Knowledge is a danger.  He says that idolatry arises when people make up their own ways of worshiping God.</a:t>
            </a:r>
          </a:p>
          <a:p>
            <a:pPr lvl="0"/>
            <a:r>
              <a:rPr lang="en-GB" sz="2400" dirty="0"/>
              <a:t>Barth (1886-1968) – Special revelation (the bible) is the only way to know God; all general revelation (natural theology) creates a false, anthropomorphic God (God in man’s image). </a:t>
            </a:r>
          </a:p>
        </p:txBody>
      </p:sp>
      <p:sp>
        <p:nvSpPr>
          <p:cNvPr id="10" name="TextBox 9"/>
          <p:cNvSpPr txBox="1"/>
          <p:nvPr/>
        </p:nvSpPr>
        <p:spPr>
          <a:xfrm>
            <a:off x="205740" y="643622"/>
            <a:ext cx="11658600" cy="156966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smtClean="0"/>
              <a:t>Special Revelation – religious truth comes from God’s revelation to humans, provides an awareness of God, is divided into propositional and non-propositional. Does the Bible directly or indirectly reveal things about God?</a:t>
            </a:r>
          </a:p>
          <a:p>
            <a:pPr marL="285750" indent="-285750">
              <a:buFont typeface="Wingdings" panose="05000000000000000000" pitchFamily="2" charset="2"/>
              <a:buChar char="§"/>
            </a:pPr>
            <a:r>
              <a:rPr lang="en-GB" sz="2400" dirty="0" smtClean="0"/>
              <a:t>Natural revelation – clues in the world about God, requires humans reason and philosophy</a:t>
            </a:r>
            <a:endParaRPr lang="en-GB" sz="2400" dirty="0"/>
          </a:p>
        </p:txBody>
      </p:sp>
    </p:spTree>
    <p:extLst>
      <p:ext uri="{BB962C8B-B14F-4D97-AF65-F5344CB8AC3E}">
        <p14:creationId xmlns:p14="http://schemas.microsoft.com/office/powerpoint/2010/main" val="424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Special and Natural Revelation</a:t>
            </a:r>
            <a:endParaRPr lang="en-GB" sz="2800" dirty="0">
              <a:latin typeface="Segoe Print" panose="02000600000000000000" pitchFamily="2" charset="0"/>
            </a:endParaRPr>
          </a:p>
        </p:txBody>
      </p:sp>
      <p:sp>
        <p:nvSpPr>
          <p:cNvPr id="4" name="TextBox 3"/>
          <p:cNvSpPr txBox="1"/>
          <p:nvPr/>
        </p:nvSpPr>
        <p:spPr>
          <a:xfrm>
            <a:off x="205740" y="2333684"/>
            <a:ext cx="11658600" cy="3785652"/>
          </a:xfrm>
          <a:prstGeom prst="rect">
            <a:avLst/>
          </a:prstGeom>
          <a:solidFill>
            <a:schemeClr val="accent4">
              <a:lumMod val="20000"/>
              <a:lumOff val="80000"/>
            </a:schemeClr>
          </a:solidFill>
        </p:spPr>
        <p:txBody>
          <a:bodyPr wrap="square" rtlCol="0">
            <a:spAutoFit/>
          </a:bodyPr>
          <a:lstStyle/>
          <a:p>
            <a:pPr lvl="0"/>
            <a:r>
              <a:rPr lang="en-GB" sz="2400" b="1" dirty="0" smtClean="0"/>
              <a:t>FOR NATURAL</a:t>
            </a:r>
          </a:p>
          <a:p>
            <a:pPr lvl="0"/>
            <a:r>
              <a:rPr lang="en-GB" sz="2400" dirty="0"/>
              <a:t>Other writers emphasizing natural theology were Samuel Clarke, William Paley, and Immanuel Kant. They believed that understanding of God can be achieved more clearly through rational thought inspired by the world around us.</a:t>
            </a:r>
          </a:p>
          <a:p>
            <a:pPr lvl="0"/>
            <a:r>
              <a:rPr lang="en-GB" sz="2400" dirty="0"/>
              <a:t>The deists relied solely on natural theology for their knowledge of God, to the complete exclusion of special revelation. To the deist, God is unknowable except through nature, and the Bible is unnecessary. </a:t>
            </a:r>
          </a:p>
          <a:p>
            <a:r>
              <a:rPr lang="en-GB" sz="2400" dirty="0"/>
              <a:t>The Romantic poets, as a whole, were proponents of natural theology.  Although they stressed man’s emotion over his intellect, they were constantly extolling the virtue and transcendence of nature.</a:t>
            </a:r>
          </a:p>
        </p:txBody>
      </p:sp>
      <p:sp>
        <p:nvSpPr>
          <p:cNvPr id="10" name="TextBox 9"/>
          <p:cNvSpPr txBox="1"/>
          <p:nvPr/>
        </p:nvSpPr>
        <p:spPr>
          <a:xfrm>
            <a:off x="205740" y="643622"/>
            <a:ext cx="11658600" cy="156966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smtClean="0"/>
              <a:t>Special Revelation – religious truth comes from God’s revelation to humans, provides an awareness of God, is divided into propositional and non-propositional. Does the Bible directly or indirectly reveal things about God?</a:t>
            </a:r>
          </a:p>
          <a:p>
            <a:pPr marL="285750" indent="-285750">
              <a:buFont typeface="Wingdings" panose="05000000000000000000" pitchFamily="2" charset="2"/>
              <a:buChar char="§"/>
            </a:pPr>
            <a:r>
              <a:rPr lang="en-GB" sz="2400" dirty="0" smtClean="0"/>
              <a:t>Natural revelation – clues in the world about God, requires humans reason and philosophy</a:t>
            </a:r>
            <a:endParaRPr lang="en-GB" sz="2400" dirty="0"/>
          </a:p>
        </p:txBody>
      </p:sp>
    </p:spTree>
    <p:extLst>
      <p:ext uri="{BB962C8B-B14F-4D97-AF65-F5344CB8AC3E}">
        <p14:creationId xmlns:p14="http://schemas.microsoft.com/office/powerpoint/2010/main" val="39065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325"/>
            <a:ext cx="12191999" cy="6397675"/>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smtClean="0">
                <a:latin typeface="Segoe Print" panose="02000600000000000000" pitchFamily="2" charset="0"/>
              </a:rPr>
              <a:t>Role of the Holy Spirit</a:t>
            </a:r>
            <a:endParaRPr lang="en-GB" sz="2800" dirty="0">
              <a:latin typeface="Segoe Print" panose="02000600000000000000" pitchFamily="2" charset="0"/>
            </a:endParaRPr>
          </a:p>
        </p:txBody>
      </p:sp>
      <p:sp>
        <p:nvSpPr>
          <p:cNvPr id="10" name="TextBox 9"/>
          <p:cNvSpPr txBox="1"/>
          <p:nvPr/>
        </p:nvSpPr>
        <p:spPr>
          <a:xfrm>
            <a:off x="205740" y="643622"/>
            <a:ext cx="11658600" cy="4893647"/>
          </a:xfrm>
          <a:prstGeom prst="rect">
            <a:avLst/>
          </a:prstGeom>
          <a:solidFill>
            <a:schemeClr val="accent4">
              <a:lumMod val="20000"/>
              <a:lumOff val="80000"/>
            </a:schemeClr>
          </a:solidFill>
        </p:spPr>
        <p:txBody>
          <a:bodyPr wrap="square" rtlCol="0">
            <a:spAutoFit/>
          </a:bodyPr>
          <a:lstStyle/>
          <a:p>
            <a:pPr marL="342900" lvl="0" indent="-342900">
              <a:buFont typeface="Wingdings" panose="05000000000000000000" pitchFamily="2" charset="2"/>
              <a:buChar char="§"/>
            </a:pPr>
            <a:r>
              <a:rPr lang="en-GB" sz="2400" dirty="0"/>
              <a:t>The role of the Holy Spirit is that of a helper, the Holy Spirit guides Christians in making correct interpretations of the Bible. Paul wrote, "We have... the Spirit who is from God, that we may understand what God has freely given us.“</a:t>
            </a:r>
          </a:p>
          <a:p>
            <a:pPr marL="342900" lvl="0" indent="-342900">
              <a:buFont typeface="Arial" panose="020B0604020202020204" pitchFamily="34" charset="0"/>
              <a:buChar char="•"/>
            </a:pPr>
            <a:r>
              <a:rPr lang="en-GB" sz="2400" dirty="0"/>
              <a:t>Although Catholics and Protestants disagree over the role of the Bible and the Church, both agree that the Bible is a text set apart due to its apostolic origins and inspiration of the Holy Spirit. The Holy Spirit is therefore central to the revelation of God.</a:t>
            </a:r>
          </a:p>
          <a:p>
            <a:pPr marL="342900" lvl="0" indent="-342900">
              <a:buFont typeface="Arial" panose="020B0604020202020204" pitchFamily="34" charset="0"/>
              <a:buChar char="•"/>
            </a:pPr>
            <a:r>
              <a:rPr lang="en-GB" sz="2400" dirty="0"/>
              <a:t>Furthermore many Christians believe the Holy Spirit seals an individuals faith. Most Christian theologians believe that faith is a result of the Holy Spirit. John Calvin was a theologian that wrote on this and believed that the Holy Spirit was pivotal in revealing God’s nature.</a:t>
            </a:r>
          </a:p>
          <a:p>
            <a:pPr marL="342900" indent="-342900">
              <a:buFont typeface="Arial" panose="020B0604020202020204" pitchFamily="34" charset="0"/>
              <a:buChar char="•"/>
            </a:pPr>
            <a:r>
              <a:rPr lang="en-GB" sz="2400" dirty="0"/>
              <a:t>Finally mysticism and mystical experience are for some evidence of the Holy Spirit revealing the nature of God, the power of the Holy Spirit allows in moments of mysticism for Christians to experience the wholly other.</a:t>
            </a:r>
          </a:p>
        </p:txBody>
      </p:sp>
    </p:spTree>
    <p:extLst>
      <p:ext uri="{BB962C8B-B14F-4D97-AF65-F5344CB8AC3E}">
        <p14:creationId xmlns:p14="http://schemas.microsoft.com/office/powerpoint/2010/main" val="4812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2996</Words>
  <Application>Microsoft Office PowerPoint</Application>
  <PresentationFormat>Widescreen</PresentationFormat>
  <Paragraphs>192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23</cp:revision>
  <cp:lastPrinted>2018-04-09T07:29:55Z</cp:lastPrinted>
  <dcterms:created xsi:type="dcterms:W3CDTF">2018-03-06T10:56:52Z</dcterms:created>
  <dcterms:modified xsi:type="dcterms:W3CDTF">2018-04-09T11:23:01Z</dcterms:modified>
</cp:coreProperties>
</file>