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7" r:id="rId5"/>
    <p:sldId id="303" r:id="rId6"/>
    <p:sldId id="304" r:id="rId7"/>
    <p:sldId id="289" r:id="rId8"/>
    <p:sldId id="305" r:id="rId9"/>
    <p:sldId id="306" r:id="rId10"/>
    <p:sldId id="296" r:id="rId11"/>
    <p:sldId id="297" r:id="rId12"/>
    <p:sldId id="298" r:id="rId13"/>
    <p:sldId id="299" r:id="rId14"/>
    <p:sldId id="300" r:id="rId15"/>
    <p:sldId id="301" r:id="rId16"/>
    <p:sldId id="302" r:id="rId17"/>
    <p:sldId id="274" r:id="rId18"/>
    <p:sldId id="275" r:id="rId19"/>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81683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95245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32331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23041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0D6933-2BD8-4BEC-8F1C-E1A5595A80CE}"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68356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0D6933-2BD8-4BEC-8F1C-E1A5595A80CE}" type="datetimeFigureOut">
              <a:rPr lang="en-GB" smtClean="0"/>
              <a:t>19/11/2019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7209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0D6933-2BD8-4BEC-8F1C-E1A5595A80CE}" type="datetimeFigureOut">
              <a:rPr lang="en-GB" smtClean="0"/>
              <a:t>19/11/2019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72124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0D6933-2BD8-4BEC-8F1C-E1A5595A80CE}" type="datetimeFigureOut">
              <a:rPr lang="en-GB" smtClean="0"/>
              <a:t>19/11/2019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338793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D6933-2BD8-4BEC-8F1C-E1A5595A80CE}" type="datetimeFigureOut">
              <a:rPr lang="en-GB" smtClean="0"/>
              <a:t>19/11/2019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76495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0D6933-2BD8-4BEC-8F1C-E1A5595A80CE}" type="datetimeFigureOut">
              <a:rPr lang="en-GB" smtClean="0"/>
              <a:t>19/11/2019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59990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0D6933-2BD8-4BEC-8F1C-E1A5595A80CE}" type="datetimeFigureOut">
              <a:rPr lang="en-GB" smtClean="0"/>
              <a:t>19/11/2019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81736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D6933-2BD8-4BEC-8F1C-E1A5595A80CE}" type="datetimeFigureOut">
              <a:rPr lang="en-GB" smtClean="0"/>
              <a:t>19/11/2019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FC96C-A1D9-440E-AC38-BF9B3B888AF0}" type="slidenum">
              <a:rPr lang="en-GB" smtClean="0"/>
              <a:t>‹#›</a:t>
            </a:fld>
            <a:endParaRPr lang="en-GB"/>
          </a:p>
        </p:txBody>
      </p:sp>
    </p:spTree>
    <p:extLst>
      <p:ext uri="{BB962C8B-B14F-4D97-AF65-F5344CB8AC3E}">
        <p14:creationId xmlns:p14="http://schemas.microsoft.com/office/powerpoint/2010/main" val="2426107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CHRISTIANITY REVISION (3)</a:t>
            </a:r>
            <a:endParaRPr lang="en-GB" sz="2800" dirty="0">
              <a:latin typeface="Segoe Print" panose="020006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06152762"/>
              </p:ext>
            </p:extLst>
          </p:nvPr>
        </p:nvGraphicFramePr>
        <p:xfrm>
          <a:off x="117565" y="621441"/>
          <a:ext cx="11956869" cy="6138337"/>
        </p:xfrm>
        <a:graphic>
          <a:graphicData uri="http://schemas.openxmlformats.org/drawingml/2006/table">
            <a:tbl>
              <a:tblPr firstRow="1" bandRow="1">
                <a:tableStyleId>{5C22544A-7EE6-4342-B048-85BDC9FD1C3A}</a:tableStyleId>
              </a:tblPr>
              <a:tblGrid>
                <a:gridCol w="3985623">
                  <a:extLst>
                    <a:ext uri="{9D8B030D-6E8A-4147-A177-3AD203B41FA5}">
                      <a16:colId xmlns:a16="http://schemas.microsoft.com/office/drawing/2014/main" val="2186285200"/>
                    </a:ext>
                  </a:extLst>
                </a:gridCol>
                <a:gridCol w="3985623">
                  <a:extLst>
                    <a:ext uri="{9D8B030D-6E8A-4147-A177-3AD203B41FA5}">
                      <a16:colId xmlns:a16="http://schemas.microsoft.com/office/drawing/2014/main" val="182864570"/>
                    </a:ext>
                  </a:extLst>
                </a:gridCol>
                <a:gridCol w="3985623">
                  <a:extLst>
                    <a:ext uri="{9D8B030D-6E8A-4147-A177-3AD203B41FA5}">
                      <a16:colId xmlns:a16="http://schemas.microsoft.com/office/drawing/2014/main" val="3412066055"/>
                    </a:ext>
                  </a:extLst>
                </a:gridCol>
              </a:tblGrid>
              <a:tr h="3656881">
                <a:tc>
                  <a:txBody>
                    <a:bodyPr/>
                    <a:lstStyle/>
                    <a:p>
                      <a:pPr marL="342900" indent="-342900">
                        <a:buAutoNum type="arabicParenBoth"/>
                      </a:pPr>
                      <a:r>
                        <a:rPr lang="en-GB" dirty="0" smtClean="0">
                          <a:solidFill>
                            <a:srgbClr val="7030A0"/>
                          </a:solidFill>
                        </a:rPr>
                        <a:t>Religious</a:t>
                      </a:r>
                      <a:r>
                        <a:rPr lang="en-GB" baseline="0" dirty="0" smtClean="0">
                          <a:solidFill>
                            <a:srgbClr val="7030A0"/>
                          </a:solidFill>
                        </a:rPr>
                        <a:t> beliefs, Values and teachings</a:t>
                      </a:r>
                    </a:p>
                    <a:p>
                      <a:pPr marL="285750" indent="-285750">
                        <a:buFontTx/>
                        <a:buChar char="-"/>
                      </a:pPr>
                      <a:r>
                        <a:rPr lang="en-GB" baseline="0" dirty="0" smtClean="0">
                          <a:solidFill>
                            <a:schemeClr val="tx1"/>
                          </a:solidFill>
                        </a:rPr>
                        <a:t>Nature of God as personal  / Creator</a:t>
                      </a:r>
                    </a:p>
                    <a:p>
                      <a:pPr marL="285750" indent="-285750">
                        <a:buFontTx/>
                        <a:buChar char="-"/>
                      </a:pPr>
                      <a:r>
                        <a:rPr lang="en-GB" baseline="0" dirty="0" smtClean="0">
                          <a:solidFill>
                            <a:schemeClr val="tx1"/>
                          </a:solidFill>
                        </a:rPr>
                        <a:t>The Trinity</a:t>
                      </a:r>
                    </a:p>
                    <a:p>
                      <a:pPr marL="285750" indent="-285750">
                        <a:buFontTx/>
                        <a:buChar char="-"/>
                      </a:pPr>
                      <a:r>
                        <a:rPr lang="en-GB" baseline="0" dirty="0" smtClean="0">
                          <a:solidFill>
                            <a:schemeClr val="tx1"/>
                          </a:solidFill>
                        </a:rPr>
                        <a:t>Nature of the Church</a:t>
                      </a:r>
                    </a:p>
                    <a:p>
                      <a:pPr marL="285750" indent="-285750">
                        <a:buFontTx/>
                        <a:buChar char="-"/>
                      </a:pPr>
                      <a:r>
                        <a:rPr lang="en-GB" baseline="0" dirty="0" smtClean="0">
                          <a:solidFill>
                            <a:schemeClr val="tx1"/>
                          </a:solidFill>
                        </a:rPr>
                        <a:t>Key Moral Principles</a:t>
                      </a:r>
                      <a:endParaRPr lang="en-GB" dirty="0">
                        <a:solidFill>
                          <a:schemeClr val="tx1"/>
                        </a:solidFill>
                      </a:endParaRPr>
                    </a:p>
                  </a:txBody>
                  <a:tcPr/>
                </a:tc>
                <a:tc>
                  <a:txBody>
                    <a:bodyPr/>
                    <a:lstStyle/>
                    <a:p>
                      <a:r>
                        <a:rPr lang="en-GB" dirty="0" smtClean="0">
                          <a:solidFill>
                            <a:srgbClr val="7030A0"/>
                          </a:solidFill>
                        </a:rPr>
                        <a:t>(2)Sources of Wisdom and Authority</a:t>
                      </a:r>
                    </a:p>
                    <a:p>
                      <a:pPr marL="285750" indent="-285750">
                        <a:buFontTx/>
                        <a:buChar char="-"/>
                      </a:pPr>
                      <a:r>
                        <a:rPr lang="en-GB" baseline="0" dirty="0" smtClean="0">
                          <a:solidFill>
                            <a:srgbClr val="7030A0"/>
                          </a:solidFill>
                        </a:rPr>
                        <a:t>The Bible</a:t>
                      </a:r>
                    </a:p>
                    <a:p>
                      <a:pPr marL="285750" indent="-285750">
                        <a:buFontTx/>
                        <a:buChar char="-"/>
                      </a:pPr>
                      <a:r>
                        <a:rPr lang="en-GB" baseline="0" dirty="0" smtClean="0">
                          <a:solidFill>
                            <a:schemeClr val="tx1"/>
                          </a:solidFill>
                        </a:rPr>
                        <a:t>The nature and role of Jesus (Arius vs Athanasius)</a:t>
                      </a:r>
                    </a:p>
                    <a:p>
                      <a:pPr marL="285750" indent="-285750">
                        <a:buFontTx/>
                        <a:buChar char="-"/>
                      </a:pPr>
                      <a:r>
                        <a:rPr lang="en-GB" baseline="0" dirty="0" smtClean="0">
                          <a:solidFill>
                            <a:schemeClr val="tx1"/>
                          </a:solidFill>
                        </a:rPr>
                        <a:t>The Reformation (Luther and Calvin)</a:t>
                      </a:r>
                    </a:p>
                    <a:p>
                      <a:pPr marL="285750" indent="-285750">
                        <a:buFontTx/>
                        <a:buChar char="-"/>
                      </a:pPr>
                      <a:r>
                        <a:rPr lang="en-GB" baseline="0" dirty="0" smtClean="0">
                          <a:solidFill>
                            <a:schemeClr val="tx1"/>
                          </a:solidFill>
                        </a:rPr>
                        <a:t>Does God suffer? (</a:t>
                      </a:r>
                      <a:r>
                        <a:rPr lang="en-GB" baseline="0" dirty="0" err="1" smtClean="0">
                          <a:solidFill>
                            <a:schemeClr val="tx1"/>
                          </a:solidFill>
                        </a:rPr>
                        <a:t>Moltmann</a:t>
                      </a:r>
                      <a:r>
                        <a:rPr lang="en-GB" baseline="0" dirty="0" smtClean="0">
                          <a:solidFill>
                            <a:schemeClr val="tx1"/>
                          </a:solidFill>
                        </a:rPr>
                        <a:t> / </a:t>
                      </a:r>
                      <a:r>
                        <a:rPr lang="en-GB" baseline="0" dirty="0" err="1" smtClean="0">
                          <a:solidFill>
                            <a:schemeClr val="tx1"/>
                          </a:solidFill>
                        </a:rPr>
                        <a:t>Weinandy</a:t>
                      </a:r>
                      <a:r>
                        <a:rPr lang="en-GB" baseline="0" dirty="0" smtClean="0">
                          <a:solidFill>
                            <a:schemeClr val="tx1"/>
                          </a:solidFill>
                        </a:rPr>
                        <a:t>)</a:t>
                      </a:r>
                      <a:endParaRPr lang="en-GB" dirty="0" smtClean="0">
                        <a:solidFill>
                          <a:schemeClr val="tx1"/>
                        </a:solidFill>
                      </a:endParaRPr>
                    </a:p>
                  </a:txBody>
                  <a:tcPr/>
                </a:tc>
                <a:tc>
                  <a:txBody>
                    <a:bodyPr/>
                    <a:lstStyle/>
                    <a:p>
                      <a:r>
                        <a:rPr lang="en-GB" dirty="0" smtClean="0">
                          <a:solidFill>
                            <a:srgbClr val="7030A0"/>
                          </a:solidFill>
                        </a:rPr>
                        <a:t>(3) Practices that</a:t>
                      </a:r>
                      <a:r>
                        <a:rPr lang="en-GB" baseline="0" dirty="0" smtClean="0">
                          <a:solidFill>
                            <a:srgbClr val="7030A0"/>
                          </a:solidFill>
                        </a:rPr>
                        <a:t> shape and express religious identity</a:t>
                      </a:r>
                    </a:p>
                    <a:p>
                      <a:pPr marL="285750" indent="-285750">
                        <a:buFontTx/>
                        <a:buChar char="-"/>
                      </a:pPr>
                      <a:r>
                        <a:rPr lang="en-GB" baseline="0" dirty="0" smtClean="0">
                          <a:solidFill>
                            <a:schemeClr val="tx1"/>
                          </a:solidFill>
                        </a:rPr>
                        <a:t>Diversity of practice in the Eucharist</a:t>
                      </a:r>
                    </a:p>
                    <a:p>
                      <a:pPr marL="285750" indent="-285750">
                        <a:buFontTx/>
                        <a:buChar char="-"/>
                      </a:pPr>
                      <a:r>
                        <a:rPr lang="en-GB" baseline="0" dirty="0" smtClean="0">
                          <a:solidFill>
                            <a:schemeClr val="tx1"/>
                          </a:solidFill>
                        </a:rPr>
                        <a:t>Diversity of creative expressions</a:t>
                      </a:r>
                      <a:endParaRPr lang="en-GB" dirty="0">
                        <a:solidFill>
                          <a:schemeClr val="tx1"/>
                        </a:solidFill>
                      </a:endParaRPr>
                    </a:p>
                  </a:txBody>
                  <a:tcPr/>
                </a:tc>
                <a:extLst>
                  <a:ext uri="{0D108BD9-81ED-4DB2-BD59-A6C34878D82A}">
                    <a16:rowId xmlns:a16="http://schemas.microsoft.com/office/drawing/2014/main" val="1535699400"/>
                  </a:ext>
                </a:extLst>
              </a:tr>
              <a:tr h="2481456">
                <a:tc>
                  <a:txBody>
                    <a:bodyPr/>
                    <a:lstStyle/>
                    <a:p>
                      <a:r>
                        <a:rPr lang="en-GB" b="1" dirty="0" smtClean="0">
                          <a:solidFill>
                            <a:srgbClr val="FF0000"/>
                          </a:solidFill>
                        </a:rPr>
                        <a:t>(4) Social and historical developments</a:t>
                      </a:r>
                    </a:p>
                    <a:p>
                      <a:pPr marL="285750" indent="-285750">
                        <a:buFontTx/>
                        <a:buChar char="-"/>
                      </a:pPr>
                      <a:r>
                        <a:rPr lang="en-GB" b="1" dirty="0" smtClean="0">
                          <a:solidFill>
                            <a:srgbClr val="FF0000"/>
                          </a:solidFill>
                        </a:rPr>
                        <a:t>Science (2)</a:t>
                      </a:r>
                    </a:p>
                    <a:p>
                      <a:pPr marL="285750" indent="-285750">
                        <a:buFontTx/>
                        <a:buChar char="-"/>
                      </a:pPr>
                      <a:r>
                        <a:rPr lang="en-GB" b="1" dirty="0" smtClean="0">
                          <a:solidFill>
                            <a:schemeClr val="tx1"/>
                          </a:solidFill>
                        </a:rPr>
                        <a:t>Secularisation</a:t>
                      </a:r>
                    </a:p>
                    <a:p>
                      <a:pPr marL="285750" indent="-285750">
                        <a:buFontTx/>
                        <a:buChar char="-"/>
                      </a:pPr>
                      <a:r>
                        <a:rPr lang="en-GB" b="1" dirty="0" smtClean="0">
                          <a:solidFill>
                            <a:schemeClr val="tx1"/>
                          </a:solidFill>
                        </a:rPr>
                        <a:t>New movements in theology</a:t>
                      </a:r>
                      <a:endParaRPr lang="en-GB" b="1" dirty="0">
                        <a:solidFill>
                          <a:schemeClr val="tx1"/>
                        </a:solidFill>
                      </a:endParaRPr>
                    </a:p>
                  </a:txBody>
                  <a:tcPr/>
                </a:tc>
                <a:tc>
                  <a:txBody>
                    <a:bodyPr/>
                    <a:lstStyle/>
                    <a:p>
                      <a:r>
                        <a:rPr lang="en-GB" b="1" dirty="0" smtClean="0">
                          <a:solidFill>
                            <a:srgbClr val="FF0000"/>
                          </a:solidFill>
                        </a:rPr>
                        <a:t>(5) Works of Scholars</a:t>
                      </a:r>
                    </a:p>
                    <a:p>
                      <a:pPr marL="285750" indent="-285750">
                        <a:buFontTx/>
                        <a:buChar char="-"/>
                      </a:pPr>
                      <a:r>
                        <a:rPr lang="en-GB" b="1" dirty="0" smtClean="0">
                          <a:solidFill>
                            <a:schemeClr val="tx1"/>
                          </a:solidFill>
                        </a:rPr>
                        <a:t>Comparison of Barth and Hick (3 &amp; 4)</a:t>
                      </a:r>
                    </a:p>
                    <a:p>
                      <a:pPr marL="285750" indent="-285750">
                        <a:buFontTx/>
                        <a:buChar char="-"/>
                      </a:pPr>
                      <a:r>
                        <a:rPr lang="en-GB" b="1" dirty="0" smtClean="0">
                          <a:solidFill>
                            <a:schemeClr val="tx1"/>
                          </a:solidFill>
                        </a:rPr>
                        <a:t>Atonement (Anselm and </a:t>
                      </a:r>
                      <a:r>
                        <a:rPr lang="en-GB" b="1" dirty="0" err="1" smtClean="0">
                          <a:solidFill>
                            <a:schemeClr val="tx1"/>
                          </a:solidFill>
                        </a:rPr>
                        <a:t>Aulen</a:t>
                      </a:r>
                      <a:r>
                        <a:rPr lang="en-GB" b="1" dirty="0" smtClean="0">
                          <a:solidFill>
                            <a:schemeClr val="tx1"/>
                          </a:solidFill>
                        </a:rPr>
                        <a:t>)</a:t>
                      </a:r>
                      <a:endParaRPr lang="en-GB" b="1" dirty="0">
                        <a:solidFill>
                          <a:schemeClr val="tx1"/>
                        </a:solidFill>
                      </a:endParaRPr>
                    </a:p>
                  </a:txBody>
                  <a:tcPr/>
                </a:tc>
                <a:tc>
                  <a:txBody>
                    <a:bodyPr/>
                    <a:lstStyle/>
                    <a:p>
                      <a:r>
                        <a:rPr lang="en-GB" b="1" dirty="0" smtClean="0">
                          <a:solidFill>
                            <a:srgbClr val="FF0000"/>
                          </a:solidFill>
                        </a:rPr>
                        <a:t>(6) Religion and Society</a:t>
                      </a:r>
                    </a:p>
                    <a:p>
                      <a:pPr marL="285750" indent="-285750">
                        <a:buFontTx/>
                        <a:buChar char="-"/>
                      </a:pPr>
                      <a:r>
                        <a:rPr lang="en-GB" b="1" dirty="0" smtClean="0">
                          <a:solidFill>
                            <a:schemeClr val="tx1"/>
                          </a:solidFill>
                        </a:rPr>
                        <a:t>Pluralism</a:t>
                      </a:r>
                      <a:r>
                        <a:rPr lang="en-GB" b="1" baseline="0" dirty="0" smtClean="0">
                          <a:solidFill>
                            <a:schemeClr val="tx1"/>
                          </a:solidFill>
                        </a:rPr>
                        <a:t> and Diversity</a:t>
                      </a:r>
                    </a:p>
                    <a:p>
                      <a:pPr marL="285750" indent="-285750">
                        <a:buFontTx/>
                        <a:buChar char="-"/>
                      </a:pPr>
                      <a:r>
                        <a:rPr lang="en-GB" b="1" baseline="0" dirty="0" smtClean="0">
                          <a:solidFill>
                            <a:schemeClr val="tx1"/>
                          </a:solidFill>
                        </a:rPr>
                        <a:t>Equality and discrimination (gender)</a:t>
                      </a:r>
                      <a:endParaRPr lang="en-GB" b="1" dirty="0">
                        <a:solidFill>
                          <a:schemeClr val="tx1"/>
                        </a:solidFill>
                      </a:endParaRPr>
                    </a:p>
                  </a:txBody>
                  <a:tcPr/>
                </a:tc>
                <a:extLst>
                  <a:ext uri="{0D108BD9-81ED-4DB2-BD59-A6C34878D82A}">
                    <a16:rowId xmlns:a16="http://schemas.microsoft.com/office/drawing/2014/main" val="1144066801"/>
                  </a:ext>
                </a:extLst>
              </a:tr>
            </a:tbl>
          </a:graphicData>
        </a:graphic>
      </p:graphicFrame>
    </p:spTree>
    <p:extLst>
      <p:ext uri="{BB962C8B-B14F-4D97-AF65-F5344CB8AC3E}">
        <p14:creationId xmlns:p14="http://schemas.microsoft.com/office/powerpoint/2010/main" val="3926139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MUSIC</a:t>
            </a:r>
            <a:endParaRPr lang="en-GB" sz="2800" dirty="0">
              <a:latin typeface="Segoe Print" panose="02000600000000000000" pitchFamily="2" charset="0"/>
            </a:endParaRPr>
          </a:p>
        </p:txBody>
      </p:sp>
      <p:sp>
        <p:nvSpPr>
          <p:cNvPr id="4" name="TextBox 3"/>
          <p:cNvSpPr txBox="1"/>
          <p:nvPr/>
        </p:nvSpPr>
        <p:spPr>
          <a:xfrm>
            <a:off x="0" y="5288340"/>
            <a:ext cx="12192000" cy="1569660"/>
          </a:xfrm>
          <a:prstGeom prst="rect">
            <a:avLst/>
          </a:prstGeom>
          <a:solidFill>
            <a:schemeClr val="accent4">
              <a:lumMod val="20000"/>
              <a:lumOff val="80000"/>
            </a:schemeClr>
          </a:solidFill>
        </p:spPr>
        <p:txBody>
          <a:bodyPr wrap="square" rtlCol="0">
            <a:spAutoFit/>
          </a:bodyPr>
          <a:lstStyle/>
          <a:p>
            <a:r>
              <a:rPr lang="en-GB" sz="2400" b="1" dirty="0"/>
              <a:t>Hymns</a:t>
            </a:r>
            <a:r>
              <a:rPr lang="en-GB" sz="2400" dirty="0"/>
              <a:t> – these can be traditional or modern. Using well known hymns can unit people of all ages and they can join in their worship of God together. Being able to join in with a hymn and sing is an uplifting experience as the whole person is being used. (Used by Catholics, Methodists, Anglican)</a:t>
            </a:r>
          </a:p>
        </p:txBody>
      </p:sp>
    </p:spTree>
    <p:extLst>
      <p:ext uri="{BB962C8B-B14F-4D97-AF65-F5344CB8AC3E}">
        <p14:creationId xmlns:p14="http://schemas.microsoft.com/office/powerpoint/2010/main" val="393120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MUSIC</a:t>
            </a:r>
            <a:endParaRPr lang="en-GB" sz="2800" dirty="0">
              <a:latin typeface="Segoe Print" panose="02000600000000000000" pitchFamily="2" charset="0"/>
            </a:endParaRPr>
          </a:p>
        </p:txBody>
      </p:sp>
      <p:sp>
        <p:nvSpPr>
          <p:cNvPr id="4" name="TextBox 3"/>
          <p:cNvSpPr txBox="1"/>
          <p:nvPr/>
        </p:nvSpPr>
        <p:spPr>
          <a:xfrm>
            <a:off x="0" y="5288340"/>
            <a:ext cx="12192000" cy="1569660"/>
          </a:xfrm>
          <a:prstGeom prst="rect">
            <a:avLst/>
          </a:prstGeom>
          <a:solidFill>
            <a:schemeClr val="accent4">
              <a:lumMod val="20000"/>
              <a:lumOff val="80000"/>
            </a:schemeClr>
          </a:solidFill>
        </p:spPr>
        <p:txBody>
          <a:bodyPr wrap="square" rtlCol="0">
            <a:spAutoFit/>
          </a:bodyPr>
          <a:lstStyle/>
          <a:p>
            <a:r>
              <a:rPr lang="en-GB" sz="2400" b="1" dirty="0"/>
              <a:t>Modern hymns</a:t>
            </a:r>
            <a:r>
              <a:rPr lang="en-GB" sz="2400" dirty="0"/>
              <a:t> – these can engage the young but leave out the older people. There is a need for different styles of music to be played so that all ages are catered for but, what is more important – the praising of God or that we enjoy the music? Some would say that one can come from the other. (Used by all denominations)</a:t>
            </a:r>
          </a:p>
        </p:txBody>
      </p:sp>
    </p:spTree>
    <p:extLst>
      <p:ext uri="{BB962C8B-B14F-4D97-AF65-F5344CB8AC3E}">
        <p14:creationId xmlns:p14="http://schemas.microsoft.com/office/powerpoint/2010/main" val="143147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MUSIC</a:t>
            </a:r>
            <a:endParaRPr lang="en-GB" sz="2800" dirty="0">
              <a:latin typeface="Segoe Print" panose="02000600000000000000" pitchFamily="2" charset="0"/>
            </a:endParaRPr>
          </a:p>
        </p:txBody>
      </p:sp>
      <p:sp>
        <p:nvSpPr>
          <p:cNvPr id="4" name="TextBox 3"/>
          <p:cNvSpPr txBox="1"/>
          <p:nvPr/>
        </p:nvSpPr>
        <p:spPr>
          <a:xfrm>
            <a:off x="0" y="5288340"/>
            <a:ext cx="12192000" cy="1569660"/>
          </a:xfrm>
          <a:prstGeom prst="rect">
            <a:avLst/>
          </a:prstGeom>
          <a:solidFill>
            <a:schemeClr val="accent4">
              <a:lumMod val="20000"/>
              <a:lumOff val="80000"/>
            </a:schemeClr>
          </a:solidFill>
        </p:spPr>
        <p:txBody>
          <a:bodyPr wrap="square" rtlCol="0">
            <a:spAutoFit/>
          </a:bodyPr>
          <a:lstStyle/>
          <a:p>
            <a:r>
              <a:rPr lang="en-GB" sz="2400" b="1" dirty="0"/>
              <a:t>Live music</a:t>
            </a:r>
            <a:r>
              <a:rPr lang="en-GB" sz="2400" dirty="0"/>
              <a:t> – some churches have bands who play live and so lead the worship. This can sometimes lead to a concert style of service which some people like but others may not. Where does it become focused on the band rather than God? Is it more important that we are there worshipping God rather than jumping to modern music?  (Mainly used by evangelical)</a:t>
            </a:r>
          </a:p>
        </p:txBody>
      </p:sp>
    </p:spTree>
    <p:extLst>
      <p:ext uri="{BB962C8B-B14F-4D97-AF65-F5344CB8AC3E}">
        <p14:creationId xmlns:p14="http://schemas.microsoft.com/office/powerpoint/2010/main" val="210036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MUSIC</a:t>
            </a:r>
            <a:endParaRPr lang="en-GB" sz="2800" dirty="0">
              <a:latin typeface="Segoe Print" panose="02000600000000000000" pitchFamily="2" charset="0"/>
            </a:endParaRPr>
          </a:p>
        </p:txBody>
      </p:sp>
      <p:sp>
        <p:nvSpPr>
          <p:cNvPr id="4" name="TextBox 3"/>
          <p:cNvSpPr txBox="1"/>
          <p:nvPr/>
        </p:nvSpPr>
        <p:spPr>
          <a:xfrm>
            <a:off x="0" y="4549676"/>
            <a:ext cx="12192000" cy="2308324"/>
          </a:xfrm>
          <a:prstGeom prst="rect">
            <a:avLst/>
          </a:prstGeom>
          <a:solidFill>
            <a:schemeClr val="accent4">
              <a:lumMod val="20000"/>
              <a:lumOff val="80000"/>
            </a:schemeClr>
          </a:solidFill>
        </p:spPr>
        <p:txBody>
          <a:bodyPr wrap="square" rtlCol="0">
            <a:spAutoFit/>
          </a:bodyPr>
          <a:lstStyle/>
          <a:p>
            <a:r>
              <a:rPr lang="en-GB" sz="2400" b="1" dirty="0"/>
              <a:t>Plainchant </a:t>
            </a:r>
            <a:r>
              <a:rPr lang="en-GB" sz="2400" dirty="0"/>
              <a:t>– this is a type of music that is used in monasteries or in certain services during the day. It is a very spiritual type of music. It is very reflective and provides the opportunity for individual, private prayer. The music follows the same pattern in how it is sung and so has a </a:t>
            </a:r>
            <a:r>
              <a:rPr lang="en-GB" sz="2400" dirty="0" err="1"/>
              <a:t>mesmorising</a:t>
            </a:r>
            <a:r>
              <a:rPr lang="en-GB" sz="2400" dirty="0"/>
              <a:t> way of being listened to. The problems with this is that it can be difficult to understand what is being sung as sometimes it is in Latin. Also, for the younger generation it is very old fashioned. (Mainly used by Catholic and Anglican in certain services)</a:t>
            </a:r>
          </a:p>
        </p:txBody>
      </p:sp>
    </p:spTree>
    <p:extLst>
      <p:ext uri="{BB962C8B-B14F-4D97-AF65-F5344CB8AC3E}">
        <p14:creationId xmlns:p14="http://schemas.microsoft.com/office/powerpoint/2010/main" val="21202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MUSIC</a:t>
            </a:r>
            <a:endParaRPr lang="en-GB" sz="2800" dirty="0">
              <a:latin typeface="Segoe Print" panose="02000600000000000000" pitchFamily="2" charset="0"/>
            </a:endParaRPr>
          </a:p>
        </p:txBody>
      </p:sp>
      <p:sp>
        <p:nvSpPr>
          <p:cNvPr id="4" name="TextBox 3"/>
          <p:cNvSpPr txBox="1"/>
          <p:nvPr/>
        </p:nvSpPr>
        <p:spPr>
          <a:xfrm>
            <a:off x="0" y="1012954"/>
            <a:ext cx="12192000" cy="2677656"/>
          </a:xfrm>
          <a:prstGeom prst="rect">
            <a:avLst/>
          </a:prstGeom>
          <a:solidFill>
            <a:schemeClr val="accent4">
              <a:lumMod val="20000"/>
              <a:lumOff val="80000"/>
            </a:schemeClr>
          </a:solidFill>
        </p:spPr>
        <p:txBody>
          <a:bodyPr wrap="square" rtlCol="0">
            <a:spAutoFit/>
          </a:bodyPr>
          <a:lstStyle/>
          <a:p>
            <a:r>
              <a:rPr lang="en-GB" sz="2400" b="1" dirty="0"/>
              <a:t>The role of music is to do the following:</a:t>
            </a:r>
            <a:endParaRPr lang="en-GB" sz="2400" dirty="0"/>
          </a:p>
          <a:p>
            <a:pPr lvl="0"/>
            <a:r>
              <a:rPr lang="en-GB" sz="2400" dirty="0"/>
              <a:t>Bring heart and mind together when thinking about God</a:t>
            </a:r>
          </a:p>
          <a:p>
            <a:pPr lvl="0"/>
            <a:r>
              <a:rPr lang="en-GB" sz="2400" dirty="0"/>
              <a:t>Praise God through the whole person – “He who sings prays twice”</a:t>
            </a:r>
          </a:p>
          <a:p>
            <a:pPr lvl="0"/>
            <a:r>
              <a:rPr lang="en-GB" sz="2400" dirty="0"/>
              <a:t>Lift the spirits of the person</a:t>
            </a:r>
          </a:p>
          <a:p>
            <a:pPr lvl="0"/>
            <a:r>
              <a:rPr lang="en-GB" sz="2400" dirty="0"/>
              <a:t>Provide some time for reflection of the work of God for us</a:t>
            </a:r>
          </a:p>
          <a:p>
            <a:pPr lvl="0"/>
            <a:r>
              <a:rPr lang="en-GB" sz="2400" dirty="0"/>
              <a:t>Unite people in their faith through their singing</a:t>
            </a:r>
          </a:p>
          <a:p>
            <a:pPr lvl="0"/>
            <a:r>
              <a:rPr lang="en-GB" sz="2400" dirty="0"/>
              <a:t>People are lifting their voices and so are lifting themselves to God</a:t>
            </a:r>
          </a:p>
        </p:txBody>
      </p:sp>
    </p:spTree>
    <p:extLst>
      <p:ext uri="{BB962C8B-B14F-4D97-AF65-F5344CB8AC3E}">
        <p14:creationId xmlns:p14="http://schemas.microsoft.com/office/powerpoint/2010/main" val="288992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MUSIC</a:t>
            </a:r>
            <a:endParaRPr lang="en-GB" sz="2800" dirty="0">
              <a:latin typeface="Segoe Print" panose="02000600000000000000" pitchFamily="2" charset="0"/>
            </a:endParaRPr>
          </a:p>
        </p:txBody>
      </p:sp>
      <p:sp>
        <p:nvSpPr>
          <p:cNvPr id="4" name="TextBox 3"/>
          <p:cNvSpPr txBox="1"/>
          <p:nvPr/>
        </p:nvSpPr>
        <p:spPr>
          <a:xfrm>
            <a:off x="0" y="1012954"/>
            <a:ext cx="12192000" cy="2308324"/>
          </a:xfrm>
          <a:prstGeom prst="rect">
            <a:avLst/>
          </a:prstGeom>
          <a:solidFill>
            <a:schemeClr val="accent4">
              <a:lumMod val="20000"/>
              <a:lumOff val="80000"/>
            </a:schemeClr>
          </a:solidFill>
        </p:spPr>
        <p:txBody>
          <a:bodyPr wrap="square" rtlCol="0">
            <a:spAutoFit/>
          </a:bodyPr>
          <a:lstStyle/>
          <a:p>
            <a:r>
              <a:rPr lang="en-GB" sz="2400" b="1" dirty="0"/>
              <a:t>Problems</a:t>
            </a:r>
            <a:endParaRPr lang="en-GB" sz="2400" dirty="0"/>
          </a:p>
          <a:p>
            <a:pPr lvl="0"/>
            <a:r>
              <a:rPr lang="en-GB" sz="2400" dirty="0"/>
              <a:t>Some people may not like the style of music being played and so cannot engage with the worship of God</a:t>
            </a:r>
          </a:p>
          <a:p>
            <a:pPr lvl="0"/>
            <a:r>
              <a:rPr lang="en-GB" sz="2400" dirty="0"/>
              <a:t>The music may overtake the focus of the service</a:t>
            </a:r>
          </a:p>
          <a:p>
            <a:pPr lvl="0"/>
            <a:r>
              <a:rPr lang="en-GB" sz="2400" dirty="0"/>
              <a:t>Some people do not like singing as they believe that they do not have a good voice</a:t>
            </a:r>
          </a:p>
          <a:p>
            <a:pPr lvl="0"/>
            <a:r>
              <a:rPr lang="en-GB" sz="2400" dirty="0"/>
              <a:t>To sing is embarrassing for some people</a:t>
            </a:r>
          </a:p>
        </p:txBody>
      </p:sp>
    </p:spTree>
    <p:extLst>
      <p:ext uri="{BB962C8B-B14F-4D97-AF65-F5344CB8AC3E}">
        <p14:creationId xmlns:p14="http://schemas.microsoft.com/office/powerpoint/2010/main" val="213153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850270" cy="37311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0270" y="-84083"/>
            <a:ext cx="6341730" cy="694208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531476"/>
            <a:ext cx="5948855" cy="3326524"/>
          </a:xfrm>
          <a:prstGeom prst="rect">
            <a:avLst/>
          </a:prstGeom>
        </p:spPr>
      </p:pic>
    </p:spTree>
    <p:extLst>
      <p:ext uri="{BB962C8B-B14F-4D97-AF65-F5344CB8AC3E}">
        <p14:creationId xmlns:p14="http://schemas.microsoft.com/office/powerpoint/2010/main" val="63453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Review of information and test your knowledge</a:t>
            </a:r>
            <a:endParaRPr lang="en-GB" sz="2800" dirty="0">
              <a:latin typeface="Segoe Print" panose="02000600000000000000" pitchFamily="2" charset="0"/>
            </a:endParaRPr>
          </a:p>
        </p:txBody>
      </p:sp>
      <p:sp>
        <p:nvSpPr>
          <p:cNvPr id="4" name="TextBox 3"/>
          <p:cNvSpPr txBox="1"/>
          <p:nvPr/>
        </p:nvSpPr>
        <p:spPr>
          <a:xfrm>
            <a:off x="0" y="919655"/>
            <a:ext cx="12192000" cy="954107"/>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You will be given a sheet with some general questions.</a:t>
            </a:r>
          </a:p>
          <a:p>
            <a:pPr algn="ctr"/>
            <a:r>
              <a:rPr lang="en-GB" sz="2800" dirty="0" smtClean="0">
                <a:latin typeface="Segoe Print" panose="02000600000000000000" pitchFamily="2" charset="0"/>
              </a:rPr>
              <a:t>Have a go at answering them. </a:t>
            </a:r>
            <a:endParaRPr lang="en-GB" sz="2800" dirty="0">
              <a:latin typeface="Segoe Print" panose="02000600000000000000" pitchFamily="2" charset="0"/>
            </a:endParaRPr>
          </a:p>
        </p:txBody>
      </p:sp>
    </p:spTree>
    <p:extLst>
      <p:ext uri="{BB962C8B-B14F-4D97-AF65-F5344CB8AC3E}">
        <p14:creationId xmlns:p14="http://schemas.microsoft.com/office/powerpoint/2010/main" val="4160413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Review of information and test your knowledge</a:t>
            </a:r>
            <a:endParaRPr lang="en-GB" sz="2800" dirty="0">
              <a:latin typeface="Segoe Print" panose="02000600000000000000" pitchFamily="2" charset="0"/>
            </a:endParaRPr>
          </a:p>
        </p:txBody>
      </p:sp>
      <p:sp>
        <p:nvSpPr>
          <p:cNvPr id="4" name="TextBox 3"/>
          <p:cNvSpPr txBox="1"/>
          <p:nvPr/>
        </p:nvSpPr>
        <p:spPr>
          <a:xfrm>
            <a:off x="0" y="919655"/>
            <a:ext cx="12192000" cy="1384995"/>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Now have a look at some exam style questions</a:t>
            </a:r>
          </a:p>
          <a:p>
            <a:pPr algn="ctr"/>
            <a:endParaRPr lang="en-GB" sz="2800" dirty="0">
              <a:latin typeface="Segoe Print" panose="02000600000000000000" pitchFamily="2" charset="0"/>
            </a:endParaRPr>
          </a:p>
          <a:p>
            <a:pPr algn="ctr"/>
            <a:r>
              <a:rPr lang="en-GB" sz="2800" dirty="0" smtClean="0">
                <a:latin typeface="Segoe Print" panose="02000600000000000000" pitchFamily="2" charset="0"/>
              </a:rPr>
              <a:t>Make notes on how you would answer them.</a:t>
            </a:r>
            <a:endParaRPr lang="en-GB" sz="2800" dirty="0">
              <a:latin typeface="Segoe Print" panose="02000600000000000000" pitchFamily="2" charset="0"/>
            </a:endParaRPr>
          </a:p>
        </p:txBody>
      </p:sp>
    </p:spTree>
    <p:extLst>
      <p:ext uri="{BB962C8B-B14F-4D97-AF65-F5344CB8AC3E}">
        <p14:creationId xmlns:p14="http://schemas.microsoft.com/office/powerpoint/2010/main" val="1115183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CHRISTIANITY REVISION (3)</a:t>
            </a:r>
            <a:endParaRPr lang="en-GB" sz="2800" dirty="0">
              <a:latin typeface="Segoe Print" panose="020006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09039765"/>
              </p:ext>
            </p:extLst>
          </p:nvPr>
        </p:nvGraphicFramePr>
        <p:xfrm>
          <a:off x="117565" y="621441"/>
          <a:ext cx="11956869" cy="6138337"/>
        </p:xfrm>
        <a:graphic>
          <a:graphicData uri="http://schemas.openxmlformats.org/drawingml/2006/table">
            <a:tbl>
              <a:tblPr firstRow="1" bandRow="1">
                <a:tableStyleId>{5C22544A-7EE6-4342-B048-85BDC9FD1C3A}</a:tableStyleId>
              </a:tblPr>
              <a:tblGrid>
                <a:gridCol w="3985623">
                  <a:extLst>
                    <a:ext uri="{9D8B030D-6E8A-4147-A177-3AD203B41FA5}">
                      <a16:colId xmlns:a16="http://schemas.microsoft.com/office/drawing/2014/main" val="2186285200"/>
                    </a:ext>
                  </a:extLst>
                </a:gridCol>
                <a:gridCol w="3985623">
                  <a:extLst>
                    <a:ext uri="{9D8B030D-6E8A-4147-A177-3AD203B41FA5}">
                      <a16:colId xmlns:a16="http://schemas.microsoft.com/office/drawing/2014/main" val="182864570"/>
                    </a:ext>
                  </a:extLst>
                </a:gridCol>
                <a:gridCol w="3985623">
                  <a:extLst>
                    <a:ext uri="{9D8B030D-6E8A-4147-A177-3AD203B41FA5}">
                      <a16:colId xmlns:a16="http://schemas.microsoft.com/office/drawing/2014/main" val="3412066055"/>
                    </a:ext>
                  </a:extLst>
                </a:gridCol>
              </a:tblGrid>
              <a:tr h="3656881">
                <a:tc>
                  <a:txBody>
                    <a:bodyPr/>
                    <a:lstStyle/>
                    <a:p>
                      <a:pPr marL="342900" indent="-342900">
                        <a:buAutoNum type="arabicParenBoth"/>
                      </a:pPr>
                      <a:r>
                        <a:rPr lang="en-GB" dirty="0" smtClean="0">
                          <a:solidFill>
                            <a:srgbClr val="7030A0"/>
                          </a:solidFill>
                        </a:rPr>
                        <a:t>Religious</a:t>
                      </a:r>
                      <a:r>
                        <a:rPr lang="en-GB" baseline="0" dirty="0" smtClean="0">
                          <a:solidFill>
                            <a:srgbClr val="7030A0"/>
                          </a:solidFill>
                        </a:rPr>
                        <a:t> beliefs, Values and teachings</a:t>
                      </a:r>
                    </a:p>
                    <a:p>
                      <a:pPr marL="285750" indent="-285750">
                        <a:buFontTx/>
                        <a:buChar char="-"/>
                      </a:pPr>
                      <a:r>
                        <a:rPr lang="en-GB" baseline="0" dirty="0" smtClean="0">
                          <a:solidFill>
                            <a:schemeClr val="tx1"/>
                          </a:solidFill>
                        </a:rPr>
                        <a:t>Nature of God as personal  / Creator</a:t>
                      </a:r>
                    </a:p>
                    <a:p>
                      <a:pPr marL="285750" indent="-285750">
                        <a:buFontTx/>
                        <a:buChar char="-"/>
                      </a:pPr>
                      <a:r>
                        <a:rPr lang="en-GB" baseline="0" dirty="0" smtClean="0">
                          <a:solidFill>
                            <a:schemeClr val="tx1"/>
                          </a:solidFill>
                        </a:rPr>
                        <a:t>The Trinity</a:t>
                      </a:r>
                    </a:p>
                    <a:p>
                      <a:pPr marL="285750" indent="-285750">
                        <a:buFontTx/>
                        <a:buChar char="-"/>
                      </a:pPr>
                      <a:r>
                        <a:rPr lang="en-GB" baseline="0" dirty="0" smtClean="0">
                          <a:solidFill>
                            <a:schemeClr val="tx1"/>
                          </a:solidFill>
                        </a:rPr>
                        <a:t>Nature of the Church</a:t>
                      </a:r>
                    </a:p>
                    <a:p>
                      <a:pPr marL="285750" indent="-285750">
                        <a:buFontTx/>
                        <a:buChar char="-"/>
                      </a:pPr>
                      <a:r>
                        <a:rPr lang="en-GB" baseline="0" dirty="0" smtClean="0">
                          <a:solidFill>
                            <a:schemeClr val="tx1"/>
                          </a:solidFill>
                        </a:rPr>
                        <a:t>Key Moral Principles</a:t>
                      </a:r>
                      <a:endParaRPr lang="en-GB" dirty="0">
                        <a:solidFill>
                          <a:schemeClr val="tx1"/>
                        </a:solidFill>
                      </a:endParaRPr>
                    </a:p>
                  </a:txBody>
                  <a:tcPr>
                    <a:solidFill>
                      <a:schemeClr val="bg2">
                        <a:lumMod val="90000"/>
                      </a:schemeClr>
                    </a:solidFill>
                  </a:tcPr>
                </a:tc>
                <a:tc>
                  <a:txBody>
                    <a:bodyPr/>
                    <a:lstStyle/>
                    <a:p>
                      <a:r>
                        <a:rPr lang="en-GB" dirty="0" smtClean="0">
                          <a:solidFill>
                            <a:srgbClr val="7030A0"/>
                          </a:solidFill>
                        </a:rPr>
                        <a:t>(2)Sources of Wisdom and Authority</a:t>
                      </a:r>
                    </a:p>
                    <a:p>
                      <a:pPr marL="285750" indent="-285750">
                        <a:buFontTx/>
                        <a:buChar char="-"/>
                      </a:pPr>
                      <a:r>
                        <a:rPr lang="en-GB" baseline="0" dirty="0" smtClean="0">
                          <a:solidFill>
                            <a:srgbClr val="7030A0"/>
                          </a:solidFill>
                        </a:rPr>
                        <a:t>The Bible</a:t>
                      </a:r>
                    </a:p>
                    <a:p>
                      <a:pPr marL="285750" indent="-285750">
                        <a:buFontTx/>
                        <a:buChar char="-"/>
                      </a:pPr>
                      <a:r>
                        <a:rPr lang="en-GB" baseline="0" dirty="0" smtClean="0">
                          <a:solidFill>
                            <a:schemeClr val="tx1"/>
                          </a:solidFill>
                        </a:rPr>
                        <a:t>The nature and role of Jesus (Arius vs Athanasius)</a:t>
                      </a:r>
                    </a:p>
                    <a:p>
                      <a:pPr marL="285750" indent="-285750">
                        <a:buFontTx/>
                        <a:buChar char="-"/>
                      </a:pPr>
                      <a:r>
                        <a:rPr lang="en-GB" baseline="0" dirty="0" smtClean="0">
                          <a:solidFill>
                            <a:schemeClr val="tx1"/>
                          </a:solidFill>
                        </a:rPr>
                        <a:t>The Reformation (Luther and Calvin)</a:t>
                      </a:r>
                    </a:p>
                    <a:p>
                      <a:pPr marL="285750" indent="-285750">
                        <a:buFontTx/>
                        <a:buChar char="-"/>
                      </a:pPr>
                      <a:r>
                        <a:rPr lang="en-GB" baseline="0" dirty="0" smtClean="0">
                          <a:solidFill>
                            <a:schemeClr val="tx1"/>
                          </a:solidFill>
                        </a:rPr>
                        <a:t>Does God suffer? (</a:t>
                      </a:r>
                      <a:r>
                        <a:rPr lang="en-GB" baseline="0" dirty="0" err="1" smtClean="0">
                          <a:solidFill>
                            <a:schemeClr val="tx1"/>
                          </a:solidFill>
                        </a:rPr>
                        <a:t>Moltmann</a:t>
                      </a:r>
                      <a:r>
                        <a:rPr lang="en-GB" baseline="0" dirty="0" smtClean="0">
                          <a:solidFill>
                            <a:schemeClr val="tx1"/>
                          </a:solidFill>
                        </a:rPr>
                        <a:t> / </a:t>
                      </a:r>
                      <a:r>
                        <a:rPr lang="en-GB" baseline="0" dirty="0" err="1" smtClean="0">
                          <a:solidFill>
                            <a:schemeClr val="tx1"/>
                          </a:solidFill>
                        </a:rPr>
                        <a:t>Weinandy</a:t>
                      </a:r>
                      <a:r>
                        <a:rPr lang="en-GB" baseline="0" dirty="0" smtClean="0">
                          <a:solidFill>
                            <a:schemeClr val="tx1"/>
                          </a:solidFill>
                        </a:rPr>
                        <a:t>)</a:t>
                      </a:r>
                      <a:endParaRPr lang="en-GB" dirty="0" smtClean="0">
                        <a:solidFill>
                          <a:schemeClr val="tx1"/>
                        </a:solidFill>
                      </a:endParaRPr>
                    </a:p>
                  </a:txBody>
                  <a:tcPr>
                    <a:solidFill>
                      <a:schemeClr val="bg2">
                        <a:lumMod val="90000"/>
                      </a:schemeClr>
                    </a:solidFill>
                  </a:tcPr>
                </a:tc>
                <a:tc>
                  <a:txBody>
                    <a:bodyPr/>
                    <a:lstStyle/>
                    <a:p>
                      <a:r>
                        <a:rPr lang="en-GB" dirty="0" smtClean="0">
                          <a:solidFill>
                            <a:srgbClr val="7030A0"/>
                          </a:solidFill>
                        </a:rPr>
                        <a:t>(3) Practices that</a:t>
                      </a:r>
                      <a:r>
                        <a:rPr lang="en-GB" baseline="0" dirty="0" smtClean="0">
                          <a:solidFill>
                            <a:srgbClr val="7030A0"/>
                          </a:solidFill>
                        </a:rPr>
                        <a:t> shape and express religious identity</a:t>
                      </a:r>
                    </a:p>
                    <a:p>
                      <a:pPr marL="285750" indent="-285750">
                        <a:buFontTx/>
                        <a:buChar char="-"/>
                      </a:pPr>
                      <a:r>
                        <a:rPr lang="en-GB" baseline="0" dirty="0" smtClean="0">
                          <a:solidFill>
                            <a:schemeClr val="tx1"/>
                          </a:solidFill>
                        </a:rPr>
                        <a:t>Diversity of practice in the Eucharist</a:t>
                      </a:r>
                    </a:p>
                    <a:p>
                      <a:pPr marL="285750" indent="-285750">
                        <a:buFontTx/>
                        <a:buChar char="-"/>
                      </a:pPr>
                      <a:r>
                        <a:rPr lang="en-GB" baseline="0" dirty="0" smtClean="0">
                          <a:solidFill>
                            <a:schemeClr val="tx1"/>
                          </a:solidFill>
                        </a:rPr>
                        <a:t>Diversity of creative expressions</a:t>
                      </a:r>
                      <a:endParaRPr lang="en-GB" dirty="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1535699400"/>
                  </a:ext>
                </a:extLst>
              </a:tr>
              <a:tr h="2481456">
                <a:tc>
                  <a:txBody>
                    <a:bodyPr/>
                    <a:lstStyle/>
                    <a:p>
                      <a:r>
                        <a:rPr lang="en-GB" b="1" dirty="0" smtClean="0">
                          <a:solidFill>
                            <a:srgbClr val="FF0000"/>
                          </a:solidFill>
                        </a:rPr>
                        <a:t>(4) Social and historical developments</a:t>
                      </a:r>
                    </a:p>
                    <a:p>
                      <a:pPr marL="285750" indent="-285750">
                        <a:buFontTx/>
                        <a:buChar char="-"/>
                      </a:pPr>
                      <a:r>
                        <a:rPr lang="en-GB" b="1" dirty="0" smtClean="0">
                          <a:solidFill>
                            <a:srgbClr val="FF0000"/>
                          </a:solidFill>
                        </a:rPr>
                        <a:t>Science (2)</a:t>
                      </a:r>
                    </a:p>
                    <a:p>
                      <a:pPr marL="285750" indent="-285750">
                        <a:buFontTx/>
                        <a:buChar char="-"/>
                      </a:pPr>
                      <a:r>
                        <a:rPr lang="en-GB" b="1" dirty="0" smtClean="0">
                          <a:solidFill>
                            <a:schemeClr val="tx1"/>
                          </a:solidFill>
                        </a:rPr>
                        <a:t>Secularisation</a:t>
                      </a:r>
                    </a:p>
                    <a:p>
                      <a:pPr marL="285750" indent="-285750">
                        <a:buFontTx/>
                        <a:buChar char="-"/>
                      </a:pPr>
                      <a:r>
                        <a:rPr lang="en-GB" b="1" dirty="0" smtClean="0">
                          <a:solidFill>
                            <a:schemeClr val="tx1"/>
                          </a:solidFill>
                        </a:rPr>
                        <a:t>New movements in theology</a:t>
                      </a:r>
                      <a:endParaRPr lang="en-GB" b="1" dirty="0">
                        <a:solidFill>
                          <a:schemeClr val="tx1"/>
                        </a:solidFill>
                      </a:endParaRPr>
                    </a:p>
                  </a:txBody>
                  <a:tcPr>
                    <a:solidFill>
                      <a:schemeClr val="bg2">
                        <a:lumMod val="90000"/>
                      </a:schemeClr>
                    </a:solidFill>
                  </a:tcPr>
                </a:tc>
                <a:tc>
                  <a:txBody>
                    <a:bodyPr/>
                    <a:lstStyle/>
                    <a:p>
                      <a:r>
                        <a:rPr lang="en-GB" b="1" dirty="0" smtClean="0">
                          <a:solidFill>
                            <a:srgbClr val="FF0000"/>
                          </a:solidFill>
                        </a:rPr>
                        <a:t>(5) Works of Scholars</a:t>
                      </a:r>
                    </a:p>
                    <a:p>
                      <a:pPr marL="285750" indent="-285750">
                        <a:buFontTx/>
                        <a:buChar char="-"/>
                      </a:pPr>
                      <a:r>
                        <a:rPr lang="en-GB" b="1" dirty="0" smtClean="0">
                          <a:solidFill>
                            <a:schemeClr val="tx1"/>
                          </a:solidFill>
                        </a:rPr>
                        <a:t>Comparison of Barth and Hick (3 &amp; 4)</a:t>
                      </a:r>
                    </a:p>
                    <a:p>
                      <a:pPr marL="285750" indent="-285750">
                        <a:buFontTx/>
                        <a:buChar char="-"/>
                      </a:pPr>
                      <a:r>
                        <a:rPr lang="en-GB" b="1" dirty="0" smtClean="0">
                          <a:solidFill>
                            <a:schemeClr val="tx1"/>
                          </a:solidFill>
                        </a:rPr>
                        <a:t>Atonement (Anselm and </a:t>
                      </a:r>
                      <a:r>
                        <a:rPr lang="en-GB" b="1" dirty="0" err="1" smtClean="0">
                          <a:solidFill>
                            <a:schemeClr val="tx1"/>
                          </a:solidFill>
                        </a:rPr>
                        <a:t>Aulen</a:t>
                      </a:r>
                      <a:r>
                        <a:rPr lang="en-GB" b="1" dirty="0" smtClean="0">
                          <a:solidFill>
                            <a:schemeClr val="tx1"/>
                          </a:solidFill>
                        </a:rPr>
                        <a:t>)</a:t>
                      </a:r>
                      <a:endParaRPr lang="en-GB" b="1" dirty="0">
                        <a:solidFill>
                          <a:schemeClr val="tx1"/>
                        </a:solidFill>
                      </a:endParaRPr>
                    </a:p>
                  </a:txBody>
                  <a:tcPr>
                    <a:solidFill>
                      <a:schemeClr val="bg2">
                        <a:lumMod val="90000"/>
                      </a:schemeClr>
                    </a:solidFill>
                  </a:tcPr>
                </a:tc>
                <a:tc>
                  <a:txBody>
                    <a:bodyPr/>
                    <a:lstStyle/>
                    <a:p>
                      <a:r>
                        <a:rPr lang="en-GB" b="1" dirty="0" smtClean="0">
                          <a:solidFill>
                            <a:srgbClr val="FF0000"/>
                          </a:solidFill>
                        </a:rPr>
                        <a:t>(6) Religion and Society</a:t>
                      </a:r>
                    </a:p>
                    <a:p>
                      <a:pPr marL="285750" indent="-285750">
                        <a:buFontTx/>
                        <a:buChar char="-"/>
                      </a:pPr>
                      <a:r>
                        <a:rPr lang="en-GB" b="1" dirty="0" smtClean="0">
                          <a:solidFill>
                            <a:schemeClr val="tx1"/>
                          </a:solidFill>
                        </a:rPr>
                        <a:t>Pluralism</a:t>
                      </a:r>
                      <a:r>
                        <a:rPr lang="en-GB" b="1" baseline="0" dirty="0" smtClean="0">
                          <a:solidFill>
                            <a:schemeClr val="tx1"/>
                          </a:solidFill>
                        </a:rPr>
                        <a:t> and Diversity</a:t>
                      </a:r>
                    </a:p>
                    <a:p>
                      <a:pPr marL="285750" indent="-285750">
                        <a:buFontTx/>
                        <a:buChar char="-"/>
                      </a:pPr>
                      <a:r>
                        <a:rPr lang="en-GB" b="1" baseline="0" dirty="0" smtClean="0">
                          <a:solidFill>
                            <a:schemeClr val="tx1"/>
                          </a:solidFill>
                        </a:rPr>
                        <a:t>Equality and discrimination (gender)</a:t>
                      </a:r>
                      <a:endParaRPr lang="en-GB" b="1" dirty="0">
                        <a:solidFill>
                          <a:schemeClr val="tx1"/>
                        </a:solidFill>
                      </a:endParaRPr>
                    </a:p>
                  </a:txBody>
                  <a:tcPr>
                    <a:solidFill>
                      <a:schemeClr val="bg2">
                        <a:lumMod val="90000"/>
                      </a:schemeClr>
                    </a:solidFill>
                  </a:tcPr>
                </a:tc>
                <a:extLst>
                  <a:ext uri="{0D108BD9-81ED-4DB2-BD59-A6C34878D82A}">
                    <a16:rowId xmlns:a16="http://schemas.microsoft.com/office/drawing/2014/main" val="1144066801"/>
                  </a:ext>
                </a:extLst>
              </a:tr>
            </a:tbl>
          </a:graphicData>
        </a:graphic>
      </p:graphicFrame>
    </p:spTree>
    <p:extLst>
      <p:ext uri="{BB962C8B-B14F-4D97-AF65-F5344CB8AC3E}">
        <p14:creationId xmlns:p14="http://schemas.microsoft.com/office/powerpoint/2010/main" val="569039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Bread and Wine at Mass</a:t>
            </a:r>
            <a:endParaRPr lang="en-GB" sz="2800" dirty="0">
              <a:latin typeface="Segoe Print" panose="02000600000000000000" pitchFamily="2" charset="0"/>
            </a:endParaRPr>
          </a:p>
        </p:txBody>
      </p:sp>
      <p:sp>
        <p:nvSpPr>
          <p:cNvPr id="6" name="TextBox 5"/>
          <p:cNvSpPr txBox="1"/>
          <p:nvPr/>
        </p:nvSpPr>
        <p:spPr>
          <a:xfrm>
            <a:off x="266700" y="551289"/>
            <a:ext cx="11925300" cy="4431983"/>
          </a:xfrm>
          <a:prstGeom prst="rect">
            <a:avLst/>
          </a:prstGeom>
          <a:solidFill>
            <a:schemeClr val="accent4">
              <a:lumMod val="20000"/>
              <a:lumOff val="80000"/>
            </a:schemeClr>
          </a:solidFill>
        </p:spPr>
        <p:txBody>
          <a:bodyPr wrap="square" rtlCol="0">
            <a:spAutoFit/>
          </a:bodyPr>
          <a:lstStyle/>
          <a:p>
            <a:pPr marL="342900" indent="-342900">
              <a:buFont typeface="Arial" panose="020B0604020202020204" pitchFamily="34" charset="0"/>
              <a:buChar char="•"/>
            </a:pPr>
            <a:r>
              <a:rPr lang="en-GB" sz="2400" dirty="0"/>
              <a:t>“Take this all of you and eat it. This is my body…This is the blood of the new and everlasting covenant which will be poured out for you and all people so that sins may be forgiven. Do this in memory of me</a:t>
            </a:r>
            <a:r>
              <a:rPr lang="en-GB" sz="2400" dirty="0" smtClean="0"/>
              <a:t>.”</a:t>
            </a:r>
          </a:p>
          <a:p>
            <a:pPr marL="342900" lvl="0" indent="-342900">
              <a:buFont typeface="Arial" panose="020B0604020202020204" pitchFamily="34" charset="0"/>
              <a:buChar char="•"/>
            </a:pPr>
            <a:r>
              <a:rPr lang="en-GB" sz="2400" dirty="0"/>
              <a:t>Jesus was anticipating his death</a:t>
            </a:r>
          </a:p>
          <a:p>
            <a:pPr marL="342900" lvl="0" indent="-342900">
              <a:buFont typeface="Arial" panose="020B0604020202020204" pitchFamily="34" charset="0"/>
              <a:buChar char="•"/>
            </a:pPr>
            <a:r>
              <a:rPr lang="en-GB" sz="2400" dirty="0"/>
              <a:t>Jesus was showing that his whole being was present, by saying the bread was his body and the wine was his blood.</a:t>
            </a:r>
          </a:p>
          <a:p>
            <a:pPr marL="342900" lvl="0" indent="-342900">
              <a:buFont typeface="Arial" panose="020B0604020202020204" pitchFamily="34" charset="0"/>
              <a:buChar char="•"/>
            </a:pPr>
            <a:r>
              <a:rPr lang="en-GB" sz="2400" dirty="0"/>
              <a:t>The actions of breaking the bread and pouring the wine symbolise the death of Jesus, which he accepted for the sake of humanity. Both actions reflect the idea of the body and life force being destroyed.</a:t>
            </a:r>
          </a:p>
          <a:p>
            <a:pPr marL="342900" lvl="0" indent="-342900">
              <a:buFont typeface="Arial" panose="020B0604020202020204" pitchFamily="34" charset="0"/>
              <a:buChar char="•"/>
            </a:pPr>
            <a:r>
              <a:rPr lang="en-GB" sz="2400" dirty="0"/>
              <a:t>Jesus’ command to eat and drink makes his followers sharers in the offering that he made to the Father on the cross.</a:t>
            </a:r>
          </a:p>
          <a:p>
            <a:endParaRPr lang="en-GB" dirty="0"/>
          </a:p>
        </p:txBody>
      </p:sp>
    </p:spTree>
    <p:extLst>
      <p:ext uri="{BB962C8B-B14F-4D97-AF65-F5344CB8AC3E}">
        <p14:creationId xmlns:p14="http://schemas.microsoft.com/office/powerpoint/2010/main" val="42789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Different attitudes on the Eucharist</a:t>
            </a:r>
            <a:endParaRPr lang="en-GB" sz="2800" dirty="0">
              <a:latin typeface="Segoe Print" panose="02000600000000000000" pitchFamily="2" charset="0"/>
            </a:endParaRPr>
          </a:p>
        </p:txBody>
      </p:sp>
      <p:sp>
        <p:nvSpPr>
          <p:cNvPr id="6" name="TextBox 5"/>
          <p:cNvSpPr txBox="1"/>
          <p:nvPr/>
        </p:nvSpPr>
        <p:spPr>
          <a:xfrm>
            <a:off x="0" y="394692"/>
            <a:ext cx="12192000" cy="6463308"/>
          </a:xfrm>
          <a:prstGeom prst="rect">
            <a:avLst/>
          </a:prstGeom>
          <a:solidFill>
            <a:schemeClr val="accent4">
              <a:lumMod val="40000"/>
              <a:lumOff val="60000"/>
            </a:schemeClr>
          </a:solidFill>
        </p:spPr>
        <p:txBody>
          <a:bodyPr wrap="square" rtlCol="0">
            <a:spAutoFit/>
          </a:bodyPr>
          <a:lstStyle/>
          <a:p>
            <a:r>
              <a:rPr lang="en-GB" b="1" dirty="0" smtClean="0"/>
              <a:t>Catholic </a:t>
            </a:r>
            <a:r>
              <a:rPr lang="en-GB" b="1" dirty="0"/>
              <a:t>understanding of the </a:t>
            </a:r>
            <a:r>
              <a:rPr lang="en-GB" b="1" dirty="0" smtClean="0"/>
              <a:t>Eucharist</a:t>
            </a:r>
            <a:r>
              <a:rPr lang="en-GB" dirty="0"/>
              <a:t> </a:t>
            </a:r>
            <a:r>
              <a:rPr lang="en-GB" dirty="0" smtClean="0"/>
              <a:t>- </a:t>
            </a:r>
            <a:r>
              <a:rPr lang="en-GB" b="1" dirty="0" smtClean="0"/>
              <a:t>transubstantiation</a:t>
            </a:r>
            <a:r>
              <a:rPr lang="en-GB" dirty="0"/>
              <a:t>. This means that once the priest has blessed the bread and wine, </a:t>
            </a:r>
            <a:r>
              <a:rPr lang="en-GB" b="1" dirty="0"/>
              <a:t>despite retaining the physical appearance of bread and wine they are transformed into the actual body and blood of Christ</a:t>
            </a:r>
            <a:r>
              <a:rPr lang="en-GB" dirty="0"/>
              <a:t>. Catholics argue this doctrine is supported by John 6:55: </a:t>
            </a:r>
            <a:r>
              <a:rPr lang="en-GB" b="1" i="1" dirty="0"/>
              <a:t>For my flesh is real food and my blood is real drink</a:t>
            </a:r>
            <a:r>
              <a:rPr lang="en-GB" dirty="0"/>
              <a:t> and Matthew 26:26: </a:t>
            </a:r>
            <a:r>
              <a:rPr lang="en-GB" b="1" i="1" dirty="0"/>
              <a:t>Take and eat; this is my body</a:t>
            </a:r>
            <a:r>
              <a:rPr lang="en-GB" i="1" dirty="0"/>
              <a:t>. </a:t>
            </a:r>
            <a:endParaRPr lang="en-GB" i="1" dirty="0" smtClean="0"/>
          </a:p>
          <a:p>
            <a:endParaRPr lang="en-GB" b="1" dirty="0" smtClean="0"/>
          </a:p>
          <a:p>
            <a:r>
              <a:rPr lang="en-GB" b="1" dirty="0" err="1" smtClean="0"/>
              <a:t>Transignification</a:t>
            </a:r>
            <a:r>
              <a:rPr lang="en-GB" dirty="0"/>
              <a:t> </a:t>
            </a:r>
            <a:r>
              <a:rPr lang="en-GB" dirty="0" smtClean="0"/>
              <a:t>-  </a:t>
            </a:r>
            <a:r>
              <a:rPr lang="en-GB" dirty="0" err="1" smtClean="0"/>
              <a:t>Transignification</a:t>
            </a:r>
            <a:r>
              <a:rPr lang="en-GB" dirty="0" smtClean="0"/>
              <a:t> </a:t>
            </a:r>
            <a:r>
              <a:rPr lang="en-GB" dirty="0"/>
              <a:t>is based on the idea that there are two kinds of presence: local and personal.</a:t>
            </a:r>
          </a:p>
          <a:p>
            <a:r>
              <a:rPr lang="en-GB" dirty="0"/>
              <a:t>You may be ‘locally present’ in this class (your body is here) but if your thoughts are far away, then you are not ‘personally present</a:t>
            </a:r>
            <a:r>
              <a:rPr lang="en-GB" dirty="0" smtClean="0"/>
              <a:t>’. When </a:t>
            </a:r>
            <a:r>
              <a:rPr lang="en-GB" dirty="0"/>
              <a:t>the priest consecrates the bread and wine of the Eucharist they </a:t>
            </a:r>
            <a:r>
              <a:rPr lang="en-GB" b="1" dirty="0"/>
              <a:t>take on the real significance of Christ’s body and blood, but they are not chemically changed</a:t>
            </a:r>
            <a:endParaRPr lang="en-GB" dirty="0"/>
          </a:p>
          <a:p>
            <a:r>
              <a:rPr lang="en-GB" dirty="0"/>
              <a:t> </a:t>
            </a:r>
          </a:p>
          <a:p>
            <a:r>
              <a:rPr lang="en-GB" b="1" dirty="0" err="1" smtClean="0"/>
              <a:t>Transfinalization</a:t>
            </a:r>
            <a:r>
              <a:rPr lang="en-GB" dirty="0"/>
              <a:t> </a:t>
            </a:r>
            <a:r>
              <a:rPr lang="en-GB" dirty="0" smtClean="0"/>
              <a:t>- Proposed </a:t>
            </a:r>
            <a:r>
              <a:rPr lang="en-GB" dirty="0"/>
              <a:t>by </a:t>
            </a:r>
            <a:r>
              <a:rPr lang="en-GB" b="1" dirty="0"/>
              <a:t>Karl </a:t>
            </a:r>
            <a:r>
              <a:rPr lang="en-GB" b="1" dirty="0" err="1" smtClean="0"/>
              <a:t>Rahner</a:t>
            </a:r>
            <a:r>
              <a:rPr lang="en-GB" dirty="0"/>
              <a:t> </a:t>
            </a:r>
            <a:r>
              <a:rPr lang="en-GB" dirty="0" smtClean="0"/>
              <a:t>- When </a:t>
            </a:r>
            <a:r>
              <a:rPr lang="en-GB" dirty="0"/>
              <a:t>the priest consecrates the bread and wine their </a:t>
            </a:r>
            <a:r>
              <a:rPr lang="en-GB" b="1" dirty="0"/>
              <a:t>purpose and finality are changed, but not their </a:t>
            </a:r>
            <a:r>
              <a:rPr lang="en-GB" b="1" dirty="0" smtClean="0"/>
              <a:t>substance</a:t>
            </a:r>
            <a:r>
              <a:rPr lang="en-GB" dirty="0"/>
              <a:t> </a:t>
            </a:r>
            <a:r>
              <a:rPr lang="en-GB" dirty="0" smtClean="0"/>
              <a:t>They </a:t>
            </a:r>
            <a:r>
              <a:rPr lang="en-GB" dirty="0"/>
              <a:t>do not become Christ’s body and blood but serve a </a:t>
            </a:r>
            <a:r>
              <a:rPr lang="en-GB" b="1" dirty="0"/>
              <a:t>new function</a:t>
            </a:r>
            <a:r>
              <a:rPr lang="en-GB" dirty="0"/>
              <a:t>, which is to </a:t>
            </a:r>
            <a:r>
              <a:rPr lang="en-GB" b="1" dirty="0"/>
              <a:t>stir up faith in the mystery of Christ’s redemptive love</a:t>
            </a:r>
            <a:endParaRPr lang="en-GB" dirty="0"/>
          </a:p>
          <a:p>
            <a:r>
              <a:rPr lang="en-GB" dirty="0"/>
              <a:t> </a:t>
            </a:r>
          </a:p>
          <a:p>
            <a:r>
              <a:rPr lang="en-GB" b="1" dirty="0"/>
              <a:t>Protestant understanding of the Eucharist -  Consubstantiation</a:t>
            </a:r>
            <a:endParaRPr lang="en-GB" dirty="0"/>
          </a:p>
          <a:p>
            <a:pPr lvl="0"/>
            <a:r>
              <a:rPr lang="en-GB" dirty="0"/>
              <a:t>Consubstantiation is a doctrine put forward by Protestant Reformers to challenge the Catholic idea of transubstantiation</a:t>
            </a:r>
          </a:p>
          <a:p>
            <a:pPr lvl="0"/>
            <a:r>
              <a:rPr lang="en-GB" dirty="0"/>
              <a:t>The bread and the wine of the Eucharist do not change into the actual body and blood of Christ. They remain bread and wine</a:t>
            </a:r>
          </a:p>
          <a:p>
            <a:pPr lvl="0"/>
            <a:r>
              <a:rPr lang="en-GB" dirty="0"/>
              <a:t>However, Christ is spiritually </a:t>
            </a:r>
            <a:r>
              <a:rPr lang="en-GB" dirty="0" smtClean="0"/>
              <a:t>present.</a:t>
            </a:r>
          </a:p>
          <a:p>
            <a:pPr lvl="0"/>
            <a:r>
              <a:rPr lang="en-GB" b="1" dirty="0" err="1" smtClean="0"/>
              <a:t>Memorialism</a:t>
            </a:r>
            <a:r>
              <a:rPr lang="en-GB" dirty="0"/>
              <a:t> </a:t>
            </a:r>
            <a:r>
              <a:rPr lang="en-GB" dirty="0" smtClean="0"/>
              <a:t>- Zwingli </a:t>
            </a:r>
            <a:r>
              <a:rPr lang="en-GB" dirty="0"/>
              <a:t>denied the real presence of Christ </a:t>
            </a:r>
            <a:r>
              <a:rPr lang="en-GB" b="1" i="1" dirty="0"/>
              <a:t>in</a:t>
            </a:r>
            <a:r>
              <a:rPr lang="en-GB" dirty="0"/>
              <a:t> the sacrament and taught that </a:t>
            </a:r>
            <a:r>
              <a:rPr lang="en-GB" b="1" dirty="0"/>
              <a:t>the bread and wine do not communicate him to the </a:t>
            </a:r>
            <a:r>
              <a:rPr lang="en-GB" b="1" dirty="0" smtClean="0"/>
              <a:t>recipient</a:t>
            </a:r>
            <a:r>
              <a:rPr lang="en-GB" dirty="0"/>
              <a:t> </a:t>
            </a:r>
            <a:r>
              <a:rPr lang="en-GB" dirty="0" smtClean="0"/>
              <a:t>They </a:t>
            </a:r>
            <a:r>
              <a:rPr lang="en-GB" dirty="0"/>
              <a:t>are </a:t>
            </a:r>
            <a:r>
              <a:rPr lang="en-GB" b="1" dirty="0"/>
              <a:t>symbolic representations </a:t>
            </a:r>
            <a:r>
              <a:rPr lang="en-GB" dirty="0"/>
              <a:t>of his body and </a:t>
            </a:r>
            <a:r>
              <a:rPr lang="en-GB" dirty="0" smtClean="0"/>
              <a:t>blood</a:t>
            </a:r>
          </a:p>
          <a:p>
            <a:pPr lvl="0"/>
            <a:endParaRPr lang="en-GB" dirty="0"/>
          </a:p>
          <a:p>
            <a:r>
              <a:rPr lang="en-GB" b="1" dirty="0" err="1" smtClean="0"/>
              <a:t>Virtualism</a:t>
            </a:r>
            <a:r>
              <a:rPr lang="en-GB" dirty="0"/>
              <a:t> </a:t>
            </a:r>
            <a:r>
              <a:rPr lang="en-GB" dirty="0" smtClean="0"/>
              <a:t>- </a:t>
            </a:r>
            <a:r>
              <a:rPr lang="en-GB" b="1" dirty="0" smtClean="0"/>
              <a:t>John Calvin</a:t>
            </a:r>
            <a:r>
              <a:rPr lang="en-GB" dirty="0"/>
              <a:t> </a:t>
            </a:r>
            <a:r>
              <a:rPr lang="en-GB" dirty="0" smtClean="0"/>
              <a:t>- Taught </a:t>
            </a:r>
            <a:r>
              <a:rPr lang="en-GB" dirty="0"/>
              <a:t>that Christ’s body </a:t>
            </a:r>
            <a:r>
              <a:rPr lang="en-GB" b="1" dirty="0"/>
              <a:t>cannot be present in the Eucharist, because Christ’s body has ascended into </a:t>
            </a:r>
            <a:r>
              <a:rPr lang="en-GB" b="1" dirty="0" smtClean="0"/>
              <a:t>heaven</a:t>
            </a:r>
            <a:r>
              <a:rPr lang="en-GB" dirty="0"/>
              <a:t> </a:t>
            </a:r>
            <a:r>
              <a:rPr lang="en-GB" dirty="0" smtClean="0"/>
              <a:t>-However</a:t>
            </a:r>
            <a:r>
              <a:rPr lang="en-GB" dirty="0"/>
              <a:t>, </a:t>
            </a:r>
            <a:r>
              <a:rPr lang="en-GB" b="1" dirty="0"/>
              <a:t>Christ’s unique power </a:t>
            </a:r>
            <a:r>
              <a:rPr lang="en-GB" dirty="0"/>
              <a:t>(Latin = </a:t>
            </a:r>
            <a:r>
              <a:rPr lang="en-GB" i="1" dirty="0" err="1"/>
              <a:t>virtus</a:t>
            </a:r>
            <a:r>
              <a:rPr lang="en-GB" dirty="0"/>
              <a:t>) is present in the bread and </a:t>
            </a:r>
            <a:r>
              <a:rPr lang="en-GB" dirty="0" smtClean="0"/>
              <a:t>wine</a:t>
            </a:r>
            <a:endParaRPr lang="en-GB" dirty="0"/>
          </a:p>
        </p:txBody>
      </p:sp>
    </p:spTree>
    <p:extLst>
      <p:ext uri="{BB962C8B-B14F-4D97-AF65-F5344CB8AC3E}">
        <p14:creationId xmlns:p14="http://schemas.microsoft.com/office/powerpoint/2010/main" val="161040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Different attitudes on the Eucharist</a:t>
            </a:r>
            <a:endParaRPr lang="en-GB" sz="2800" dirty="0">
              <a:latin typeface="Segoe Print" panose="02000600000000000000" pitchFamily="2" charset="0"/>
            </a:endParaRPr>
          </a:p>
        </p:txBody>
      </p:sp>
      <p:sp>
        <p:nvSpPr>
          <p:cNvPr id="6" name="TextBox 5"/>
          <p:cNvSpPr txBox="1"/>
          <p:nvPr/>
        </p:nvSpPr>
        <p:spPr>
          <a:xfrm>
            <a:off x="0" y="394692"/>
            <a:ext cx="12192000" cy="3139321"/>
          </a:xfrm>
          <a:prstGeom prst="rect">
            <a:avLst/>
          </a:prstGeom>
          <a:solidFill>
            <a:schemeClr val="accent4">
              <a:lumMod val="40000"/>
              <a:lumOff val="60000"/>
            </a:schemeClr>
          </a:solidFill>
        </p:spPr>
        <p:txBody>
          <a:bodyPr wrap="square" rtlCol="0">
            <a:spAutoFit/>
          </a:bodyPr>
          <a:lstStyle/>
          <a:p>
            <a:r>
              <a:rPr lang="en-GB" b="1" dirty="0" smtClean="0"/>
              <a:t>What is transubstantiation and who believes it?</a:t>
            </a:r>
            <a:endParaRPr lang="en-GB" i="1" dirty="0" smtClean="0"/>
          </a:p>
          <a:p>
            <a:endParaRPr lang="en-GB" b="1" dirty="0" smtClean="0"/>
          </a:p>
          <a:p>
            <a:r>
              <a:rPr lang="en-GB" b="1" dirty="0" smtClean="0"/>
              <a:t>What is </a:t>
            </a:r>
            <a:r>
              <a:rPr lang="en-GB" b="1" dirty="0" err="1" smtClean="0"/>
              <a:t>transignification</a:t>
            </a:r>
            <a:r>
              <a:rPr lang="en-GB" b="1" dirty="0" smtClean="0"/>
              <a:t>?</a:t>
            </a:r>
            <a:endParaRPr lang="en-GB" dirty="0"/>
          </a:p>
          <a:p>
            <a:endParaRPr lang="en-GB" dirty="0"/>
          </a:p>
          <a:p>
            <a:r>
              <a:rPr lang="en-GB" b="1" dirty="0" smtClean="0"/>
              <a:t>What is </a:t>
            </a:r>
            <a:r>
              <a:rPr lang="en-GB" b="1" dirty="0" err="1" smtClean="0"/>
              <a:t>transfinalization</a:t>
            </a:r>
            <a:r>
              <a:rPr lang="en-GB" b="1" dirty="0" smtClean="0"/>
              <a:t> and who believed it?</a:t>
            </a:r>
          </a:p>
          <a:p>
            <a:endParaRPr lang="en-GB" dirty="0"/>
          </a:p>
          <a:p>
            <a:r>
              <a:rPr lang="en-GB" b="1" dirty="0" smtClean="0"/>
              <a:t>What is consubstantiation and who believes it?</a:t>
            </a:r>
          </a:p>
          <a:p>
            <a:endParaRPr lang="en-GB" dirty="0" smtClean="0"/>
          </a:p>
          <a:p>
            <a:pPr lvl="0"/>
            <a:r>
              <a:rPr lang="en-GB" b="1" dirty="0" smtClean="0"/>
              <a:t>What is </a:t>
            </a:r>
            <a:r>
              <a:rPr lang="en-GB" b="1" dirty="0" err="1" smtClean="0"/>
              <a:t>memorialism</a:t>
            </a:r>
            <a:r>
              <a:rPr lang="en-GB" b="1" dirty="0" smtClean="0"/>
              <a:t> and who believes it?</a:t>
            </a:r>
            <a:endParaRPr lang="en-GB" dirty="0" smtClean="0"/>
          </a:p>
          <a:p>
            <a:pPr lvl="0"/>
            <a:endParaRPr lang="en-GB" dirty="0"/>
          </a:p>
          <a:p>
            <a:r>
              <a:rPr lang="en-GB" b="1" dirty="0" smtClean="0"/>
              <a:t>What is </a:t>
            </a:r>
            <a:r>
              <a:rPr lang="en-GB" b="1" dirty="0" err="1" smtClean="0"/>
              <a:t>virtualism</a:t>
            </a:r>
            <a:r>
              <a:rPr lang="en-GB" b="1" dirty="0" smtClean="0"/>
              <a:t> and who believes it?</a:t>
            </a:r>
            <a:endParaRPr lang="en-GB" dirty="0"/>
          </a:p>
        </p:txBody>
      </p:sp>
    </p:spTree>
    <p:extLst>
      <p:ext uri="{BB962C8B-B14F-4D97-AF65-F5344CB8AC3E}">
        <p14:creationId xmlns:p14="http://schemas.microsoft.com/office/powerpoint/2010/main" val="616799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21832"/>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Private and Public worship</a:t>
            </a:r>
            <a:endParaRPr lang="en-GB" sz="2800" dirty="0">
              <a:latin typeface="Segoe Print" panose="02000600000000000000" pitchFamily="2" charset="0"/>
            </a:endParaRPr>
          </a:p>
        </p:txBody>
      </p:sp>
      <p:sp>
        <p:nvSpPr>
          <p:cNvPr id="4" name="TextBox 3"/>
          <p:cNvSpPr txBox="1"/>
          <p:nvPr/>
        </p:nvSpPr>
        <p:spPr>
          <a:xfrm>
            <a:off x="164797" y="523220"/>
            <a:ext cx="11658600" cy="6186309"/>
          </a:xfrm>
          <a:prstGeom prst="rect">
            <a:avLst/>
          </a:prstGeom>
          <a:solidFill>
            <a:schemeClr val="accent4">
              <a:lumMod val="20000"/>
              <a:lumOff val="80000"/>
            </a:schemeClr>
          </a:solidFill>
        </p:spPr>
        <p:txBody>
          <a:bodyPr wrap="square" rtlCol="0">
            <a:spAutoFit/>
          </a:bodyPr>
          <a:lstStyle/>
          <a:p>
            <a:r>
              <a:rPr lang="en-GB" b="1" u="sng" dirty="0"/>
              <a:t>Types of prayer</a:t>
            </a:r>
            <a:endParaRPr lang="en-GB" dirty="0"/>
          </a:p>
          <a:p>
            <a:r>
              <a:rPr lang="en-GB" b="1" dirty="0"/>
              <a:t>Private prayer</a:t>
            </a:r>
            <a:endParaRPr lang="en-GB" dirty="0"/>
          </a:p>
          <a:p>
            <a:pPr lvl="0"/>
            <a:r>
              <a:rPr lang="en-GB" dirty="0"/>
              <a:t>PRAISE / ADORATION – being joyful and loving God and His abundant bounty.</a:t>
            </a:r>
          </a:p>
          <a:p>
            <a:pPr lvl="0"/>
            <a:r>
              <a:rPr lang="en-GB" dirty="0"/>
              <a:t>THANKSGIVING - appreciation for God and His immeasurable gifts of love and goodness</a:t>
            </a:r>
          </a:p>
          <a:p>
            <a:pPr lvl="0"/>
            <a:r>
              <a:rPr lang="en-GB" dirty="0"/>
              <a:t>CONFESSION - contrition for our sins against God and others</a:t>
            </a:r>
          </a:p>
          <a:p>
            <a:pPr lvl="0"/>
            <a:r>
              <a:rPr lang="en-GB" dirty="0"/>
              <a:t>INTERCESSION – praying on behalf of someone else, being concerned about the plight and need of others</a:t>
            </a:r>
          </a:p>
          <a:p>
            <a:pPr lvl="0"/>
            <a:r>
              <a:rPr lang="en-GB" dirty="0"/>
              <a:t>PETITION – asking God for something</a:t>
            </a:r>
          </a:p>
          <a:p>
            <a:r>
              <a:rPr lang="en-GB" b="1" dirty="0"/>
              <a:t>Public prayer</a:t>
            </a:r>
            <a:endParaRPr lang="en-GB" dirty="0"/>
          </a:p>
          <a:p>
            <a:r>
              <a:rPr lang="en-GB" dirty="0"/>
              <a:t>Mass – receiving the sacrament, giving thanks for the Lord’s life and strength</a:t>
            </a:r>
          </a:p>
          <a:p>
            <a:r>
              <a:rPr lang="en-GB" dirty="0"/>
              <a:t>Coming together for weekly prayers</a:t>
            </a:r>
          </a:p>
          <a:p>
            <a:r>
              <a:rPr lang="en-GB" b="1" dirty="0"/>
              <a:t>Silent prayer / Contemplation</a:t>
            </a:r>
            <a:endParaRPr lang="en-GB" dirty="0"/>
          </a:p>
          <a:p>
            <a:r>
              <a:rPr lang="en-GB" dirty="0"/>
              <a:t>Using meditation or contemplation as prayer. Focusing on God and being conscious of Him. Sometimes an icon is used to focus the wandering mind such as a crucifix or statue. Meditation can help give insight into daily lives and spiritual journey.</a:t>
            </a:r>
          </a:p>
          <a:p>
            <a:r>
              <a:rPr lang="en-GB" b="1" dirty="0" smtClean="0"/>
              <a:t>The </a:t>
            </a:r>
            <a:r>
              <a:rPr lang="en-GB" b="1" dirty="0"/>
              <a:t>Lord’s Prayer</a:t>
            </a:r>
            <a:endParaRPr lang="en-GB" dirty="0"/>
          </a:p>
          <a:p>
            <a:r>
              <a:rPr lang="en-GB" dirty="0"/>
              <a:t>The oldest Christian prayer taught by Jesus to his disciples. Teaches forgiveness so that God will forgive believers. It is a way to salvation and freedom.</a:t>
            </a:r>
          </a:p>
          <a:p>
            <a:r>
              <a:rPr lang="en-GB" b="1" u="sng" dirty="0"/>
              <a:t>Purpose of prayer</a:t>
            </a:r>
            <a:endParaRPr lang="en-GB" dirty="0"/>
          </a:p>
          <a:p>
            <a:pPr lvl="0"/>
            <a:r>
              <a:rPr lang="en-GB" dirty="0"/>
              <a:t>Focus on God and get closer to him</a:t>
            </a:r>
          </a:p>
          <a:p>
            <a:pPr lvl="0"/>
            <a:r>
              <a:rPr lang="en-GB" dirty="0"/>
              <a:t>To learn not to be selfish and to realise not to be dependent on others</a:t>
            </a:r>
          </a:p>
          <a:p>
            <a:pPr lvl="0"/>
            <a:r>
              <a:rPr lang="en-GB" dirty="0"/>
              <a:t>Improve their life and help them come to terms with things they’ve done</a:t>
            </a:r>
          </a:p>
          <a:p>
            <a:pPr lvl="0"/>
            <a:r>
              <a:rPr lang="en-GB" dirty="0"/>
              <a:t>Help others who suffer, and to inspire them to do something practical to help others too</a:t>
            </a:r>
          </a:p>
          <a:p>
            <a:pPr lvl="0"/>
            <a:r>
              <a:rPr lang="en-GB" dirty="0"/>
              <a:t>Bring inner peace</a:t>
            </a:r>
          </a:p>
        </p:txBody>
      </p:sp>
    </p:spTree>
    <p:extLst>
      <p:ext uri="{BB962C8B-B14F-4D97-AF65-F5344CB8AC3E}">
        <p14:creationId xmlns:p14="http://schemas.microsoft.com/office/powerpoint/2010/main" val="199293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1610"/>
            <a:ext cx="12192000" cy="6321832"/>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Private and Public worship</a:t>
            </a:r>
            <a:endParaRPr lang="en-GB" sz="2800" dirty="0">
              <a:latin typeface="Segoe Print" panose="02000600000000000000" pitchFamily="2" charset="0"/>
            </a:endParaRPr>
          </a:p>
        </p:txBody>
      </p:sp>
      <p:sp>
        <p:nvSpPr>
          <p:cNvPr id="4" name="TextBox 3"/>
          <p:cNvSpPr txBox="1"/>
          <p:nvPr/>
        </p:nvSpPr>
        <p:spPr>
          <a:xfrm>
            <a:off x="164797" y="523220"/>
            <a:ext cx="11658600" cy="2031325"/>
          </a:xfrm>
          <a:prstGeom prst="rect">
            <a:avLst/>
          </a:prstGeom>
          <a:solidFill>
            <a:schemeClr val="accent4">
              <a:lumMod val="20000"/>
              <a:lumOff val="80000"/>
            </a:schemeClr>
          </a:solidFill>
        </p:spPr>
        <p:txBody>
          <a:bodyPr wrap="square" rtlCol="0">
            <a:spAutoFit/>
          </a:bodyPr>
          <a:lstStyle/>
          <a:p>
            <a:r>
              <a:rPr lang="en-GB" dirty="0" smtClean="0"/>
              <a:t>What are the five types of prayer?</a:t>
            </a:r>
          </a:p>
          <a:p>
            <a:endParaRPr lang="en-GB" dirty="0"/>
          </a:p>
          <a:p>
            <a:endParaRPr lang="en-GB" dirty="0"/>
          </a:p>
          <a:p>
            <a:r>
              <a:rPr lang="en-GB" dirty="0" smtClean="0"/>
              <a:t>Provide examples of public prayer?</a:t>
            </a:r>
          </a:p>
          <a:p>
            <a:endParaRPr lang="en-GB" dirty="0"/>
          </a:p>
          <a:p>
            <a:endParaRPr lang="en-GB" dirty="0"/>
          </a:p>
          <a:p>
            <a:r>
              <a:rPr lang="en-GB" dirty="0" smtClean="0"/>
              <a:t>Provide 4 reasons for the purpose of prayer</a:t>
            </a:r>
            <a:r>
              <a:rPr lang="en-GB" b="1" u="sng" dirty="0" smtClean="0"/>
              <a:t>?</a:t>
            </a:r>
            <a:endParaRPr lang="en-GB" dirty="0"/>
          </a:p>
        </p:txBody>
      </p:sp>
    </p:spTree>
    <p:extLst>
      <p:ext uri="{BB962C8B-B14F-4D97-AF65-F5344CB8AC3E}">
        <p14:creationId xmlns:p14="http://schemas.microsoft.com/office/powerpoint/2010/main" val="261758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ART</a:t>
            </a:r>
            <a:endParaRPr lang="en-GB" sz="2800" dirty="0">
              <a:latin typeface="Segoe Print" panose="02000600000000000000" pitchFamily="2" charset="0"/>
            </a:endParaRPr>
          </a:p>
        </p:txBody>
      </p:sp>
      <p:sp>
        <p:nvSpPr>
          <p:cNvPr id="4" name="TextBox 3"/>
          <p:cNvSpPr txBox="1"/>
          <p:nvPr/>
        </p:nvSpPr>
        <p:spPr>
          <a:xfrm>
            <a:off x="0" y="984241"/>
            <a:ext cx="12192000" cy="830997"/>
          </a:xfrm>
          <a:prstGeom prst="rect">
            <a:avLst/>
          </a:prstGeom>
          <a:solidFill>
            <a:schemeClr val="accent4">
              <a:lumMod val="20000"/>
              <a:lumOff val="80000"/>
            </a:schemeClr>
          </a:solidFill>
        </p:spPr>
        <p:txBody>
          <a:bodyPr wrap="square" rtlCol="0">
            <a:spAutoFit/>
          </a:bodyPr>
          <a:lstStyle/>
          <a:p>
            <a:pPr lvl="0"/>
            <a:r>
              <a:rPr lang="en-GB" sz="2400" dirty="0" smtClean="0"/>
              <a:t>Read and highlight the notes and copy and create the following table in your books.</a:t>
            </a:r>
          </a:p>
          <a:p>
            <a:pPr lvl="0"/>
            <a:endParaRPr lang="en-GB" sz="2400" dirty="0"/>
          </a:p>
        </p:txBody>
      </p:sp>
    </p:spTree>
    <p:extLst>
      <p:ext uri="{BB962C8B-B14F-4D97-AF65-F5344CB8AC3E}">
        <p14:creationId xmlns:p14="http://schemas.microsoft.com/office/powerpoint/2010/main" val="344983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ART</a:t>
            </a:r>
            <a:endParaRPr lang="en-GB" sz="2800" dirty="0">
              <a:latin typeface="Segoe Print" panose="02000600000000000000" pitchFamily="2" charset="0"/>
            </a:endParaRPr>
          </a:p>
        </p:txBody>
      </p:sp>
      <p:sp>
        <p:nvSpPr>
          <p:cNvPr id="4" name="TextBox 3"/>
          <p:cNvSpPr txBox="1"/>
          <p:nvPr/>
        </p:nvSpPr>
        <p:spPr>
          <a:xfrm>
            <a:off x="0" y="828288"/>
            <a:ext cx="12192000" cy="2862322"/>
          </a:xfrm>
          <a:prstGeom prst="rect">
            <a:avLst/>
          </a:prstGeom>
          <a:solidFill>
            <a:schemeClr val="accent4">
              <a:lumMod val="20000"/>
              <a:lumOff val="80000"/>
            </a:schemeClr>
          </a:solidFill>
        </p:spPr>
        <p:txBody>
          <a:bodyPr wrap="square" rtlCol="0">
            <a:spAutoFit/>
          </a:bodyPr>
          <a:lstStyle/>
          <a:p>
            <a:r>
              <a:rPr lang="en-GB" b="1" u="sng" dirty="0" smtClean="0"/>
              <a:t>Early </a:t>
            </a:r>
            <a:r>
              <a:rPr lang="en-GB" b="1" u="sng" dirty="0"/>
              <a:t>Christian art</a:t>
            </a:r>
            <a:endParaRPr lang="en-GB" dirty="0"/>
          </a:p>
          <a:p>
            <a:r>
              <a:rPr lang="en-GB" dirty="0"/>
              <a:t>The beginnings of Christian art can be traced to </a:t>
            </a:r>
            <a:r>
              <a:rPr lang="en-GB" b="1" dirty="0"/>
              <a:t>the end of the second century</a:t>
            </a:r>
            <a:r>
              <a:rPr lang="en-GB" dirty="0"/>
              <a:t>. The Old Testament prohibited graven images yet the use of images became increasingly important after the death of Christ, partly </a:t>
            </a:r>
            <a:r>
              <a:rPr lang="en-GB" b="1" dirty="0"/>
              <a:t>due to the important role played by images in Greco-Roman culture</a:t>
            </a:r>
            <a:r>
              <a:rPr lang="en-GB" dirty="0" smtClean="0"/>
              <a:t>.</a:t>
            </a:r>
          </a:p>
          <a:p>
            <a:endParaRPr lang="en-GB" dirty="0"/>
          </a:p>
          <a:p>
            <a:endParaRPr lang="en-GB" dirty="0"/>
          </a:p>
          <a:p>
            <a:r>
              <a:rPr lang="en-GB" dirty="0"/>
              <a:t>In the third century, there was very little imagery of the nativity, crucifixion or resurrection of Christ. This is perhaps best explained by the </a:t>
            </a:r>
            <a:r>
              <a:rPr lang="en-GB" b="1" dirty="0"/>
              <a:t>status of Christianity as a mystic religion</a:t>
            </a:r>
            <a:r>
              <a:rPr lang="en-GB" dirty="0" smtClean="0"/>
              <a:t>.</a:t>
            </a:r>
          </a:p>
          <a:p>
            <a:endParaRPr lang="en-GB" dirty="0"/>
          </a:p>
          <a:p>
            <a:r>
              <a:rPr lang="en-GB" dirty="0"/>
              <a:t>The </a:t>
            </a:r>
            <a:r>
              <a:rPr lang="en-GB" b="1" dirty="0"/>
              <a:t>theme of death and resurrection </a:t>
            </a:r>
            <a:r>
              <a:rPr lang="en-GB" dirty="0"/>
              <a:t>was common in early Christian art</a:t>
            </a:r>
            <a:r>
              <a:rPr lang="en-GB" dirty="0" smtClean="0"/>
              <a:t>.</a:t>
            </a:r>
            <a:endParaRPr lang="en-GB" dirty="0"/>
          </a:p>
        </p:txBody>
      </p:sp>
    </p:spTree>
    <p:extLst>
      <p:ext uri="{BB962C8B-B14F-4D97-AF65-F5344CB8AC3E}">
        <p14:creationId xmlns:p14="http://schemas.microsoft.com/office/powerpoint/2010/main" val="102125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TotalTime>
  <Words>1495</Words>
  <Application>Microsoft Office PowerPoint</Application>
  <PresentationFormat>Widescreen</PresentationFormat>
  <Paragraphs>149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Segoe Print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Blackburn, Rachael</dc:creator>
  <cp:lastModifiedBy>Hardy, Annelise</cp:lastModifiedBy>
  <cp:revision>30</cp:revision>
  <cp:lastPrinted>2018-04-24T08:04:57Z</cp:lastPrinted>
  <dcterms:created xsi:type="dcterms:W3CDTF">2018-03-06T10:56:52Z</dcterms:created>
  <dcterms:modified xsi:type="dcterms:W3CDTF">2019-11-19T16:31:32Z</dcterms:modified>
</cp:coreProperties>
</file>