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6"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274" r:id="rId39"/>
    <p:sldId id="27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2" d="100"/>
          <a:sy n="42" d="100"/>
        </p:scale>
        <p:origin x="72"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68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9524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233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23041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0D6933-2BD8-4BEC-8F1C-E1A5595A80CE}"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6835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0D6933-2BD8-4BEC-8F1C-E1A5595A80CE}"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7209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0D6933-2BD8-4BEC-8F1C-E1A5595A80CE}" type="datetimeFigureOut">
              <a:rPr lang="en-GB" smtClean="0"/>
              <a:t>08/04/2018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2124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0D6933-2BD8-4BEC-8F1C-E1A5595A80CE}" type="datetimeFigureOut">
              <a:rPr lang="en-GB" smtClean="0"/>
              <a:t>08/04/2018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38793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D6933-2BD8-4BEC-8F1C-E1A5595A80CE}" type="datetimeFigureOut">
              <a:rPr lang="en-GB" smtClean="0"/>
              <a:t>08/04/2018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6495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59990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736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D6933-2BD8-4BEC-8F1C-E1A5595A80CE}" type="datetimeFigureOut">
              <a:rPr lang="en-GB" smtClean="0"/>
              <a:t>08/04/2018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FC96C-A1D9-440E-AC38-BF9B3B888AF0}" type="slidenum">
              <a:rPr lang="en-GB" smtClean="0"/>
              <a:t>‹#›</a:t>
            </a:fld>
            <a:endParaRPr lang="en-GB"/>
          </a:p>
        </p:txBody>
      </p:sp>
    </p:spTree>
    <p:extLst>
      <p:ext uri="{BB962C8B-B14F-4D97-AF65-F5344CB8AC3E}">
        <p14:creationId xmlns:p14="http://schemas.microsoft.com/office/powerpoint/2010/main" val="24261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CHRISTIANITY REVISION (4)</a:t>
            </a:r>
          </a:p>
        </p:txBody>
      </p:sp>
      <p:graphicFrame>
        <p:nvGraphicFramePr>
          <p:cNvPr id="4" name="Table 3"/>
          <p:cNvGraphicFramePr>
            <a:graphicFrameLocks noGrp="1"/>
          </p:cNvGraphicFramePr>
          <p:nvPr>
            <p:extLst>
              <p:ext uri="{D42A27DB-BD31-4B8C-83A1-F6EECF244321}">
                <p14:modId xmlns:p14="http://schemas.microsoft.com/office/powerpoint/2010/main" val="1206152762"/>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a:solidFill>
                            <a:srgbClr val="7030A0"/>
                          </a:solidFill>
                        </a:rPr>
                        <a:t>Religious</a:t>
                      </a:r>
                      <a:r>
                        <a:rPr lang="en-GB" baseline="0" dirty="0">
                          <a:solidFill>
                            <a:srgbClr val="7030A0"/>
                          </a:solidFill>
                        </a:rPr>
                        <a:t> beliefs, Values and teachings</a:t>
                      </a:r>
                    </a:p>
                    <a:p>
                      <a:pPr marL="285750" indent="-285750">
                        <a:buFontTx/>
                        <a:buChar char="-"/>
                      </a:pPr>
                      <a:r>
                        <a:rPr lang="en-GB" baseline="0" dirty="0">
                          <a:solidFill>
                            <a:schemeClr val="tx1"/>
                          </a:solidFill>
                        </a:rPr>
                        <a:t>Nature of God as personal  / Creator</a:t>
                      </a:r>
                    </a:p>
                    <a:p>
                      <a:pPr marL="285750" indent="-285750">
                        <a:buFontTx/>
                        <a:buChar char="-"/>
                      </a:pPr>
                      <a:r>
                        <a:rPr lang="en-GB" baseline="0" dirty="0">
                          <a:solidFill>
                            <a:schemeClr val="tx1"/>
                          </a:solidFill>
                        </a:rPr>
                        <a:t>The Trinity</a:t>
                      </a:r>
                    </a:p>
                    <a:p>
                      <a:pPr marL="285750" indent="-285750">
                        <a:buFontTx/>
                        <a:buChar char="-"/>
                      </a:pPr>
                      <a:r>
                        <a:rPr lang="en-GB" baseline="0" dirty="0">
                          <a:solidFill>
                            <a:schemeClr val="tx1"/>
                          </a:solidFill>
                        </a:rPr>
                        <a:t>Nature of the Church</a:t>
                      </a:r>
                    </a:p>
                    <a:p>
                      <a:pPr marL="285750" indent="-285750">
                        <a:buFontTx/>
                        <a:buChar char="-"/>
                      </a:pPr>
                      <a:r>
                        <a:rPr lang="en-GB" baseline="0" dirty="0">
                          <a:solidFill>
                            <a:schemeClr val="tx1"/>
                          </a:solidFill>
                        </a:rPr>
                        <a:t>Key Moral Principles</a:t>
                      </a:r>
                      <a:endParaRPr lang="en-GB" dirty="0">
                        <a:solidFill>
                          <a:schemeClr val="tx1"/>
                        </a:solidFill>
                      </a:endParaRPr>
                    </a:p>
                  </a:txBody>
                  <a:tcPr/>
                </a:tc>
                <a:tc>
                  <a:txBody>
                    <a:bodyPr/>
                    <a:lstStyle/>
                    <a:p>
                      <a:r>
                        <a:rPr lang="en-GB" dirty="0">
                          <a:solidFill>
                            <a:srgbClr val="7030A0"/>
                          </a:solidFill>
                        </a:rPr>
                        <a:t>(2)Sources of Wisdom and Authority</a:t>
                      </a:r>
                    </a:p>
                    <a:p>
                      <a:pPr marL="285750" indent="-285750">
                        <a:buFontTx/>
                        <a:buChar char="-"/>
                      </a:pPr>
                      <a:r>
                        <a:rPr lang="en-GB" baseline="0" dirty="0">
                          <a:solidFill>
                            <a:srgbClr val="7030A0"/>
                          </a:solidFill>
                        </a:rPr>
                        <a:t>The Bible</a:t>
                      </a:r>
                    </a:p>
                    <a:p>
                      <a:pPr marL="285750" indent="-285750">
                        <a:buFontTx/>
                        <a:buChar char="-"/>
                      </a:pPr>
                      <a:r>
                        <a:rPr lang="en-GB" baseline="0" dirty="0">
                          <a:solidFill>
                            <a:schemeClr val="tx1"/>
                          </a:solidFill>
                        </a:rPr>
                        <a:t>The nature and role of Jesus (Arius vs Athanasius)</a:t>
                      </a:r>
                    </a:p>
                    <a:p>
                      <a:pPr marL="285750" indent="-285750">
                        <a:buFontTx/>
                        <a:buChar char="-"/>
                      </a:pPr>
                      <a:r>
                        <a:rPr lang="en-GB" baseline="0" dirty="0">
                          <a:solidFill>
                            <a:schemeClr val="tx1"/>
                          </a:solidFill>
                        </a:rPr>
                        <a:t>The Reformation (Luther and Calvin)</a:t>
                      </a:r>
                    </a:p>
                    <a:p>
                      <a:pPr marL="285750" indent="-285750">
                        <a:buFontTx/>
                        <a:buChar char="-"/>
                      </a:pPr>
                      <a:r>
                        <a:rPr lang="en-GB" baseline="0" dirty="0">
                          <a:solidFill>
                            <a:schemeClr val="tx1"/>
                          </a:solidFill>
                        </a:rPr>
                        <a:t>Does God suffer? (</a:t>
                      </a:r>
                      <a:r>
                        <a:rPr lang="en-GB" baseline="0" dirty="0" err="1">
                          <a:solidFill>
                            <a:schemeClr val="tx1"/>
                          </a:solidFill>
                        </a:rPr>
                        <a:t>Moltmann</a:t>
                      </a:r>
                      <a:r>
                        <a:rPr lang="en-GB" baseline="0" dirty="0">
                          <a:solidFill>
                            <a:schemeClr val="tx1"/>
                          </a:solidFill>
                        </a:rPr>
                        <a:t> / </a:t>
                      </a:r>
                      <a:r>
                        <a:rPr lang="en-GB" baseline="0" dirty="0" err="1">
                          <a:solidFill>
                            <a:schemeClr val="tx1"/>
                          </a:solidFill>
                        </a:rPr>
                        <a:t>Weinandy</a:t>
                      </a:r>
                      <a:r>
                        <a:rPr lang="en-GB" baseline="0" dirty="0">
                          <a:solidFill>
                            <a:schemeClr val="tx1"/>
                          </a:solidFill>
                        </a:rPr>
                        <a:t>)</a:t>
                      </a:r>
                      <a:endParaRPr lang="en-GB" dirty="0">
                        <a:solidFill>
                          <a:schemeClr val="tx1"/>
                        </a:solidFill>
                      </a:endParaRPr>
                    </a:p>
                  </a:txBody>
                  <a:tcPr/>
                </a:tc>
                <a:tc>
                  <a:txBody>
                    <a:bodyPr/>
                    <a:lstStyle/>
                    <a:p>
                      <a:r>
                        <a:rPr lang="en-GB" dirty="0">
                          <a:solidFill>
                            <a:srgbClr val="7030A0"/>
                          </a:solidFill>
                        </a:rPr>
                        <a:t>(3) Practices that</a:t>
                      </a:r>
                      <a:r>
                        <a:rPr lang="en-GB" baseline="0" dirty="0">
                          <a:solidFill>
                            <a:srgbClr val="7030A0"/>
                          </a:solidFill>
                        </a:rPr>
                        <a:t> shape and express religious identity</a:t>
                      </a:r>
                    </a:p>
                    <a:p>
                      <a:pPr marL="285750" indent="-285750">
                        <a:buFontTx/>
                        <a:buChar char="-"/>
                      </a:pPr>
                      <a:r>
                        <a:rPr lang="en-GB" baseline="0" dirty="0">
                          <a:solidFill>
                            <a:schemeClr val="tx1"/>
                          </a:solidFill>
                        </a:rPr>
                        <a:t>Diversity of practice in the Eucharist</a:t>
                      </a:r>
                    </a:p>
                    <a:p>
                      <a:pPr marL="285750" indent="-285750">
                        <a:buFontTx/>
                        <a:buChar char="-"/>
                      </a:pPr>
                      <a:r>
                        <a:rPr lang="en-GB" baseline="0" dirty="0">
                          <a:solidFill>
                            <a:schemeClr val="tx1"/>
                          </a:solidFill>
                        </a:rPr>
                        <a:t>Diversity of creative expressions</a:t>
                      </a:r>
                      <a:endParaRPr lang="en-GB" dirty="0">
                        <a:solidFill>
                          <a:schemeClr val="tx1"/>
                        </a:solidFill>
                      </a:endParaRPr>
                    </a:p>
                  </a:txBody>
                  <a:tcPr/>
                </a:tc>
                <a:extLst>
                  <a:ext uri="{0D108BD9-81ED-4DB2-BD59-A6C34878D82A}">
                    <a16:rowId xmlns:a16="http://schemas.microsoft.com/office/drawing/2014/main" val="1535699400"/>
                  </a:ext>
                </a:extLst>
              </a:tr>
              <a:tr h="2481456">
                <a:tc>
                  <a:txBody>
                    <a:bodyPr/>
                    <a:lstStyle/>
                    <a:p>
                      <a:r>
                        <a:rPr lang="en-GB" b="1" dirty="0">
                          <a:solidFill>
                            <a:srgbClr val="FF0000"/>
                          </a:solidFill>
                        </a:rPr>
                        <a:t>(4) Social and historical developments</a:t>
                      </a:r>
                    </a:p>
                    <a:p>
                      <a:pPr marL="285750" indent="-285750">
                        <a:buFontTx/>
                        <a:buChar char="-"/>
                      </a:pPr>
                      <a:r>
                        <a:rPr lang="en-GB" b="1" dirty="0">
                          <a:solidFill>
                            <a:srgbClr val="FF0000"/>
                          </a:solidFill>
                        </a:rPr>
                        <a:t>Science (2)</a:t>
                      </a:r>
                    </a:p>
                    <a:p>
                      <a:pPr marL="285750" indent="-285750">
                        <a:buFontTx/>
                        <a:buChar char="-"/>
                      </a:pPr>
                      <a:r>
                        <a:rPr lang="en-GB" b="1" dirty="0">
                          <a:solidFill>
                            <a:schemeClr val="tx1"/>
                          </a:solidFill>
                        </a:rPr>
                        <a:t>Secularisation</a:t>
                      </a:r>
                    </a:p>
                    <a:p>
                      <a:pPr marL="285750" indent="-285750">
                        <a:buFontTx/>
                        <a:buChar char="-"/>
                      </a:pPr>
                      <a:r>
                        <a:rPr lang="en-GB" b="1" dirty="0">
                          <a:solidFill>
                            <a:schemeClr val="tx1"/>
                          </a:solidFill>
                        </a:rPr>
                        <a:t>New movements in theology</a:t>
                      </a:r>
                    </a:p>
                  </a:txBody>
                  <a:tcPr/>
                </a:tc>
                <a:tc>
                  <a:txBody>
                    <a:bodyPr/>
                    <a:lstStyle/>
                    <a:p>
                      <a:r>
                        <a:rPr lang="en-GB" b="1" dirty="0">
                          <a:solidFill>
                            <a:srgbClr val="FF0000"/>
                          </a:solidFill>
                        </a:rPr>
                        <a:t>(5) Works of Scholars</a:t>
                      </a:r>
                    </a:p>
                    <a:p>
                      <a:pPr marL="285750" indent="-285750">
                        <a:buFontTx/>
                        <a:buChar char="-"/>
                      </a:pPr>
                      <a:r>
                        <a:rPr lang="en-GB" b="1" dirty="0">
                          <a:solidFill>
                            <a:schemeClr val="tx1"/>
                          </a:solidFill>
                        </a:rPr>
                        <a:t>Comparison of Barth and Hick (3 &amp; 4)</a:t>
                      </a:r>
                    </a:p>
                    <a:p>
                      <a:pPr marL="285750" indent="-285750">
                        <a:buFontTx/>
                        <a:buChar char="-"/>
                      </a:pPr>
                      <a:r>
                        <a:rPr lang="en-GB" b="1" dirty="0">
                          <a:solidFill>
                            <a:schemeClr val="tx1"/>
                          </a:solidFill>
                        </a:rPr>
                        <a:t>Atonement (Anselm and </a:t>
                      </a:r>
                      <a:r>
                        <a:rPr lang="en-GB" b="1" dirty="0" err="1">
                          <a:solidFill>
                            <a:schemeClr val="tx1"/>
                          </a:solidFill>
                        </a:rPr>
                        <a:t>Aulen</a:t>
                      </a:r>
                      <a:r>
                        <a:rPr lang="en-GB" b="1" dirty="0">
                          <a:solidFill>
                            <a:schemeClr val="tx1"/>
                          </a:solidFill>
                        </a:rPr>
                        <a:t>)</a:t>
                      </a:r>
                    </a:p>
                  </a:txBody>
                  <a:tcPr/>
                </a:tc>
                <a:tc>
                  <a:txBody>
                    <a:bodyPr/>
                    <a:lstStyle/>
                    <a:p>
                      <a:r>
                        <a:rPr lang="en-GB" b="1" dirty="0">
                          <a:solidFill>
                            <a:srgbClr val="FF0000"/>
                          </a:solidFill>
                        </a:rPr>
                        <a:t>(6) Religion and Society</a:t>
                      </a:r>
                    </a:p>
                    <a:p>
                      <a:pPr marL="285750" indent="-285750">
                        <a:buFontTx/>
                        <a:buChar char="-"/>
                      </a:pPr>
                      <a:r>
                        <a:rPr lang="en-GB" b="1" dirty="0">
                          <a:solidFill>
                            <a:schemeClr val="tx1"/>
                          </a:solidFill>
                        </a:rPr>
                        <a:t>Pluralism</a:t>
                      </a:r>
                      <a:r>
                        <a:rPr lang="en-GB" b="1" baseline="0" dirty="0">
                          <a:solidFill>
                            <a:schemeClr val="tx1"/>
                          </a:solidFill>
                        </a:rPr>
                        <a:t> and Diversity</a:t>
                      </a:r>
                    </a:p>
                    <a:p>
                      <a:pPr marL="285750" indent="-285750">
                        <a:buFontTx/>
                        <a:buChar char="-"/>
                      </a:pPr>
                      <a:r>
                        <a:rPr lang="en-GB" b="1" baseline="0" dirty="0">
                          <a:solidFill>
                            <a:schemeClr val="tx1"/>
                          </a:solidFill>
                        </a:rPr>
                        <a:t>Equality and discrimination (gender)</a:t>
                      </a:r>
                      <a:endParaRPr lang="en-GB" b="1" dirty="0">
                        <a:solidFill>
                          <a:schemeClr val="tx1"/>
                        </a:solidFill>
                      </a:endParaRPr>
                    </a:p>
                  </a:txBody>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392613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72216-3C0E-4F03-9737-FA8469511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Secularisation</a:t>
            </a:r>
          </a:p>
        </p:txBody>
      </p:sp>
      <p:sp>
        <p:nvSpPr>
          <p:cNvPr id="9" name="TextBox 8">
            <a:extLst>
              <a:ext uri="{FF2B5EF4-FFF2-40B4-BE49-F238E27FC236}">
                <a16:creationId xmlns:a16="http://schemas.microsoft.com/office/drawing/2014/main" id="{4B760322-18D9-4E43-B295-C6E818EB4088}"/>
              </a:ext>
            </a:extLst>
          </p:cNvPr>
          <p:cNvSpPr txBox="1"/>
          <p:nvPr/>
        </p:nvSpPr>
        <p:spPr>
          <a:xfrm>
            <a:off x="228600" y="712450"/>
            <a:ext cx="11963400" cy="3785652"/>
          </a:xfrm>
          <a:prstGeom prst="rect">
            <a:avLst/>
          </a:prstGeom>
          <a:solidFill>
            <a:schemeClr val="accent4">
              <a:lumMod val="20000"/>
              <a:lumOff val="80000"/>
            </a:schemeClr>
          </a:solidFill>
        </p:spPr>
        <p:txBody>
          <a:bodyPr wrap="square" rtlCol="0">
            <a:spAutoFit/>
          </a:bodyPr>
          <a:lstStyle/>
          <a:p>
            <a:r>
              <a:rPr lang="en-GB" sz="2400" dirty="0"/>
              <a:t>Arguments for</a:t>
            </a:r>
          </a:p>
          <a:p>
            <a:pPr marL="342900" lvl="0" indent="-342900" algn="just">
              <a:buFont typeface="Arial" panose="020B0604020202020204" pitchFamily="34" charset="0"/>
              <a:buChar char="•"/>
            </a:pPr>
            <a:r>
              <a:rPr lang="en-GB" sz="2400" dirty="0"/>
              <a:t>Statistical trends - Decline in church attendance, therefore there is no longer a place for religion.</a:t>
            </a:r>
          </a:p>
          <a:p>
            <a:pPr marL="342900" lvl="0" indent="-342900" algn="just">
              <a:buFont typeface="Arial" panose="020B0604020202020204" pitchFamily="34" charset="0"/>
              <a:buChar char="•"/>
            </a:pPr>
            <a:r>
              <a:rPr lang="en-GB" sz="2400" dirty="0"/>
              <a:t>Postmodernism and Pluralism: multi faith countries cause no one truth to exist, questioning one religion against another. Therefore, there is no real place for a religion that claims ultimate truth. </a:t>
            </a:r>
          </a:p>
          <a:p>
            <a:pPr marL="342900" lvl="0" indent="-342900" algn="just">
              <a:buFont typeface="Arial" panose="020B0604020202020204" pitchFamily="34" charset="0"/>
              <a:buChar char="•"/>
            </a:pPr>
            <a:r>
              <a:rPr lang="en-GB" sz="2400" dirty="0"/>
              <a:t>Rationalism: scientific explanations have replaced and clashed with religious explanations.</a:t>
            </a:r>
          </a:p>
          <a:p>
            <a:pPr marL="342900" lvl="0" indent="-342900" algn="just">
              <a:buFont typeface="Arial" panose="020B0604020202020204" pitchFamily="34" charset="0"/>
              <a:buChar char="•"/>
            </a:pPr>
            <a:r>
              <a:rPr lang="en-GB" sz="2400" dirty="0"/>
              <a:t>Disengagement theory: Sects and diverse and more spiritual religious groups have become more interesting than organised religion and in is replacing these religions.</a:t>
            </a:r>
          </a:p>
          <a:p>
            <a:endParaRPr lang="en-GB" sz="2400" dirty="0"/>
          </a:p>
        </p:txBody>
      </p:sp>
    </p:spTree>
    <p:extLst>
      <p:ext uri="{BB962C8B-B14F-4D97-AF65-F5344CB8AC3E}">
        <p14:creationId xmlns:p14="http://schemas.microsoft.com/office/powerpoint/2010/main" val="35458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72216-3C0E-4F03-9737-FA8469511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Secularisation</a:t>
            </a:r>
          </a:p>
        </p:txBody>
      </p:sp>
      <p:sp>
        <p:nvSpPr>
          <p:cNvPr id="9" name="TextBox 8">
            <a:extLst>
              <a:ext uri="{FF2B5EF4-FFF2-40B4-BE49-F238E27FC236}">
                <a16:creationId xmlns:a16="http://schemas.microsoft.com/office/drawing/2014/main" id="{4B760322-18D9-4E43-B295-C6E818EB4088}"/>
              </a:ext>
            </a:extLst>
          </p:cNvPr>
          <p:cNvSpPr txBox="1"/>
          <p:nvPr/>
        </p:nvSpPr>
        <p:spPr>
          <a:xfrm>
            <a:off x="228600" y="712450"/>
            <a:ext cx="11963400" cy="3785652"/>
          </a:xfrm>
          <a:prstGeom prst="rect">
            <a:avLst/>
          </a:prstGeom>
          <a:solidFill>
            <a:schemeClr val="accent4">
              <a:lumMod val="20000"/>
              <a:lumOff val="80000"/>
            </a:schemeClr>
          </a:solidFill>
        </p:spPr>
        <p:txBody>
          <a:bodyPr wrap="square" rtlCol="0">
            <a:spAutoFit/>
          </a:bodyPr>
          <a:lstStyle/>
          <a:p>
            <a:r>
              <a:rPr lang="en-GB" sz="2400" dirty="0"/>
              <a:t>Arguments against</a:t>
            </a:r>
          </a:p>
          <a:p>
            <a:pPr marL="342900" lvl="0" indent="-342900" algn="just">
              <a:buFont typeface="Arial" panose="020B0604020202020204" pitchFamily="34" charset="0"/>
              <a:buChar char="•"/>
            </a:pPr>
            <a:r>
              <a:rPr lang="en-GB" sz="2400" dirty="0"/>
              <a:t>Change in place of worship: Just because footfall has declined, does not confirm people are not praying etc. elsewhere like at home.</a:t>
            </a:r>
          </a:p>
          <a:p>
            <a:pPr marL="342900" lvl="0" indent="-342900" algn="just">
              <a:buFont typeface="Arial" panose="020B0604020202020204" pitchFamily="34" charset="0"/>
              <a:buChar char="•"/>
            </a:pPr>
            <a:r>
              <a:rPr lang="en-GB" sz="2400" dirty="0"/>
              <a:t>Pluralism: more diversity can chose a change of religions. If secularisation is happening we lose our moral fabric</a:t>
            </a:r>
          </a:p>
          <a:p>
            <a:pPr marL="342900" lvl="0" indent="-342900" algn="just">
              <a:buFont typeface="Arial" panose="020B0604020202020204" pitchFamily="34" charset="0"/>
              <a:buChar char="•"/>
            </a:pPr>
            <a:r>
              <a:rPr lang="en-GB" sz="2400" dirty="0"/>
              <a:t>People do believe in God or a deity, the religious climate has changed. New Age Religions and spiritual explorations. Religion is simply just different and therefore is certainly existent.</a:t>
            </a:r>
          </a:p>
          <a:p>
            <a:pPr marL="342900" lvl="0" indent="-342900" algn="just">
              <a:buFont typeface="Arial" panose="020B0604020202020204" pitchFamily="34" charset="0"/>
              <a:buChar char="•"/>
            </a:pPr>
            <a:r>
              <a:rPr lang="en-GB" sz="2400" dirty="0"/>
              <a:t>Just because religion has lost its authority in law does not mean it has lost its spiritual influence and place in the world.</a:t>
            </a:r>
          </a:p>
          <a:p>
            <a:endParaRPr lang="en-GB" sz="2400" dirty="0"/>
          </a:p>
        </p:txBody>
      </p:sp>
    </p:spTree>
    <p:extLst>
      <p:ext uri="{BB962C8B-B14F-4D97-AF65-F5344CB8AC3E}">
        <p14:creationId xmlns:p14="http://schemas.microsoft.com/office/powerpoint/2010/main" val="11183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72216-3C0E-4F03-9737-FA8469511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Secularisation – Christopher Hitchens</a:t>
            </a:r>
          </a:p>
        </p:txBody>
      </p:sp>
      <p:sp>
        <p:nvSpPr>
          <p:cNvPr id="9" name="TextBox 8">
            <a:extLst>
              <a:ext uri="{FF2B5EF4-FFF2-40B4-BE49-F238E27FC236}">
                <a16:creationId xmlns:a16="http://schemas.microsoft.com/office/drawing/2014/main" id="{4B760322-18D9-4E43-B295-C6E818EB4088}"/>
              </a:ext>
            </a:extLst>
          </p:cNvPr>
          <p:cNvSpPr txBox="1"/>
          <p:nvPr/>
        </p:nvSpPr>
        <p:spPr>
          <a:xfrm>
            <a:off x="6095998" y="712450"/>
            <a:ext cx="6096002" cy="5632311"/>
          </a:xfrm>
          <a:prstGeom prst="rect">
            <a:avLst/>
          </a:prstGeom>
          <a:solidFill>
            <a:schemeClr val="accent4">
              <a:lumMod val="20000"/>
              <a:lumOff val="80000"/>
            </a:schemeClr>
          </a:solidFill>
        </p:spPr>
        <p:txBody>
          <a:bodyPr wrap="square" rtlCol="0">
            <a:spAutoFit/>
          </a:bodyPr>
          <a:lstStyle/>
          <a:p>
            <a:pPr marL="342900" lvl="0" indent="-342900">
              <a:buFont typeface="Arial" panose="020B0604020202020204" pitchFamily="34" charset="0"/>
              <a:buChar char="•"/>
            </a:pPr>
            <a:r>
              <a:rPr lang="en-GB" sz="2400" dirty="0"/>
              <a:t>Advocated the separation of the Church and State</a:t>
            </a:r>
          </a:p>
          <a:p>
            <a:pPr marL="342900" lvl="0" indent="-342900">
              <a:buFont typeface="Arial" panose="020B0604020202020204" pitchFamily="34" charset="0"/>
              <a:buChar char="•"/>
            </a:pPr>
            <a:r>
              <a:rPr lang="en-GB" sz="2400" dirty="0"/>
              <a:t>Described himself as an anti-theist</a:t>
            </a:r>
          </a:p>
          <a:p>
            <a:pPr marL="342900" lvl="0" indent="-342900">
              <a:buFont typeface="Arial" panose="020B0604020202020204" pitchFamily="34" charset="0"/>
              <a:buChar char="•"/>
            </a:pPr>
            <a:r>
              <a:rPr lang="en-GB" sz="2400" dirty="0"/>
              <a:t>Belief in God impedes freedom</a:t>
            </a:r>
          </a:p>
          <a:p>
            <a:pPr marL="342900" lvl="0" indent="-342900">
              <a:buFont typeface="Arial" panose="020B0604020202020204" pitchFamily="34" charset="0"/>
              <a:buChar char="•"/>
            </a:pPr>
            <a:r>
              <a:rPr lang="en-GB" sz="2400" dirty="0"/>
              <a:t>Argued that free expression and scientific discovery should replace religion</a:t>
            </a:r>
          </a:p>
          <a:p>
            <a:pPr marL="342900" lvl="0" indent="-342900">
              <a:buFont typeface="Arial" panose="020B0604020202020204" pitchFamily="34" charset="0"/>
              <a:buChar char="•"/>
            </a:pPr>
            <a:r>
              <a:rPr lang="en-GB" sz="2400" dirty="0"/>
              <a:t>Pointed out that God did not send his Son for such a long time and what was the point? God had watched so much suffering take place and why should he bother 2000 years ago and why not earlier?</a:t>
            </a:r>
          </a:p>
          <a:p>
            <a:pPr lvl="0"/>
            <a:endParaRPr lang="en-GB" sz="2400" dirty="0"/>
          </a:p>
          <a:p>
            <a:pPr lvl="0"/>
            <a:endParaRPr lang="en-GB" sz="2400" dirty="0"/>
          </a:p>
          <a:p>
            <a:pPr lvl="0"/>
            <a:endParaRPr lang="en-GB" sz="2400" dirty="0"/>
          </a:p>
          <a:p>
            <a:pPr lvl="0"/>
            <a:endParaRPr lang="en-GB" sz="2400" dirty="0"/>
          </a:p>
        </p:txBody>
      </p:sp>
      <p:pic>
        <p:nvPicPr>
          <p:cNvPr id="5" name="Picture 4">
            <a:extLst>
              <a:ext uri="{FF2B5EF4-FFF2-40B4-BE49-F238E27FC236}">
                <a16:creationId xmlns:a16="http://schemas.microsoft.com/office/drawing/2014/main" id="{D3ECB76D-5C54-4931-8D9E-6B2360BFCF5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23220"/>
            <a:ext cx="6095998" cy="5802650"/>
          </a:xfrm>
          <a:prstGeom prst="rect">
            <a:avLst/>
          </a:prstGeom>
          <a:noFill/>
          <a:ln>
            <a:noFill/>
          </a:ln>
        </p:spPr>
      </p:pic>
    </p:spTree>
    <p:extLst>
      <p:ext uri="{BB962C8B-B14F-4D97-AF65-F5344CB8AC3E}">
        <p14:creationId xmlns:p14="http://schemas.microsoft.com/office/powerpoint/2010/main" val="336382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72216-3C0E-4F03-9737-FA8469511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Anthology Extract – McGrath and Richard Dawkins</a:t>
            </a:r>
          </a:p>
        </p:txBody>
      </p:sp>
      <p:sp>
        <p:nvSpPr>
          <p:cNvPr id="9" name="TextBox 8">
            <a:extLst>
              <a:ext uri="{FF2B5EF4-FFF2-40B4-BE49-F238E27FC236}">
                <a16:creationId xmlns:a16="http://schemas.microsoft.com/office/drawing/2014/main" id="{4B760322-18D9-4E43-B295-C6E818EB4088}"/>
              </a:ext>
            </a:extLst>
          </p:cNvPr>
          <p:cNvSpPr txBox="1"/>
          <p:nvPr/>
        </p:nvSpPr>
        <p:spPr>
          <a:xfrm>
            <a:off x="6095998" y="712450"/>
            <a:ext cx="6096002" cy="6001643"/>
          </a:xfrm>
          <a:prstGeom prst="rect">
            <a:avLst/>
          </a:prstGeom>
          <a:solidFill>
            <a:schemeClr val="accent4">
              <a:lumMod val="20000"/>
              <a:lumOff val="80000"/>
            </a:schemeClr>
          </a:solidFill>
        </p:spPr>
        <p:txBody>
          <a:bodyPr wrap="square" rtlCol="0">
            <a:spAutoFit/>
          </a:bodyPr>
          <a:lstStyle/>
          <a:p>
            <a:pPr marL="342900" lvl="0" indent="-342900" algn="just">
              <a:buFont typeface="Arial" panose="020B0604020202020204" pitchFamily="34" charset="0"/>
              <a:buChar char="•"/>
            </a:pPr>
            <a:r>
              <a:rPr lang="en-GB" sz="2400" dirty="0"/>
              <a:t>The God Hypothesis – that a God exists is a scientific question. To believe that a God exists is a delusion.</a:t>
            </a:r>
          </a:p>
          <a:p>
            <a:pPr marL="342900" lvl="0" indent="-342900" algn="just">
              <a:buFont typeface="Arial" panose="020B0604020202020204" pitchFamily="34" charset="0"/>
              <a:buChar char="•"/>
            </a:pPr>
            <a:r>
              <a:rPr lang="en-GB" sz="2400" dirty="0"/>
              <a:t>No Design, No God – Evolution gives us evidence to reject design as well as creation by chance. </a:t>
            </a:r>
          </a:p>
          <a:p>
            <a:pPr marL="342900" lvl="0" indent="-342900" algn="just">
              <a:buFont typeface="Arial" panose="020B0604020202020204" pitchFamily="34" charset="0"/>
              <a:buChar char="•"/>
            </a:pPr>
            <a:r>
              <a:rPr lang="en-GB" sz="2400" dirty="0"/>
              <a:t>Why are there religions? – It is a by-product of how children are raised.</a:t>
            </a:r>
          </a:p>
          <a:p>
            <a:pPr marL="342900" lvl="0" indent="-342900" algn="just">
              <a:buFont typeface="Arial" panose="020B0604020202020204" pitchFamily="34" charset="0"/>
              <a:buChar char="•"/>
            </a:pPr>
            <a:r>
              <a:rPr lang="en-GB" sz="2400" dirty="0"/>
              <a:t>Do we need religion in order to be good? – Genes are selfish. We do not need God or religion to have good morals.</a:t>
            </a:r>
          </a:p>
          <a:p>
            <a:pPr marL="342900" indent="-342900" algn="just">
              <a:buFont typeface="Arial" panose="020B0604020202020204" pitchFamily="34" charset="0"/>
              <a:buChar char="•"/>
            </a:pPr>
            <a:r>
              <a:rPr lang="en-GB" sz="2400" dirty="0"/>
              <a:t>What is wrong with religion? – It teaches us not to change our minds. Religious faith motivates terror. Explanations and inspiration come from science. </a:t>
            </a:r>
          </a:p>
          <a:p>
            <a:pPr lvl="0"/>
            <a:endParaRPr lang="en-GB" sz="2400" dirty="0"/>
          </a:p>
        </p:txBody>
      </p:sp>
      <p:pic>
        <p:nvPicPr>
          <p:cNvPr id="6" name="Picture 5">
            <a:extLst>
              <a:ext uri="{FF2B5EF4-FFF2-40B4-BE49-F238E27FC236}">
                <a16:creationId xmlns:a16="http://schemas.microsoft.com/office/drawing/2014/main" id="{F4742ED3-DD45-4E78-8D3B-F899380B8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450"/>
            <a:ext cx="5600699" cy="5889115"/>
          </a:xfrm>
          <a:prstGeom prst="rect">
            <a:avLst/>
          </a:prstGeom>
        </p:spPr>
      </p:pic>
    </p:spTree>
    <p:extLst>
      <p:ext uri="{BB962C8B-B14F-4D97-AF65-F5344CB8AC3E}">
        <p14:creationId xmlns:p14="http://schemas.microsoft.com/office/powerpoint/2010/main" val="31031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72216-3C0E-4F03-9737-FA8469511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Anthology Extract – McGrath and Richard Dawkins</a:t>
            </a:r>
          </a:p>
        </p:txBody>
      </p:sp>
      <p:sp>
        <p:nvSpPr>
          <p:cNvPr id="9" name="TextBox 8">
            <a:extLst>
              <a:ext uri="{FF2B5EF4-FFF2-40B4-BE49-F238E27FC236}">
                <a16:creationId xmlns:a16="http://schemas.microsoft.com/office/drawing/2014/main" id="{4B760322-18D9-4E43-B295-C6E818EB4088}"/>
              </a:ext>
            </a:extLst>
          </p:cNvPr>
          <p:cNvSpPr txBox="1"/>
          <p:nvPr/>
        </p:nvSpPr>
        <p:spPr>
          <a:xfrm>
            <a:off x="6095998" y="712450"/>
            <a:ext cx="6096002" cy="4154984"/>
          </a:xfrm>
          <a:prstGeom prst="rect">
            <a:avLst/>
          </a:prstGeom>
          <a:solidFill>
            <a:schemeClr val="accent4">
              <a:lumMod val="20000"/>
              <a:lumOff val="80000"/>
            </a:schemeClr>
          </a:solidFill>
        </p:spPr>
        <p:txBody>
          <a:bodyPr wrap="square" rtlCol="0">
            <a:spAutoFit/>
          </a:bodyPr>
          <a:lstStyle/>
          <a:p>
            <a:pPr lvl="0"/>
            <a:r>
              <a:rPr lang="en-GB" sz="2400" b="1" dirty="0"/>
              <a:t>God is a Delusion</a:t>
            </a:r>
          </a:p>
          <a:p>
            <a:pPr marL="342900" lvl="0" indent="-342900">
              <a:buFont typeface="Arial" panose="020B0604020202020204" pitchFamily="34" charset="0"/>
              <a:buChar char="•"/>
            </a:pPr>
            <a:r>
              <a:rPr lang="en-GB" sz="2400" dirty="0"/>
              <a:t>Belief is not grounded in evidence. It is “blind – trust”</a:t>
            </a:r>
          </a:p>
          <a:p>
            <a:pPr marL="342900" lvl="0" indent="-342900">
              <a:buFont typeface="Arial" panose="020B0604020202020204" pitchFamily="34" charset="0"/>
              <a:buChar char="•"/>
            </a:pPr>
            <a:r>
              <a:rPr lang="en-GB" sz="2400" dirty="0"/>
              <a:t>Belief is a “process of non-thinking”</a:t>
            </a:r>
          </a:p>
          <a:p>
            <a:pPr marL="342900" lvl="0" indent="-342900">
              <a:buFont typeface="Arial" panose="020B0604020202020204" pitchFamily="34" charset="0"/>
              <a:buChar char="•"/>
            </a:pPr>
            <a:r>
              <a:rPr lang="en-GB" sz="2400" dirty="0"/>
              <a:t>Delusions need to be removed</a:t>
            </a:r>
          </a:p>
          <a:p>
            <a:pPr marL="342900" lvl="0" indent="-342900">
              <a:buFont typeface="Arial" panose="020B0604020202020204" pitchFamily="34" charset="0"/>
              <a:buChar char="•"/>
            </a:pPr>
            <a:r>
              <a:rPr lang="en-GB" sz="2400" dirty="0"/>
              <a:t>Beliefs should be examined to make sure they have a firm basis.</a:t>
            </a:r>
          </a:p>
          <a:p>
            <a:pPr marL="342900" lvl="0" indent="-342900">
              <a:buFont typeface="Arial" panose="020B0604020202020204" pitchFamily="34" charset="0"/>
              <a:buChar char="•"/>
            </a:pPr>
            <a:r>
              <a:rPr lang="en-GB" sz="2400" dirty="0"/>
              <a:t>Religious people should question their faith</a:t>
            </a:r>
          </a:p>
          <a:p>
            <a:pPr marL="342900" lvl="0" indent="-342900">
              <a:buFont typeface="Arial" panose="020B0604020202020204" pitchFamily="34" charset="0"/>
              <a:buChar char="•"/>
            </a:pPr>
            <a:r>
              <a:rPr lang="en-GB" sz="2400" dirty="0"/>
              <a:t>McGrath agrees that beliefs are used to shape our lives</a:t>
            </a:r>
          </a:p>
          <a:p>
            <a:pPr lvl="0"/>
            <a:endParaRPr lang="en-GB" sz="2400" dirty="0"/>
          </a:p>
        </p:txBody>
      </p:sp>
      <p:pic>
        <p:nvPicPr>
          <p:cNvPr id="6" name="Picture 5">
            <a:extLst>
              <a:ext uri="{FF2B5EF4-FFF2-40B4-BE49-F238E27FC236}">
                <a16:creationId xmlns:a16="http://schemas.microsoft.com/office/drawing/2014/main" id="{F4742ED3-DD45-4E78-8D3B-F899380B8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450"/>
            <a:ext cx="5600699" cy="5889115"/>
          </a:xfrm>
          <a:prstGeom prst="rect">
            <a:avLst/>
          </a:prstGeom>
        </p:spPr>
      </p:pic>
    </p:spTree>
    <p:extLst>
      <p:ext uri="{BB962C8B-B14F-4D97-AF65-F5344CB8AC3E}">
        <p14:creationId xmlns:p14="http://schemas.microsoft.com/office/powerpoint/2010/main" val="30214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72216-3C0E-4F03-9737-FA8469511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Anthology Extract – McGrath and Richard Dawkins</a:t>
            </a:r>
          </a:p>
        </p:txBody>
      </p:sp>
      <p:sp>
        <p:nvSpPr>
          <p:cNvPr id="9" name="TextBox 8">
            <a:extLst>
              <a:ext uri="{FF2B5EF4-FFF2-40B4-BE49-F238E27FC236}">
                <a16:creationId xmlns:a16="http://schemas.microsoft.com/office/drawing/2014/main" id="{4B760322-18D9-4E43-B295-C6E818EB4088}"/>
              </a:ext>
            </a:extLst>
          </p:cNvPr>
          <p:cNvSpPr txBox="1"/>
          <p:nvPr/>
        </p:nvSpPr>
        <p:spPr>
          <a:xfrm>
            <a:off x="6095998" y="712450"/>
            <a:ext cx="6096002" cy="6001643"/>
          </a:xfrm>
          <a:prstGeom prst="rect">
            <a:avLst/>
          </a:prstGeom>
          <a:solidFill>
            <a:schemeClr val="accent4">
              <a:lumMod val="20000"/>
              <a:lumOff val="80000"/>
            </a:schemeClr>
          </a:solidFill>
        </p:spPr>
        <p:txBody>
          <a:bodyPr wrap="square" rtlCol="0">
            <a:spAutoFit/>
          </a:bodyPr>
          <a:lstStyle/>
          <a:p>
            <a:pPr lvl="0"/>
            <a:r>
              <a:rPr lang="en-GB" sz="2400" b="1" dirty="0"/>
              <a:t>Faith is infantile</a:t>
            </a:r>
          </a:p>
          <a:p>
            <a:pPr marL="342900" lvl="0" indent="-342900">
              <a:buFont typeface="Arial" panose="020B0604020202020204" pitchFamily="34" charset="0"/>
              <a:buChar char="•"/>
            </a:pPr>
            <a:r>
              <a:rPr lang="en-GB" sz="2400" dirty="0"/>
              <a:t>Children are prone to believe what their parents tell them</a:t>
            </a:r>
          </a:p>
          <a:p>
            <a:pPr marL="342900" lvl="0" indent="-342900">
              <a:buFont typeface="Arial" panose="020B0604020202020204" pitchFamily="34" charset="0"/>
              <a:buChar char="•"/>
            </a:pPr>
            <a:r>
              <a:rPr lang="en-GB" sz="2400" dirty="0"/>
              <a:t>Belief in Santa will eventually cease as a child gets older</a:t>
            </a:r>
          </a:p>
          <a:p>
            <a:pPr marL="342900" lvl="0" indent="-342900">
              <a:buFont typeface="Arial" panose="020B0604020202020204" pitchFamily="34" charset="0"/>
              <a:buChar char="•"/>
            </a:pPr>
            <a:r>
              <a:rPr lang="en-GB" sz="2400" dirty="0"/>
              <a:t>Religious belief is the same but what about those who believe when they are older?</a:t>
            </a:r>
          </a:p>
          <a:p>
            <a:pPr marL="342900" lvl="0" indent="-342900">
              <a:buFont typeface="Arial" panose="020B0604020202020204" pitchFamily="34" charset="0"/>
              <a:buChar char="•"/>
            </a:pPr>
            <a:r>
              <a:rPr lang="en-GB" sz="2400" dirty="0"/>
              <a:t>Dawkins says that bringing children up in a faith is a form of abuse. McGrath argues that bringing a child up in atheism would also be abuse?</a:t>
            </a:r>
          </a:p>
          <a:p>
            <a:pPr marL="342900" lvl="0" indent="-342900">
              <a:buFont typeface="Arial" panose="020B0604020202020204" pitchFamily="34" charset="0"/>
              <a:buChar char="•"/>
            </a:pPr>
            <a:r>
              <a:rPr lang="en-GB" sz="2400" dirty="0"/>
              <a:t>McGrath suggests that Dawkins has shown a need for the RE Curriculum in schools to be taught to broaden the minds of young people</a:t>
            </a:r>
          </a:p>
          <a:p>
            <a:pPr lvl="0"/>
            <a:endParaRPr lang="en-GB" sz="2400" dirty="0"/>
          </a:p>
        </p:txBody>
      </p:sp>
      <p:pic>
        <p:nvPicPr>
          <p:cNvPr id="6" name="Picture 5">
            <a:extLst>
              <a:ext uri="{FF2B5EF4-FFF2-40B4-BE49-F238E27FC236}">
                <a16:creationId xmlns:a16="http://schemas.microsoft.com/office/drawing/2014/main" id="{F4742ED3-DD45-4E78-8D3B-F899380B8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450"/>
            <a:ext cx="5600699" cy="5889115"/>
          </a:xfrm>
          <a:prstGeom prst="rect">
            <a:avLst/>
          </a:prstGeom>
        </p:spPr>
      </p:pic>
    </p:spTree>
    <p:extLst>
      <p:ext uri="{BB962C8B-B14F-4D97-AF65-F5344CB8AC3E}">
        <p14:creationId xmlns:p14="http://schemas.microsoft.com/office/powerpoint/2010/main" val="187121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72216-3C0E-4F03-9737-FA8469511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Anthology Extract – McGrath and Richard Dawkins</a:t>
            </a:r>
          </a:p>
        </p:txBody>
      </p:sp>
      <p:sp>
        <p:nvSpPr>
          <p:cNvPr id="9" name="TextBox 8">
            <a:extLst>
              <a:ext uri="{FF2B5EF4-FFF2-40B4-BE49-F238E27FC236}">
                <a16:creationId xmlns:a16="http://schemas.microsoft.com/office/drawing/2014/main" id="{4B760322-18D9-4E43-B295-C6E818EB4088}"/>
              </a:ext>
            </a:extLst>
          </p:cNvPr>
          <p:cNvSpPr txBox="1"/>
          <p:nvPr/>
        </p:nvSpPr>
        <p:spPr>
          <a:xfrm>
            <a:off x="6095998" y="712450"/>
            <a:ext cx="6096002" cy="6370975"/>
          </a:xfrm>
          <a:prstGeom prst="rect">
            <a:avLst/>
          </a:prstGeom>
          <a:solidFill>
            <a:schemeClr val="accent4">
              <a:lumMod val="20000"/>
              <a:lumOff val="80000"/>
            </a:schemeClr>
          </a:solidFill>
        </p:spPr>
        <p:txBody>
          <a:bodyPr wrap="square" rtlCol="0">
            <a:spAutoFit/>
          </a:bodyPr>
          <a:lstStyle/>
          <a:p>
            <a:pPr lvl="0"/>
            <a:r>
              <a:rPr lang="en-GB" sz="2400" b="1" dirty="0"/>
              <a:t>Faith is irrational</a:t>
            </a:r>
          </a:p>
          <a:p>
            <a:pPr marL="342900" lvl="0" indent="-342900">
              <a:buFont typeface="Arial" panose="020B0604020202020204" pitchFamily="34" charset="0"/>
              <a:buChar char="•"/>
            </a:pPr>
            <a:r>
              <a:rPr lang="en-GB" sz="2400" dirty="0"/>
              <a:t>Dawkins feels there is enough evidence to disprove religious beliefs</a:t>
            </a:r>
          </a:p>
          <a:p>
            <a:pPr marL="342900" lvl="0" indent="-342900">
              <a:buFont typeface="Arial" panose="020B0604020202020204" pitchFamily="34" charset="0"/>
              <a:buChar char="•"/>
            </a:pPr>
            <a:r>
              <a:rPr lang="en-GB" sz="2400" dirty="0"/>
              <a:t>Dawkins’ research is poor as he is using information from the internet and not thinking about his sources</a:t>
            </a:r>
          </a:p>
          <a:p>
            <a:pPr marL="342900" lvl="0" indent="-342900">
              <a:buFont typeface="Arial" panose="020B0604020202020204" pitchFamily="34" charset="0"/>
              <a:buChar char="•"/>
            </a:pPr>
            <a:r>
              <a:rPr lang="en-GB" sz="2400" dirty="0"/>
              <a:t>McGrath calls the God Delusion “propaganda”</a:t>
            </a:r>
          </a:p>
          <a:p>
            <a:pPr marL="342900" lvl="0" indent="-342900">
              <a:buFont typeface="Arial" panose="020B0604020202020204" pitchFamily="34" charset="0"/>
              <a:buChar char="•"/>
            </a:pPr>
            <a:r>
              <a:rPr lang="en-GB" sz="2400" dirty="0"/>
              <a:t>McGrath shows how Dawkins misquotes Tertullian</a:t>
            </a:r>
          </a:p>
          <a:p>
            <a:pPr marL="342900" lvl="0" indent="-342900">
              <a:buFont typeface="Arial" panose="020B0604020202020204" pitchFamily="34" charset="0"/>
              <a:buChar char="•"/>
            </a:pPr>
            <a:r>
              <a:rPr lang="en-GB" sz="2400" dirty="0"/>
              <a:t>Dawkins quotes Luther but McGrath says that Luther is misquoted. Luther was arguing that human reason can never take a central role in faith</a:t>
            </a:r>
          </a:p>
          <a:p>
            <a:pPr marL="342900" lvl="0" indent="-342900">
              <a:buFont typeface="Arial" panose="020B0604020202020204" pitchFamily="34" charset="0"/>
              <a:buChar char="•"/>
            </a:pPr>
            <a:r>
              <a:rPr lang="en-GB" sz="2400" dirty="0"/>
              <a:t>McGrath feels that Dawkins abandons rigorous scholarship</a:t>
            </a:r>
          </a:p>
          <a:p>
            <a:pPr lvl="0"/>
            <a:endParaRPr lang="en-GB" sz="2400" dirty="0"/>
          </a:p>
        </p:txBody>
      </p:sp>
      <p:pic>
        <p:nvPicPr>
          <p:cNvPr id="6" name="Picture 5">
            <a:extLst>
              <a:ext uri="{FF2B5EF4-FFF2-40B4-BE49-F238E27FC236}">
                <a16:creationId xmlns:a16="http://schemas.microsoft.com/office/drawing/2014/main" id="{F4742ED3-DD45-4E78-8D3B-F899380B8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450"/>
            <a:ext cx="5600699" cy="5889115"/>
          </a:xfrm>
          <a:prstGeom prst="rect">
            <a:avLst/>
          </a:prstGeom>
        </p:spPr>
      </p:pic>
    </p:spTree>
    <p:extLst>
      <p:ext uri="{BB962C8B-B14F-4D97-AF65-F5344CB8AC3E}">
        <p14:creationId xmlns:p14="http://schemas.microsoft.com/office/powerpoint/2010/main" val="42835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72216-3C0E-4F03-9737-FA8469511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Anthology Extract – McGrath and Richard Dawkins</a:t>
            </a:r>
          </a:p>
        </p:txBody>
      </p:sp>
      <p:sp>
        <p:nvSpPr>
          <p:cNvPr id="9" name="TextBox 8">
            <a:extLst>
              <a:ext uri="{FF2B5EF4-FFF2-40B4-BE49-F238E27FC236}">
                <a16:creationId xmlns:a16="http://schemas.microsoft.com/office/drawing/2014/main" id="{4B760322-18D9-4E43-B295-C6E818EB4088}"/>
              </a:ext>
            </a:extLst>
          </p:cNvPr>
          <p:cNvSpPr txBox="1"/>
          <p:nvPr/>
        </p:nvSpPr>
        <p:spPr>
          <a:xfrm>
            <a:off x="6095998" y="712450"/>
            <a:ext cx="6096002" cy="5262979"/>
          </a:xfrm>
          <a:prstGeom prst="rect">
            <a:avLst/>
          </a:prstGeom>
          <a:solidFill>
            <a:schemeClr val="accent4">
              <a:lumMod val="20000"/>
              <a:lumOff val="80000"/>
            </a:schemeClr>
          </a:solidFill>
        </p:spPr>
        <p:txBody>
          <a:bodyPr wrap="square" rtlCol="0">
            <a:spAutoFit/>
          </a:bodyPr>
          <a:lstStyle/>
          <a:p>
            <a:pPr lvl="0"/>
            <a:r>
              <a:rPr lang="en-GB" sz="2400" b="1" dirty="0"/>
              <a:t>Arguments for God’s existence</a:t>
            </a:r>
          </a:p>
          <a:p>
            <a:pPr marL="285750" lvl="0" indent="-285750">
              <a:buFont typeface="Arial" panose="020B0604020202020204" pitchFamily="34" charset="0"/>
              <a:buChar char="•"/>
            </a:pPr>
            <a:r>
              <a:rPr lang="en-GB" sz="2400" dirty="0"/>
              <a:t>McGrath says the “Blind Watchmaker is the best in print” about design and evolution</a:t>
            </a:r>
          </a:p>
          <a:p>
            <a:pPr marL="285750" lvl="0" indent="-285750">
              <a:buFont typeface="Arial" panose="020B0604020202020204" pitchFamily="34" charset="0"/>
              <a:buChar char="•"/>
            </a:pPr>
            <a:r>
              <a:rPr lang="en-GB" sz="2400" dirty="0"/>
              <a:t>McGrath does argue that Dawkins is out of his depth with religion. He skims the surface and lacks total knowledge to really engage with the topics</a:t>
            </a:r>
          </a:p>
          <a:p>
            <a:pPr marL="285750" lvl="0" indent="-285750">
              <a:buFont typeface="Arial" panose="020B0604020202020204" pitchFamily="34" charset="0"/>
              <a:buChar char="•"/>
            </a:pPr>
            <a:r>
              <a:rPr lang="en-GB" sz="2400" dirty="0"/>
              <a:t>Aquinas uses empirical evidence to show evidence of God and this is what scientists would use also</a:t>
            </a:r>
          </a:p>
          <a:p>
            <a:pPr marL="285750" lvl="0" indent="-285750">
              <a:buFont typeface="Arial" panose="020B0604020202020204" pitchFamily="34" charset="0"/>
              <a:buChar char="•"/>
            </a:pPr>
            <a:r>
              <a:rPr lang="en-GB" sz="2400" dirty="0"/>
              <a:t>The theory of evolution is the best we have for now. It may change in the future but for now, it answers the questions we have</a:t>
            </a:r>
          </a:p>
          <a:p>
            <a:pPr lvl="0"/>
            <a:endParaRPr lang="en-GB" sz="2400" dirty="0"/>
          </a:p>
        </p:txBody>
      </p:sp>
      <p:pic>
        <p:nvPicPr>
          <p:cNvPr id="6" name="Picture 5">
            <a:extLst>
              <a:ext uri="{FF2B5EF4-FFF2-40B4-BE49-F238E27FC236}">
                <a16:creationId xmlns:a16="http://schemas.microsoft.com/office/drawing/2014/main" id="{F4742ED3-DD45-4E78-8D3B-F899380B8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450"/>
            <a:ext cx="5600699" cy="5889115"/>
          </a:xfrm>
          <a:prstGeom prst="rect">
            <a:avLst/>
          </a:prstGeom>
        </p:spPr>
      </p:pic>
    </p:spTree>
    <p:extLst>
      <p:ext uri="{BB962C8B-B14F-4D97-AF65-F5344CB8AC3E}">
        <p14:creationId xmlns:p14="http://schemas.microsoft.com/office/powerpoint/2010/main" val="25650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72216-3C0E-4F03-9737-FA8469511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Anthology Extract – McGrath and Richard Dawkins</a:t>
            </a:r>
          </a:p>
        </p:txBody>
      </p:sp>
      <p:sp>
        <p:nvSpPr>
          <p:cNvPr id="9" name="TextBox 8">
            <a:extLst>
              <a:ext uri="{FF2B5EF4-FFF2-40B4-BE49-F238E27FC236}">
                <a16:creationId xmlns:a16="http://schemas.microsoft.com/office/drawing/2014/main" id="{4B760322-18D9-4E43-B295-C6E818EB4088}"/>
              </a:ext>
            </a:extLst>
          </p:cNvPr>
          <p:cNvSpPr txBox="1"/>
          <p:nvPr/>
        </p:nvSpPr>
        <p:spPr>
          <a:xfrm>
            <a:off x="6095998" y="712450"/>
            <a:ext cx="6096002" cy="5262979"/>
          </a:xfrm>
          <a:prstGeom prst="rect">
            <a:avLst/>
          </a:prstGeom>
          <a:solidFill>
            <a:schemeClr val="accent4">
              <a:lumMod val="20000"/>
              <a:lumOff val="80000"/>
            </a:schemeClr>
          </a:solidFill>
        </p:spPr>
        <p:txBody>
          <a:bodyPr wrap="square" rtlCol="0">
            <a:spAutoFit/>
          </a:bodyPr>
          <a:lstStyle/>
          <a:p>
            <a:pPr lvl="0"/>
            <a:r>
              <a:rPr lang="en-GB" sz="2400" b="1" dirty="0"/>
              <a:t>The improbability of God</a:t>
            </a:r>
          </a:p>
          <a:p>
            <a:pPr marL="285750" lvl="0" indent="-285750">
              <a:buFont typeface="Arial" panose="020B0604020202020204" pitchFamily="34" charset="0"/>
              <a:buChar char="•"/>
            </a:pPr>
            <a:r>
              <a:rPr lang="en-GB" sz="2400" dirty="0"/>
              <a:t>McGrath suggests that this is a loose argument by Dawkins. The main question he is looking at is about “Who designed God?”</a:t>
            </a:r>
          </a:p>
          <a:p>
            <a:pPr marL="285750" lvl="0" indent="-285750">
              <a:buFont typeface="Arial" panose="020B0604020202020204" pitchFamily="34" charset="0"/>
              <a:buChar char="•"/>
            </a:pPr>
            <a:r>
              <a:rPr lang="en-GB" sz="2400" dirty="0"/>
              <a:t>Dawkins suggests that to say there is something more complex than the universe is improbable</a:t>
            </a:r>
          </a:p>
          <a:p>
            <a:pPr marL="285750" lvl="0" indent="-285750">
              <a:buFont typeface="Arial" panose="020B0604020202020204" pitchFamily="34" charset="0"/>
              <a:buChar char="•"/>
            </a:pPr>
            <a:r>
              <a:rPr lang="en-GB" sz="2400" dirty="0"/>
              <a:t>McGrath suggests that improbability does not mean non-existence</a:t>
            </a:r>
          </a:p>
          <a:p>
            <a:pPr marL="285750" lvl="0" indent="-285750">
              <a:buFont typeface="Arial" panose="020B0604020202020204" pitchFamily="34" charset="0"/>
              <a:buChar char="•"/>
            </a:pPr>
            <a:r>
              <a:rPr lang="en-GB" sz="2400" dirty="0"/>
              <a:t>The question is not whether God is improbable, but is God actual?</a:t>
            </a:r>
          </a:p>
          <a:p>
            <a:pPr marL="285750" lvl="0" indent="-285750">
              <a:buFont typeface="Arial" panose="020B0604020202020204" pitchFamily="34" charset="0"/>
              <a:buChar char="•"/>
            </a:pPr>
            <a:r>
              <a:rPr lang="en-GB" sz="2400" dirty="0"/>
              <a:t>McGrath argues that Dawkins has “loosely collated a series of assertions”</a:t>
            </a:r>
          </a:p>
          <a:p>
            <a:pPr lvl="0"/>
            <a:endParaRPr lang="en-GB" sz="2400" dirty="0"/>
          </a:p>
        </p:txBody>
      </p:sp>
      <p:pic>
        <p:nvPicPr>
          <p:cNvPr id="6" name="Picture 5">
            <a:extLst>
              <a:ext uri="{FF2B5EF4-FFF2-40B4-BE49-F238E27FC236}">
                <a16:creationId xmlns:a16="http://schemas.microsoft.com/office/drawing/2014/main" id="{F4742ED3-DD45-4E78-8D3B-F899380B8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450"/>
            <a:ext cx="5600699" cy="5889115"/>
          </a:xfrm>
          <a:prstGeom prst="rect">
            <a:avLst/>
          </a:prstGeom>
        </p:spPr>
      </p:pic>
    </p:spTree>
    <p:extLst>
      <p:ext uri="{BB962C8B-B14F-4D97-AF65-F5344CB8AC3E}">
        <p14:creationId xmlns:p14="http://schemas.microsoft.com/office/powerpoint/2010/main" val="260380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72216-3C0E-4F03-9737-FA8469511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Anthology Extract – McGrath and Richard Dawkins</a:t>
            </a:r>
          </a:p>
        </p:txBody>
      </p:sp>
      <p:sp>
        <p:nvSpPr>
          <p:cNvPr id="9" name="TextBox 8">
            <a:extLst>
              <a:ext uri="{FF2B5EF4-FFF2-40B4-BE49-F238E27FC236}">
                <a16:creationId xmlns:a16="http://schemas.microsoft.com/office/drawing/2014/main" id="{4B760322-18D9-4E43-B295-C6E818EB4088}"/>
              </a:ext>
            </a:extLst>
          </p:cNvPr>
          <p:cNvSpPr txBox="1"/>
          <p:nvPr/>
        </p:nvSpPr>
        <p:spPr>
          <a:xfrm>
            <a:off x="6095998" y="712450"/>
            <a:ext cx="6096002" cy="3416320"/>
          </a:xfrm>
          <a:prstGeom prst="rect">
            <a:avLst/>
          </a:prstGeom>
          <a:solidFill>
            <a:schemeClr val="accent4">
              <a:lumMod val="20000"/>
              <a:lumOff val="80000"/>
            </a:schemeClr>
          </a:solidFill>
        </p:spPr>
        <p:txBody>
          <a:bodyPr wrap="square" rtlCol="0">
            <a:spAutoFit/>
          </a:bodyPr>
          <a:lstStyle/>
          <a:p>
            <a:pPr lvl="0"/>
            <a:r>
              <a:rPr lang="en-GB" sz="2400" b="1" dirty="0"/>
              <a:t>God of the Gaps</a:t>
            </a:r>
          </a:p>
          <a:p>
            <a:pPr marL="285750" lvl="0" indent="-285750">
              <a:buFont typeface="Arial" panose="020B0604020202020204" pitchFamily="34" charset="0"/>
              <a:buChar char="•"/>
            </a:pPr>
            <a:r>
              <a:rPr lang="en-GB" sz="2400" dirty="0"/>
              <a:t>Dawkins suggests that God is always used to fill something people cannot explain</a:t>
            </a:r>
          </a:p>
          <a:p>
            <a:pPr marL="285750" lvl="0" indent="-285750">
              <a:buFont typeface="Arial" panose="020B0604020202020204" pitchFamily="34" charset="0"/>
              <a:buChar char="•"/>
            </a:pPr>
            <a:r>
              <a:rPr lang="en-GB" sz="2400" dirty="0"/>
              <a:t>Dawkins is making a very general assumption that religion / religious people need satisfaction and so use God to give it</a:t>
            </a:r>
          </a:p>
          <a:p>
            <a:pPr marL="285750" indent="-285750">
              <a:buFont typeface="Arial" panose="020B0604020202020204" pitchFamily="34" charset="0"/>
              <a:buChar char="•"/>
            </a:pPr>
            <a:r>
              <a:rPr lang="en-GB" sz="2400" dirty="0"/>
              <a:t>The mind is too limited to fully understand God and the same can be said about understanding science</a:t>
            </a:r>
          </a:p>
        </p:txBody>
      </p:sp>
      <p:pic>
        <p:nvPicPr>
          <p:cNvPr id="6" name="Picture 5">
            <a:extLst>
              <a:ext uri="{FF2B5EF4-FFF2-40B4-BE49-F238E27FC236}">
                <a16:creationId xmlns:a16="http://schemas.microsoft.com/office/drawing/2014/main" id="{F4742ED3-DD45-4E78-8D3B-F899380B8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450"/>
            <a:ext cx="5600699" cy="5889115"/>
          </a:xfrm>
          <a:prstGeom prst="rect">
            <a:avLst/>
          </a:prstGeom>
        </p:spPr>
      </p:pic>
    </p:spTree>
    <p:extLst>
      <p:ext uri="{BB962C8B-B14F-4D97-AF65-F5344CB8AC3E}">
        <p14:creationId xmlns:p14="http://schemas.microsoft.com/office/powerpoint/2010/main" val="86416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CHRISTIANITY REVISION (4)</a:t>
            </a:r>
          </a:p>
        </p:txBody>
      </p:sp>
      <p:graphicFrame>
        <p:nvGraphicFramePr>
          <p:cNvPr id="4" name="Table 3"/>
          <p:cNvGraphicFramePr>
            <a:graphicFrameLocks noGrp="1"/>
          </p:cNvGraphicFramePr>
          <p:nvPr>
            <p:extLst>
              <p:ext uri="{D42A27DB-BD31-4B8C-83A1-F6EECF244321}">
                <p14:modId xmlns:p14="http://schemas.microsoft.com/office/powerpoint/2010/main" val="1735130144"/>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a:solidFill>
                            <a:srgbClr val="7030A0"/>
                          </a:solidFill>
                        </a:rPr>
                        <a:t>Religious</a:t>
                      </a:r>
                      <a:r>
                        <a:rPr lang="en-GB" baseline="0" dirty="0">
                          <a:solidFill>
                            <a:srgbClr val="7030A0"/>
                          </a:solidFill>
                        </a:rPr>
                        <a:t> beliefs, Values and teachings</a:t>
                      </a:r>
                    </a:p>
                    <a:p>
                      <a:pPr marL="285750" indent="-285750">
                        <a:buFontTx/>
                        <a:buChar char="-"/>
                      </a:pPr>
                      <a:r>
                        <a:rPr lang="en-GB" baseline="0" dirty="0">
                          <a:solidFill>
                            <a:schemeClr val="tx1"/>
                          </a:solidFill>
                        </a:rPr>
                        <a:t>Nature of God as personal  / Creator</a:t>
                      </a:r>
                    </a:p>
                    <a:p>
                      <a:pPr marL="285750" indent="-285750">
                        <a:buFontTx/>
                        <a:buChar char="-"/>
                      </a:pPr>
                      <a:r>
                        <a:rPr lang="en-GB" baseline="0" dirty="0">
                          <a:solidFill>
                            <a:schemeClr val="tx1"/>
                          </a:solidFill>
                        </a:rPr>
                        <a:t>The Trinity</a:t>
                      </a:r>
                    </a:p>
                    <a:p>
                      <a:pPr marL="285750" indent="-285750">
                        <a:buFontTx/>
                        <a:buChar char="-"/>
                      </a:pPr>
                      <a:r>
                        <a:rPr lang="en-GB" baseline="0" dirty="0">
                          <a:solidFill>
                            <a:schemeClr val="tx1"/>
                          </a:solidFill>
                        </a:rPr>
                        <a:t>Nature of the Church</a:t>
                      </a:r>
                    </a:p>
                    <a:p>
                      <a:pPr marL="285750" indent="-285750">
                        <a:buFontTx/>
                        <a:buChar char="-"/>
                      </a:pPr>
                      <a:r>
                        <a:rPr lang="en-GB" baseline="0" dirty="0">
                          <a:solidFill>
                            <a:schemeClr val="tx1"/>
                          </a:solidFill>
                        </a:rPr>
                        <a:t>Key Moral Principles</a:t>
                      </a:r>
                      <a:endParaRPr lang="en-GB" dirty="0">
                        <a:solidFill>
                          <a:schemeClr val="tx1"/>
                        </a:solidFill>
                      </a:endParaRPr>
                    </a:p>
                  </a:txBody>
                  <a:tcPr>
                    <a:solidFill>
                      <a:schemeClr val="bg2">
                        <a:lumMod val="90000"/>
                      </a:schemeClr>
                    </a:solidFill>
                  </a:tcPr>
                </a:tc>
                <a:tc>
                  <a:txBody>
                    <a:bodyPr/>
                    <a:lstStyle/>
                    <a:p>
                      <a:r>
                        <a:rPr lang="en-GB" dirty="0">
                          <a:solidFill>
                            <a:srgbClr val="7030A0"/>
                          </a:solidFill>
                        </a:rPr>
                        <a:t>(2)Sources of Wisdom and Authority</a:t>
                      </a:r>
                    </a:p>
                    <a:p>
                      <a:pPr marL="285750" indent="-285750">
                        <a:buFontTx/>
                        <a:buChar char="-"/>
                      </a:pPr>
                      <a:r>
                        <a:rPr lang="en-GB" baseline="0" dirty="0">
                          <a:solidFill>
                            <a:srgbClr val="7030A0"/>
                          </a:solidFill>
                        </a:rPr>
                        <a:t>The Bible</a:t>
                      </a:r>
                    </a:p>
                    <a:p>
                      <a:pPr marL="285750" indent="-285750">
                        <a:buFontTx/>
                        <a:buChar char="-"/>
                      </a:pPr>
                      <a:r>
                        <a:rPr lang="en-GB" baseline="0" dirty="0">
                          <a:solidFill>
                            <a:schemeClr val="tx1"/>
                          </a:solidFill>
                        </a:rPr>
                        <a:t>The nature and role of Jesus (Arius vs Athanasius)</a:t>
                      </a:r>
                    </a:p>
                    <a:p>
                      <a:pPr marL="285750" indent="-285750">
                        <a:buFontTx/>
                        <a:buChar char="-"/>
                      </a:pPr>
                      <a:r>
                        <a:rPr lang="en-GB" baseline="0" dirty="0">
                          <a:solidFill>
                            <a:schemeClr val="tx1"/>
                          </a:solidFill>
                        </a:rPr>
                        <a:t>The Reformation (Luther and Calvin)</a:t>
                      </a:r>
                    </a:p>
                    <a:p>
                      <a:pPr marL="285750" indent="-285750">
                        <a:buFontTx/>
                        <a:buChar char="-"/>
                      </a:pPr>
                      <a:r>
                        <a:rPr lang="en-GB" baseline="0" dirty="0">
                          <a:solidFill>
                            <a:schemeClr val="tx1"/>
                          </a:solidFill>
                        </a:rPr>
                        <a:t>Does God suffer? (</a:t>
                      </a:r>
                      <a:r>
                        <a:rPr lang="en-GB" baseline="0" dirty="0" err="1">
                          <a:solidFill>
                            <a:schemeClr val="tx1"/>
                          </a:solidFill>
                        </a:rPr>
                        <a:t>Moltmann</a:t>
                      </a:r>
                      <a:r>
                        <a:rPr lang="en-GB" baseline="0" dirty="0">
                          <a:solidFill>
                            <a:schemeClr val="tx1"/>
                          </a:solidFill>
                        </a:rPr>
                        <a:t> / </a:t>
                      </a:r>
                      <a:r>
                        <a:rPr lang="en-GB" baseline="0" dirty="0" err="1">
                          <a:solidFill>
                            <a:schemeClr val="tx1"/>
                          </a:solidFill>
                        </a:rPr>
                        <a:t>Weinandy</a:t>
                      </a:r>
                      <a:r>
                        <a:rPr lang="en-GB" baseline="0" dirty="0">
                          <a:solidFill>
                            <a:schemeClr val="tx1"/>
                          </a:solidFill>
                        </a:rPr>
                        <a:t>)</a:t>
                      </a:r>
                      <a:endParaRPr lang="en-GB" dirty="0">
                        <a:solidFill>
                          <a:schemeClr val="tx1"/>
                        </a:solidFill>
                      </a:endParaRPr>
                    </a:p>
                  </a:txBody>
                  <a:tcPr>
                    <a:solidFill>
                      <a:schemeClr val="bg2">
                        <a:lumMod val="90000"/>
                      </a:schemeClr>
                    </a:solidFill>
                  </a:tcPr>
                </a:tc>
                <a:tc>
                  <a:txBody>
                    <a:bodyPr/>
                    <a:lstStyle/>
                    <a:p>
                      <a:r>
                        <a:rPr lang="en-GB" dirty="0">
                          <a:solidFill>
                            <a:srgbClr val="7030A0"/>
                          </a:solidFill>
                        </a:rPr>
                        <a:t>(3) Practices that</a:t>
                      </a:r>
                      <a:r>
                        <a:rPr lang="en-GB" baseline="0" dirty="0">
                          <a:solidFill>
                            <a:srgbClr val="7030A0"/>
                          </a:solidFill>
                        </a:rPr>
                        <a:t> shape and express religious identity</a:t>
                      </a:r>
                    </a:p>
                    <a:p>
                      <a:pPr marL="285750" indent="-285750">
                        <a:buFontTx/>
                        <a:buChar char="-"/>
                      </a:pPr>
                      <a:r>
                        <a:rPr lang="en-GB" baseline="0" dirty="0">
                          <a:solidFill>
                            <a:schemeClr val="tx1"/>
                          </a:solidFill>
                        </a:rPr>
                        <a:t>Diversity of practice in the Eucharist</a:t>
                      </a:r>
                    </a:p>
                    <a:p>
                      <a:pPr marL="285750" indent="-285750">
                        <a:buFontTx/>
                        <a:buChar char="-"/>
                      </a:pPr>
                      <a:r>
                        <a:rPr lang="en-GB" baseline="0" dirty="0">
                          <a:solidFill>
                            <a:schemeClr val="tx1"/>
                          </a:solidFill>
                        </a:rPr>
                        <a:t>Diversity of creative expressions</a:t>
                      </a:r>
                      <a:endParaRPr lang="en-GB" dirty="0">
                        <a:solidFill>
                          <a:schemeClr val="tx1"/>
                        </a:solidFill>
                      </a:endParaRPr>
                    </a:p>
                  </a:txBody>
                  <a:tcPr>
                    <a:solidFill>
                      <a:schemeClr val="bg2">
                        <a:lumMod val="90000"/>
                      </a:schemeClr>
                    </a:solidFill>
                  </a:tcPr>
                </a:tc>
                <a:extLst>
                  <a:ext uri="{0D108BD9-81ED-4DB2-BD59-A6C34878D82A}">
                    <a16:rowId xmlns:a16="http://schemas.microsoft.com/office/drawing/2014/main" val="1535699400"/>
                  </a:ext>
                </a:extLst>
              </a:tr>
              <a:tr h="2481456">
                <a:tc>
                  <a:txBody>
                    <a:bodyPr/>
                    <a:lstStyle/>
                    <a:p>
                      <a:r>
                        <a:rPr lang="en-GB" b="1" dirty="0">
                          <a:solidFill>
                            <a:srgbClr val="FF0000"/>
                          </a:solidFill>
                        </a:rPr>
                        <a:t>(4) Social and historical developments</a:t>
                      </a:r>
                    </a:p>
                    <a:p>
                      <a:pPr marL="285750" indent="-285750">
                        <a:buFontTx/>
                        <a:buChar char="-"/>
                      </a:pPr>
                      <a:r>
                        <a:rPr lang="en-GB" b="1" dirty="0">
                          <a:solidFill>
                            <a:srgbClr val="FF0000"/>
                          </a:solidFill>
                        </a:rPr>
                        <a:t>Science (2)</a:t>
                      </a:r>
                    </a:p>
                    <a:p>
                      <a:pPr marL="285750" indent="-285750">
                        <a:buFontTx/>
                        <a:buChar char="-"/>
                      </a:pPr>
                      <a:r>
                        <a:rPr lang="en-GB" b="1" dirty="0">
                          <a:solidFill>
                            <a:schemeClr val="tx1"/>
                          </a:solidFill>
                        </a:rPr>
                        <a:t>Secularisation</a:t>
                      </a:r>
                    </a:p>
                    <a:p>
                      <a:pPr marL="285750" indent="-285750">
                        <a:buFontTx/>
                        <a:buChar char="-"/>
                      </a:pPr>
                      <a:r>
                        <a:rPr lang="en-GB" b="1" dirty="0">
                          <a:solidFill>
                            <a:schemeClr val="tx1"/>
                          </a:solidFill>
                        </a:rPr>
                        <a:t>New movements in theology</a:t>
                      </a:r>
                    </a:p>
                  </a:txBody>
                  <a:tcPr>
                    <a:solidFill>
                      <a:schemeClr val="accent1">
                        <a:lumMod val="60000"/>
                        <a:lumOff val="40000"/>
                      </a:schemeClr>
                    </a:solidFill>
                  </a:tcPr>
                </a:tc>
                <a:tc>
                  <a:txBody>
                    <a:bodyPr/>
                    <a:lstStyle/>
                    <a:p>
                      <a:r>
                        <a:rPr lang="en-GB" b="1" dirty="0">
                          <a:solidFill>
                            <a:srgbClr val="FF0000"/>
                          </a:solidFill>
                        </a:rPr>
                        <a:t>(5) Works of Scholars</a:t>
                      </a:r>
                    </a:p>
                    <a:p>
                      <a:pPr marL="285750" indent="-285750">
                        <a:buFontTx/>
                        <a:buChar char="-"/>
                      </a:pPr>
                      <a:r>
                        <a:rPr lang="en-GB" b="1" dirty="0">
                          <a:solidFill>
                            <a:schemeClr val="tx1"/>
                          </a:solidFill>
                        </a:rPr>
                        <a:t>Comparison of Barth and Hick (3 &amp; 4)</a:t>
                      </a:r>
                    </a:p>
                    <a:p>
                      <a:pPr marL="285750" indent="-285750">
                        <a:buFontTx/>
                        <a:buChar char="-"/>
                      </a:pPr>
                      <a:r>
                        <a:rPr lang="en-GB" b="1" dirty="0">
                          <a:solidFill>
                            <a:schemeClr val="tx1"/>
                          </a:solidFill>
                        </a:rPr>
                        <a:t>Atonement (Anselm and </a:t>
                      </a:r>
                      <a:r>
                        <a:rPr lang="en-GB" b="1" dirty="0" err="1">
                          <a:solidFill>
                            <a:schemeClr val="tx1"/>
                          </a:solidFill>
                        </a:rPr>
                        <a:t>Aulen</a:t>
                      </a:r>
                      <a:r>
                        <a:rPr lang="en-GB" b="1" dirty="0">
                          <a:solidFill>
                            <a:schemeClr val="tx1"/>
                          </a:solidFill>
                        </a:rPr>
                        <a:t>)</a:t>
                      </a:r>
                    </a:p>
                  </a:txBody>
                  <a:tcPr>
                    <a:solidFill>
                      <a:schemeClr val="bg2">
                        <a:lumMod val="90000"/>
                      </a:schemeClr>
                    </a:solidFill>
                  </a:tcPr>
                </a:tc>
                <a:tc>
                  <a:txBody>
                    <a:bodyPr/>
                    <a:lstStyle/>
                    <a:p>
                      <a:r>
                        <a:rPr lang="en-GB" b="1" dirty="0">
                          <a:solidFill>
                            <a:srgbClr val="FF0000"/>
                          </a:solidFill>
                        </a:rPr>
                        <a:t>(6) Religion and Society</a:t>
                      </a:r>
                    </a:p>
                    <a:p>
                      <a:pPr marL="285750" indent="-285750">
                        <a:buFontTx/>
                        <a:buChar char="-"/>
                      </a:pPr>
                      <a:r>
                        <a:rPr lang="en-GB" b="1" dirty="0">
                          <a:solidFill>
                            <a:schemeClr val="tx1"/>
                          </a:solidFill>
                        </a:rPr>
                        <a:t>Pluralism</a:t>
                      </a:r>
                      <a:r>
                        <a:rPr lang="en-GB" b="1" baseline="0" dirty="0">
                          <a:solidFill>
                            <a:schemeClr val="tx1"/>
                          </a:solidFill>
                        </a:rPr>
                        <a:t> and Diversity</a:t>
                      </a:r>
                    </a:p>
                    <a:p>
                      <a:pPr marL="285750" indent="-285750">
                        <a:buFontTx/>
                        <a:buChar char="-"/>
                      </a:pPr>
                      <a:r>
                        <a:rPr lang="en-GB" b="1" baseline="0" dirty="0">
                          <a:solidFill>
                            <a:schemeClr val="tx1"/>
                          </a:solidFill>
                        </a:rPr>
                        <a:t>Equality and discrimination (gender)</a:t>
                      </a:r>
                      <a:endParaRPr lang="en-GB" b="1" dirty="0">
                        <a:solidFill>
                          <a:schemeClr val="tx1"/>
                        </a:solidFill>
                      </a:endParaRPr>
                    </a:p>
                  </a:txBody>
                  <a:tcPr>
                    <a:solidFill>
                      <a:schemeClr val="bg2">
                        <a:lumMod val="90000"/>
                      </a:schemeClr>
                    </a:solidFill>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56903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417A9-885C-4AF5-9BBE-0C0DE862A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79"/>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New Religious Movements</a:t>
            </a:r>
          </a:p>
        </p:txBody>
      </p:sp>
      <p:sp>
        <p:nvSpPr>
          <p:cNvPr id="9" name="TextBox 8">
            <a:extLst>
              <a:ext uri="{FF2B5EF4-FFF2-40B4-BE49-F238E27FC236}">
                <a16:creationId xmlns:a16="http://schemas.microsoft.com/office/drawing/2014/main" id="{4B760322-18D9-4E43-B295-C6E818EB4088}"/>
              </a:ext>
            </a:extLst>
          </p:cNvPr>
          <p:cNvSpPr txBox="1"/>
          <p:nvPr/>
        </p:nvSpPr>
        <p:spPr>
          <a:xfrm>
            <a:off x="0" y="579358"/>
            <a:ext cx="12192000" cy="6278642"/>
          </a:xfrm>
          <a:prstGeom prst="rect">
            <a:avLst/>
          </a:prstGeom>
          <a:solidFill>
            <a:schemeClr val="accent4">
              <a:lumMod val="20000"/>
              <a:lumOff val="80000"/>
            </a:schemeClr>
          </a:solidFill>
        </p:spPr>
        <p:txBody>
          <a:bodyPr wrap="square" rtlCol="0">
            <a:spAutoFit/>
          </a:bodyPr>
          <a:lstStyle/>
          <a:p>
            <a:pPr marL="342900" lvl="0" indent="-342900">
              <a:buFont typeface="Arial" panose="020B0604020202020204" pitchFamily="34" charset="0"/>
              <a:buChar char="•"/>
            </a:pPr>
            <a:r>
              <a:rPr lang="en-GB" sz="2400" dirty="0"/>
              <a:t>New religious movement (NRM), the generally accepted term for what is sometimes called, often with pejorative connotations, a “cult.” </a:t>
            </a:r>
          </a:p>
          <a:p>
            <a:pPr marL="342900" indent="-342900">
              <a:buFont typeface="Arial" panose="020B0604020202020204" pitchFamily="34" charset="0"/>
              <a:buChar char="•"/>
            </a:pPr>
            <a:r>
              <a:rPr lang="en-GB" sz="2400" dirty="0"/>
              <a:t>These religions are, by definition, “new”; they offer innovative religious responses to the conditions of the modern world, despite the fact that most NRMs represent themselves as rooted in ancient traditions. </a:t>
            </a:r>
          </a:p>
          <a:p>
            <a:pPr marL="342900" lvl="0" indent="-342900">
              <a:buFont typeface="Arial" panose="020B0604020202020204" pitchFamily="34" charset="0"/>
              <a:buChar char="•"/>
            </a:pPr>
            <a:r>
              <a:rPr lang="en-GB" sz="2400" dirty="0"/>
              <a:t>NRMs are also usually regarded as “countercultural”; that is, they are perceived (by others and by themselves) to be alternatives to the mainstream religions of Western society, especially Christianity in its normative forms. </a:t>
            </a:r>
          </a:p>
          <a:p>
            <a:pPr marL="342900" lvl="0" indent="-342900">
              <a:buFont typeface="Arial" panose="020B0604020202020204" pitchFamily="34" charset="0"/>
              <a:buChar char="•"/>
            </a:pPr>
            <a:r>
              <a:rPr lang="en-GB" sz="2400" dirty="0"/>
              <a:t>These movements are often highly eclectic, pluralistic, and syncretistic; they freely combine doctrines and practices from diverse sources within their belief systems. </a:t>
            </a:r>
          </a:p>
          <a:p>
            <a:pPr marL="342900" lvl="0" indent="-342900">
              <a:buFont typeface="Arial" panose="020B0604020202020204" pitchFamily="34" charset="0"/>
              <a:buChar char="•"/>
            </a:pPr>
            <a:r>
              <a:rPr lang="en-GB" sz="2400" dirty="0"/>
              <a:t>The new movement is usually founded by a charismatic and sometimes highly authoritarian leader who is thought to have extraordinary powers or insights. </a:t>
            </a:r>
          </a:p>
          <a:p>
            <a:pPr marL="342900" lvl="0" indent="-342900">
              <a:buFont typeface="Arial" panose="020B0604020202020204" pitchFamily="34" charset="0"/>
              <a:buChar char="•"/>
            </a:pPr>
            <a:r>
              <a:rPr lang="en-GB" sz="2400" dirty="0"/>
              <a:t>Many NRMs are tightly organized. In light of their often self-proclaimed “alternative” or “outsider” status, these groups often make great demands on the loyalty and commitment of their followers and sometimes establish themselves as substitutes for the family and other conventional social groupings. </a:t>
            </a:r>
          </a:p>
          <a:p>
            <a:pPr lvl="0"/>
            <a:endParaRPr lang="en-GB" dirty="0"/>
          </a:p>
        </p:txBody>
      </p:sp>
    </p:spTree>
    <p:extLst>
      <p:ext uri="{BB962C8B-B14F-4D97-AF65-F5344CB8AC3E}">
        <p14:creationId xmlns:p14="http://schemas.microsoft.com/office/powerpoint/2010/main" val="29305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417A9-885C-4AF5-9BBE-0C0DE862A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79"/>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Types of New Religious Movements</a:t>
            </a:r>
          </a:p>
        </p:txBody>
      </p:sp>
      <p:graphicFrame>
        <p:nvGraphicFramePr>
          <p:cNvPr id="2" name="Table 1">
            <a:extLst>
              <a:ext uri="{FF2B5EF4-FFF2-40B4-BE49-F238E27FC236}">
                <a16:creationId xmlns:a16="http://schemas.microsoft.com/office/drawing/2014/main" id="{8515D6B2-D472-420C-837B-2D54030BEDD8}"/>
              </a:ext>
            </a:extLst>
          </p:cNvPr>
          <p:cNvGraphicFramePr>
            <a:graphicFrameLocks noGrp="1"/>
          </p:cNvGraphicFramePr>
          <p:nvPr>
            <p:extLst>
              <p:ext uri="{D42A27DB-BD31-4B8C-83A1-F6EECF244321}">
                <p14:modId xmlns:p14="http://schemas.microsoft.com/office/powerpoint/2010/main" val="1844502682"/>
              </p:ext>
            </p:extLst>
          </p:nvPr>
        </p:nvGraphicFramePr>
        <p:xfrm>
          <a:off x="0" y="523220"/>
          <a:ext cx="12192000" cy="797607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26072051"/>
                    </a:ext>
                  </a:extLst>
                </a:gridCol>
                <a:gridCol w="4064000">
                  <a:extLst>
                    <a:ext uri="{9D8B030D-6E8A-4147-A177-3AD203B41FA5}">
                      <a16:colId xmlns:a16="http://schemas.microsoft.com/office/drawing/2014/main" val="1050576265"/>
                    </a:ext>
                  </a:extLst>
                </a:gridCol>
                <a:gridCol w="4064000">
                  <a:extLst>
                    <a:ext uri="{9D8B030D-6E8A-4147-A177-3AD203B41FA5}">
                      <a16:colId xmlns:a16="http://schemas.microsoft.com/office/drawing/2014/main" val="537240881"/>
                    </a:ext>
                  </a:extLst>
                </a:gridCol>
              </a:tblGrid>
              <a:tr h="804725">
                <a:tc>
                  <a:txBody>
                    <a:bodyPr/>
                    <a:lstStyle/>
                    <a:p>
                      <a:r>
                        <a:rPr lang="en-GB" sz="2400" dirty="0"/>
                        <a:t>World Rejecting Movements</a:t>
                      </a:r>
                    </a:p>
                  </a:txBody>
                  <a:tcPr/>
                </a:tc>
                <a:tc>
                  <a:txBody>
                    <a:bodyPr/>
                    <a:lstStyle/>
                    <a:p>
                      <a:r>
                        <a:rPr lang="en-GB" sz="2400" dirty="0"/>
                        <a:t>World Accommodating Movements</a:t>
                      </a:r>
                    </a:p>
                  </a:txBody>
                  <a:tcPr/>
                </a:tc>
                <a:tc>
                  <a:txBody>
                    <a:bodyPr/>
                    <a:lstStyle/>
                    <a:p>
                      <a:r>
                        <a:rPr lang="en-GB" sz="2400" dirty="0"/>
                        <a:t>World Affirming Religions</a:t>
                      </a:r>
                    </a:p>
                  </a:txBody>
                  <a:tcPr/>
                </a:tc>
                <a:extLst>
                  <a:ext uri="{0D108BD9-81ED-4DB2-BD59-A6C34878D82A}">
                    <a16:rowId xmlns:a16="http://schemas.microsoft.com/office/drawing/2014/main" val="2368761565"/>
                  </a:ext>
                </a:extLst>
              </a:tr>
              <a:tr h="7153115">
                <a:tc>
                  <a:txBody>
                    <a:bodyPr/>
                    <a:lstStyle/>
                    <a:p>
                      <a:pPr marL="342900" lvl="0" indent="-342900" algn="just">
                        <a:buFont typeface="Arial" panose="020B0604020202020204" pitchFamily="34" charset="0"/>
                        <a:buChar char="•"/>
                      </a:pPr>
                      <a:r>
                        <a:rPr lang="en-GB" sz="2400" kern="1200" dirty="0">
                          <a:solidFill>
                            <a:schemeClr val="dk1"/>
                          </a:solidFill>
                          <a:effectLst/>
                          <a:latin typeface="+mn-lt"/>
                          <a:ea typeface="+mn-ea"/>
                          <a:cs typeface="+mn-cs"/>
                        </a:rPr>
                        <a:t>Highly critical of the outside world so tend to withdraw and adopt a communal lifestyle.</a:t>
                      </a:r>
                    </a:p>
                    <a:p>
                      <a:pPr marL="342900" lvl="0" indent="-342900" algn="just">
                        <a:buFont typeface="Arial" panose="020B0604020202020204" pitchFamily="34" charset="0"/>
                        <a:buChar char="•"/>
                      </a:pPr>
                      <a:r>
                        <a:rPr lang="en-GB" sz="2400" kern="1200" dirty="0">
                          <a:solidFill>
                            <a:schemeClr val="dk1"/>
                          </a:solidFill>
                          <a:effectLst/>
                          <a:latin typeface="+mn-lt"/>
                          <a:ea typeface="+mn-ea"/>
                          <a:cs typeface="+mn-cs"/>
                        </a:rPr>
                        <a:t>They vary in size but most are small, local groups which often have charismatic leaders. However, some are international in size such as the Unification Church (The Moonies). They are politically radical.</a:t>
                      </a:r>
                    </a:p>
                    <a:p>
                      <a:pPr marL="342900" lvl="0" indent="-342900" algn="just">
                        <a:buFont typeface="Arial" panose="020B0604020202020204" pitchFamily="34" charset="0"/>
                        <a:buChar char="•"/>
                      </a:pPr>
                      <a:r>
                        <a:rPr lang="en-GB" sz="2400" kern="1200" dirty="0">
                          <a:solidFill>
                            <a:schemeClr val="dk1"/>
                          </a:solidFill>
                          <a:effectLst/>
                          <a:latin typeface="+mn-lt"/>
                          <a:ea typeface="+mn-ea"/>
                          <a:cs typeface="+mn-cs"/>
                        </a:rPr>
                        <a:t>They cut off former ties – friends, relatives, possessions, and members have to hand over all assets and are forced to live an ascetic lifestyle.</a:t>
                      </a:r>
                    </a:p>
                  </a:txBody>
                  <a:tcPr/>
                </a:tc>
                <a:tc>
                  <a:txBody>
                    <a:bodyPr/>
                    <a:lstStyle/>
                    <a:p>
                      <a:pPr marL="342900" lvl="0" indent="-342900" algn="just">
                        <a:buFont typeface="Arial" panose="020B0604020202020204" pitchFamily="34" charset="0"/>
                        <a:buChar char="•"/>
                      </a:pPr>
                      <a:r>
                        <a:rPr lang="en-GB" sz="2400" kern="1200" dirty="0">
                          <a:solidFill>
                            <a:schemeClr val="dk1"/>
                          </a:solidFill>
                          <a:effectLst/>
                          <a:latin typeface="+mn-lt"/>
                          <a:ea typeface="+mn-ea"/>
                          <a:cs typeface="+mn-cs"/>
                        </a:rPr>
                        <a:t>Members of such groups (e.g. “born again Christian” groups) usually live “normal” lives.</a:t>
                      </a:r>
                    </a:p>
                    <a:p>
                      <a:pPr marL="342900" lvl="0" indent="-342900" algn="just">
                        <a:buFont typeface="Arial" panose="020B0604020202020204" pitchFamily="34" charset="0"/>
                        <a:buChar char="•"/>
                      </a:pPr>
                      <a:r>
                        <a:rPr lang="en-GB" sz="2400" kern="1200" dirty="0">
                          <a:solidFill>
                            <a:schemeClr val="dk1"/>
                          </a:solidFill>
                          <a:effectLst/>
                          <a:latin typeface="+mn-lt"/>
                          <a:ea typeface="+mn-ea"/>
                          <a:cs typeface="+mn-cs"/>
                        </a:rPr>
                        <a:t>These are often offshoots of existing churches. </a:t>
                      </a:r>
                    </a:p>
                    <a:p>
                      <a:pPr marL="342900" lvl="0" indent="-342900" algn="just">
                        <a:buFont typeface="Arial" panose="020B0604020202020204" pitchFamily="34" charset="0"/>
                        <a:buChar char="•"/>
                      </a:pPr>
                      <a:r>
                        <a:rPr lang="en-GB" sz="2400" kern="1200" dirty="0">
                          <a:solidFill>
                            <a:schemeClr val="dk1"/>
                          </a:solidFill>
                          <a:effectLst/>
                          <a:latin typeface="+mn-lt"/>
                          <a:ea typeface="+mn-ea"/>
                          <a:cs typeface="+mn-cs"/>
                        </a:rPr>
                        <a:t>They resemble denominations and are far more politically conservative than world rejecting NRMs. </a:t>
                      </a:r>
                    </a:p>
                    <a:p>
                      <a:pPr marL="342900" lvl="0" indent="-342900" algn="just">
                        <a:buFont typeface="Arial" panose="020B0604020202020204" pitchFamily="34" charset="0"/>
                        <a:buChar char="•"/>
                      </a:pPr>
                      <a:r>
                        <a:rPr lang="en-GB" sz="2400" kern="1200" dirty="0">
                          <a:solidFill>
                            <a:schemeClr val="dk1"/>
                          </a:solidFill>
                          <a:effectLst/>
                          <a:latin typeface="+mn-lt"/>
                          <a:ea typeface="+mn-ea"/>
                          <a:cs typeface="+mn-cs"/>
                        </a:rPr>
                        <a:t>They are a breakaway from a church which they feel has lost its religious purity.</a:t>
                      </a:r>
                    </a:p>
                    <a:p>
                      <a:endParaRPr lang="en-GB" dirty="0"/>
                    </a:p>
                  </a:txBody>
                  <a:tcPr/>
                </a:tc>
                <a:tc>
                  <a:txBody>
                    <a:bodyPr/>
                    <a:lstStyle/>
                    <a:p>
                      <a:pPr marL="285750" lvl="0" indent="-285750" algn="just">
                        <a:buFont typeface="Arial" panose="020B0604020202020204" pitchFamily="34" charset="0"/>
                        <a:buChar char="•"/>
                      </a:pPr>
                      <a:r>
                        <a:rPr lang="en-GB" sz="2400" kern="1200" dirty="0">
                          <a:solidFill>
                            <a:schemeClr val="dk1"/>
                          </a:solidFill>
                          <a:effectLst/>
                          <a:latin typeface="+mn-lt"/>
                          <a:ea typeface="+mn-ea"/>
                          <a:cs typeface="+mn-cs"/>
                        </a:rPr>
                        <a:t>Scientology is an example. The world is one of opportunity (acceptance of society’s norms).</a:t>
                      </a:r>
                    </a:p>
                    <a:p>
                      <a:pPr marL="285750" lvl="0" indent="-285750" algn="just">
                        <a:buFont typeface="Arial" panose="020B0604020202020204" pitchFamily="34" charset="0"/>
                        <a:buChar char="•"/>
                      </a:pPr>
                      <a:r>
                        <a:rPr lang="en-GB" sz="2400" kern="1200" dirty="0">
                          <a:solidFill>
                            <a:schemeClr val="dk1"/>
                          </a:solidFill>
                          <a:effectLst/>
                          <a:latin typeface="+mn-lt"/>
                          <a:ea typeface="+mn-ea"/>
                          <a:cs typeface="+mn-cs"/>
                        </a:rPr>
                        <a:t>We can be more successful and become ‘better’ people. </a:t>
                      </a:r>
                    </a:p>
                    <a:p>
                      <a:pPr marL="285750" lvl="0" indent="-285750" algn="just">
                        <a:buFont typeface="Arial" panose="020B0604020202020204" pitchFamily="34" charset="0"/>
                        <a:buChar char="•"/>
                      </a:pPr>
                      <a:r>
                        <a:rPr lang="en-GB" sz="2400" kern="1200" dirty="0">
                          <a:solidFill>
                            <a:schemeClr val="dk1"/>
                          </a:solidFill>
                          <a:effectLst/>
                          <a:latin typeface="+mn-lt"/>
                          <a:ea typeface="+mn-ea"/>
                          <a:cs typeface="+mn-cs"/>
                        </a:rPr>
                        <a:t>Many involve expensive training programmes. </a:t>
                      </a:r>
                    </a:p>
                    <a:p>
                      <a:pPr marL="285750" lvl="0" indent="-285750" algn="just">
                        <a:buFont typeface="Arial" panose="020B0604020202020204" pitchFamily="34" charset="0"/>
                        <a:buChar char="•"/>
                      </a:pPr>
                      <a:r>
                        <a:rPr lang="en-GB" sz="2400" kern="1200" dirty="0">
                          <a:solidFill>
                            <a:schemeClr val="dk1"/>
                          </a:solidFill>
                          <a:effectLst/>
                          <a:latin typeface="+mn-lt"/>
                          <a:ea typeface="+mn-ea"/>
                          <a:cs typeface="+mn-cs"/>
                        </a:rPr>
                        <a:t>Members live in the ‘normal world.’</a:t>
                      </a:r>
                    </a:p>
                    <a:p>
                      <a:endParaRPr lang="en-GB" dirty="0"/>
                    </a:p>
                  </a:txBody>
                  <a:tcPr/>
                </a:tc>
                <a:extLst>
                  <a:ext uri="{0D108BD9-81ED-4DB2-BD59-A6C34878D82A}">
                    <a16:rowId xmlns:a16="http://schemas.microsoft.com/office/drawing/2014/main" val="3144020001"/>
                  </a:ext>
                </a:extLst>
              </a:tr>
            </a:tbl>
          </a:graphicData>
        </a:graphic>
      </p:graphicFrame>
    </p:spTree>
    <p:extLst>
      <p:ext uri="{BB962C8B-B14F-4D97-AF65-F5344CB8AC3E}">
        <p14:creationId xmlns:p14="http://schemas.microsoft.com/office/powerpoint/2010/main" val="136631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979313-E035-481F-A9F0-BB1CC25E8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Types of New Religious Movements</a:t>
            </a:r>
          </a:p>
        </p:txBody>
      </p:sp>
      <p:sp>
        <p:nvSpPr>
          <p:cNvPr id="7" name="TextBox 6">
            <a:extLst>
              <a:ext uri="{FF2B5EF4-FFF2-40B4-BE49-F238E27FC236}">
                <a16:creationId xmlns:a16="http://schemas.microsoft.com/office/drawing/2014/main" id="{4C71794C-42B4-4855-83C8-CA2CFF27404A}"/>
              </a:ext>
            </a:extLst>
          </p:cNvPr>
          <p:cNvSpPr txBox="1"/>
          <p:nvPr/>
        </p:nvSpPr>
        <p:spPr>
          <a:xfrm>
            <a:off x="0" y="784830"/>
            <a:ext cx="12192000" cy="3600986"/>
          </a:xfrm>
          <a:prstGeom prst="rect">
            <a:avLst/>
          </a:prstGeom>
          <a:solidFill>
            <a:srgbClr val="92D050"/>
          </a:solidFill>
        </p:spPr>
        <p:txBody>
          <a:bodyPr wrap="square" rtlCol="0">
            <a:spAutoFit/>
          </a:bodyPr>
          <a:lstStyle/>
          <a:p>
            <a:pPr algn="ctr"/>
            <a:r>
              <a:rPr lang="en-GB" sz="2800" dirty="0">
                <a:latin typeface="Segoe Print" panose="02000600000000000000" pitchFamily="2" charset="0"/>
              </a:rPr>
              <a:t>Arguments for NRM’s</a:t>
            </a:r>
          </a:p>
          <a:p>
            <a:pPr marL="285750" lvl="0" indent="-285750">
              <a:buFont typeface="Wingdings" panose="05000000000000000000" pitchFamily="2" charset="2"/>
              <a:buChar char="ü"/>
            </a:pPr>
            <a:r>
              <a:rPr lang="en-GB" sz="2400" dirty="0"/>
              <a:t>Seen to go against the norm</a:t>
            </a:r>
          </a:p>
          <a:p>
            <a:pPr marL="285750" lvl="0" indent="-285750">
              <a:buFont typeface="Wingdings" panose="05000000000000000000" pitchFamily="2" charset="2"/>
              <a:buChar char="ü"/>
            </a:pPr>
            <a:r>
              <a:rPr lang="en-GB" sz="2400" dirty="0"/>
              <a:t>Not traditional and so more exciting</a:t>
            </a:r>
          </a:p>
          <a:p>
            <a:pPr marL="285750" lvl="0" indent="-285750">
              <a:buFont typeface="Wingdings" panose="05000000000000000000" pitchFamily="2" charset="2"/>
              <a:buChar char="ü"/>
            </a:pPr>
            <a:r>
              <a:rPr lang="en-GB" sz="2400" dirty="0"/>
              <a:t>A person is wanting to see that they can make a difference</a:t>
            </a:r>
          </a:p>
          <a:p>
            <a:pPr marL="285750" lvl="0" indent="-285750">
              <a:buFont typeface="Wingdings" panose="05000000000000000000" pitchFamily="2" charset="2"/>
              <a:buChar char="ü"/>
            </a:pPr>
            <a:r>
              <a:rPr lang="en-GB" sz="2400" dirty="0"/>
              <a:t>Idea that they are having the truth revealed to them and the rest of the world is in ignorance</a:t>
            </a:r>
          </a:p>
          <a:p>
            <a:pPr marL="285750" lvl="0" indent="-285750">
              <a:buFont typeface="Wingdings" panose="05000000000000000000" pitchFamily="2" charset="2"/>
              <a:buChar char="ü"/>
            </a:pPr>
            <a:r>
              <a:rPr lang="en-GB" sz="2400" dirty="0"/>
              <a:t>More euphoric and uplifting</a:t>
            </a:r>
          </a:p>
          <a:p>
            <a:pPr marL="285750" lvl="0" indent="-285750">
              <a:buFont typeface="Wingdings" panose="05000000000000000000" pitchFamily="2" charset="2"/>
              <a:buChar char="ü"/>
            </a:pPr>
            <a:r>
              <a:rPr lang="en-GB" sz="2400" dirty="0"/>
              <a:t>Wanting to please the leader and continue to be a chosen person</a:t>
            </a:r>
          </a:p>
          <a:p>
            <a:pPr algn="ctr"/>
            <a:endParaRPr lang="en-GB" sz="2800" dirty="0">
              <a:latin typeface="Segoe Print" panose="02000600000000000000" pitchFamily="2" charset="0"/>
            </a:endParaRPr>
          </a:p>
          <a:p>
            <a:pPr algn="ctr"/>
            <a:endParaRPr lang="en-GB" sz="2800" dirty="0">
              <a:latin typeface="Segoe Print" panose="02000600000000000000" pitchFamily="2" charset="0"/>
            </a:endParaRPr>
          </a:p>
        </p:txBody>
      </p:sp>
    </p:spTree>
    <p:extLst>
      <p:ext uri="{BB962C8B-B14F-4D97-AF65-F5344CB8AC3E}">
        <p14:creationId xmlns:p14="http://schemas.microsoft.com/office/powerpoint/2010/main" val="334265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979313-E035-481F-A9F0-BB1CC25E8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Types of New Religious Movements</a:t>
            </a:r>
          </a:p>
        </p:txBody>
      </p:sp>
      <p:sp>
        <p:nvSpPr>
          <p:cNvPr id="7" name="TextBox 6">
            <a:extLst>
              <a:ext uri="{FF2B5EF4-FFF2-40B4-BE49-F238E27FC236}">
                <a16:creationId xmlns:a16="http://schemas.microsoft.com/office/drawing/2014/main" id="{4C71794C-42B4-4855-83C8-CA2CFF27404A}"/>
              </a:ext>
            </a:extLst>
          </p:cNvPr>
          <p:cNvSpPr txBox="1"/>
          <p:nvPr/>
        </p:nvSpPr>
        <p:spPr>
          <a:xfrm>
            <a:off x="0" y="784830"/>
            <a:ext cx="12192000" cy="4911088"/>
          </a:xfrm>
          <a:prstGeom prst="rect">
            <a:avLst/>
          </a:prstGeom>
          <a:solidFill>
            <a:srgbClr val="FF0000"/>
          </a:solidFill>
        </p:spPr>
        <p:txBody>
          <a:bodyPr wrap="square" rtlCol="0">
            <a:spAutoFit/>
          </a:bodyPr>
          <a:lstStyle/>
          <a:p>
            <a:pPr algn="ctr"/>
            <a:r>
              <a:rPr lang="en-GB" sz="2800" dirty="0">
                <a:solidFill>
                  <a:schemeClr val="bg1"/>
                </a:solidFill>
                <a:latin typeface="Segoe Print" panose="02000600000000000000" pitchFamily="2" charset="0"/>
              </a:rPr>
              <a:t>Arguments against NRM’s</a:t>
            </a:r>
          </a:p>
          <a:p>
            <a:pPr marL="342900" lvl="0" indent="-342900" algn="just">
              <a:lnSpc>
                <a:spcPct val="115000"/>
              </a:lnSpc>
              <a:spcAft>
                <a:spcPts val="0"/>
              </a:spcAft>
              <a:buFont typeface="Wingdings" panose="05000000000000000000" pitchFamily="2" charset="2"/>
              <a:buChar char=""/>
            </a:pPr>
            <a:r>
              <a:rPr lang="en-GB"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Often led by one person who is controlling</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Possessions are often handed over which means that the person owns nothing of their own</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Hard to leave the group as no possessions and all ties are cut. This means a person who leaves can have no contact with family or friends</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Often what is done takes place behind closed doors and so is hidden</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n-GB"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The group have no contact with the outside world and so losing track of worldly events and even maybe reality </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GB" sz="2800" dirty="0">
              <a:latin typeface="Segoe Print" panose="02000600000000000000" pitchFamily="2" charset="0"/>
            </a:endParaRPr>
          </a:p>
          <a:p>
            <a:pPr algn="ctr"/>
            <a:endParaRPr lang="en-GB" sz="2800" dirty="0">
              <a:latin typeface="Segoe Print" panose="02000600000000000000" pitchFamily="2" charset="0"/>
            </a:endParaRPr>
          </a:p>
        </p:txBody>
      </p:sp>
    </p:spTree>
    <p:extLst>
      <p:ext uri="{BB962C8B-B14F-4D97-AF65-F5344CB8AC3E}">
        <p14:creationId xmlns:p14="http://schemas.microsoft.com/office/powerpoint/2010/main" val="28837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Liberation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5074920" y="523218"/>
            <a:ext cx="7117080" cy="6370975"/>
          </a:xfrm>
          <a:prstGeom prst="rect">
            <a:avLst/>
          </a:prstGeom>
          <a:solidFill>
            <a:schemeClr val="accent1">
              <a:lumMod val="60000"/>
              <a:lumOff val="40000"/>
            </a:schemeClr>
          </a:solidFill>
        </p:spPr>
        <p:txBody>
          <a:bodyPr wrap="square" rtlCol="0">
            <a:spAutoFit/>
          </a:bodyPr>
          <a:lstStyle/>
          <a:p>
            <a:pPr marL="457200" indent="-457200">
              <a:buFont typeface="Wingdings" panose="05000000000000000000" pitchFamily="2" charset="2"/>
              <a:buChar char="ü"/>
            </a:pPr>
            <a:endParaRPr lang="en-GB" sz="2400" dirty="0">
              <a:latin typeface="Segoe Print" panose="02000600000000000000" pitchFamily="2" charset="0"/>
            </a:endParaRPr>
          </a:p>
          <a:p>
            <a:pPr marL="457200" indent="-457200">
              <a:buFont typeface="Wingdings" panose="05000000000000000000" pitchFamily="2" charset="2"/>
              <a:buChar char="ü"/>
            </a:pPr>
            <a:endParaRPr lang="en-GB" sz="2400" dirty="0">
              <a:latin typeface="Segoe Print" panose="02000600000000000000" pitchFamily="2" charset="0"/>
            </a:endParaRPr>
          </a:p>
          <a:p>
            <a:pPr marL="457200" indent="-457200">
              <a:buFont typeface="Wingdings" panose="05000000000000000000" pitchFamily="2" charset="2"/>
              <a:buChar char="ü"/>
            </a:pPr>
            <a:endParaRPr lang="en-GB" sz="2400" dirty="0">
              <a:latin typeface="Segoe Print" panose="02000600000000000000" pitchFamily="2" charset="0"/>
            </a:endParaRPr>
          </a:p>
          <a:p>
            <a:pPr marL="457200" indent="-457200">
              <a:buFont typeface="Wingdings" panose="05000000000000000000" pitchFamily="2" charset="2"/>
              <a:buChar char="ü"/>
            </a:pPr>
            <a:r>
              <a:rPr lang="en-GB" sz="2400" dirty="0">
                <a:latin typeface="Segoe Print" panose="02000600000000000000" pitchFamily="2" charset="0"/>
              </a:rPr>
              <a:t>Began  in Latin America in the 1960s</a:t>
            </a:r>
          </a:p>
          <a:p>
            <a:pPr marL="457200" indent="-457200">
              <a:buFont typeface="Wingdings" panose="05000000000000000000" pitchFamily="2" charset="2"/>
              <a:buChar char="ü"/>
            </a:pPr>
            <a:r>
              <a:rPr lang="en-GB" sz="2400" dirty="0">
                <a:latin typeface="Segoe Print" panose="02000600000000000000" pitchFamily="2" charset="0"/>
              </a:rPr>
              <a:t>Claims over the years the Church has supported ideological power structures that have oppressed the weakest members of society</a:t>
            </a:r>
          </a:p>
          <a:p>
            <a:pPr marL="457200" indent="-457200">
              <a:buFont typeface="Wingdings" panose="05000000000000000000" pitchFamily="2" charset="2"/>
              <a:buChar char="ü"/>
            </a:pPr>
            <a:r>
              <a:rPr lang="en-GB" sz="2400" dirty="0">
                <a:latin typeface="Segoe Print" panose="02000600000000000000" pitchFamily="2" charset="0"/>
              </a:rPr>
              <a:t>Christian faith is looked at from the view of the poor and oppressed</a:t>
            </a:r>
          </a:p>
          <a:p>
            <a:pPr marL="457200" indent="-457200">
              <a:buFont typeface="Wingdings" panose="05000000000000000000" pitchFamily="2" charset="2"/>
              <a:buChar char="ü"/>
            </a:pPr>
            <a:r>
              <a:rPr lang="en-GB" sz="2400" dirty="0">
                <a:latin typeface="Segoe Print" panose="02000600000000000000" pitchFamily="2" charset="0"/>
              </a:rPr>
              <a:t>The founder believed that such suffering was against the will of God and against the teachings of Christ</a:t>
            </a:r>
          </a:p>
          <a:p>
            <a:pPr marL="457200" indent="-457200">
              <a:buFont typeface="Wingdings" panose="05000000000000000000" pitchFamily="2" charset="2"/>
              <a:buChar char="ü"/>
            </a:pPr>
            <a:endParaRPr lang="en-GB" sz="2400" dirty="0">
              <a:latin typeface="Segoe Print" panose="02000600000000000000" pitchFamily="2" charset="0"/>
            </a:endParaRPr>
          </a:p>
          <a:p>
            <a:pPr marL="457200" indent="-457200">
              <a:buFont typeface="Wingdings" panose="05000000000000000000" pitchFamily="2" charset="2"/>
              <a:buChar char="ü"/>
            </a:pPr>
            <a:endParaRPr lang="en-GB" sz="2400" dirty="0">
              <a:latin typeface="Segoe Print" panose="02000600000000000000" pitchFamily="2" charset="0"/>
            </a:endParaRPr>
          </a:p>
          <a:p>
            <a:pPr marL="457200" indent="-457200">
              <a:buFont typeface="Wingdings" panose="05000000000000000000" pitchFamily="2" charset="2"/>
              <a:buChar char="ü"/>
            </a:pPr>
            <a:endParaRPr lang="en-GB" sz="2400" dirty="0">
              <a:latin typeface="Segoe Print" panose="02000600000000000000" pitchFamily="2" charset="0"/>
            </a:endParaRPr>
          </a:p>
          <a:p>
            <a:endParaRPr lang="en-GB" sz="2400" dirty="0">
              <a:latin typeface="Segoe Print" panose="02000600000000000000" pitchFamily="2" charset="0"/>
            </a:endParaRPr>
          </a:p>
        </p:txBody>
      </p:sp>
      <p:pic>
        <p:nvPicPr>
          <p:cNvPr id="4" name="Picture 3">
            <a:extLst>
              <a:ext uri="{FF2B5EF4-FFF2-40B4-BE49-F238E27FC236}">
                <a16:creationId xmlns:a16="http://schemas.microsoft.com/office/drawing/2014/main" id="{8191D8C3-ED2B-47E7-96A5-3CC2364D2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18"/>
            <a:ext cx="5074920" cy="6275567"/>
          </a:xfrm>
          <a:prstGeom prst="rect">
            <a:avLst/>
          </a:prstGeom>
        </p:spPr>
      </p:pic>
    </p:spTree>
    <p:extLst>
      <p:ext uri="{BB962C8B-B14F-4D97-AF65-F5344CB8AC3E}">
        <p14:creationId xmlns:p14="http://schemas.microsoft.com/office/powerpoint/2010/main" val="1018324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The Impact of Liberation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5074920" y="523218"/>
            <a:ext cx="7117080" cy="6370975"/>
          </a:xfrm>
          <a:prstGeom prst="rect">
            <a:avLst/>
          </a:prstGeom>
          <a:solidFill>
            <a:schemeClr val="accent1">
              <a:lumMod val="60000"/>
              <a:lumOff val="40000"/>
            </a:schemeClr>
          </a:solidFill>
        </p:spPr>
        <p:txBody>
          <a:bodyPr wrap="square" rtlCol="0">
            <a:spAutoFit/>
          </a:bodyPr>
          <a:lstStyle/>
          <a:p>
            <a:pPr marL="342900" indent="-342900">
              <a:buFont typeface="Arial" panose="020B0604020202020204" pitchFamily="34" charset="0"/>
              <a:buChar char="•"/>
            </a:pPr>
            <a:r>
              <a:rPr lang="en-GB" sz="2400" dirty="0">
                <a:latin typeface="Segoe Print" panose="02000600000000000000" pitchFamily="2" charset="0"/>
              </a:rPr>
              <a:t>Looks at conditions of the world and how God is manifested in human history</a:t>
            </a:r>
          </a:p>
          <a:p>
            <a:pPr marL="342900" indent="-342900">
              <a:buFont typeface="Arial" panose="020B0604020202020204" pitchFamily="34" charset="0"/>
              <a:buChar char="•"/>
            </a:pPr>
            <a:r>
              <a:rPr lang="en-GB" sz="2400" dirty="0">
                <a:latin typeface="Segoe Print" panose="02000600000000000000" pitchFamily="2" charset="0"/>
              </a:rPr>
              <a:t>Vatican II examined the social and economic situations of the world and so opened up new dialogue of the Church in Latin America</a:t>
            </a:r>
          </a:p>
          <a:p>
            <a:pPr marL="342900" indent="-342900">
              <a:buFont typeface="Arial" panose="020B0604020202020204" pitchFamily="34" charset="0"/>
              <a:buChar char="•"/>
            </a:pPr>
            <a:r>
              <a:rPr lang="en-GB" sz="2400" dirty="0">
                <a:latin typeface="Segoe Print" panose="02000600000000000000" pitchFamily="2" charset="0"/>
              </a:rPr>
              <a:t>Medellin Conference 1968 – the Catholic Church admitted it had sided with oppressive governments</a:t>
            </a:r>
          </a:p>
          <a:p>
            <a:pPr marL="342900" indent="-342900">
              <a:buFont typeface="Arial" panose="020B0604020202020204" pitchFamily="34" charset="0"/>
              <a:buChar char="•"/>
            </a:pPr>
            <a:r>
              <a:rPr lang="en-GB" sz="2400" dirty="0">
                <a:latin typeface="Segoe Print" panose="02000600000000000000" pitchFamily="2" charset="0"/>
              </a:rPr>
              <a:t>Bonino “Theology has to stop explaining the world and start transforming it”</a:t>
            </a:r>
          </a:p>
          <a:p>
            <a:pPr marL="342900" indent="-342900">
              <a:buFont typeface="Arial" panose="020B0604020202020204" pitchFamily="34" charset="0"/>
              <a:buChar char="•"/>
            </a:pPr>
            <a:r>
              <a:rPr lang="en-GB" sz="2400" dirty="0">
                <a:latin typeface="Segoe Print" panose="02000600000000000000" pitchFamily="2" charset="0"/>
              </a:rPr>
              <a:t>The Church is suspicious of the movement and its links to Marxism</a:t>
            </a:r>
          </a:p>
          <a:p>
            <a:pPr marL="342900" indent="-342900">
              <a:buFont typeface="Arial" panose="020B0604020202020204" pitchFamily="34" charset="0"/>
              <a:buChar char="•"/>
            </a:pPr>
            <a:r>
              <a:rPr lang="en-GB" sz="2400" dirty="0">
                <a:latin typeface="Segoe Print" panose="02000600000000000000" pitchFamily="2" charset="0"/>
              </a:rPr>
              <a:t>Bonino “God is clearly on the side of the poor”</a:t>
            </a:r>
          </a:p>
          <a:p>
            <a:endParaRPr lang="en-GB" sz="2400" dirty="0">
              <a:latin typeface="Segoe Print" panose="02000600000000000000" pitchFamily="2" charset="0"/>
            </a:endParaRPr>
          </a:p>
          <a:p>
            <a:endParaRPr lang="en-GB" sz="2400" dirty="0">
              <a:latin typeface="Segoe Print" panose="02000600000000000000" pitchFamily="2" charset="0"/>
            </a:endParaRPr>
          </a:p>
        </p:txBody>
      </p:sp>
      <p:pic>
        <p:nvPicPr>
          <p:cNvPr id="4" name="Picture 3">
            <a:extLst>
              <a:ext uri="{FF2B5EF4-FFF2-40B4-BE49-F238E27FC236}">
                <a16:creationId xmlns:a16="http://schemas.microsoft.com/office/drawing/2014/main" id="{8191D8C3-ED2B-47E7-96A5-3CC2364D2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19"/>
            <a:ext cx="5074920" cy="6275567"/>
          </a:xfrm>
          <a:prstGeom prst="rect">
            <a:avLst/>
          </a:prstGeom>
        </p:spPr>
      </p:pic>
    </p:spTree>
    <p:extLst>
      <p:ext uri="{BB962C8B-B14F-4D97-AF65-F5344CB8AC3E}">
        <p14:creationId xmlns:p14="http://schemas.microsoft.com/office/powerpoint/2010/main" val="906347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The Impact of Liberation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5074920" y="523218"/>
            <a:ext cx="7117080" cy="5632311"/>
          </a:xfrm>
          <a:prstGeom prst="rect">
            <a:avLst/>
          </a:prstGeom>
          <a:solidFill>
            <a:schemeClr val="accent1">
              <a:lumMod val="60000"/>
              <a:lumOff val="40000"/>
            </a:schemeClr>
          </a:solidFill>
        </p:spPr>
        <p:txBody>
          <a:bodyPr wrap="square" rtlCol="0">
            <a:spAutoFit/>
          </a:bodyPr>
          <a:lstStyle/>
          <a:p>
            <a:pPr marL="342900" indent="-342900">
              <a:buFont typeface="Arial" panose="020B0604020202020204" pitchFamily="34" charset="0"/>
              <a:buChar char="•"/>
            </a:pPr>
            <a:r>
              <a:rPr lang="en-GB" sz="2400" dirty="0">
                <a:latin typeface="Segoe Print" panose="02000600000000000000" pitchFamily="2" charset="0"/>
              </a:rPr>
              <a:t>There has been a growth of “base ecclesial communities”</a:t>
            </a:r>
          </a:p>
          <a:p>
            <a:pPr marL="342900" indent="-342900">
              <a:buFont typeface="Arial" panose="020B0604020202020204" pitchFamily="34" charset="0"/>
              <a:buChar char="•"/>
            </a:pPr>
            <a:r>
              <a:rPr lang="en-GB" sz="2400" dirty="0">
                <a:latin typeface="Segoe Print" panose="02000600000000000000" pitchFamily="2" charset="0"/>
              </a:rPr>
              <a:t>Gutierrez uses the language of ordinary people</a:t>
            </a:r>
          </a:p>
          <a:p>
            <a:pPr marL="342900" indent="-342900">
              <a:buFont typeface="Arial" panose="020B0604020202020204" pitchFamily="34" charset="0"/>
              <a:buChar char="•"/>
            </a:pPr>
            <a:r>
              <a:rPr lang="en-GB" sz="2400" dirty="0">
                <a:latin typeface="Segoe Print" panose="02000600000000000000" pitchFamily="2" charset="0"/>
              </a:rPr>
              <a:t>Theology is something to be done and not learned. This is the concept of “praxis”</a:t>
            </a:r>
          </a:p>
          <a:p>
            <a:pPr marL="342900" indent="-342900">
              <a:buFont typeface="Arial" panose="020B0604020202020204" pitchFamily="34" charset="0"/>
              <a:buChar char="•"/>
            </a:pPr>
            <a:r>
              <a:rPr lang="en-GB" sz="2400" dirty="0">
                <a:latin typeface="Segoe Print" panose="02000600000000000000" pitchFamily="2" charset="0"/>
              </a:rPr>
              <a:t>“Structural Sin” which means it is society rather than individuals which are corrupt and need redemption</a:t>
            </a:r>
          </a:p>
          <a:p>
            <a:pPr marL="342900" indent="-342900">
              <a:buFont typeface="Arial" panose="020B0604020202020204" pitchFamily="34" charset="0"/>
              <a:buChar char="•"/>
            </a:pPr>
            <a:r>
              <a:rPr lang="en-GB" sz="2400" dirty="0">
                <a:latin typeface="Segoe Print" panose="02000600000000000000" pitchFamily="2" charset="0"/>
              </a:rPr>
              <a:t>Critics say this is too simplistic</a:t>
            </a:r>
          </a:p>
          <a:p>
            <a:pPr marL="342900" indent="-342900">
              <a:buFont typeface="Arial" panose="020B0604020202020204" pitchFamily="34" charset="0"/>
              <a:buChar char="•"/>
            </a:pPr>
            <a:r>
              <a:rPr lang="en-GB" sz="2400" dirty="0">
                <a:latin typeface="Segoe Print" panose="02000600000000000000" pitchFamily="2" charset="0"/>
              </a:rPr>
              <a:t>They say it has reduced salvation to a worldly problem and ignores the spiritual dimension</a:t>
            </a:r>
          </a:p>
          <a:p>
            <a:endParaRPr lang="en-GB" sz="2400" dirty="0">
              <a:latin typeface="Segoe Print" panose="02000600000000000000" pitchFamily="2" charset="0"/>
            </a:endParaRPr>
          </a:p>
          <a:p>
            <a:endParaRPr lang="en-GB" sz="2400" dirty="0">
              <a:latin typeface="Segoe Print" panose="02000600000000000000" pitchFamily="2" charset="0"/>
            </a:endParaRPr>
          </a:p>
        </p:txBody>
      </p:sp>
      <p:pic>
        <p:nvPicPr>
          <p:cNvPr id="4" name="Picture 3">
            <a:extLst>
              <a:ext uri="{FF2B5EF4-FFF2-40B4-BE49-F238E27FC236}">
                <a16:creationId xmlns:a16="http://schemas.microsoft.com/office/drawing/2014/main" id="{8191D8C3-ED2B-47E7-96A5-3CC2364D2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19"/>
            <a:ext cx="5074920" cy="6275567"/>
          </a:xfrm>
          <a:prstGeom prst="rect">
            <a:avLst/>
          </a:prstGeom>
        </p:spPr>
      </p:pic>
    </p:spTree>
    <p:extLst>
      <p:ext uri="{BB962C8B-B14F-4D97-AF65-F5344CB8AC3E}">
        <p14:creationId xmlns:p14="http://schemas.microsoft.com/office/powerpoint/2010/main" val="165725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FD802-7D53-4F5E-B358-3E0CDDDBD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18"/>
            <a:ext cx="12192000" cy="633478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The Impact of Liberation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4686300" y="523218"/>
            <a:ext cx="7505700" cy="6370975"/>
          </a:xfrm>
          <a:prstGeom prst="rect">
            <a:avLst/>
          </a:prstGeom>
          <a:solidFill>
            <a:schemeClr val="accent1">
              <a:lumMod val="60000"/>
              <a:lumOff val="40000"/>
            </a:schemeClr>
          </a:solidFill>
        </p:spPr>
        <p:txBody>
          <a:bodyPr wrap="square" rtlCol="0">
            <a:spAutoFit/>
          </a:bodyPr>
          <a:lstStyle/>
          <a:p>
            <a:pPr marL="342900" indent="-342900">
              <a:buFont typeface="Wingdings" panose="05000000000000000000" pitchFamily="2" charset="2"/>
              <a:buChar char="ü"/>
            </a:pPr>
            <a:r>
              <a:rPr lang="en-GB" sz="2400" dirty="0">
                <a:latin typeface="Segoe Print" panose="02000600000000000000" pitchFamily="2" charset="0"/>
              </a:rPr>
              <a:t>A Theology of Liberation</a:t>
            </a:r>
          </a:p>
          <a:p>
            <a:pPr marL="342900" indent="-342900">
              <a:buFont typeface="Wingdings" panose="05000000000000000000" pitchFamily="2" charset="2"/>
              <a:buChar char="ü"/>
            </a:pPr>
            <a:r>
              <a:rPr lang="en-GB" sz="2400" dirty="0">
                <a:latin typeface="Segoe Print" panose="02000600000000000000" pitchFamily="2" charset="0"/>
              </a:rPr>
              <a:t>View that a Christians first duty was to fight against oppression and theology should come second to this</a:t>
            </a:r>
          </a:p>
          <a:p>
            <a:pPr marL="342900" indent="-342900">
              <a:buFont typeface="Wingdings" panose="05000000000000000000" pitchFamily="2" charset="2"/>
              <a:buChar char="ü"/>
            </a:pPr>
            <a:r>
              <a:rPr lang="en-GB" sz="2400" dirty="0">
                <a:latin typeface="Segoe Print" panose="02000600000000000000" pitchFamily="2" charset="0"/>
              </a:rPr>
              <a:t>“The starting point of liberation theology is commitment to the poor, the non-person. Its ideas come from the victim”</a:t>
            </a:r>
          </a:p>
          <a:p>
            <a:pPr marL="342900" indent="-342900">
              <a:buFont typeface="Wingdings" panose="05000000000000000000" pitchFamily="2" charset="2"/>
              <a:buChar char="ü"/>
            </a:pPr>
            <a:r>
              <a:rPr lang="en-GB" sz="2400" dirty="0">
                <a:latin typeface="Segoe Print" panose="02000600000000000000" pitchFamily="2" charset="0"/>
              </a:rPr>
              <a:t>Oppressed masses were “non-human beings” (cactus people)</a:t>
            </a:r>
          </a:p>
          <a:p>
            <a:pPr marL="342900" indent="-342900">
              <a:buFont typeface="Wingdings" panose="05000000000000000000" pitchFamily="2" charset="2"/>
              <a:buChar char="ü"/>
            </a:pPr>
            <a:r>
              <a:rPr lang="en-GB" sz="2400" dirty="0">
                <a:latin typeface="Segoe Print" panose="02000600000000000000" pitchFamily="2" charset="0"/>
              </a:rPr>
              <a:t>Message of Christianity is solidarity with the poor</a:t>
            </a:r>
          </a:p>
          <a:p>
            <a:pPr marL="342900" indent="-342900">
              <a:buFont typeface="Wingdings" panose="05000000000000000000" pitchFamily="2" charset="2"/>
              <a:buChar char="ü"/>
            </a:pPr>
            <a:r>
              <a:rPr lang="en-GB" sz="2400" dirty="0">
                <a:latin typeface="Segoe Print" panose="02000600000000000000" pitchFamily="2" charset="0"/>
              </a:rPr>
              <a:t>Announcing the coming of the Kingdom of God meant working in solidarity with the poor. This action, the “praxis of solidarity” he called the “option for the poor”</a:t>
            </a:r>
          </a:p>
          <a:p>
            <a:pPr marL="342900" indent="-342900">
              <a:buFont typeface="Wingdings" panose="05000000000000000000" pitchFamily="2" charset="2"/>
              <a:buChar char="ü"/>
            </a:pPr>
            <a:r>
              <a:rPr lang="en-GB" sz="2400" dirty="0">
                <a:latin typeface="Segoe Print" panose="02000600000000000000" pitchFamily="2" charset="0"/>
              </a:rPr>
              <a:t>“We are on the side of the poor ….because they are poor”</a:t>
            </a:r>
          </a:p>
        </p:txBody>
      </p:sp>
      <p:pic>
        <p:nvPicPr>
          <p:cNvPr id="9" name="Picture 8">
            <a:extLst>
              <a:ext uri="{FF2B5EF4-FFF2-40B4-BE49-F238E27FC236}">
                <a16:creationId xmlns:a16="http://schemas.microsoft.com/office/drawing/2014/main" id="{0D73D19B-63E5-40A9-B47E-7C5D856E6D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155432"/>
            <a:ext cx="4686300" cy="4054080"/>
          </a:xfrm>
          <a:prstGeom prst="rect">
            <a:avLst/>
          </a:prstGeom>
          <a:noFill/>
          <a:ln>
            <a:noFill/>
          </a:ln>
        </p:spPr>
      </p:pic>
    </p:spTree>
    <p:extLst>
      <p:ext uri="{BB962C8B-B14F-4D97-AF65-F5344CB8AC3E}">
        <p14:creationId xmlns:p14="http://schemas.microsoft.com/office/powerpoint/2010/main" val="22773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FD802-7D53-4F5E-B358-3E0CDDDBD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18"/>
            <a:ext cx="12192000" cy="633478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Strengths of Liberation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4686300" y="523218"/>
            <a:ext cx="7505700" cy="3785652"/>
          </a:xfrm>
          <a:prstGeom prst="rect">
            <a:avLst/>
          </a:prstGeom>
          <a:solidFill>
            <a:srgbClr val="92D050"/>
          </a:solidFill>
        </p:spPr>
        <p:txBody>
          <a:bodyPr wrap="square" rtlCol="0">
            <a:spAutoFit/>
          </a:bodyPr>
          <a:lstStyle/>
          <a:p>
            <a:pPr marL="342900" lvl="0" indent="-342900">
              <a:buFont typeface="Arial" panose="020B0604020202020204" pitchFamily="34" charset="0"/>
              <a:buChar char="•"/>
            </a:pPr>
            <a:r>
              <a:rPr lang="en-GB" sz="2400" dirty="0"/>
              <a:t>Gives the Church back to the people and for the people</a:t>
            </a:r>
          </a:p>
          <a:p>
            <a:pPr marL="342900" lvl="0" indent="-342900">
              <a:buFont typeface="Arial" panose="020B0604020202020204" pitchFamily="34" charset="0"/>
              <a:buChar char="•"/>
            </a:pPr>
            <a:r>
              <a:rPr lang="en-GB" sz="2400" dirty="0"/>
              <a:t>Highlights the poverty that people are enduring</a:t>
            </a:r>
          </a:p>
          <a:p>
            <a:pPr marL="342900" lvl="0" indent="-342900">
              <a:buFont typeface="Arial" panose="020B0604020202020204" pitchFamily="34" charset="0"/>
              <a:buChar char="•"/>
            </a:pPr>
            <a:r>
              <a:rPr lang="en-GB" sz="2400" dirty="0"/>
              <a:t>Gives people hope that they are not suffering in vain</a:t>
            </a:r>
          </a:p>
          <a:p>
            <a:pPr marL="342900" lvl="0" indent="-342900">
              <a:buFont typeface="Arial" panose="020B0604020202020204" pitchFamily="34" charset="0"/>
              <a:buChar char="•"/>
            </a:pPr>
            <a:r>
              <a:rPr lang="en-GB" sz="2400" dirty="0"/>
              <a:t>Showed the flaws of the Catholic Church and how they can even be led astray</a:t>
            </a:r>
          </a:p>
          <a:p>
            <a:pPr marL="342900" lvl="0" indent="-342900">
              <a:buFont typeface="Arial" panose="020B0604020202020204" pitchFamily="34" charset="0"/>
              <a:buChar char="•"/>
            </a:pPr>
            <a:r>
              <a:rPr lang="en-GB" sz="2400" dirty="0"/>
              <a:t>Gives a new outlook on religion and the purpose of religion</a:t>
            </a:r>
          </a:p>
          <a:p>
            <a:pPr marL="342900" lvl="0" indent="-342900">
              <a:buFont typeface="Arial" panose="020B0604020202020204" pitchFamily="34" charset="0"/>
              <a:buChar char="•"/>
            </a:pPr>
            <a:r>
              <a:rPr lang="en-GB" sz="2400" dirty="0"/>
              <a:t>Reminds people that everyone is equal and is to be treated as such</a:t>
            </a:r>
          </a:p>
          <a:p>
            <a:pPr marL="342900" indent="-342900">
              <a:buFont typeface="Wingdings" panose="05000000000000000000" pitchFamily="2" charset="2"/>
              <a:buChar char="ü"/>
            </a:pPr>
            <a:endParaRPr lang="en-GB" sz="2400" dirty="0">
              <a:latin typeface="Segoe Print" panose="02000600000000000000" pitchFamily="2" charset="0"/>
            </a:endParaRPr>
          </a:p>
        </p:txBody>
      </p:sp>
      <p:pic>
        <p:nvPicPr>
          <p:cNvPr id="9" name="Picture 8">
            <a:extLst>
              <a:ext uri="{FF2B5EF4-FFF2-40B4-BE49-F238E27FC236}">
                <a16:creationId xmlns:a16="http://schemas.microsoft.com/office/drawing/2014/main" id="{0D73D19B-63E5-40A9-B47E-7C5D856E6D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354215"/>
            <a:ext cx="4686300" cy="4054080"/>
          </a:xfrm>
          <a:prstGeom prst="rect">
            <a:avLst/>
          </a:prstGeom>
          <a:noFill/>
          <a:ln>
            <a:noFill/>
          </a:ln>
        </p:spPr>
      </p:pic>
    </p:spTree>
    <p:extLst>
      <p:ext uri="{BB962C8B-B14F-4D97-AF65-F5344CB8AC3E}">
        <p14:creationId xmlns:p14="http://schemas.microsoft.com/office/powerpoint/2010/main" val="220783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FD802-7D53-4F5E-B358-3E0CDDDBD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18"/>
            <a:ext cx="12192000" cy="633478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Weaknesses of Liberation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4686300" y="523218"/>
            <a:ext cx="7505700" cy="3416320"/>
          </a:xfrm>
          <a:prstGeom prst="rect">
            <a:avLst/>
          </a:prstGeom>
          <a:solidFill>
            <a:srgbClr val="FF0000"/>
          </a:solidFill>
        </p:spPr>
        <p:txBody>
          <a:bodyPr wrap="square" rtlCol="0">
            <a:spAutoFit/>
          </a:bodyPr>
          <a:lstStyle/>
          <a:p>
            <a:pPr marL="342900" lvl="0" indent="-342900">
              <a:buFont typeface="Arial" panose="020B0604020202020204" pitchFamily="34" charset="0"/>
              <a:buChar char="•"/>
            </a:pPr>
            <a:r>
              <a:rPr lang="en-GB" sz="2400" dirty="0">
                <a:solidFill>
                  <a:schemeClr val="bg1"/>
                </a:solidFill>
              </a:rPr>
              <a:t>Does it really work? People are still in poverty and so not a lot has changed</a:t>
            </a:r>
          </a:p>
          <a:p>
            <a:pPr marL="342900" lvl="0" indent="-342900">
              <a:buFont typeface="Arial" panose="020B0604020202020204" pitchFamily="34" charset="0"/>
              <a:buChar char="•"/>
            </a:pPr>
            <a:r>
              <a:rPr lang="en-GB" sz="2400" dirty="0">
                <a:solidFill>
                  <a:schemeClr val="bg1"/>
                </a:solidFill>
              </a:rPr>
              <a:t>Is it not simply a way of making people feel they should put up with their suffering?</a:t>
            </a:r>
          </a:p>
          <a:p>
            <a:pPr marL="342900" lvl="0" indent="-342900">
              <a:buFont typeface="Arial" panose="020B0604020202020204" pitchFamily="34" charset="0"/>
              <a:buChar char="•"/>
            </a:pPr>
            <a:r>
              <a:rPr lang="en-GB" sz="2400" dirty="0">
                <a:solidFill>
                  <a:schemeClr val="bg1"/>
                </a:solidFill>
              </a:rPr>
              <a:t>It has to be a collective from the Church to want to change things for the poor as some people on their own cannot do this</a:t>
            </a:r>
          </a:p>
          <a:p>
            <a:pPr marL="342900" lvl="0" indent="-342900">
              <a:buFont typeface="Arial" panose="020B0604020202020204" pitchFamily="34" charset="0"/>
              <a:buChar char="•"/>
            </a:pPr>
            <a:r>
              <a:rPr lang="en-GB" sz="2400" dirty="0">
                <a:solidFill>
                  <a:schemeClr val="bg1"/>
                </a:solidFill>
              </a:rPr>
              <a:t>Is the approach too simple?</a:t>
            </a:r>
          </a:p>
          <a:p>
            <a:pPr marL="342900" indent="-342900">
              <a:buFont typeface="Wingdings" panose="05000000000000000000" pitchFamily="2" charset="2"/>
              <a:buChar char="ü"/>
            </a:pPr>
            <a:endParaRPr lang="en-GB" sz="2400" dirty="0">
              <a:latin typeface="Segoe Print" panose="02000600000000000000" pitchFamily="2" charset="0"/>
            </a:endParaRPr>
          </a:p>
        </p:txBody>
      </p:sp>
      <p:pic>
        <p:nvPicPr>
          <p:cNvPr id="9" name="Picture 8">
            <a:extLst>
              <a:ext uri="{FF2B5EF4-FFF2-40B4-BE49-F238E27FC236}">
                <a16:creationId xmlns:a16="http://schemas.microsoft.com/office/drawing/2014/main" id="{0D73D19B-63E5-40A9-B47E-7C5D856E6D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354215"/>
            <a:ext cx="4686300" cy="4054080"/>
          </a:xfrm>
          <a:prstGeom prst="rect">
            <a:avLst/>
          </a:prstGeom>
          <a:noFill/>
          <a:ln>
            <a:noFill/>
          </a:ln>
        </p:spPr>
      </p:pic>
    </p:spTree>
    <p:extLst>
      <p:ext uri="{BB962C8B-B14F-4D97-AF65-F5344CB8AC3E}">
        <p14:creationId xmlns:p14="http://schemas.microsoft.com/office/powerpoint/2010/main" val="155804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10F956-A581-4E49-B3F4-0CC99D5BA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288"/>
            <a:ext cx="12095525" cy="630671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Scientific challenges to Religion</a:t>
            </a:r>
          </a:p>
        </p:txBody>
      </p:sp>
      <p:sp>
        <p:nvSpPr>
          <p:cNvPr id="6" name="TextBox 5"/>
          <p:cNvSpPr txBox="1"/>
          <p:nvPr/>
        </p:nvSpPr>
        <p:spPr>
          <a:xfrm>
            <a:off x="266700" y="523220"/>
            <a:ext cx="6408420" cy="5632311"/>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400" dirty="0"/>
              <a:t>Copernican heliocentrism 1543</a:t>
            </a:r>
          </a:p>
          <a:p>
            <a:pPr marL="285750" indent="-285750">
              <a:buFont typeface="Wingdings" panose="05000000000000000000" pitchFamily="2" charset="2"/>
              <a:buChar char="§"/>
            </a:pPr>
            <a:r>
              <a:rPr lang="en-GB" sz="2400" dirty="0"/>
              <a:t>The Sun was near the centre of the universe and NOT the Earth</a:t>
            </a:r>
          </a:p>
          <a:p>
            <a:pPr marL="285750" indent="-285750">
              <a:buFont typeface="Wingdings" panose="05000000000000000000" pitchFamily="2" charset="2"/>
              <a:buChar char="§"/>
            </a:pPr>
            <a:r>
              <a:rPr lang="en-GB" sz="2400" dirty="0"/>
              <a:t>The Sun was motionless and the other planets rotated around it</a:t>
            </a:r>
          </a:p>
          <a:p>
            <a:pPr marL="285750" indent="-285750">
              <a:buFont typeface="Wingdings" panose="05000000000000000000" pitchFamily="2" charset="2"/>
              <a:buChar char="§"/>
            </a:pPr>
            <a:r>
              <a:rPr lang="en-GB" sz="2400" dirty="0"/>
              <a:t>This was against the view that had been in existence for a long time!</a:t>
            </a:r>
          </a:p>
          <a:p>
            <a:pPr marL="285750" indent="-285750">
              <a:buFont typeface="Wingdings" panose="05000000000000000000" pitchFamily="2" charset="2"/>
              <a:buChar char="§"/>
            </a:pPr>
            <a:r>
              <a:rPr lang="en-GB" sz="2400" dirty="0"/>
              <a:t>The Earth was placed at the centre of the Universe for two reasons</a:t>
            </a:r>
          </a:p>
          <a:p>
            <a:pPr marL="457200" indent="-457200">
              <a:buAutoNum type="arabicParenBoth"/>
            </a:pPr>
            <a:r>
              <a:rPr lang="en-GB" sz="2400" dirty="0"/>
              <a:t>Observations of the night sky in early astronomy made the Universe appear to be rotating around the earth</a:t>
            </a:r>
          </a:p>
          <a:p>
            <a:pPr marL="457200" indent="-457200">
              <a:buAutoNum type="arabicParenBoth"/>
            </a:pPr>
            <a:r>
              <a:rPr lang="en-GB" sz="2400" dirty="0"/>
              <a:t>The Earth at the centre of the Universe is more in line with Biblical teaching. It places humanity at the centre of all God had made.</a:t>
            </a:r>
          </a:p>
        </p:txBody>
      </p:sp>
      <p:pic>
        <p:nvPicPr>
          <p:cNvPr id="8" name="Picture 7">
            <a:extLst>
              <a:ext uri="{FF2B5EF4-FFF2-40B4-BE49-F238E27FC236}">
                <a16:creationId xmlns:a16="http://schemas.microsoft.com/office/drawing/2014/main" id="{88CC99F8-07A7-43C0-B82E-1447ADCB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683" y="782212"/>
            <a:ext cx="4747617" cy="5524500"/>
          </a:xfrm>
          <a:prstGeom prst="rect">
            <a:avLst/>
          </a:prstGeom>
        </p:spPr>
      </p:pic>
    </p:spTree>
    <p:extLst>
      <p:ext uri="{BB962C8B-B14F-4D97-AF65-F5344CB8AC3E}">
        <p14:creationId xmlns:p14="http://schemas.microsoft.com/office/powerpoint/2010/main" val="42789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E856B0-D369-4094-A73C-CCED885E4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18"/>
            <a:ext cx="12192000" cy="633478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Feminist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4686300" y="523218"/>
            <a:ext cx="7505700" cy="5262979"/>
          </a:xfrm>
          <a:prstGeom prst="rect">
            <a:avLst/>
          </a:prstGeom>
          <a:solidFill>
            <a:schemeClr val="accent1">
              <a:lumMod val="60000"/>
              <a:lumOff val="40000"/>
            </a:schemeClr>
          </a:solidFill>
        </p:spPr>
        <p:txBody>
          <a:bodyPr wrap="square" rtlCol="0">
            <a:spAutoFit/>
          </a:bodyPr>
          <a:lstStyle/>
          <a:p>
            <a:pPr marL="285750" lvl="0" indent="-285750">
              <a:buFont typeface="Wingdings" panose="05000000000000000000" pitchFamily="2" charset="2"/>
              <a:buChar char="ü"/>
            </a:pPr>
            <a:r>
              <a:rPr lang="en-GB" sz="2400" dirty="0"/>
              <a:t>Has emerged in response to male bias in religion</a:t>
            </a:r>
          </a:p>
          <a:p>
            <a:pPr marL="285750" lvl="0" indent="-285750">
              <a:buFont typeface="Wingdings" panose="05000000000000000000" pitchFamily="2" charset="2"/>
              <a:buChar char="ü"/>
            </a:pPr>
            <a:r>
              <a:rPr lang="en-GB" sz="2400" dirty="0"/>
              <a:t>In the past three to four decades it has emerged as something with its own literature</a:t>
            </a:r>
          </a:p>
          <a:p>
            <a:pPr marL="285750" lvl="0" indent="-285750">
              <a:buFont typeface="Wingdings" panose="05000000000000000000" pitchFamily="2" charset="2"/>
              <a:buChar char="ü"/>
            </a:pPr>
            <a:r>
              <a:rPr lang="en-GB" sz="2400" dirty="0"/>
              <a:t>The difference between men and women permeates all aspects of life</a:t>
            </a:r>
          </a:p>
          <a:p>
            <a:pPr marL="285750" lvl="0" indent="-285750">
              <a:buFont typeface="Wingdings" panose="05000000000000000000" pitchFamily="2" charset="2"/>
              <a:buChar char="ü"/>
            </a:pPr>
            <a:r>
              <a:rPr lang="en-GB" sz="2400" dirty="0"/>
              <a:t>God is associated with the male and male characteristics and so this overshadows the female</a:t>
            </a:r>
          </a:p>
          <a:p>
            <a:pPr marL="285750" lvl="0" indent="-285750">
              <a:buFont typeface="Wingdings" panose="05000000000000000000" pitchFamily="2" charset="2"/>
              <a:buChar char="ü"/>
            </a:pPr>
            <a:r>
              <a:rPr lang="en-GB" sz="2400" dirty="0"/>
              <a:t>Most theology has been done from the perspective of the man and so theology has been “gender-blind”</a:t>
            </a:r>
          </a:p>
          <a:p>
            <a:pPr marL="342900" indent="-342900">
              <a:buFont typeface="Wingdings" panose="05000000000000000000" pitchFamily="2" charset="2"/>
              <a:buChar char="ü"/>
            </a:pPr>
            <a:r>
              <a:rPr lang="en-GB" sz="2400" dirty="0"/>
              <a:t>It must be orientated to the transformation of society</a:t>
            </a:r>
          </a:p>
          <a:p>
            <a:pPr marL="342900" indent="-342900">
              <a:buFont typeface="Wingdings" panose="05000000000000000000" pitchFamily="2" charset="2"/>
              <a:buChar char="ü"/>
            </a:pPr>
            <a:r>
              <a:rPr lang="en-GB" sz="2400" dirty="0"/>
              <a:t>Elizabeth Cady Stanton “The Bible is not a neutral book”. It is a political weapon against women’s struggle for liberation</a:t>
            </a:r>
          </a:p>
          <a:p>
            <a:pPr marL="342900" indent="-342900">
              <a:buFont typeface="Wingdings" panose="05000000000000000000" pitchFamily="2" charset="2"/>
              <a:buChar char="ü"/>
            </a:pPr>
            <a:endParaRPr lang="en-GB" sz="2400" dirty="0">
              <a:latin typeface="Segoe Print" panose="02000600000000000000" pitchFamily="2" charset="0"/>
            </a:endParaRPr>
          </a:p>
        </p:txBody>
      </p:sp>
    </p:spTree>
    <p:extLst>
      <p:ext uri="{BB962C8B-B14F-4D97-AF65-F5344CB8AC3E}">
        <p14:creationId xmlns:p14="http://schemas.microsoft.com/office/powerpoint/2010/main" val="327884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E856B0-D369-4094-A73C-CCED885E4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18"/>
            <a:ext cx="12192000" cy="633478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Feminist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0" y="1028343"/>
            <a:ext cx="12192000" cy="4801314"/>
          </a:xfrm>
          <a:prstGeom prst="rect">
            <a:avLst/>
          </a:prstGeom>
          <a:solidFill>
            <a:schemeClr val="accent1">
              <a:lumMod val="60000"/>
              <a:lumOff val="40000"/>
            </a:schemeClr>
          </a:solidFill>
        </p:spPr>
        <p:txBody>
          <a:bodyPr wrap="square" rtlCol="0">
            <a:spAutoFit/>
          </a:bodyPr>
          <a:lstStyle/>
          <a:p>
            <a:r>
              <a:rPr lang="en-GB" sz="2400" b="1" dirty="0"/>
              <a:t>Types of Feminist Theology</a:t>
            </a:r>
            <a:endParaRPr lang="en-GB" sz="2400" dirty="0"/>
          </a:p>
          <a:p>
            <a:r>
              <a:rPr lang="en-GB" sz="2400" dirty="0"/>
              <a:t>Exclusive – sexism is the key to all oppression</a:t>
            </a:r>
          </a:p>
          <a:p>
            <a:r>
              <a:rPr lang="en-GB" sz="2400" dirty="0"/>
              <a:t>Inclusive – Sexism is one of the structures of oppression</a:t>
            </a:r>
          </a:p>
          <a:p>
            <a:r>
              <a:rPr lang="en-GB" sz="2400" b="1" dirty="0"/>
              <a:t>Revolutionary Feminism</a:t>
            </a:r>
            <a:endParaRPr lang="en-GB" sz="2400" dirty="0"/>
          </a:p>
          <a:p>
            <a:pPr lvl="0"/>
            <a:r>
              <a:rPr lang="en-GB" sz="2400" dirty="0"/>
              <a:t>The Judaeo – Christian God has been created by men for men</a:t>
            </a:r>
          </a:p>
          <a:p>
            <a:pPr lvl="0"/>
            <a:r>
              <a:rPr lang="en-GB" sz="2400" dirty="0"/>
              <a:t>This God speaks to men and not women</a:t>
            </a:r>
          </a:p>
          <a:p>
            <a:pPr lvl="0"/>
            <a:r>
              <a:rPr lang="en-GB" sz="2400" dirty="0"/>
              <a:t>Religious symbols and language are so much focused on the male that they should be abandoned</a:t>
            </a:r>
          </a:p>
          <a:p>
            <a:r>
              <a:rPr lang="en-GB" sz="2400" b="1" dirty="0"/>
              <a:t>Types of Revolutionary Feminism</a:t>
            </a:r>
            <a:endParaRPr lang="en-GB" sz="2400" dirty="0"/>
          </a:p>
          <a:p>
            <a:r>
              <a:rPr lang="en-GB" sz="2400" dirty="0"/>
              <a:t>“Goddess Religion” – A female deity is necessary if women’s experiences are to be included</a:t>
            </a:r>
          </a:p>
          <a:p>
            <a:r>
              <a:rPr lang="en-GB" sz="2400" dirty="0"/>
              <a:t>A problem with this is that it has existed before but has not survived. It is also anachronistic which means it is old fashioned and belongs to a time in the past.</a:t>
            </a:r>
          </a:p>
          <a:p>
            <a:endParaRPr lang="en-GB" dirty="0"/>
          </a:p>
        </p:txBody>
      </p:sp>
    </p:spTree>
    <p:extLst>
      <p:ext uri="{BB962C8B-B14F-4D97-AF65-F5344CB8AC3E}">
        <p14:creationId xmlns:p14="http://schemas.microsoft.com/office/powerpoint/2010/main" val="201288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E856B0-D369-4094-A73C-CCED885E4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18"/>
            <a:ext cx="12192000" cy="6334782"/>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Feminist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0" y="1028343"/>
            <a:ext cx="12192000" cy="4023666"/>
          </a:xfrm>
          <a:prstGeom prst="rect">
            <a:avLst/>
          </a:prstGeom>
          <a:solidFill>
            <a:schemeClr val="accent1">
              <a:lumMod val="60000"/>
              <a:lumOff val="40000"/>
            </a:schemeClr>
          </a:solidFill>
        </p:spPr>
        <p:txBody>
          <a:bodyPr wrap="square" rtlCol="0">
            <a:spAutoFit/>
          </a:bodyPr>
          <a:lstStyle/>
          <a:p>
            <a:pPr>
              <a:lnSpc>
                <a:spcPct val="115000"/>
              </a:lnSpc>
              <a:spcAft>
                <a:spcPts val="1000"/>
              </a:spcAft>
            </a:pPr>
            <a:r>
              <a:rPr lang="en-GB" sz="2400" b="1" dirty="0">
                <a:latin typeface="Comic Sans MS" panose="030F0702030302020204" pitchFamily="66" charset="0"/>
                <a:ea typeface="Times New Roman" panose="02020603050405020304" pitchFamily="18" charset="0"/>
                <a:cs typeface="Times New Roman" panose="02020603050405020304" pitchFamily="18" charset="0"/>
              </a:rPr>
              <a:t>Reformist Feminist Theology</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According to </a:t>
            </a:r>
            <a:r>
              <a:rPr lang="en-GB" sz="2400" dirty="0" err="1">
                <a:latin typeface="Comic Sans MS" panose="030F0702030302020204" pitchFamily="66" charset="0"/>
                <a:ea typeface="Times New Roman" panose="02020603050405020304" pitchFamily="18" charset="0"/>
                <a:cs typeface="Times New Roman" panose="02020603050405020304" pitchFamily="18" charset="0"/>
              </a:rPr>
              <a:t>McFague</a:t>
            </a:r>
            <a:r>
              <a:rPr lang="en-GB" sz="2400" dirty="0">
                <a:latin typeface="Comic Sans MS" panose="030F0702030302020204" pitchFamily="66" charset="0"/>
                <a:ea typeface="Times New Roman" panose="02020603050405020304" pitchFamily="18" charset="0"/>
                <a:cs typeface="Times New Roman" panose="02020603050405020304" pitchFamily="18" charset="0"/>
              </a:rPr>
              <a:t>, reformist </a:t>
            </a:r>
            <a:r>
              <a:rPr lang="en-GB" sz="2400" dirty="0" err="1">
                <a:latin typeface="Comic Sans MS" panose="030F0702030302020204" pitchFamily="66" charset="0"/>
                <a:ea typeface="Times New Roman" panose="02020603050405020304" pitchFamily="18" charset="0"/>
                <a:cs typeface="Times New Roman" panose="02020603050405020304" pitchFamily="18" charset="0"/>
              </a:rPr>
              <a:t>theologicans</a:t>
            </a:r>
            <a:r>
              <a:rPr lang="en-GB" sz="2400" dirty="0">
                <a:latin typeface="Comic Sans MS" panose="030F0702030302020204" pitchFamily="66" charset="0"/>
                <a:ea typeface="Times New Roman" panose="02020603050405020304" pitchFamily="18" charset="0"/>
                <a:cs typeface="Times New Roman" panose="02020603050405020304" pitchFamily="18" charset="0"/>
              </a:rPr>
              <a:t> “believe that the root-metaphor of Christianity is human liberation, not patriarchy, and that liberation for women can occur within the Christian paradigm.”</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For </a:t>
            </a:r>
            <a:r>
              <a:rPr lang="en-GB" sz="2400" dirty="0" err="1">
                <a:latin typeface="Comic Sans MS" panose="030F0702030302020204" pitchFamily="66" charset="0"/>
                <a:ea typeface="Times New Roman" panose="02020603050405020304" pitchFamily="18" charset="0"/>
                <a:cs typeface="Times New Roman" panose="02020603050405020304" pitchFamily="18" charset="0"/>
              </a:rPr>
              <a:t>McFague</a:t>
            </a:r>
            <a:r>
              <a:rPr lang="en-GB" sz="2400" dirty="0">
                <a:latin typeface="Comic Sans MS" panose="030F0702030302020204" pitchFamily="66" charset="0"/>
                <a:ea typeface="Times New Roman" panose="02020603050405020304" pitchFamily="18" charset="0"/>
                <a:cs typeface="Times New Roman" panose="02020603050405020304" pitchFamily="18" charset="0"/>
              </a:rPr>
              <a:t> this is a “bold faith” as it does have much to support it at first glance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The heart of the Christian Gospel is seen as containing within it the need for human liberation which will be manifested in a new human – divine relationship</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406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Feminist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4668253" y="523220"/>
            <a:ext cx="7523747" cy="6048835"/>
          </a:xfrm>
          <a:prstGeom prst="rect">
            <a:avLst/>
          </a:prstGeom>
          <a:solidFill>
            <a:schemeClr val="accent1">
              <a:lumMod val="60000"/>
              <a:lumOff val="40000"/>
            </a:schemeClr>
          </a:solidFill>
        </p:spPr>
        <p:txBody>
          <a:bodyPr wrap="square" rtlCol="0">
            <a:spAutoFit/>
          </a:bodyPr>
          <a:lstStyle/>
          <a:p>
            <a:pPr>
              <a:lnSpc>
                <a:spcPct val="115000"/>
              </a:lnSpc>
              <a:spcAft>
                <a:spcPts val="1000"/>
              </a:spcAft>
            </a:pPr>
            <a:r>
              <a:rPr lang="en-GB" sz="2400" b="1" dirty="0">
                <a:latin typeface="Comic Sans MS" panose="030F0702030302020204" pitchFamily="66" charset="0"/>
                <a:ea typeface="Times New Roman" panose="02020603050405020304" pitchFamily="18" charset="0"/>
                <a:cs typeface="Times New Roman" panose="02020603050405020304" pitchFamily="18" charset="0"/>
              </a:rPr>
              <a:t>Sallie </a:t>
            </a:r>
            <a:r>
              <a:rPr lang="en-GB" sz="2400" b="1" dirty="0" err="1">
                <a:latin typeface="Comic Sans MS" panose="030F0702030302020204" pitchFamily="66" charset="0"/>
                <a:ea typeface="Times New Roman" panose="02020603050405020304" pitchFamily="18" charset="0"/>
                <a:cs typeface="Times New Roman" panose="02020603050405020304" pitchFamily="18" charset="0"/>
              </a:rPr>
              <a:t>McFague</a:t>
            </a:r>
            <a:endParaRPr lang="en-GB" sz="2400" b="1" dirty="0">
              <a:latin typeface="Comic Sans MS" panose="030F0702030302020204" pitchFamily="66"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ü"/>
            </a:pPr>
            <a:r>
              <a:rPr lang="en-GB" sz="2400" dirty="0"/>
              <a:t>Focus is on inclusive language through metaphorical analogy</a:t>
            </a:r>
          </a:p>
          <a:p>
            <a:pPr marL="342900" lvl="0" indent="-342900">
              <a:buFont typeface="Wingdings" panose="05000000000000000000" pitchFamily="2" charset="2"/>
              <a:buChar char="ü"/>
            </a:pPr>
            <a:r>
              <a:rPr lang="en-GB" sz="2400" dirty="0"/>
              <a:t>Experiences with God are described through images and metaphors</a:t>
            </a:r>
          </a:p>
          <a:p>
            <a:pPr marL="342900" lvl="0" indent="-342900">
              <a:buFont typeface="Wingdings" panose="05000000000000000000" pitchFamily="2" charset="2"/>
              <a:buChar char="ü"/>
            </a:pPr>
            <a:r>
              <a:rPr lang="en-GB" sz="2400" dirty="0"/>
              <a:t>Replacing the metaphor “God the Father”, a more inclusive metaphor could be used, such as, “God as Mother, Friend and Lover”</a:t>
            </a:r>
          </a:p>
          <a:p>
            <a:pPr marL="342900" lvl="0" indent="-342900">
              <a:buFont typeface="Wingdings" panose="05000000000000000000" pitchFamily="2" charset="2"/>
              <a:buChar char="ü"/>
            </a:pPr>
            <a:r>
              <a:rPr lang="en-GB" sz="2400" dirty="0"/>
              <a:t>Such inclusive language we can find in the Bible. In the Trinity, the oneness of God is expressed beautifully preserving the overall unity</a:t>
            </a:r>
          </a:p>
          <a:p>
            <a:pPr marL="342900" lvl="0" indent="-342900">
              <a:buFont typeface="Wingdings" panose="05000000000000000000" pitchFamily="2" charset="2"/>
              <a:buChar char="ü"/>
            </a:pPr>
            <a:r>
              <a:rPr lang="en-GB" sz="2400" dirty="0"/>
              <a:t>What the Trinity is </a:t>
            </a:r>
            <a:r>
              <a:rPr lang="en-GB" sz="2400" dirty="0" err="1"/>
              <a:t>is</a:t>
            </a:r>
            <a:r>
              <a:rPr lang="en-GB" sz="2400" dirty="0"/>
              <a:t> at the heart of </a:t>
            </a:r>
            <a:r>
              <a:rPr lang="en-GB" sz="2400" dirty="0" err="1"/>
              <a:t>McFague’s</a:t>
            </a:r>
            <a:r>
              <a:rPr lang="en-GB" sz="2400" dirty="0"/>
              <a:t> thinking. She is looking for plurality without removing the unity</a:t>
            </a:r>
          </a:p>
          <a:p>
            <a:pPr>
              <a:lnSpc>
                <a:spcPct val="115000"/>
              </a:lnSpc>
              <a:spcAft>
                <a:spcPts val="1000"/>
              </a:spcAft>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A34D984F-2AF3-46F1-9EEA-C0FB3C2EF8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523220"/>
            <a:ext cx="4668253" cy="6334780"/>
          </a:xfrm>
          <a:prstGeom prst="rect">
            <a:avLst/>
          </a:prstGeom>
        </p:spPr>
      </p:pic>
    </p:spTree>
    <p:extLst>
      <p:ext uri="{BB962C8B-B14F-4D97-AF65-F5344CB8AC3E}">
        <p14:creationId xmlns:p14="http://schemas.microsoft.com/office/powerpoint/2010/main" val="1333187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Impact of Feminist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0" y="523220"/>
            <a:ext cx="12192000" cy="6278642"/>
          </a:xfrm>
          <a:prstGeom prst="rect">
            <a:avLst/>
          </a:prstGeom>
          <a:solidFill>
            <a:schemeClr val="accent1">
              <a:lumMod val="60000"/>
              <a:lumOff val="40000"/>
            </a:schemeClr>
          </a:solidFill>
        </p:spPr>
        <p:txBody>
          <a:bodyPr wrap="square" rtlCol="0">
            <a:spAutoFit/>
          </a:bodyPr>
          <a:lstStyle/>
          <a:p>
            <a:pPr marL="342900" lvl="0" indent="-342900">
              <a:buFont typeface="Wingdings" panose="05000000000000000000" pitchFamily="2" charset="2"/>
              <a:buChar char="ü"/>
            </a:pPr>
            <a:endParaRPr lang="en-GB" sz="2400" dirty="0"/>
          </a:p>
          <a:p>
            <a:pPr marL="342900" lvl="0" indent="-342900">
              <a:buFont typeface="Wingdings" panose="05000000000000000000" pitchFamily="2" charset="2"/>
              <a:buChar char="ü"/>
            </a:pPr>
            <a:endParaRPr lang="en-GB" sz="2400" dirty="0"/>
          </a:p>
          <a:p>
            <a:pPr marL="342900" lvl="0" indent="-342900">
              <a:buFont typeface="Wingdings" panose="05000000000000000000" pitchFamily="2" charset="2"/>
              <a:buChar char="ü"/>
            </a:pPr>
            <a:endParaRPr lang="en-GB" sz="2400" dirty="0"/>
          </a:p>
          <a:p>
            <a:pPr marL="342900" lvl="0" indent="-342900">
              <a:buFont typeface="Wingdings" panose="05000000000000000000" pitchFamily="2" charset="2"/>
              <a:buChar char="ü"/>
            </a:pPr>
            <a:r>
              <a:rPr lang="en-GB" sz="2400" dirty="0"/>
              <a:t>People have been frightened of Feminist Theology and so it has grown in numbers</a:t>
            </a:r>
          </a:p>
          <a:p>
            <a:pPr marL="342900" lvl="0" indent="-342900">
              <a:buFont typeface="Wingdings" panose="05000000000000000000" pitchFamily="2" charset="2"/>
              <a:buChar char="ü"/>
            </a:pPr>
            <a:r>
              <a:rPr lang="en-GB" sz="2400" dirty="0"/>
              <a:t>Looking towards replacing the patriarchal church with a more sympathetic structure</a:t>
            </a:r>
          </a:p>
          <a:p>
            <a:pPr marL="342900" lvl="0" indent="-342900">
              <a:buFont typeface="Wingdings" panose="05000000000000000000" pitchFamily="2" charset="2"/>
              <a:buChar char="ü"/>
            </a:pPr>
            <a:r>
              <a:rPr lang="en-GB" sz="2400" dirty="0"/>
              <a:t>For some people simplifying worship and involving a She-God has begun</a:t>
            </a:r>
          </a:p>
          <a:p>
            <a:pPr marL="342900" lvl="0" indent="-342900">
              <a:buFont typeface="Wingdings" panose="05000000000000000000" pitchFamily="2" charset="2"/>
              <a:buChar char="ü"/>
            </a:pPr>
            <a:r>
              <a:rPr lang="en-GB" sz="2400" dirty="0"/>
              <a:t>The empowerment of women in the Church has worried some Priests who are also fearful of the increased role of the laity in the life of the Church</a:t>
            </a:r>
          </a:p>
          <a:p>
            <a:pPr marL="342900" lvl="0" indent="-342900">
              <a:buFont typeface="Wingdings" panose="05000000000000000000" pitchFamily="2" charset="2"/>
              <a:buChar char="ü"/>
            </a:pPr>
            <a:r>
              <a:rPr lang="en-GB" sz="2400" dirty="0"/>
              <a:t>The Association of Catholic Women has been formed and publishes documents regularly</a:t>
            </a:r>
          </a:p>
          <a:p>
            <a:pPr marL="342900" lvl="0" indent="-342900">
              <a:buFont typeface="Wingdings" panose="05000000000000000000" pitchFamily="2" charset="2"/>
              <a:buChar char="ü"/>
            </a:pPr>
            <a:r>
              <a:rPr lang="en-GB" sz="2400" dirty="0"/>
              <a:t>The Bishops have had to think about women and the Church as a lot of women felt they were overlooked by the Church</a:t>
            </a:r>
          </a:p>
          <a:p>
            <a:pPr marL="342900" indent="-342900">
              <a:buFont typeface="Wingdings" panose="05000000000000000000" pitchFamily="2" charset="2"/>
              <a:buChar char="ü"/>
            </a:pPr>
            <a:r>
              <a:rPr lang="en-GB" sz="2400" dirty="0"/>
              <a:t>Women have raised awareness of liturgical reform with regards to the language used</a:t>
            </a:r>
          </a:p>
          <a:p>
            <a:pPr marL="342900" indent="-342900">
              <a:buFont typeface="Wingdings" panose="05000000000000000000" pitchFamily="2" charset="2"/>
              <a:buChar char="ü"/>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185942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Impact of Feminist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0" y="523220"/>
            <a:ext cx="12192000" cy="6278642"/>
          </a:xfrm>
          <a:prstGeom prst="rect">
            <a:avLst/>
          </a:prstGeom>
          <a:solidFill>
            <a:schemeClr val="accent1">
              <a:lumMod val="60000"/>
              <a:lumOff val="40000"/>
            </a:schemeClr>
          </a:solidFill>
        </p:spPr>
        <p:txBody>
          <a:bodyPr wrap="square" rtlCol="0">
            <a:spAutoFit/>
          </a:bodyPr>
          <a:lstStyle/>
          <a:p>
            <a:pPr marL="342900" lvl="0" indent="-342900">
              <a:buFont typeface="Wingdings" panose="05000000000000000000" pitchFamily="2" charset="2"/>
              <a:buChar char="ü"/>
            </a:pPr>
            <a:endParaRPr lang="en-GB" sz="2400" dirty="0"/>
          </a:p>
          <a:p>
            <a:pPr marL="342900" lvl="0" indent="-342900">
              <a:buFont typeface="Wingdings" panose="05000000000000000000" pitchFamily="2" charset="2"/>
              <a:buChar char="ü"/>
            </a:pPr>
            <a:endParaRPr lang="en-GB" sz="2400" dirty="0"/>
          </a:p>
          <a:p>
            <a:pPr marL="342900" lvl="0" indent="-342900">
              <a:buFont typeface="Wingdings" panose="05000000000000000000" pitchFamily="2" charset="2"/>
              <a:buChar char="ü"/>
            </a:pPr>
            <a:endParaRPr lang="en-GB" sz="2400" dirty="0"/>
          </a:p>
          <a:p>
            <a:pPr marL="342900" lvl="0" indent="-342900">
              <a:buFont typeface="Wingdings" panose="05000000000000000000" pitchFamily="2" charset="2"/>
              <a:buChar char="ü"/>
            </a:pPr>
            <a:r>
              <a:rPr lang="en-GB" sz="2400" dirty="0"/>
              <a:t>People have been frightened of Feminist Theology and so it has grown in numbers</a:t>
            </a:r>
          </a:p>
          <a:p>
            <a:pPr marL="342900" lvl="0" indent="-342900">
              <a:buFont typeface="Wingdings" panose="05000000000000000000" pitchFamily="2" charset="2"/>
              <a:buChar char="ü"/>
            </a:pPr>
            <a:r>
              <a:rPr lang="en-GB" sz="2400" dirty="0"/>
              <a:t>Looking towards replacing the patriarchal church with a more sympathetic structure</a:t>
            </a:r>
          </a:p>
          <a:p>
            <a:pPr marL="342900" lvl="0" indent="-342900">
              <a:buFont typeface="Wingdings" panose="05000000000000000000" pitchFamily="2" charset="2"/>
              <a:buChar char="ü"/>
            </a:pPr>
            <a:r>
              <a:rPr lang="en-GB" sz="2400" dirty="0"/>
              <a:t>For some people simplifying worship and involving a She-God has begun</a:t>
            </a:r>
          </a:p>
          <a:p>
            <a:pPr marL="342900" lvl="0" indent="-342900">
              <a:buFont typeface="Wingdings" panose="05000000000000000000" pitchFamily="2" charset="2"/>
              <a:buChar char="ü"/>
            </a:pPr>
            <a:r>
              <a:rPr lang="en-GB" sz="2400" dirty="0"/>
              <a:t>The empowerment of women in the Church has worried some Priests who are also fearful of the increased role of the laity in the life of the Church</a:t>
            </a:r>
          </a:p>
          <a:p>
            <a:pPr marL="342900" lvl="0" indent="-342900">
              <a:buFont typeface="Wingdings" panose="05000000000000000000" pitchFamily="2" charset="2"/>
              <a:buChar char="ü"/>
            </a:pPr>
            <a:r>
              <a:rPr lang="en-GB" sz="2400" dirty="0"/>
              <a:t>The Association of Catholic Women has been formed and publishes documents regularly</a:t>
            </a:r>
          </a:p>
          <a:p>
            <a:pPr marL="342900" lvl="0" indent="-342900">
              <a:buFont typeface="Wingdings" panose="05000000000000000000" pitchFamily="2" charset="2"/>
              <a:buChar char="ü"/>
            </a:pPr>
            <a:r>
              <a:rPr lang="en-GB" sz="2400" dirty="0"/>
              <a:t>The Bishops have had to think about women and the Church as a lot of women felt they were overlooked by the Church</a:t>
            </a:r>
          </a:p>
          <a:p>
            <a:pPr marL="342900" indent="-342900">
              <a:buFont typeface="Wingdings" panose="05000000000000000000" pitchFamily="2" charset="2"/>
              <a:buChar char="ü"/>
            </a:pPr>
            <a:r>
              <a:rPr lang="en-GB" sz="2400" dirty="0"/>
              <a:t>Women have raised awareness of liturgical reform with regards to the language used</a:t>
            </a:r>
          </a:p>
          <a:p>
            <a:pPr marL="342900" indent="-342900">
              <a:buFont typeface="Wingdings" panose="05000000000000000000" pitchFamily="2" charset="2"/>
              <a:buChar char="ü"/>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00657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1858A8-FA59-4C64-B517-CDE61F4C6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Black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4503419" y="490835"/>
            <a:ext cx="7585709" cy="6309420"/>
          </a:xfrm>
          <a:prstGeom prst="rect">
            <a:avLst/>
          </a:prstGeom>
          <a:solidFill>
            <a:schemeClr val="accent1">
              <a:lumMod val="60000"/>
              <a:lumOff val="40000"/>
            </a:schemeClr>
          </a:solidFill>
        </p:spPr>
        <p:txBody>
          <a:bodyPr wrap="square" rtlCol="0">
            <a:spAutoFit/>
          </a:bodyPr>
          <a:lstStyle/>
          <a:p>
            <a:pPr marL="342900" indent="-342900">
              <a:buFont typeface="Wingdings" panose="05000000000000000000" pitchFamily="2" charset="2"/>
              <a:buChar char="ü"/>
            </a:pPr>
            <a:r>
              <a:rPr lang="en-GB" sz="2000" dirty="0"/>
              <a:t>Philosophy for Cone had no meaning for people from the cotton fields. These people had been marginalised and what Barth was telling them was meaningless</a:t>
            </a:r>
          </a:p>
          <a:p>
            <a:pPr marL="342900" indent="-342900">
              <a:buFont typeface="Wingdings" panose="05000000000000000000" pitchFamily="2" charset="2"/>
              <a:buChar char="ü"/>
            </a:pPr>
            <a:r>
              <a:rPr lang="en-GB" sz="2000" dirty="0"/>
              <a:t>Cone believed that Black Christians should not follow the “white Church” on the grounds that it was a willing part of the system that had oppressed black people</a:t>
            </a:r>
          </a:p>
          <a:p>
            <a:pPr marL="342900" lvl="0" indent="-342900">
              <a:buFont typeface="Wingdings" panose="05000000000000000000" pitchFamily="2" charset="2"/>
              <a:buChar char="ü"/>
            </a:pPr>
            <a:r>
              <a:rPr lang="en-GB" sz="2000" dirty="0"/>
              <a:t>Cone believed that scripture should be returned to especially the elements that show liberation</a:t>
            </a:r>
          </a:p>
          <a:p>
            <a:pPr marL="342900" lvl="0" indent="-342900">
              <a:buFont typeface="Wingdings" panose="05000000000000000000" pitchFamily="2" charset="2"/>
              <a:buChar char="ü"/>
            </a:pPr>
            <a:r>
              <a:rPr lang="en-GB" sz="2000" dirty="0"/>
              <a:t>Scripture is not the only source of information. Cone would also use the resources native to the African American Christian Community including Slave Spirituals, the blues and writings</a:t>
            </a:r>
          </a:p>
          <a:p>
            <a:pPr marL="342900" lvl="0" indent="-342900">
              <a:buFont typeface="Wingdings" panose="05000000000000000000" pitchFamily="2" charset="2"/>
              <a:buChar char="ü"/>
            </a:pPr>
            <a:r>
              <a:rPr lang="en-GB" sz="2000" dirty="0"/>
              <a:t>Cone believed, like Tillich, that theology is not universal but tied to specific historical contexts</a:t>
            </a:r>
          </a:p>
          <a:p>
            <a:pPr marL="342900" lvl="0" indent="-342900">
              <a:buFont typeface="Wingdings" panose="05000000000000000000" pitchFamily="2" charset="2"/>
              <a:buChar char="ü"/>
            </a:pPr>
            <a:r>
              <a:rPr lang="en-GB" sz="2000" dirty="0"/>
              <a:t>Cone interprets the centre of the Gospels, which is Jesus’ identification with poor and oppressed. The resurrection is the ultimate act of liberation.</a:t>
            </a:r>
          </a:p>
          <a:p>
            <a:pPr lvl="0"/>
            <a:r>
              <a:rPr lang="en-GB" sz="2000" dirty="0"/>
              <a:t>Cone argues for God’s own identification with “blackness”.</a:t>
            </a:r>
          </a:p>
          <a:p>
            <a:pPr marL="342900" indent="-342900">
              <a:buFont typeface="Wingdings" panose="05000000000000000000" pitchFamily="2" charset="2"/>
              <a:buChar char="ü"/>
            </a:pPr>
            <a:r>
              <a:rPr lang="en-GB" sz="2000" dirty="0"/>
              <a:t>Either God is identified with the oppressed to the point that their experience becomes God’s experience or God is a God of racism</a:t>
            </a:r>
          </a:p>
          <a:p>
            <a:pPr lvl="0"/>
            <a:endParaRPr lang="en-GB" sz="2400" dirty="0"/>
          </a:p>
        </p:txBody>
      </p:sp>
      <p:pic>
        <p:nvPicPr>
          <p:cNvPr id="6" name="Picture 5">
            <a:extLst>
              <a:ext uri="{FF2B5EF4-FFF2-40B4-BE49-F238E27FC236}">
                <a16:creationId xmlns:a16="http://schemas.microsoft.com/office/drawing/2014/main" id="{E0009CF4-0621-42A7-A039-7E56614D0DC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741" y="790575"/>
            <a:ext cx="4194806" cy="5313046"/>
          </a:xfrm>
          <a:prstGeom prst="rect">
            <a:avLst/>
          </a:prstGeom>
          <a:noFill/>
          <a:ln>
            <a:noFill/>
          </a:ln>
        </p:spPr>
      </p:pic>
    </p:spTree>
    <p:extLst>
      <p:ext uri="{BB962C8B-B14F-4D97-AF65-F5344CB8AC3E}">
        <p14:creationId xmlns:p14="http://schemas.microsoft.com/office/powerpoint/2010/main" val="370695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1858A8-FA59-4C64-B517-CDE61F4C6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Strengths of Black Theology</a:t>
            </a:r>
          </a:p>
        </p:txBody>
      </p:sp>
      <p:sp>
        <p:nvSpPr>
          <p:cNvPr id="7" name="TextBox 6">
            <a:extLst>
              <a:ext uri="{FF2B5EF4-FFF2-40B4-BE49-F238E27FC236}">
                <a16:creationId xmlns:a16="http://schemas.microsoft.com/office/drawing/2014/main" id="{4C71794C-42B4-4855-83C8-CA2CFF27404A}"/>
              </a:ext>
            </a:extLst>
          </p:cNvPr>
          <p:cNvSpPr txBox="1"/>
          <p:nvPr/>
        </p:nvSpPr>
        <p:spPr>
          <a:xfrm>
            <a:off x="1" y="490835"/>
            <a:ext cx="12089128" cy="2614947"/>
          </a:xfrm>
          <a:prstGeom prst="rect">
            <a:avLst/>
          </a:prstGeom>
          <a:solidFill>
            <a:srgbClr val="92D050"/>
          </a:solidFill>
        </p:spPr>
        <p:txBody>
          <a:bodyPr wrap="square" rtlCol="0">
            <a:spAutoFit/>
          </a:bodyPr>
          <a:lstStyle/>
          <a:p>
            <a:pPr marL="342900" lvl="0" indent="-342900">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He did modify the language in his books so that it was more inclusive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Cone has brought a new view to the oppression of black people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Cone is highlighting the lack of empathy from the Church</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His theology focuses on the struggle for liberation and is consistent with the Gospel</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Black theology remains relevant and necessary</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3978B63-B1AF-41B9-9739-7BF1DD079539}"/>
              </a:ext>
            </a:extLst>
          </p:cNvPr>
          <p:cNvSpPr txBox="1"/>
          <p:nvPr/>
        </p:nvSpPr>
        <p:spPr>
          <a:xfrm>
            <a:off x="-1" y="3429000"/>
            <a:ext cx="12089128" cy="2233432"/>
          </a:xfrm>
          <a:prstGeom prst="rect">
            <a:avLst/>
          </a:prstGeom>
          <a:solidFill>
            <a:srgbClr val="FF0000"/>
          </a:solidFill>
        </p:spPr>
        <p:txBody>
          <a:bodyPr wrap="square" rtlCol="0">
            <a:spAutoFit/>
          </a:bodyPr>
          <a:lstStyle/>
          <a:p>
            <a:pPr marL="342900" lvl="0" indent="-342900">
              <a:lnSpc>
                <a:spcPct val="115000"/>
              </a:lnSpc>
              <a:spcAft>
                <a:spcPts val="0"/>
              </a:spcAft>
              <a:buFont typeface="Wingdings" panose="05000000000000000000" pitchFamily="2" charset="2"/>
              <a:buChar char=""/>
            </a:pPr>
            <a:r>
              <a:rPr lang="en-GB"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Delores Williams challenged Cone for both male-centred language and for not including the experiences of black women in his sources</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GB"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Cone’s work is viewed as sexist</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r>
              <a:rPr lang="en-GB"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Cone is criticised for not emphasising reconciliation within the context of liberation</a:t>
            </a:r>
            <a:endPar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48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Review of information and test your knowledge</a:t>
            </a:r>
          </a:p>
        </p:txBody>
      </p:sp>
      <p:sp>
        <p:nvSpPr>
          <p:cNvPr id="4" name="TextBox 3"/>
          <p:cNvSpPr txBox="1"/>
          <p:nvPr/>
        </p:nvSpPr>
        <p:spPr>
          <a:xfrm>
            <a:off x="0" y="919655"/>
            <a:ext cx="12192000" cy="954107"/>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You will be given a sheet with some general questions.</a:t>
            </a:r>
          </a:p>
          <a:p>
            <a:pPr algn="ctr"/>
            <a:r>
              <a:rPr lang="en-GB" sz="2800" dirty="0">
                <a:latin typeface="Segoe Print" panose="02000600000000000000" pitchFamily="2" charset="0"/>
              </a:rPr>
              <a:t>Have a go at answering them. </a:t>
            </a:r>
          </a:p>
        </p:txBody>
      </p:sp>
    </p:spTree>
    <p:extLst>
      <p:ext uri="{BB962C8B-B14F-4D97-AF65-F5344CB8AC3E}">
        <p14:creationId xmlns:p14="http://schemas.microsoft.com/office/powerpoint/2010/main" val="4160413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Review of information and test your knowledge</a:t>
            </a:r>
          </a:p>
        </p:txBody>
      </p:sp>
      <p:sp>
        <p:nvSpPr>
          <p:cNvPr id="4" name="TextBox 3"/>
          <p:cNvSpPr txBox="1"/>
          <p:nvPr/>
        </p:nvSpPr>
        <p:spPr>
          <a:xfrm>
            <a:off x="0" y="919655"/>
            <a:ext cx="12192000" cy="1384995"/>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Now have a look at some exam style questions</a:t>
            </a:r>
          </a:p>
          <a:p>
            <a:pPr algn="ctr"/>
            <a:endParaRPr lang="en-GB" sz="2800" dirty="0">
              <a:latin typeface="Segoe Print" panose="02000600000000000000" pitchFamily="2" charset="0"/>
            </a:endParaRPr>
          </a:p>
          <a:p>
            <a:pPr algn="ctr"/>
            <a:r>
              <a:rPr lang="en-GB" sz="2800" dirty="0">
                <a:latin typeface="Segoe Print" panose="02000600000000000000" pitchFamily="2" charset="0"/>
              </a:rPr>
              <a:t>Make notes on how you would answer them.</a:t>
            </a:r>
          </a:p>
        </p:txBody>
      </p:sp>
    </p:spTree>
    <p:extLst>
      <p:ext uri="{BB962C8B-B14F-4D97-AF65-F5344CB8AC3E}">
        <p14:creationId xmlns:p14="http://schemas.microsoft.com/office/powerpoint/2010/main" val="111518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Scientific Challenges to Religion – Galileo</a:t>
            </a:r>
          </a:p>
        </p:txBody>
      </p:sp>
      <p:pic>
        <p:nvPicPr>
          <p:cNvPr id="6" name="Picture 5">
            <a:extLst>
              <a:ext uri="{FF2B5EF4-FFF2-40B4-BE49-F238E27FC236}">
                <a16:creationId xmlns:a16="http://schemas.microsoft.com/office/drawing/2014/main" id="{E88BA76D-087F-451C-85D9-22237ACAD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23220"/>
            <a:ext cx="5783580" cy="6334780"/>
          </a:xfrm>
          <a:prstGeom prst="rect">
            <a:avLst/>
          </a:prstGeom>
        </p:spPr>
      </p:pic>
      <p:sp>
        <p:nvSpPr>
          <p:cNvPr id="9" name="TextBox 8">
            <a:extLst>
              <a:ext uri="{FF2B5EF4-FFF2-40B4-BE49-F238E27FC236}">
                <a16:creationId xmlns:a16="http://schemas.microsoft.com/office/drawing/2014/main" id="{4B760322-18D9-4E43-B295-C6E818EB4088}"/>
              </a:ext>
            </a:extLst>
          </p:cNvPr>
          <p:cNvSpPr txBox="1"/>
          <p:nvPr/>
        </p:nvSpPr>
        <p:spPr>
          <a:xfrm>
            <a:off x="5783580" y="523220"/>
            <a:ext cx="6408420" cy="6370975"/>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400" dirty="0"/>
              <a:t>1610 Galileo published his Starry Messenger</a:t>
            </a:r>
          </a:p>
          <a:p>
            <a:pPr marL="285750" indent="-285750">
              <a:buFont typeface="Wingdings" panose="05000000000000000000" pitchFamily="2" charset="2"/>
              <a:buChar char="§"/>
            </a:pPr>
            <a:r>
              <a:rPr lang="en-GB" sz="2400" dirty="0"/>
              <a:t>This was about his observations of the planets Venus and Jupiter</a:t>
            </a:r>
          </a:p>
          <a:p>
            <a:pPr marL="285750" indent="-285750">
              <a:buFont typeface="Wingdings" panose="05000000000000000000" pitchFamily="2" charset="2"/>
              <a:buChar char="§"/>
            </a:pPr>
            <a:r>
              <a:rPr lang="en-GB" sz="2400" dirty="0"/>
              <a:t>He promoted Copernicus’ view of </a:t>
            </a:r>
            <a:r>
              <a:rPr lang="en-GB" sz="2400" dirty="0" err="1"/>
              <a:t>Heliocentricism</a:t>
            </a:r>
            <a:endParaRPr lang="en-GB" sz="2400" dirty="0"/>
          </a:p>
          <a:p>
            <a:pPr marL="285750" indent="-285750">
              <a:buFont typeface="Wingdings" panose="05000000000000000000" pitchFamily="2" charset="2"/>
              <a:buChar char="§"/>
            </a:pPr>
            <a:r>
              <a:rPr lang="en-GB" sz="2400" dirty="0"/>
              <a:t>1616 Catholic Church declared </a:t>
            </a:r>
            <a:r>
              <a:rPr lang="en-GB" sz="2400" dirty="0" err="1"/>
              <a:t>Heliocentricism</a:t>
            </a:r>
            <a:r>
              <a:rPr lang="en-GB" sz="2400" dirty="0"/>
              <a:t> to be heretical and it was banned</a:t>
            </a:r>
          </a:p>
          <a:p>
            <a:pPr marL="285750" indent="-285750">
              <a:buFont typeface="Wingdings" panose="05000000000000000000" pitchFamily="2" charset="2"/>
              <a:buChar char="§"/>
            </a:pPr>
            <a:r>
              <a:rPr lang="en-GB" sz="2400" dirty="0"/>
              <a:t>1616 Galileo proposed the Theory of Tides. He argued the tides were evidence for the motion of the earth</a:t>
            </a:r>
          </a:p>
          <a:p>
            <a:pPr marL="285750" indent="-285750">
              <a:buFont typeface="Wingdings" panose="05000000000000000000" pitchFamily="2" charset="2"/>
              <a:buChar char="§"/>
            </a:pPr>
            <a:r>
              <a:rPr lang="en-GB" sz="2400" dirty="0"/>
              <a:t>1633 Galileo was tried for heresy and was found guilty</a:t>
            </a:r>
          </a:p>
          <a:p>
            <a:pPr marL="285750" indent="-285750">
              <a:buFont typeface="Wingdings" panose="05000000000000000000" pitchFamily="2" charset="2"/>
              <a:buChar char="§"/>
            </a:pPr>
            <a:r>
              <a:rPr lang="en-GB" sz="2400" dirty="0"/>
              <a:t>1835 the Church had dropped all opposition to heliocentrism and in 1992 JPII gave an official apology for his treatment</a:t>
            </a:r>
          </a:p>
          <a:p>
            <a:endParaRPr lang="en-GB" sz="2400" dirty="0"/>
          </a:p>
          <a:p>
            <a:endParaRPr lang="en-GB" sz="2400" dirty="0"/>
          </a:p>
        </p:txBody>
      </p:sp>
    </p:spTree>
    <p:extLst>
      <p:ext uri="{BB962C8B-B14F-4D97-AF65-F5344CB8AC3E}">
        <p14:creationId xmlns:p14="http://schemas.microsoft.com/office/powerpoint/2010/main" val="20574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Scientific Challenges to Religion – Age of the Universe</a:t>
            </a:r>
          </a:p>
        </p:txBody>
      </p:sp>
      <p:sp>
        <p:nvSpPr>
          <p:cNvPr id="9" name="TextBox 8">
            <a:extLst>
              <a:ext uri="{FF2B5EF4-FFF2-40B4-BE49-F238E27FC236}">
                <a16:creationId xmlns:a16="http://schemas.microsoft.com/office/drawing/2014/main" id="{4B760322-18D9-4E43-B295-C6E818EB4088}"/>
              </a:ext>
            </a:extLst>
          </p:cNvPr>
          <p:cNvSpPr txBox="1"/>
          <p:nvPr/>
        </p:nvSpPr>
        <p:spPr>
          <a:xfrm>
            <a:off x="5783580" y="523220"/>
            <a:ext cx="6408420" cy="6370975"/>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
            </a:pPr>
            <a:r>
              <a:rPr lang="en-GB" sz="2400" dirty="0"/>
              <a:t>Bible scholars have attempted to work out the age of the Universe using the dates and ages of people in the Bible</a:t>
            </a:r>
          </a:p>
          <a:p>
            <a:pPr marL="285750" indent="-285750">
              <a:buFont typeface="Wingdings" panose="05000000000000000000" pitchFamily="2" charset="2"/>
              <a:buChar char="§"/>
            </a:pPr>
            <a:r>
              <a:rPr lang="en-GB" sz="2400" dirty="0"/>
              <a:t>There is some confusion after Solomon</a:t>
            </a:r>
          </a:p>
          <a:p>
            <a:pPr marL="285750" indent="-285750">
              <a:buFont typeface="Wingdings" panose="05000000000000000000" pitchFamily="2" charset="2"/>
              <a:buChar char="§"/>
            </a:pPr>
            <a:r>
              <a:rPr lang="en-GB" sz="2400" dirty="0"/>
              <a:t>The Venerable Bede suggested the earth was created in 3952BC</a:t>
            </a:r>
          </a:p>
          <a:p>
            <a:pPr marL="285750" indent="-285750">
              <a:buFont typeface="Wingdings" panose="05000000000000000000" pitchFamily="2" charset="2"/>
              <a:buChar char="§"/>
            </a:pPr>
            <a:r>
              <a:rPr lang="en-GB" sz="2400" dirty="0"/>
              <a:t>1650 the Ussher Chronology was put forward. He claimed the moment of Creation was in the evening of 22</a:t>
            </a:r>
            <a:r>
              <a:rPr lang="en-GB" sz="2400" baseline="30000" dirty="0"/>
              <a:t>nd</a:t>
            </a:r>
            <a:r>
              <a:rPr lang="en-GB" sz="2400" dirty="0"/>
              <a:t> Oct 4004BC</a:t>
            </a:r>
          </a:p>
          <a:p>
            <a:pPr marL="285750" indent="-285750">
              <a:buFont typeface="Wingdings" panose="05000000000000000000" pitchFamily="2" charset="2"/>
              <a:buChar char="§"/>
            </a:pPr>
            <a:r>
              <a:rPr lang="en-GB" sz="2400" dirty="0"/>
              <a:t>Radio dating using lead ores suggests the Earth is around 4.54 billion years old while the Universe is about 13.7 billion years</a:t>
            </a:r>
          </a:p>
          <a:p>
            <a:endParaRPr lang="en-GB" sz="2400" dirty="0"/>
          </a:p>
          <a:p>
            <a:endParaRPr lang="en-GB" sz="2400" dirty="0"/>
          </a:p>
          <a:p>
            <a:endParaRPr lang="en-GB" sz="2400" dirty="0"/>
          </a:p>
          <a:p>
            <a:endParaRPr lang="en-GB" sz="2400" dirty="0"/>
          </a:p>
          <a:p>
            <a:endParaRPr lang="en-GB" sz="2400" dirty="0"/>
          </a:p>
        </p:txBody>
      </p:sp>
      <p:pic>
        <p:nvPicPr>
          <p:cNvPr id="7" name="Picture 6">
            <a:extLst>
              <a:ext uri="{FF2B5EF4-FFF2-40B4-BE49-F238E27FC236}">
                <a16:creationId xmlns:a16="http://schemas.microsoft.com/office/drawing/2014/main" id="{FB6FCA33-C75B-4AB5-8545-F909590D6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5783580" cy="6334780"/>
          </a:xfrm>
          <a:prstGeom prst="rect">
            <a:avLst/>
          </a:prstGeom>
        </p:spPr>
      </p:pic>
    </p:spTree>
    <p:extLst>
      <p:ext uri="{BB962C8B-B14F-4D97-AF65-F5344CB8AC3E}">
        <p14:creationId xmlns:p14="http://schemas.microsoft.com/office/powerpoint/2010/main" val="3305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Scientific Challenges to Religion – Creation and Evolution</a:t>
            </a:r>
          </a:p>
        </p:txBody>
      </p:sp>
      <p:sp>
        <p:nvSpPr>
          <p:cNvPr id="9" name="TextBox 8">
            <a:extLst>
              <a:ext uri="{FF2B5EF4-FFF2-40B4-BE49-F238E27FC236}">
                <a16:creationId xmlns:a16="http://schemas.microsoft.com/office/drawing/2014/main" id="{4B760322-18D9-4E43-B295-C6E818EB4088}"/>
              </a:ext>
            </a:extLst>
          </p:cNvPr>
          <p:cNvSpPr txBox="1"/>
          <p:nvPr/>
        </p:nvSpPr>
        <p:spPr>
          <a:xfrm>
            <a:off x="5783580" y="523220"/>
            <a:ext cx="6408420" cy="6370975"/>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a:t>1859 The Origin of Species by Darwin was published</a:t>
            </a:r>
          </a:p>
          <a:p>
            <a:pPr marL="342900" indent="-342900">
              <a:buFont typeface="Arial" panose="020B0604020202020204" pitchFamily="34" charset="0"/>
              <a:buChar char="•"/>
            </a:pPr>
            <a:r>
              <a:rPr lang="en-GB" sz="2400" dirty="0"/>
              <a:t>The idea that man evolved from an ape and was not created in God’s image caused divisions</a:t>
            </a:r>
          </a:p>
          <a:p>
            <a:pPr marL="342900" indent="-342900">
              <a:buFont typeface="Arial" panose="020B0604020202020204" pitchFamily="34" charset="0"/>
              <a:buChar char="•"/>
            </a:pPr>
            <a:r>
              <a:rPr lang="en-GB" sz="2400" dirty="0"/>
              <a:t>Very few people question evolution today due to the evidence that is available</a:t>
            </a:r>
          </a:p>
          <a:p>
            <a:pPr marL="342900" indent="-342900">
              <a:buFont typeface="Arial" panose="020B0604020202020204" pitchFamily="34" charset="0"/>
              <a:buChar char="•"/>
            </a:pPr>
            <a:r>
              <a:rPr lang="en-GB" sz="2400" dirty="0"/>
              <a:t>Some people say that God could have begun the evolutionary process</a:t>
            </a:r>
          </a:p>
          <a:p>
            <a:pPr marL="342900" indent="-342900">
              <a:buFont typeface="Arial" panose="020B0604020202020204" pitchFamily="34" charset="0"/>
              <a:buChar char="•"/>
            </a:pPr>
            <a:r>
              <a:rPr lang="en-GB" sz="2400" dirty="0"/>
              <a:t>The Church of England issued a posthumous apology to Darwin saying it was too against evolution when his book was published</a:t>
            </a:r>
          </a:p>
          <a:p>
            <a:pPr marL="342900" indent="-342900">
              <a:buFont typeface="Arial" panose="020B0604020202020204" pitchFamily="34" charset="0"/>
              <a:buChar char="•"/>
            </a:pPr>
            <a:endParaRPr lang="en-GB" sz="2400" dirty="0"/>
          </a:p>
          <a:p>
            <a:endParaRPr lang="en-GB" sz="2400" dirty="0"/>
          </a:p>
          <a:p>
            <a:endParaRPr lang="en-GB" sz="2400" dirty="0"/>
          </a:p>
          <a:p>
            <a:endParaRPr lang="en-GB" sz="2400" dirty="0"/>
          </a:p>
          <a:p>
            <a:endParaRPr lang="en-GB" sz="2400" dirty="0"/>
          </a:p>
        </p:txBody>
      </p:sp>
      <p:pic>
        <p:nvPicPr>
          <p:cNvPr id="4" name="Picture 3">
            <a:extLst>
              <a:ext uri="{FF2B5EF4-FFF2-40B4-BE49-F238E27FC236}">
                <a16:creationId xmlns:a16="http://schemas.microsoft.com/office/drawing/2014/main" id="{D2164056-A0F3-428F-AE63-DA8B7C749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23220"/>
            <a:ext cx="5783580" cy="6334780"/>
          </a:xfrm>
          <a:prstGeom prst="rect">
            <a:avLst/>
          </a:prstGeom>
        </p:spPr>
      </p:pic>
    </p:spTree>
    <p:extLst>
      <p:ext uri="{BB962C8B-B14F-4D97-AF65-F5344CB8AC3E}">
        <p14:creationId xmlns:p14="http://schemas.microsoft.com/office/powerpoint/2010/main" val="375110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Scientific Challenges to Religion – Sigmund Freud</a:t>
            </a:r>
          </a:p>
        </p:txBody>
      </p:sp>
      <p:sp>
        <p:nvSpPr>
          <p:cNvPr id="9" name="TextBox 8">
            <a:extLst>
              <a:ext uri="{FF2B5EF4-FFF2-40B4-BE49-F238E27FC236}">
                <a16:creationId xmlns:a16="http://schemas.microsoft.com/office/drawing/2014/main" id="{4B760322-18D9-4E43-B295-C6E818EB4088}"/>
              </a:ext>
            </a:extLst>
          </p:cNvPr>
          <p:cNvSpPr txBox="1"/>
          <p:nvPr/>
        </p:nvSpPr>
        <p:spPr>
          <a:xfrm>
            <a:off x="5783580" y="523220"/>
            <a:ext cx="6408420" cy="6370975"/>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a:t>Philosophy stated that the mind and body were distinct entities</a:t>
            </a:r>
          </a:p>
          <a:p>
            <a:pPr marL="342900" indent="-342900">
              <a:buFont typeface="Arial" panose="020B0604020202020204" pitchFamily="34" charset="0"/>
              <a:buChar char="•"/>
            </a:pPr>
            <a:r>
              <a:rPr lang="en-GB" sz="2400" dirty="0"/>
              <a:t>This suggested Dualism</a:t>
            </a:r>
          </a:p>
          <a:p>
            <a:pPr marL="342900" indent="-342900">
              <a:buFont typeface="Arial" panose="020B0604020202020204" pitchFamily="34" charset="0"/>
              <a:buChar char="•"/>
            </a:pPr>
            <a:r>
              <a:rPr lang="en-GB" sz="2400" dirty="0"/>
              <a:t>Psychology brought the mind and body together in union</a:t>
            </a:r>
          </a:p>
          <a:p>
            <a:pPr marL="342900" indent="-342900">
              <a:buFont typeface="Arial" panose="020B0604020202020204" pitchFamily="34" charset="0"/>
              <a:buChar char="•"/>
            </a:pPr>
            <a:r>
              <a:rPr lang="en-GB" sz="2400" dirty="0"/>
              <a:t>The mind and body affect each other</a:t>
            </a:r>
          </a:p>
          <a:p>
            <a:pPr marL="342900" indent="-342900">
              <a:buFont typeface="Arial" panose="020B0604020202020204" pitchFamily="34" charset="0"/>
              <a:buChar char="•"/>
            </a:pPr>
            <a:r>
              <a:rPr lang="en-GB" sz="2400" dirty="0"/>
              <a:t>This challenged earlier religious beliefs about the soul</a:t>
            </a:r>
          </a:p>
          <a:p>
            <a:pPr marL="342900" indent="-342900">
              <a:buFont typeface="Arial" panose="020B0604020202020204" pitchFamily="34" charset="0"/>
              <a:buChar char="•"/>
            </a:pPr>
            <a:r>
              <a:rPr lang="en-GB" sz="2400" dirty="0"/>
              <a:t>For Freud, religion was wishful thinking.</a:t>
            </a:r>
          </a:p>
          <a:p>
            <a:pPr marL="342900" indent="-342900">
              <a:buFont typeface="Arial" panose="020B0604020202020204" pitchFamily="34" charset="0"/>
              <a:buChar char="•"/>
            </a:pPr>
            <a:r>
              <a:rPr lang="en-GB" sz="2400" dirty="0"/>
              <a:t>Religion is an obsessional neurosis</a:t>
            </a:r>
          </a:p>
          <a:p>
            <a:pPr marL="342900" indent="-342900">
              <a:buFont typeface="Arial" panose="020B0604020202020204" pitchFamily="34" charset="0"/>
              <a:buChar char="•"/>
            </a:pPr>
            <a:r>
              <a:rPr lang="en-GB" sz="2400" dirty="0"/>
              <a:t>Religion is something man created to project its guilt onto </a:t>
            </a:r>
          </a:p>
          <a:p>
            <a:pPr marL="342900" indent="-342900">
              <a:buFont typeface="Arial" panose="020B0604020202020204" pitchFamily="34" charset="0"/>
              <a:buChar char="•"/>
            </a:pPr>
            <a:r>
              <a:rPr lang="en-GB" sz="2400" dirty="0"/>
              <a:t>Oedipus Complex</a:t>
            </a:r>
          </a:p>
          <a:p>
            <a:endParaRPr lang="en-GB" sz="2400" dirty="0"/>
          </a:p>
          <a:p>
            <a:endParaRPr lang="en-GB" sz="2400" dirty="0"/>
          </a:p>
          <a:p>
            <a:endParaRPr lang="en-GB" sz="2400" dirty="0"/>
          </a:p>
          <a:p>
            <a:endParaRPr lang="en-GB" sz="2400" dirty="0"/>
          </a:p>
        </p:txBody>
      </p:sp>
      <p:pic>
        <p:nvPicPr>
          <p:cNvPr id="5" name="Picture 4">
            <a:extLst>
              <a:ext uri="{FF2B5EF4-FFF2-40B4-BE49-F238E27FC236}">
                <a16:creationId xmlns:a16="http://schemas.microsoft.com/office/drawing/2014/main" id="{3ACD0B39-56B9-4A62-B8E2-3B1C6012A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5783580" cy="6334780"/>
          </a:xfrm>
          <a:prstGeom prst="rect">
            <a:avLst/>
          </a:prstGeom>
        </p:spPr>
      </p:pic>
    </p:spTree>
    <p:extLst>
      <p:ext uri="{BB962C8B-B14F-4D97-AF65-F5344CB8AC3E}">
        <p14:creationId xmlns:p14="http://schemas.microsoft.com/office/powerpoint/2010/main" val="253651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1CAF7C-876E-4918-9215-B96734AC9E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817" y="712450"/>
            <a:ext cx="12192000" cy="6308388"/>
          </a:xfrm>
          <a:prstGeom prst="rect">
            <a:avLst/>
          </a:prstGeom>
          <a:noFill/>
          <a:ln>
            <a:noFill/>
          </a:ln>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Scientific Challenges to Religion – Collins and Dawkins</a:t>
            </a:r>
          </a:p>
        </p:txBody>
      </p:sp>
      <p:sp>
        <p:nvSpPr>
          <p:cNvPr id="9" name="TextBox 8">
            <a:extLst>
              <a:ext uri="{FF2B5EF4-FFF2-40B4-BE49-F238E27FC236}">
                <a16:creationId xmlns:a16="http://schemas.microsoft.com/office/drawing/2014/main" id="{4B760322-18D9-4E43-B295-C6E818EB4088}"/>
              </a:ext>
            </a:extLst>
          </p:cNvPr>
          <p:cNvSpPr txBox="1"/>
          <p:nvPr/>
        </p:nvSpPr>
        <p:spPr>
          <a:xfrm>
            <a:off x="228600" y="712450"/>
            <a:ext cx="11963400" cy="6001643"/>
          </a:xfrm>
          <a:prstGeom prst="rect">
            <a:avLst/>
          </a:prstGeom>
          <a:solidFill>
            <a:schemeClr val="accent4">
              <a:lumMod val="20000"/>
              <a:lumOff val="80000"/>
            </a:schemeClr>
          </a:solidFill>
        </p:spPr>
        <p:txBody>
          <a:bodyPr wrap="square" rtlCol="0">
            <a:spAutoFit/>
          </a:bodyPr>
          <a:lstStyle/>
          <a:p>
            <a:r>
              <a:rPr lang="en-GB" sz="2400" dirty="0">
                <a:latin typeface="Segoe Print" panose="02000600000000000000" pitchFamily="2" charset="0"/>
              </a:rPr>
              <a:t>Richard Dawkins</a:t>
            </a:r>
          </a:p>
          <a:p>
            <a:pPr marL="342900" lvl="0" indent="-342900">
              <a:buFont typeface="Arial" panose="020B0604020202020204" pitchFamily="34" charset="0"/>
              <a:buChar char="•"/>
            </a:pPr>
            <a:r>
              <a:rPr lang="en-GB" sz="2400" dirty="0"/>
              <a:t>Does not believe that there is a God</a:t>
            </a:r>
          </a:p>
          <a:p>
            <a:pPr marL="342900" lvl="0" indent="-342900">
              <a:buFont typeface="Arial" panose="020B0604020202020204" pitchFamily="34" charset="0"/>
              <a:buChar char="•"/>
            </a:pPr>
            <a:r>
              <a:rPr lang="en-GB" sz="2400" dirty="0"/>
              <a:t>You cannot separate Religion and Science</a:t>
            </a:r>
          </a:p>
          <a:p>
            <a:pPr marL="342900" lvl="0" indent="-342900">
              <a:buFont typeface="Arial" panose="020B0604020202020204" pitchFamily="34" charset="0"/>
              <a:buChar char="•"/>
            </a:pPr>
            <a:r>
              <a:rPr lang="en-GB" sz="2400" dirty="0"/>
              <a:t>Argument from Design was the most powerful argument for the existence of God but Darwin provided a simpler argument. His argument is more elegant. </a:t>
            </a:r>
          </a:p>
          <a:p>
            <a:pPr marL="342900" lvl="0" indent="-342900">
              <a:buFont typeface="Arial" panose="020B0604020202020204" pitchFamily="34" charset="0"/>
              <a:buChar char="•"/>
            </a:pPr>
            <a:r>
              <a:rPr lang="en-GB" sz="2400" dirty="0"/>
              <a:t>The process of evolution is intricate and when looking at it over a large period of time it seems impossible. This should tell us that we should not assume that just because something is complex, it could only have been done by God.</a:t>
            </a:r>
          </a:p>
          <a:p>
            <a:pPr marL="342900" lvl="0" indent="-342900">
              <a:buFont typeface="Arial" panose="020B0604020202020204" pitchFamily="34" charset="0"/>
              <a:buChar char="•"/>
            </a:pPr>
            <a:r>
              <a:rPr lang="en-GB" sz="2400" dirty="0"/>
              <a:t>If God did create life, why did he wait so long for life to begin and then wait longer for humans to appear?</a:t>
            </a:r>
          </a:p>
          <a:p>
            <a:pPr marL="342900" lvl="0" indent="-342900">
              <a:buFont typeface="Arial" panose="020B0604020202020204" pitchFamily="34" charset="0"/>
              <a:buChar char="•"/>
            </a:pPr>
            <a:r>
              <a:rPr lang="en-GB" sz="2400" dirty="0"/>
              <a:t>In order to explain something we say, “God did it” but the God we believe in has to be improbable too.</a:t>
            </a:r>
          </a:p>
          <a:p>
            <a:pPr marL="342900" lvl="0" indent="-342900">
              <a:buFont typeface="Arial" panose="020B0604020202020204" pitchFamily="34" charset="0"/>
              <a:buChar char="•"/>
            </a:pPr>
            <a:r>
              <a:rPr lang="en-GB" sz="2400" dirty="0"/>
              <a:t>Why does God not have any explanation? There could be more than one God.</a:t>
            </a:r>
          </a:p>
          <a:p>
            <a:pPr marL="342900" lvl="0" indent="-342900">
              <a:buFont typeface="Arial" panose="020B0604020202020204" pitchFamily="34" charset="0"/>
              <a:buChar char="•"/>
            </a:pPr>
            <a:r>
              <a:rPr lang="en-GB" sz="2400" dirty="0"/>
              <a:t>From the perspective of faith, people lose their rational side</a:t>
            </a:r>
          </a:p>
          <a:p>
            <a:endParaRPr lang="en-GB" sz="2400" dirty="0"/>
          </a:p>
          <a:p>
            <a:endParaRPr lang="en-GB" sz="2400" dirty="0"/>
          </a:p>
        </p:txBody>
      </p:sp>
    </p:spTree>
    <p:extLst>
      <p:ext uri="{BB962C8B-B14F-4D97-AF65-F5344CB8AC3E}">
        <p14:creationId xmlns:p14="http://schemas.microsoft.com/office/powerpoint/2010/main" val="141271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1CAF7C-876E-4918-9215-B96734AC9EE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523220"/>
            <a:ext cx="12192000" cy="6308388"/>
          </a:xfrm>
          <a:prstGeom prst="rect">
            <a:avLst/>
          </a:prstGeom>
          <a:noFill/>
          <a:ln>
            <a:noFill/>
          </a:ln>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Scientific Challenges to Religion – Collins and Dawkins</a:t>
            </a:r>
          </a:p>
        </p:txBody>
      </p:sp>
      <p:sp>
        <p:nvSpPr>
          <p:cNvPr id="9" name="TextBox 8">
            <a:extLst>
              <a:ext uri="{FF2B5EF4-FFF2-40B4-BE49-F238E27FC236}">
                <a16:creationId xmlns:a16="http://schemas.microsoft.com/office/drawing/2014/main" id="{4B760322-18D9-4E43-B295-C6E818EB4088}"/>
              </a:ext>
            </a:extLst>
          </p:cNvPr>
          <p:cNvSpPr txBox="1"/>
          <p:nvPr/>
        </p:nvSpPr>
        <p:spPr>
          <a:xfrm>
            <a:off x="228600" y="712450"/>
            <a:ext cx="11963400" cy="6001643"/>
          </a:xfrm>
          <a:prstGeom prst="rect">
            <a:avLst/>
          </a:prstGeom>
          <a:solidFill>
            <a:schemeClr val="accent4">
              <a:lumMod val="20000"/>
              <a:lumOff val="80000"/>
            </a:schemeClr>
          </a:solidFill>
        </p:spPr>
        <p:txBody>
          <a:bodyPr wrap="square" rtlCol="0">
            <a:spAutoFit/>
          </a:bodyPr>
          <a:lstStyle/>
          <a:p>
            <a:r>
              <a:rPr lang="en-GB" sz="2400" dirty="0">
                <a:latin typeface="Segoe Print" panose="02000600000000000000" pitchFamily="2" charset="0"/>
              </a:rPr>
              <a:t>Francis Collins</a:t>
            </a:r>
          </a:p>
          <a:p>
            <a:pPr marL="342900" lvl="0" indent="-342900">
              <a:buFont typeface="Arial" panose="020B0604020202020204" pitchFamily="34" charset="0"/>
              <a:buChar char="•"/>
            </a:pPr>
            <a:r>
              <a:rPr lang="en-GB" sz="2400" dirty="0"/>
              <a:t>Either God exists or he does not. God cannot be contained in nature and so he is outside the range of Science.</a:t>
            </a:r>
          </a:p>
          <a:p>
            <a:pPr marL="342900" lvl="0" indent="-342900">
              <a:buFont typeface="Arial" panose="020B0604020202020204" pitchFamily="34" charset="0"/>
              <a:buChar char="•"/>
            </a:pPr>
            <a:r>
              <a:rPr lang="en-GB" sz="2400" dirty="0"/>
              <a:t>Observing and studying the natural world is a way to see God’s presence and work.</a:t>
            </a:r>
          </a:p>
          <a:p>
            <a:pPr marL="342900" lvl="0" indent="-342900">
              <a:buFont typeface="Arial" panose="020B0604020202020204" pitchFamily="34" charset="0"/>
              <a:buChar char="•"/>
            </a:pPr>
            <a:r>
              <a:rPr lang="en-GB" sz="2400" dirty="0"/>
              <a:t>Evolution does not remove the view that creation was the act of God. God could have activated evolution. God is able to see the future and give us freewill.</a:t>
            </a:r>
          </a:p>
          <a:p>
            <a:pPr marL="342900" lvl="0" indent="-342900">
              <a:buFont typeface="Arial" panose="020B0604020202020204" pitchFamily="34" charset="0"/>
              <a:buChar char="•"/>
            </a:pPr>
            <a:r>
              <a:rPr lang="en-GB" sz="2400" dirty="0"/>
              <a:t>Everything was so perfect for the Big Bang to happen that this could not just be chance.</a:t>
            </a:r>
          </a:p>
          <a:p>
            <a:pPr marL="342900" lvl="0" indent="-342900">
              <a:buFont typeface="Arial" panose="020B0604020202020204" pitchFamily="34" charset="0"/>
              <a:buChar char="•"/>
            </a:pPr>
            <a:r>
              <a:rPr lang="en-GB" sz="2400" dirty="0"/>
              <a:t>Ockham’s razor says “the simplest explanation is the most likely”. Therefore, the simplest explanation for the universe is that there is God.</a:t>
            </a:r>
          </a:p>
          <a:p>
            <a:pPr marL="342900" lvl="0" indent="-342900">
              <a:buFont typeface="Arial" panose="020B0604020202020204" pitchFamily="34" charset="0"/>
              <a:buChar char="•"/>
            </a:pPr>
            <a:r>
              <a:rPr lang="en-GB" sz="2400" dirty="0"/>
              <a:t>God is beyond our human understanding.</a:t>
            </a:r>
          </a:p>
          <a:p>
            <a:pPr marL="342900" lvl="0" indent="-342900">
              <a:buFont typeface="Arial" panose="020B0604020202020204" pitchFamily="34" charset="0"/>
              <a:buChar char="•"/>
            </a:pPr>
            <a:r>
              <a:rPr lang="en-GB" sz="2400" dirty="0"/>
              <a:t>What the Bible describes is very consistent with the Big Bang.</a:t>
            </a:r>
          </a:p>
          <a:p>
            <a:pPr marL="342900" lvl="0" indent="-342900">
              <a:buFont typeface="Arial" panose="020B0604020202020204" pitchFamily="34" charset="0"/>
              <a:buChar char="•"/>
            </a:pPr>
            <a:r>
              <a:rPr lang="en-GB" sz="2400" dirty="0"/>
              <a:t>It is possible for God to perform miracles. God created the laws of nature and so he can choose when to violate them. </a:t>
            </a:r>
          </a:p>
          <a:p>
            <a:pPr marL="342900" lvl="0" indent="-342900">
              <a:buFont typeface="Arial" panose="020B0604020202020204" pitchFamily="34" charset="0"/>
              <a:buChar char="•"/>
            </a:pPr>
            <a:r>
              <a:rPr lang="en-GB" sz="2400" dirty="0"/>
              <a:t>If we are all just biological, where does the sense of helping others come from? The moral law that exists is evidence that there is a God.</a:t>
            </a:r>
          </a:p>
          <a:p>
            <a:pPr marL="342900" indent="-342900">
              <a:buFont typeface="Arial" panose="020B0604020202020204" pitchFamily="34" charset="0"/>
              <a:buChar char="•"/>
            </a:pPr>
            <a:r>
              <a:rPr lang="en-GB" sz="2400" dirty="0"/>
              <a:t>Faith is not the opposite of reason.</a:t>
            </a:r>
          </a:p>
        </p:txBody>
      </p:sp>
    </p:spTree>
    <p:extLst>
      <p:ext uri="{BB962C8B-B14F-4D97-AF65-F5344CB8AC3E}">
        <p14:creationId xmlns:p14="http://schemas.microsoft.com/office/powerpoint/2010/main" val="38447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4002</Words>
  <Application>Microsoft Office PowerPoint</Application>
  <PresentationFormat>Widescreen</PresentationFormat>
  <Paragraphs>348</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Comic Sans MS</vt:lpstr>
      <vt:lpstr>Segoe Print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Rachael</dc:creator>
  <cp:lastModifiedBy>Blackburn, Rachael</cp:lastModifiedBy>
  <cp:revision>34</cp:revision>
  <dcterms:created xsi:type="dcterms:W3CDTF">2018-03-06T10:56:52Z</dcterms:created>
  <dcterms:modified xsi:type="dcterms:W3CDTF">2018-04-08T11:48:17Z</dcterms:modified>
</cp:coreProperties>
</file>