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274" r:id="rId31"/>
    <p:sldId id="27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90D6933-2BD8-4BEC-8F1C-E1A5595A80CE}" type="datetimeFigureOut">
              <a:rPr lang="en-GB" smtClean="0"/>
              <a:t>06/04/2018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816839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90D6933-2BD8-4BEC-8F1C-E1A5595A80CE}" type="datetimeFigureOut">
              <a:rPr lang="en-GB" smtClean="0"/>
              <a:t>06/04/2018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952452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90D6933-2BD8-4BEC-8F1C-E1A5595A80CE}" type="datetimeFigureOut">
              <a:rPr lang="en-GB" smtClean="0"/>
              <a:t>06/04/2018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323317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90D6933-2BD8-4BEC-8F1C-E1A5595A80CE}" type="datetimeFigureOut">
              <a:rPr lang="en-GB" smtClean="0"/>
              <a:t>06/04/2018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2304113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0D6933-2BD8-4BEC-8F1C-E1A5595A80CE}" type="datetimeFigureOut">
              <a:rPr lang="en-GB" smtClean="0"/>
              <a:t>06/04/2018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1683566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90D6933-2BD8-4BEC-8F1C-E1A5595A80CE}" type="datetimeFigureOut">
              <a:rPr lang="en-GB" smtClean="0"/>
              <a:t>06/04/2018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72099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90D6933-2BD8-4BEC-8F1C-E1A5595A80CE}" type="datetimeFigureOut">
              <a:rPr lang="en-GB" smtClean="0"/>
              <a:t>06/04/2018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1721242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90D6933-2BD8-4BEC-8F1C-E1A5595A80CE}" type="datetimeFigureOut">
              <a:rPr lang="en-GB" smtClean="0"/>
              <a:t>06/04/2018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3387936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0D6933-2BD8-4BEC-8F1C-E1A5595A80CE}" type="datetimeFigureOut">
              <a:rPr lang="en-GB" smtClean="0"/>
              <a:t>06/04/2018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1764953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0D6933-2BD8-4BEC-8F1C-E1A5595A80CE}" type="datetimeFigureOut">
              <a:rPr lang="en-GB" smtClean="0"/>
              <a:t>06/04/2018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599906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0D6933-2BD8-4BEC-8F1C-E1A5595A80CE}" type="datetimeFigureOut">
              <a:rPr lang="en-GB" smtClean="0"/>
              <a:t>06/04/2018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DFC96C-A1D9-440E-AC38-BF9B3B888AF0}" type="slidenum">
              <a:rPr lang="en-GB" smtClean="0"/>
              <a:t>‹#›</a:t>
            </a:fld>
            <a:endParaRPr lang="en-GB"/>
          </a:p>
        </p:txBody>
      </p:sp>
    </p:spTree>
    <p:extLst>
      <p:ext uri="{BB962C8B-B14F-4D97-AF65-F5344CB8AC3E}">
        <p14:creationId xmlns:p14="http://schemas.microsoft.com/office/powerpoint/2010/main" val="817360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0D6933-2BD8-4BEC-8F1C-E1A5595A80CE}" type="datetimeFigureOut">
              <a:rPr lang="en-GB" smtClean="0"/>
              <a:t>06/04/2018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DFC96C-A1D9-440E-AC38-BF9B3B888AF0}" type="slidenum">
              <a:rPr lang="en-GB" smtClean="0"/>
              <a:t>‹#›</a:t>
            </a:fld>
            <a:endParaRPr lang="en-GB"/>
          </a:p>
        </p:txBody>
      </p:sp>
    </p:spTree>
    <p:extLst>
      <p:ext uri="{BB962C8B-B14F-4D97-AF65-F5344CB8AC3E}">
        <p14:creationId xmlns:p14="http://schemas.microsoft.com/office/powerpoint/2010/main" val="2426107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CHRISTIANITY REVISION (6)</a:t>
            </a:r>
          </a:p>
        </p:txBody>
      </p:sp>
      <p:graphicFrame>
        <p:nvGraphicFramePr>
          <p:cNvPr id="4" name="Table 3"/>
          <p:cNvGraphicFramePr>
            <a:graphicFrameLocks noGrp="1"/>
          </p:cNvGraphicFramePr>
          <p:nvPr>
            <p:extLst>
              <p:ext uri="{D42A27DB-BD31-4B8C-83A1-F6EECF244321}">
                <p14:modId xmlns:p14="http://schemas.microsoft.com/office/powerpoint/2010/main" val="1206152762"/>
              </p:ext>
            </p:extLst>
          </p:nvPr>
        </p:nvGraphicFramePr>
        <p:xfrm>
          <a:off x="117565" y="621441"/>
          <a:ext cx="11956869" cy="6138337"/>
        </p:xfrm>
        <a:graphic>
          <a:graphicData uri="http://schemas.openxmlformats.org/drawingml/2006/table">
            <a:tbl>
              <a:tblPr firstRow="1" bandRow="1">
                <a:tableStyleId>{5C22544A-7EE6-4342-B048-85BDC9FD1C3A}</a:tableStyleId>
              </a:tblPr>
              <a:tblGrid>
                <a:gridCol w="3985623">
                  <a:extLst>
                    <a:ext uri="{9D8B030D-6E8A-4147-A177-3AD203B41FA5}">
                      <a16:colId xmlns:a16="http://schemas.microsoft.com/office/drawing/2014/main" val="2186285200"/>
                    </a:ext>
                  </a:extLst>
                </a:gridCol>
                <a:gridCol w="3985623">
                  <a:extLst>
                    <a:ext uri="{9D8B030D-6E8A-4147-A177-3AD203B41FA5}">
                      <a16:colId xmlns:a16="http://schemas.microsoft.com/office/drawing/2014/main" val="182864570"/>
                    </a:ext>
                  </a:extLst>
                </a:gridCol>
                <a:gridCol w="3985623">
                  <a:extLst>
                    <a:ext uri="{9D8B030D-6E8A-4147-A177-3AD203B41FA5}">
                      <a16:colId xmlns:a16="http://schemas.microsoft.com/office/drawing/2014/main" val="3412066055"/>
                    </a:ext>
                  </a:extLst>
                </a:gridCol>
              </a:tblGrid>
              <a:tr h="3656881">
                <a:tc>
                  <a:txBody>
                    <a:bodyPr/>
                    <a:lstStyle/>
                    <a:p>
                      <a:pPr marL="342900" indent="-342900">
                        <a:buAutoNum type="arabicParenBoth"/>
                      </a:pPr>
                      <a:r>
                        <a:rPr lang="en-GB" dirty="0">
                          <a:solidFill>
                            <a:srgbClr val="7030A0"/>
                          </a:solidFill>
                        </a:rPr>
                        <a:t>Religious</a:t>
                      </a:r>
                      <a:r>
                        <a:rPr lang="en-GB" baseline="0" dirty="0">
                          <a:solidFill>
                            <a:srgbClr val="7030A0"/>
                          </a:solidFill>
                        </a:rPr>
                        <a:t> beliefs, Values and teachings</a:t>
                      </a:r>
                    </a:p>
                    <a:p>
                      <a:pPr marL="285750" indent="-285750">
                        <a:buFontTx/>
                        <a:buChar char="-"/>
                      </a:pPr>
                      <a:r>
                        <a:rPr lang="en-GB" baseline="0" dirty="0">
                          <a:solidFill>
                            <a:schemeClr val="tx1"/>
                          </a:solidFill>
                        </a:rPr>
                        <a:t>Nature of God as personal  / Creator</a:t>
                      </a:r>
                    </a:p>
                    <a:p>
                      <a:pPr marL="285750" indent="-285750">
                        <a:buFontTx/>
                        <a:buChar char="-"/>
                      </a:pPr>
                      <a:r>
                        <a:rPr lang="en-GB" baseline="0" dirty="0">
                          <a:solidFill>
                            <a:schemeClr val="tx1"/>
                          </a:solidFill>
                        </a:rPr>
                        <a:t>The Trinity</a:t>
                      </a:r>
                    </a:p>
                    <a:p>
                      <a:pPr marL="285750" indent="-285750">
                        <a:buFontTx/>
                        <a:buChar char="-"/>
                      </a:pPr>
                      <a:r>
                        <a:rPr lang="en-GB" baseline="0" dirty="0">
                          <a:solidFill>
                            <a:schemeClr val="tx1"/>
                          </a:solidFill>
                        </a:rPr>
                        <a:t>Nature of the Church</a:t>
                      </a:r>
                    </a:p>
                    <a:p>
                      <a:pPr marL="285750" indent="-285750">
                        <a:buFontTx/>
                        <a:buChar char="-"/>
                      </a:pPr>
                      <a:r>
                        <a:rPr lang="en-GB" baseline="0" dirty="0">
                          <a:solidFill>
                            <a:schemeClr val="tx1"/>
                          </a:solidFill>
                        </a:rPr>
                        <a:t>Key Moral Principles</a:t>
                      </a:r>
                      <a:endParaRPr lang="en-GB" dirty="0">
                        <a:solidFill>
                          <a:schemeClr val="tx1"/>
                        </a:solidFill>
                      </a:endParaRPr>
                    </a:p>
                  </a:txBody>
                  <a:tcPr/>
                </a:tc>
                <a:tc>
                  <a:txBody>
                    <a:bodyPr/>
                    <a:lstStyle/>
                    <a:p>
                      <a:r>
                        <a:rPr lang="en-GB" dirty="0">
                          <a:solidFill>
                            <a:srgbClr val="7030A0"/>
                          </a:solidFill>
                        </a:rPr>
                        <a:t>(2)Sources of Wisdom and Authority</a:t>
                      </a:r>
                    </a:p>
                    <a:p>
                      <a:pPr marL="285750" indent="-285750">
                        <a:buFontTx/>
                        <a:buChar char="-"/>
                      </a:pPr>
                      <a:r>
                        <a:rPr lang="en-GB" baseline="0" dirty="0">
                          <a:solidFill>
                            <a:srgbClr val="7030A0"/>
                          </a:solidFill>
                        </a:rPr>
                        <a:t>The Bible</a:t>
                      </a:r>
                    </a:p>
                    <a:p>
                      <a:pPr marL="285750" indent="-285750">
                        <a:buFontTx/>
                        <a:buChar char="-"/>
                      </a:pPr>
                      <a:r>
                        <a:rPr lang="en-GB" baseline="0" dirty="0">
                          <a:solidFill>
                            <a:schemeClr val="tx1"/>
                          </a:solidFill>
                        </a:rPr>
                        <a:t>The nature and role of Jesus (Arius vs Athanasius)</a:t>
                      </a:r>
                    </a:p>
                    <a:p>
                      <a:pPr marL="285750" indent="-285750">
                        <a:buFontTx/>
                        <a:buChar char="-"/>
                      </a:pPr>
                      <a:r>
                        <a:rPr lang="en-GB" baseline="0" dirty="0">
                          <a:solidFill>
                            <a:schemeClr val="tx1"/>
                          </a:solidFill>
                        </a:rPr>
                        <a:t>The Reformation (Luther and Calvin)</a:t>
                      </a:r>
                    </a:p>
                    <a:p>
                      <a:pPr marL="285750" indent="-285750">
                        <a:buFontTx/>
                        <a:buChar char="-"/>
                      </a:pPr>
                      <a:r>
                        <a:rPr lang="en-GB" baseline="0" dirty="0">
                          <a:solidFill>
                            <a:schemeClr val="tx1"/>
                          </a:solidFill>
                        </a:rPr>
                        <a:t>Does God suffer? (</a:t>
                      </a:r>
                      <a:r>
                        <a:rPr lang="en-GB" baseline="0" dirty="0" err="1">
                          <a:solidFill>
                            <a:schemeClr val="tx1"/>
                          </a:solidFill>
                        </a:rPr>
                        <a:t>Moltmann</a:t>
                      </a:r>
                      <a:r>
                        <a:rPr lang="en-GB" baseline="0" dirty="0">
                          <a:solidFill>
                            <a:schemeClr val="tx1"/>
                          </a:solidFill>
                        </a:rPr>
                        <a:t> / </a:t>
                      </a:r>
                      <a:r>
                        <a:rPr lang="en-GB" baseline="0" dirty="0" err="1">
                          <a:solidFill>
                            <a:schemeClr val="tx1"/>
                          </a:solidFill>
                        </a:rPr>
                        <a:t>Weinandy</a:t>
                      </a:r>
                      <a:r>
                        <a:rPr lang="en-GB" baseline="0" dirty="0">
                          <a:solidFill>
                            <a:schemeClr val="tx1"/>
                          </a:solidFill>
                        </a:rPr>
                        <a:t>)</a:t>
                      </a:r>
                      <a:endParaRPr lang="en-GB" dirty="0">
                        <a:solidFill>
                          <a:schemeClr val="tx1"/>
                        </a:solidFill>
                      </a:endParaRPr>
                    </a:p>
                  </a:txBody>
                  <a:tcPr/>
                </a:tc>
                <a:tc>
                  <a:txBody>
                    <a:bodyPr/>
                    <a:lstStyle/>
                    <a:p>
                      <a:r>
                        <a:rPr lang="en-GB" dirty="0">
                          <a:solidFill>
                            <a:srgbClr val="7030A0"/>
                          </a:solidFill>
                        </a:rPr>
                        <a:t>(3) Practices that</a:t>
                      </a:r>
                      <a:r>
                        <a:rPr lang="en-GB" baseline="0" dirty="0">
                          <a:solidFill>
                            <a:srgbClr val="7030A0"/>
                          </a:solidFill>
                        </a:rPr>
                        <a:t> shape and express religious identity</a:t>
                      </a:r>
                    </a:p>
                    <a:p>
                      <a:pPr marL="285750" indent="-285750">
                        <a:buFontTx/>
                        <a:buChar char="-"/>
                      </a:pPr>
                      <a:r>
                        <a:rPr lang="en-GB" baseline="0" dirty="0">
                          <a:solidFill>
                            <a:schemeClr val="tx1"/>
                          </a:solidFill>
                        </a:rPr>
                        <a:t>Diversity of practice in the Eucharist</a:t>
                      </a:r>
                    </a:p>
                    <a:p>
                      <a:pPr marL="285750" indent="-285750">
                        <a:buFontTx/>
                        <a:buChar char="-"/>
                      </a:pPr>
                      <a:r>
                        <a:rPr lang="en-GB" baseline="0" dirty="0">
                          <a:solidFill>
                            <a:schemeClr val="tx1"/>
                          </a:solidFill>
                        </a:rPr>
                        <a:t>Diversity of creative expressions</a:t>
                      </a:r>
                      <a:endParaRPr lang="en-GB" dirty="0">
                        <a:solidFill>
                          <a:schemeClr val="tx1"/>
                        </a:solidFill>
                      </a:endParaRPr>
                    </a:p>
                  </a:txBody>
                  <a:tcPr/>
                </a:tc>
                <a:extLst>
                  <a:ext uri="{0D108BD9-81ED-4DB2-BD59-A6C34878D82A}">
                    <a16:rowId xmlns:a16="http://schemas.microsoft.com/office/drawing/2014/main" val="1535699400"/>
                  </a:ext>
                </a:extLst>
              </a:tr>
              <a:tr h="2481456">
                <a:tc>
                  <a:txBody>
                    <a:bodyPr/>
                    <a:lstStyle/>
                    <a:p>
                      <a:r>
                        <a:rPr lang="en-GB" b="1" dirty="0">
                          <a:solidFill>
                            <a:srgbClr val="FF0000"/>
                          </a:solidFill>
                        </a:rPr>
                        <a:t>(4) Social and historical developments</a:t>
                      </a:r>
                    </a:p>
                    <a:p>
                      <a:pPr marL="285750" indent="-285750">
                        <a:buFontTx/>
                        <a:buChar char="-"/>
                      </a:pPr>
                      <a:r>
                        <a:rPr lang="en-GB" b="1" dirty="0">
                          <a:solidFill>
                            <a:srgbClr val="FF0000"/>
                          </a:solidFill>
                        </a:rPr>
                        <a:t>Science (2)</a:t>
                      </a:r>
                    </a:p>
                    <a:p>
                      <a:pPr marL="285750" indent="-285750">
                        <a:buFontTx/>
                        <a:buChar char="-"/>
                      </a:pPr>
                      <a:r>
                        <a:rPr lang="en-GB" b="1" dirty="0">
                          <a:solidFill>
                            <a:schemeClr val="tx1"/>
                          </a:solidFill>
                        </a:rPr>
                        <a:t>Secularisation</a:t>
                      </a:r>
                    </a:p>
                    <a:p>
                      <a:pPr marL="285750" indent="-285750">
                        <a:buFontTx/>
                        <a:buChar char="-"/>
                      </a:pPr>
                      <a:r>
                        <a:rPr lang="en-GB" b="1" dirty="0">
                          <a:solidFill>
                            <a:schemeClr val="tx1"/>
                          </a:solidFill>
                        </a:rPr>
                        <a:t>New movements in theology</a:t>
                      </a:r>
                    </a:p>
                  </a:txBody>
                  <a:tcPr/>
                </a:tc>
                <a:tc>
                  <a:txBody>
                    <a:bodyPr/>
                    <a:lstStyle/>
                    <a:p>
                      <a:r>
                        <a:rPr lang="en-GB" b="1" dirty="0">
                          <a:solidFill>
                            <a:srgbClr val="FF0000"/>
                          </a:solidFill>
                        </a:rPr>
                        <a:t>(5) Works of Scholars</a:t>
                      </a:r>
                    </a:p>
                    <a:p>
                      <a:pPr marL="285750" indent="-285750">
                        <a:buFontTx/>
                        <a:buChar char="-"/>
                      </a:pPr>
                      <a:r>
                        <a:rPr lang="en-GB" b="1" dirty="0">
                          <a:solidFill>
                            <a:schemeClr val="tx1"/>
                          </a:solidFill>
                        </a:rPr>
                        <a:t>Comparison of Barth and Hick (3 &amp; 4)</a:t>
                      </a:r>
                    </a:p>
                    <a:p>
                      <a:pPr marL="285750" indent="-285750">
                        <a:buFontTx/>
                        <a:buChar char="-"/>
                      </a:pPr>
                      <a:r>
                        <a:rPr lang="en-GB" b="1" dirty="0">
                          <a:solidFill>
                            <a:schemeClr val="tx1"/>
                          </a:solidFill>
                        </a:rPr>
                        <a:t>Atonement (Anselm and </a:t>
                      </a:r>
                      <a:r>
                        <a:rPr lang="en-GB" b="1" dirty="0" err="1">
                          <a:solidFill>
                            <a:schemeClr val="tx1"/>
                          </a:solidFill>
                        </a:rPr>
                        <a:t>Aulen</a:t>
                      </a:r>
                      <a:r>
                        <a:rPr lang="en-GB" b="1" dirty="0">
                          <a:solidFill>
                            <a:schemeClr val="tx1"/>
                          </a:solidFill>
                        </a:rPr>
                        <a:t>)</a:t>
                      </a:r>
                    </a:p>
                  </a:txBody>
                  <a:tcPr/>
                </a:tc>
                <a:tc>
                  <a:txBody>
                    <a:bodyPr/>
                    <a:lstStyle/>
                    <a:p>
                      <a:r>
                        <a:rPr lang="en-GB" b="1" dirty="0">
                          <a:solidFill>
                            <a:srgbClr val="FF0000"/>
                          </a:solidFill>
                        </a:rPr>
                        <a:t>(6) Religion and Society</a:t>
                      </a:r>
                    </a:p>
                    <a:p>
                      <a:pPr marL="285750" indent="-285750">
                        <a:buFontTx/>
                        <a:buChar char="-"/>
                      </a:pPr>
                      <a:r>
                        <a:rPr lang="en-GB" b="1" dirty="0">
                          <a:solidFill>
                            <a:schemeClr val="tx1"/>
                          </a:solidFill>
                        </a:rPr>
                        <a:t>Pluralism</a:t>
                      </a:r>
                      <a:r>
                        <a:rPr lang="en-GB" b="1" baseline="0" dirty="0">
                          <a:solidFill>
                            <a:schemeClr val="tx1"/>
                          </a:solidFill>
                        </a:rPr>
                        <a:t> and Diversity</a:t>
                      </a:r>
                    </a:p>
                    <a:p>
                      <a:pPr marL="285750" indent="-285750">
                        <a:buFontTx/>
                        <a:buChar char="-"/>
                      </a:pPr>
                      <a:r>
                        <a:rPr lang="en-GB" b="1" baseline="0" dirty="0">
                          <a:solidFill>
                            <a:schemeClr val="tx1"/>
                          </a:solidFill>
                        </a:rPr>
                        <a:t>Equality and discrimination (gender)</a:t>
                      </a:r>
                      <a:endParaRPr lang="en-GB" b="1" dirty="0">
                        <a:solidFill>
                          <a:schemeClr val="tx1"/>
                        </a:solidFill>
                      </a:endParaRPr>
                    </a:p>
                  </a:txBody>
                  <a:tcPr/>
                </a:tc>
                <a:extLst>
                  <a:ext uri="{0D108BD9-81ED-4DB2-BD59-A6C34878D82A}">
                    <a16:rowId xmlns:a16="http://schemas.microsoft.com/office/drawing/2014/main" val="1144066801"/>
                  </a:ext>
                </a:extLst>
              </a:tr>
            </a:tbl>
          </a:graphicData>
        </a:graphic>
      </p:graphicFrame>
    </p:spTree>
    <p:extLst>
      <p:ext uri="{BB962C8B-B14F-4D97-AF65-F5344CB8AC3E}">
        <p14:creationId xmlns:p14="http://schemas.microsoft.com/office/powerpoint/2010/main" val="3926139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392A456-C87C-4486-B68E-2A6BCDE781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2898"/>
            <a:ext cx="12192000" cy="6355101"/>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r>
              <a:rPr lang="en-GB" sz="2800" dirty="0">
                <a:latin typeface="Segoe Print" panose="02000600000000000000" pitchFamily="2" charset="0"/>
              </a:rPr>
              <a:t>Attitudes to other religions - INCLUSIVISM</a:t>
            </a:r>
          </a:p>
        </p:txBody>
      </p:sp>
      <p:sp>
        <p:nvSpPr>
          <p:cNvPr id="6" name="TextBox 5"/>
          <p:cNvSpPr txBox="1"/>
          <p:nvPr/>
        </p:nvSpPr>
        <p:spPr>
          <a:xfrm>
            <a:off x="0" y="523220"/>
            <a:ext cx="12192000" cy="5927135"/>
          </a:xfrm>
          <a:prstGeom prst="rect">
            <a:avLst/>
          </a:prstGeom>
          <a:solidFill>
            <a:srgbClr val="00B0F0"/>
          </a:solidFill>
        </p:spPr>
        <p:txBody>
          <a:bodyPr wrap="square" rtlCol="0">
            <a:spAutoFit/>
          </a:bodyPr>
          <a:lstStyle/>
          <a:p>
            <a:pPr>
              <a:lnSpc>
                <a:spcPct val="115000"/>
              </a:lnSpc>
              <a:spcAft>
                <a:spcPts val="1000"/>
              </a:spcAft>
            </a:pPr>
            <a:r>
              <a:rPr lang="en-GB" sz="2400" b="1" dirty="0">
                <a:latin typeface="Comic Sans MS" panose="030F0702030302020204" pitchFamily="66" charset="0"/>
                <a:ea typeface="Calibri" panose="020F0502020204030204" pitchFamily="34" charset="0"/>
                <a:cs typeface="Times New Roman" panose="02020603050405020304" pitchFamily="18" charset="0"/>
              </a:rPr>
              <a:t>In other words, </a:t>
            </a:r>
            <a:r>
              <a:rPr lang="en-GB" sz="2400" b="1" dirty="0" err="1">
                <a:latin typeface="Comic Sans MS" panose="030F0702030302020204" pitchFamily="66" charset="0"/>
                <a:ea typeface="Calibri" panose="020F0502020204030204" pitchFamily="34" charset="0"/>
                <a:cs typeface="Times New Roman" panose="02020603050405020304" pitchFamily="18" charset="0"/>
              </a:rPr>
              <a:t>Rahner</a:t>
            </a:r>
            <a:r>
              <a:rPr lang="en-GB" sz="2400" b="1" dirty="0">
                <a:latin typeface="Comic Sans MS" panose="030F0702030302020204" pitchFamily="66" charset="0"/>
                <a:ea typeface="Calibri" panose="020F0502020204030204" pitchFamily="34" charset="0"/>
                <a:cs typeface="Times New Roman" panose="02020603050405020304" pitchFamily="18" charset="0"/>
              </a:rPr>
              <a:t> says:</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n-GB" sz="2400" dirty="0">
                <a:latin typeface="Comic Sans MS" panose="030F0702030302020204" pitchFamily="66" charset="0"/>
                <a:ea typeface="Calibri" panose="020F0502020204030204" pitchFamily="34" charset="0"/>
                <a:cs typeface="Times New Roman" panose="02020603050405020304" pitchFamily="18" charset="0"/>
              </a:rPr>
              <a:t>Christianity and Christ have a unique and exclusive status that other religions do not share</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n-GB" sz="2400" dirty="0">
                <a:latin typeface="Comic Sans MS" panose="030F0702030302020204" pitchFamily="66" charset="0"/>
                <a:ea typeface="Calibri" panose="020F0502020204030204" pitchFamily="34" charset="0"/>
                <a:cs typeface="Times New Roman" panose="02020603050405020304" pitchFamily="18" charset="0"/>
              </a:rPr>
              <a:t>Nevertheless, knowledge of God may be present in other religions (God’s self-revelation)</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n-GB" sz="2400" dirty="0">
                <a:latin typeface="Comic Sans MS" panose="030F0702030302020204" pitchFamily="66" charset="0"/>
                <a:ea typeface="Calibri" panose="020F0502020204030204" pitchFamily="34" charset="0"/>
                <a:cs typeface="Times New Roman" panose="02020603050405020304" pitchFamily="18" charset="0"/>
              </a:rPr>
              <a:t>The grace of God and even salvation may be present in other religions</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n-GB" sz="2400" dirty="0">
                <a:latin typeface="Comic Sans MS" panose="030F0702030302020204" pitchFamily="66" charset="0"/>
                <a:ea typeface="Calibri" panose="020F0502020204030204" pitchFamily="34" charset="0"/>
                <a:cs typeface="Times New Roman" panose="02020603050405020304" pitchFamily="18" charset="0"/>
              </a:rPr>
              <a:t>Grace might be mediated by the lifestyle they evoke e.g. selfless love</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2400" b="1" dirty="0" err="1">
                <a:latin typeface="Comic Sans MS" panose="030F0702030302020204" pitchFamily="66" charset="0"/>
                <a:ea typeface="Calibri" panose="020F0502020204030204" pitchFamily="34" charset="0"/>
                <a:cs typeface="Times New Roman" panose="02020603050405020304" pitchFamily="18" charset="0"/>
              </a:rPr>
              <a:t>Rahner</a:t>
            </a:r>
            <a:r>
              <a:rPr lang="en-GB" sz="2400" b="1" dirty="0">
                <a:latin typeface="Comic Sans MS" panose="030F0702030302020204" pitchFamily="66" charset="0"/>
                <a:ea typeface="Calibri" panose="020F0502020204030204" pitchFamily="34" charset="0"/>
                <a:cs typeface="Times New Roman" panose="02020603050405020304" pitchFamily="18" charset="0"/>
              </a:rPr>
              <a:t> justifies his position as follows</a:t>
            </a:r>
            <a:r>
              <a:rPr lang="en-GB" sz="2400" dirty="0">
                <a:latin typeface="Comic Sans MS" panose="030F0702030302020204" pitchFamily="66" charset="0"/>
                <a:ea typeface="Calibri" panose="020F0502020204030204" pitchFamily="34" charset="0"/>
                <a:cs typeface="Times New Roman" panose="02020603050405020304" pitchFamily="18" charset="0"/>
              </a:rPr>
              <a:t>:</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2400" dirty="0">
                <a:latin typeface="Comic Sans MS" panose="030F0702030302020204" pitchFamily="66" charset="0"/>
                <a:ea typeface="Calibri" panose="020F0502020204030204" pitchFamily="34" charset="0"/>
                <a:cs typeface="Times New Roman" panose="02020603050405020304" pitchFamily="18" charset="0"/>
              </a:rPr>
              <a:t>Consider the Old Testament, the outlook of a non-Christian religion, Judaism</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n-GB" sz="2400" dirty="0">
                <a:latin typeface="Comic Sans MS" panose="030F0702030302020204" pitchFamily="66" charset="0"/>
                <a:ea typeface="Calibri" panose="020F0502020204030204" pitchFamily="34" charset="0"/>
                <a:cs typeface="Times New Roman" panose="02020603050405020304" pitchFamily="18" charset="0"/>
              </a:rPr>
              <a:t>We discard some practices we regard as unacceptable (e.g. dietary laws)</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n-GB" sz="2400" dirty="0">
                <a:latin typeface="Comic Sans MS" panose="030F0702030302020204" pitchFamily="66" charset="0"/>
                <a:ea typeface="Calibri" panose="020F0502020204030204" pitchFamily="34" charset="0"/>
                <a:cs typeface="Times New Roman" panose="02020603050405020304" pitchFamily="18" charset="0"/>
              </a:rPr>
              <a:t>We retain others as valid (e.g. moral laws)</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179705">
              <a:lnSpc>
                <a:spcPct val="115000"/>
              </a:lnSpc>
              <a:spcAft>
                <a:spcPts val="1000"/>
              </a:spcAft>
            </a:pPr>
            <a:r>
              <a:rPr lang="en-GB" sz="2400" dirty="0">
                <a:latin typeface="Comic Sans MS" panose="030F0702030302020204" pitchFamily="66" charset="0"/>
                <a:ea typeface="Calibri" panose="020F0502020204030204" pitchFamily="34" charset="0"/>
                <a:cs typeface="Times New Roman" panose="02020603050405020304" pitchFamily="18" charset="0"/>
              </a:rPr>
              <a:t>We can do the same with other religions.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E8CEA484-96B6-444C-B79F-DEA658E6E2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1600" y="5280659"/>
            <a:ext cx="3200400" cy="1597661"/>
          </a:xfrm>
          <a:prstGeom prst="rect">
            <a:avLst/>
          </a:prstGeom>
        </p:spPr>
      </p:pic>
    </p:spTree>
    <p:extLst>
      <p:ext uri="{BB962C8B-B14F-4D97-AF65-F5344CB8AC3E}">
        <p14:creationId xmlns:p14="http://schemas.microsoft.com/office/powerpoint/2010/main" val="419482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392A456-C87C-4486-B68E-2A6BCDE781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2898"/>
            <a:ext cx="12192000" cy="6355101"/>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r>
              <a:rPr lang="en-GB" sz="2800" dirty="0">
                <a:latin typeface="Segoe Print" panose="02000600000000000000" pitchFamily="2" charset="0"/>
              </a:rPr>
              <a:t>Attitudes to other religions - INCLUSIVISM</a:t>
            </a:r>
          </a:p>
        </p:txBody>
      </p:sp>
      <p:sp>
        <p:nvSpPr>
          <p:cNvPr id="6" name="TextBox 5"/>
          <p:cNvSpPr txBox="1"/>
          <p:nvPr/>
        </p:nvSpPr>
        <p:spPr>
          <a:xfrm>
            <a:off x="0" y="523220"/>
            <a:ext cx="12192000" cy="6480107"/>
          </a:xfrm>
          <a:prstGeom prst="rect">
            <a:avLst/>
          </a:prstGeom>
          <a:solidFill>
            <a:srgbClr val="00B0F0"/>
          </a:solidFill>
        </p:spPr>
        <p:txBody>
          <a:bodyPr wrap="square" rtlCol="0">
            <a:spAutoFit/>
          </a:bodyPr>
          <a:lstStyle/>
          <a:p>
            <a:pPr>
              <a:lnSpc>
                <a:spcPct val="115000"/>
              </a:lnSpc>
              <a:spcAft>
                <a:spcPts val="1000"/>
              </a:spcAft>
            </a:pPr>
            <a:r>
              <a:rPr lang="en-GB" sz="2400" b="1" dirty="0">
                <a:latin typeface="Comic Sans MS" panose="030F0702030302020204" pitchFamily="66" charset="0"/>
                <a:ea typeface="Calibri" panose="020F0502020204030204" pitchFamily="34" charset="0"/>
                <a:cs typeface="Times New Roman" panose="02020603050405020304" pitchFamily="18" charset="0"/>
              </a:rPr>
              <a:t>In other words, </a:t>
            </a:r>
            <a:r>
              <a:rPr lang="en-GB" sz="2400" b="1" dirty="0" err="1">
                <a:latin typeface="Comic Sans MS" panose="030F0702030302020204" pitchFamily="66" charset="0"/>
                <a:ea typeface="Calibri" panose="020F0502020204030204" pitchFamily="34" charset="0"/>
                <a:cs typeface="Times New Roman" panose="02020603050405020304" pitchFamily="18" charset="0"/>
              </a:rPr>
              <a:t>Rahner</a:t>
            </a:r>
            <a:r>
              <a:rPr lang="en-GB" sz="2400" b="1" dirty="0">
                <a:latin typeface="Comic Sans MS" panose="030F0702030302020204" pitchFamily="66" charset="0"/>
                <a:ea typeface="Calibri" panose="020F0502020204030204" pitchFamily="34" charset="0"/>
                <a:cs typeface="Times New Roman" panose="02020603050405020304" pitchFamily="18" charset="0"/>
              </a:rPr>
              <a:t> says:</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n-GB" sz="2400" dirty="0">
                <a:latin typeface="Comic Sans MS" panose="030F0702030302020204" pitchFamily="66" charset="0"/>
                <a:ea typeface="Calibri" panose="020F0502020204030204" pitchFamily="34" charset="0"/>
                <a:cs typeface="Times New Roman" panose="02020603050405020304" pitchFamily="18" charset="0"/>
              </a:rPr>
              <a:t>Christianity and Christ have a unique and exclusive status that other religions do not share</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n-GB" sz="2400" dirty="0">
                <a:latin typeface="Comic Sans MS" panose="030F0702030302020204" pitchFamily="66" charset="0"/>
                <a:ea typeface="Calibri" panose="020F0502020204030204" pitchFamily="34" charset="0"/>
                <a:cs typeface="Times New Roman" panose="02020603050405020304" pitchFamily="18" charset="0"/>
              </a:rPr>
              <a:t>Nevertheless, knowledge of God may be present in other religions (God’s self-revelation)</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n-GB" sz="2400" dirty="0">
                <a:latin typeface="Comic Sans MS" panose="030F0702030302020204" pitchFamily="66" charset="0"/>
                <a:ea typeface="Calibri" panose="020F0502020204030204" pitchFamily="34" charset="0"/>
                <a:cs typeface="Times New Roman" panose="02020603050405020304" pitchFamily="18" charset="0"/>
              </a:rPr>
              <a:t>The grace of God and even salvation may be present in other religions</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n-GB" sz="2400" dirty="0">
                <a:latin typeface="Comic Sans MS" panose="030F0702030302020204" pitchFamily="66" charset="0"/>
                <a:ea typeface="Calibri" panose="020F0502020204030204" pitchFamily="34" charset="0"/>
                <a:cs typeface="Times New Roman" panose="02020603050405020304" pitchFamily="18" charset="0"/>
              </a:rPr>
              <a:t>Grace might be mediated by the lifestyle they evoke e.g. selfless love</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2400" b="1" dirty="0" err="1">
                <a:latin typeface="Comic Sans MS" panose="030F0702030302020204" pitchFamily="66" charset="0"/>
                <a:ea typeface="Calibri" panose="020F0502020204030204" pitchFamily="34" charset="0"/>
                <a:cs typeface="Times New Roman" panose="02020603050405020304" pitchFamily="18" charset="0"/>
              </a:rPr>
              <a:t>Rahner</a:t>
            </a:r>
            <a:r>
              <a:rPr lang="en-GB" sz="2400" b="1" dirty="0">
                <a:latin typeface="Comic Sans MS" panose="030F0702030302020204" pitchFamily="66" charset="0"/>
                <a:ea typeface="Calibri" panose="020F0502020204030204" pitchFamily="34" charset="0"/>
                <a:cs typeface="Times New Roman" panose="02020603050405020304" pitchFamily="18" charset="0"/>
              </a:rPr>
              <a:t> justifies his position as follows</a:t>
            </a:r>
            <a:r>
              <a:rPr lang="en-GB" sz="2400" dirty="0">
                <a:latin typeface="Comic Sans MS" panose="030F0702030302020204" pitchFamily="66" charset="0"/>
                <a:ea typeface="Calibri" panose="020F0502020204030204" pitchFamily="34" charset="0"/>
                <a:cs typeface="Times New Roman" panose="02020603050405020304" pitchFamily="18" charset="0"/>
              </a:rPr>
              <a:t>:</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2400" dirty="0">
                <a:latin typeface="Comic Sans MS" panose="030F0702030302020204" pitchFamily="66" charset="0"/>
                <a:ea typeface="Calibri" panose="020F0502020204030204" pitchFamily="34" charset="0"/>
                <a:cs typeface="Times New Roman" panose="02020603050405020304" pitchFamily="18" charset="0"/>
              </a:rPr>
              <a:t>Consider the Old Testament, the outlook of a non-Christian religion, Judaism</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n-GB" sz="2400" dirty="0">
                <a:latin typeface="Comic Sans MS" panose="030F0702030302020204" pitchFamily="66" charset="0"/>
                <a:ea typeface="Calibri" panose="020F0502020204030204" pitchFamily="34" charset="0"/>
                <a:cs typeface="Times New Roman" panose="02020603050405020304" pitchFamily="18" charset="0"/>
              </a:rPr>
              <a:t>We discard some practices we regard as unacceptable (e.g. dietary laws)</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n-GB" sz="2400" dirty="0">
                <a:latin typeface="Comic Sans MS" panose="030F0702030302020204" pitchFamily="66" charset="0"/>
                <a:ea typeface="Calibri" panose="020F0502020204030204" pitchFamily="34" charset="0"/>
                <a:cs typeface="Times New Roman" panose="02020603050405020304" pitchFamily="18" charset="0"/>
              </a:rPr>
              <a:t>We retain others as valid (e.g. moral laws)</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179705">
              <a:lnSpc>
                <a:spcPct val="115000"/>
              </a:lnSpc>
              <a:spcAft>
                <a:spcPts val="1000"/>
              </a:spcAft>
            </a:pPr>
            <a:r>
              <a:rPr lang="en-GB" sz="2400" dirty="0">
                <a:latin typeface="Comic Sans MS" panose="030F0702030302020204" pitchFamily="66" charset="0"/>
                <a:ea typeface="Calibri" panose="020F0502020204030204" pitchFamily="34" charset="0"/>
                <a:cs typeface="Times New Roman" panose="02020603050405020304" pitchFamily="18" charset="0"/>
              </a:rPr>
              <a:t>We can do the same with other religions. </a:t>
            </a:r>
          </a:p>
          <a:p>
            <a:pPr>
              <a:lnSpc>
                <a:spcPct val="115000"/>
              </a:lnSpc>
              <a:spcAft>
                <a:spcPts val="1000"/>
              </a:spcAft>
            </a:pPr>
            <a:r>
              <a:rPr lang="en-GB" sz="2400" dirty="0">
                <a:latin typeface="Comic Sans MS" panose="030F0702030302020204" pitchFamily="66" charset="0"/>
                <a:ea typeface="Calibri" panose="020F0502020204030204" pitchFamily="34" charset="0"/>
                <a:cs typeface="Times New Roman" panose="02020603050405020304" pitchFamily="18" charset="0"/>
              </a:rPr>
              <a:t>The term “Anonymous Christian” has been widely criticised:</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E8CEA484-96B6-444C-B79F-DEA658E6E2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1600" y="5280659"/>
            <a:ext cx="3200400" cy="1597661"/>
          </a:xfrm>
          <a:prstGeom prst="rect">
            <a:avLst/>
          </a:prstGeom>
        </p:spPr>
      </p:pic>
    </p:spTree>
    <p:extLst>
      <p:ext uri="{BB962C8B-B14F-4D97-AF65-F5344CB8AC3E}">
        <p14:creationId xmlns:p14="http://schemas.microsoft.com/office/powerpoint/2010/main" val="339532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392A456-C87C-4486-B68E-2A6BCDE781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2898"/>
            <a:ext cx="12192000" cy="6355101"/>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r>
              <a:rPr lang="en-GB" sz="2800" dirty="0">
                <a:latin typeface="Segoe Print" panose="02000600000000000000" pitchFamily="2" charset="0"/>
              </a:rPr>
              <a:t>Attitudes to other religions - INCLUSIVISM</a:t>
            </a:r>
          </a:p>
        </p:txBody>
      </p:sp>
      <p:sp>
        <p:nvSpPr>
          <p:cNvPr id="6" name="TextBox 5"/>
          <p:cNvSpPr txBox="1"/>
          <p:nvPr/>
        </p:nvSpPr>
        <p:spPr>
          <a:xfrm>
            <a:off x="0" y="523220"/>
            <a:ext cx="12192000" cy="3835730"/>
          </a:xfrm>
          <a:prstGeom prst="rect">
            <a:avLst/>
          </a:prstGeom>
          <a:solidFill>
            <a:srgbClr val="00B0F0"/>
          </a:solidFill>
        </p:spPr>
        <p:txBody>
          <a:bodyPr wrap="square" rtlCol="0">
            <a:spAutoFit/>
          </a:bodyPr>
          <a:lstStyle/>
          <a:p>
            <a:pPr marL="342900" lvl="0" indent="-342900" algn="just">
              <a:lnSpc>
                <a:spcPct val="107000"/>
              </a:lnSpc>
              <a:spcAft>
                <a:spcPts val="800"/>
              </a:spcAft>
              <a:buFont typeface="Wingdings" panose="05000000000000000000" pitchFamily="2" charset="2"/>
              <a:buChar char=""/>
              <a:tabLst>
                <a:tab pos="457200" algn="l"/>
              </a:tabLst>
            </a:pPr>
            <a:r>
              <a:rPr lang="en-GB" sz="2400" dirty="0">
                <a:latin typeface="Comic Sans MS" panose="030F0702030302020204" pitchFamily="66" charset="0"/>
                <a:ea typeface="Calibri" panose="020F0502020204030204" pitchFamily="34" charset="0"/>
                <a:cs typeface="Times New Roman" panose="02020603050405020304" pitchFamily="18" charset="0"/>
              </a:rPr>
              <a:t>John Hick “honorary status granted unilaterally to people who have not expressed any desire for it.</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tabLst>
                <a:tab pos="457200" algn="l"/>
              </a:tabLst>
            </a:pPr>
            <a:r>
              <a:rPr lang="en-GB" sz="2400" dirty="0">
                <a:latin typeface="Comic Sans MS" panose="030F0702030302020204" pitchFamily="66" charset="0"/>
                <a:ea typeface="Calibri" panose="020F0502020204030204" pitchFamily="34" charset="0"/>
                <a:cs typeface="Times New Roman" panose="02020603050405020304" pitchFamily="18" charset="0"/>
              </a:rPr>
              <a:t>Hans Jung: “It would be impossible to find anywhere in the world a sincere Jew, Muslim or atheist who would not regard the assertion that he is an “anonymous Christian” as presumptuous.</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tabLst>
                <a:tab pos="457200" algn="l"/>
              </a:tabLst>
            </a:pPr>
            <a:r>
              <a:rPr lang="en-GB" sz="2400" dirty="0">
                <a:latin typeface="Comic Sans MS" panose="030F0702030302020204" pitchFamily="66" charset="0"/>
                <a:ea typeface="Calibri" panose="020F0502020204030204" pitchFamily="34" charset="0"/>
                <a:cs typeface="Times New Roman" panose="02020603050405020304" pitchFamily="18" charset="0"/>
              </a:rPr>
              <a:t>In </a:t>
            </a:r>
            <a:r>
              <a:rPr lang="en-GB" sz="2400" dirty="0" err="1">
                <a:latin typeface="Comic Sans MS" panose="030F0702030302020204" pitchFamily="66" charset="0"/>
                <a:ea typeface="Calibri" panose="020F0502020204030204" pitchFamily="34" charset="0"/>
                <a:cs typeface="Times New Roman" panose="02020603050405020304" pitchFamily="18" charset="0"/>
              </a:rPr>
              <a:t>Rahner’s</a:t>
            </a:r>
            <a:r>
              <a:rPr lang="en-GB" sz="2400" dirty="0">
                <a:latin typeface="Comic Sans MS" panose="030F0702030302020204" pitchFamily="66" charset="0"/>
                <a:ea typeface="Calibri" panose="020F0502020204030204" pitchFamily="34" charset="0"/>
                <a:cs typeface="Times New Roman" panose="02020603050405020304" pitchFamily="18" charset="0"/>
              </a:rPr>
              <a:t> defence, the term “anonymous Christian” was perhaps intended to suggest that Christians should give the faithful adherents of non-Christian religions the same “status” in their reflections on the People of God as they give to their fellow Christians.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848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392A456-C87C-4486-B68E-2A6BCDE781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2898"/>
            <a:ext cx="12192000" cy="6355101"/>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r>
              <a:rPr lang="en-GB" sz="2800" dirty="0">
                <a:latin typeface="Segoe Print" panose="02000600000000000000" pitchFamily="2" charset="0"/>
              </a:rPr>
              <a:t>Attitudes to other religions - PLURALISM</a:t>
            </a:r>
          </a:p>
        </p:txBody>
      </p:sp>
      <p:sp>
        <p:nvSpPr>
          <p:cNvPr id="6" name="TextBox 5"/>
          <p:cNvSpPr txBox="1"/>
          <p:nvPr/>
        </p:nvSpPr>
        <p:spPr>
          <a:xfrm>
            <a:off x="0" y="523220"/>
            <a:ext cx="12192000" cy="3168688"/>
          </a:xfrm>
          <a:prstGeom prst="rect">
            <a:avLst/>
          </a:prstGeom>
          <a:solidFill>
            <a:srgbClr val="00B0F0"/>
          </a:solidFill>
        </p:spPr>
        <p:txBody>
          <a:bodyPr wrap="square" rtlCol="0">
            <a:spAutoFit/>
          </a:bodyPr>
          <a:lstStyle/>
          <a:p>
            <a:pPr>
              <a:lnSpc>
                <a:spcPct val="115000"/>
              </a:lnSpc>
              <a:spcAft>
                <a:spcPts val="1000"/>
              </a:spcAft>
            </a:pPr>
            <a:r>
              <a:rPr lang="en-GB" b="1" dirty="0">
                <a:latin typeface="Comic Sans MS" panose="030F0702030302020204" pitchFamily="66" charset="0"/>
                <a:ea typeface="Calibri" panose="020F0502020204030204" pitchFamily="34" charset="0"/>
                <a:cs typeface="Times New Roman" panose="02020603050405020304" pitchFamily="18" charset="0"/>
              </a:rPr>
              <a:t>Pluralism</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Pluralism suggests that each religion is a distinctive yet equally valid understanding of God / ultimate reality.</a:t>
            </a:r>
          </a:p>
          <a:p>
            <a:pPr marL="342900" lvl="0" indent="-342900" algn="just">
              <a:lnSpc>
                <a:spcPct val="115000"/>
              </a:lnSpc>
              <a:spcAft>
                <a:spcPts val="0"/>
              </a:spcAft>
              <a:buFont typeface="Wingdings" panose="05000000000000000000" pitchFamily="2"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The most significant advocate of pluralism has been John Hick. Pluralism is presented in his books:</a:t>
            </a:r>
          </a:p>
          <a:p>
            <a:pPr marL="228600" algn="just">
              <a:lnSpc>
                <a:spcPct val="115000"/>
              </a:lnSpc>
              <a:spcAft>
                <a:spcPts val="1000"/>
              </a:spcAft>
            </a:pPr>
            <a:r>
              <a:rPr lang="en-GB" sz="2400"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spcAft>
                <a:spcPts val="800"/>
              </a:spcAft>
              <a:buFont typeface="Wingdings" panose="05000000000000000000" pitchFamily="2" charset="2"/>
              <a:buChar char=""/>
              <a:tabLst>
                <a:tab pos="457200" algn="l"/>
              </a:tabLst>
            </a:pPr>
            <a:r>
              <a:rPr lang="en-GB" sz="2400" dirty="0">
                <a:latin typeface="Calibri" panose="020F0502020204030204" pitchFamily="34" charset="0"/>
                <a:ea typeface="Calibri" panose="020F0502020204030204" pitchFamily="34" charset="0"/>
                <a:cs typeface="Times New Roman" panose="02020603050405020304" pitchFamily="18" charset="0"/>
              </a:rPr>
              <a:t>God and the Universe of Faiths (1973)</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186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392A456-C87C-4486-B68E-2A6BCDE781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2898"/>
            <a:ext cx="12192000" cy="6355101"/>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r>
              <a:rPr lang="en-GB" sz="2800" dirty="0">
                <a:latin typeface="Segoe Print" panose="02000600000000000000" pitchFamily="2" charset="0"/>
              </a:rPr>
              <a:t>Attitudes to other religions - PLURALISM</a:t>
            </a:r>
          </a:p>
        </p:txBody>
      </p:sp>
      <p:sp>
        <p:nvSpPr>
          <p:cNvPr id="6" name="TextBox 5"/>
          <p:cNvSpPr txBox="1"/>
          <p:nvPr/>
        </p:nvSpPr>
        <p:spPr>
          <a:xfrm>
            <a:off x="0" y="523220"/>
            <a:ext cx="12192000" cy="4918654"/>
          </a:xfrm>
          <a:prstGeom prst="rect">
            <a:avLst/>
          </a:prstGeom>
          <a:solidFill>
            <a:srgbClr val="00B0F0"/>
          </a:solidFill>
        </p:spPr>
        <p:txBody>
          <a:bodyPr wrap="square" rtlCol="0">
            <a:spAutoFit/>
          </a:bodyPr>
          <a:lstStyle/>
          <a:p>
            <a:pPr marL="342900" lvl="0" indent="-342900" algn="just">
              <a:lnSpc>
                <a:spcPct val="107000"/>
              </a:lnSpc>
              <a:spcAft>
                <a:spcPts val="800"/>
              </a:spcAft>
              <a:buFont typeface="Wingdings" panose="05000000000000000000" pitchFamily="2" charset="2"/>
              <a:buChar char=""/>
              <a:tabLst>
                <a:tab pos="457200" algn="l"/>
              </a:tabLst>
            </a:pPr>
            <a:r>
              <a:rPr lang="en-GB" sz="2400" dirty="0">
                <a:latin typeface="Calibri" panose="020F0502020204030204" pitchFamily="34" charset="0"/>
                <a:ea typeface="Calibri" panose="020F0502020204030204" pitchFamily="34" charset="0"/>
                <a:cs typeface="Times New Roman" panose="02020603050405020304" pitchFamily="18" charset="0"/>
              </a:rPr>
              <a:t>The Second Christianity (1983)</a:t>
            </a:r>
          </a:p>
          <a:p>
            <a:pPr marL="457200" algn="just">
              <a:lnSpc>
                <a:spcPct val="107000"/>
              </a:lnSpc>
              <a:spcAft>
                <a:spcPts val="800"/>
              </a:spcAft>
            </a:pPr>
            <a:r>
              <a:rPr lang="en-GB" sz="2400" dirty="0">
                <a:latin typeface="Comic Sans MS" panose="030F0702030302020204" pitchFamily="66" charset="0"/>
                <a:ea typeface="Calibri" panose="020F0502020204030204" pitchFamily="34" charset="0"/>
                <a:cs typeface="Times New Roman" panose="02020603050405020304" pitchFamily="18" charset="0"/>
              </a:rPr>
              <a:t>“…we need a Copernican revolution in our understanding of religion. The traditional dogma has been that Christianity is the centre of the universe of faiths, with all other religions seen as revolving at various removes around the revelation in Christ and being graded according to the nearness to or distance from it. But during the last hundred years or so we…have realised that there is deep devotion to God, true sainthood and deep spiritual life within these other religions; and so we have created our epicycles of theory, such as notions of anonymous Christianity and of implicit faith. But would it not be more realistic now to make the shift from Christianity at the centre to God at the centre, and to see both our own and the other great world religions as revolving around the same divine reality?”</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187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392A456-C87C-4486-B68E-2A6BCDE781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2898"/>
            <a:ext cx="12192000" cy="6355101"/>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r>
              <a:rPr lang="en-GB" sz="2800" dirty="0">
                <a:latin typeface="Segoe Print" panose="02000600000000000000" pitchFamily="2" charset="0"/>
              </a:rPr>
              <a:t>Attitudes to other religions - PLURALISM</a:t>
            </a:r>
          </a:p>
        </p:txBody>
      </p:sp>
      <p:sp>
        <p:nvSpPr>
          <p:cNvPr id="6" name="TextBox 5"/>
          <p:cNvSpPr txBox="1"/>
          <p:nvPr/>
        </p:nvSpPr>
        <p:spPr>
          <a:xfrm>
            <a:off x="0" y="523220"/>
            <a:ext cx="12192000" cy="7325660"/>
          </a:xfrm>
          <a:prstGeom prst="rect">
            <a:avLst/>
          </a:prstGeom>
          <a:solidFill>
            <a:srgbClr val="00B0F0"/>
          </a:solidFill>
        </p:spPr>
        <p:txBody>
          <a:bodyPr wrap="square" rtlCol="0">
            <a:spAutoFit/>
          </a:bodyPr>
          <a:lstStyle/>
          <a:p>
            <a:pPr>
              <a:lnSpc>
                <a:spcPct val="115000"/>
              </a:lnSpc>
              <a:spcAft>
                <a:spcPts val="1000"/>
              </a:spcAft>
            </a:pPr>
            <a:r>
              <a:rPr lang="en-GB" sz="2400" dirty="0">
                <a:solidFill>
                  <a:srgbClr val="002060"/>
                </a:solidFill>
                <a:latin typeface="Comic Sans MS" panose="030F0702030302020204" pitchFamily="66" charset="0"/>
                <a:ea typeface="Calibri" panose="020F0502020204030204" pitchFamily="34" charset="0"/>
                <a:cs typeface="Times New Roman" panose="02020603050405020304" pitchFamily="18" charset="0"/>
              </a:rPr>
              <a:t>Hick says we must distinguish between:</a:t>
            </a:r>
            <a:endParaRPr lang="en-GB" sz="32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000"/>
              </a:spcAft>
              <a:buFont typeface="Wingdings" panose="05000000000000000000" pitchFamily="2" charset="2"/>
              <a:buChar char=""/>
              <a:tabLst>
                <a:tab pos="457200" algn="l"/>
              </a:tabLst>
            </a:pPr>
            <a:r>
              <a:rPr lang="en-GB" sz="2400" dirty="0">
                <a:solidFill>
                  <a:srgbClr val="002060"/>
                </a:solidFill>
                <a:latin typeface="Comic Sans MS" panose="030F0702030302020204" pitchFamily="66" charset="0"/>
                <a:ea typeface="Calibri" panose="020F0502020204030204" pitchFamily="34" charset="0"/>
                <a:cs typeface="Times New Roman" panose="02020603050405020304" pitchFamily="18" charset="0"/>
              </a:rPr>
              <a:t>The ultimate spiritual, transcendent reality underlying the various religious systems</a:t>
            </a:r>
            <a:endParaRPr lang="en-GB" sz="32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000"/>
              </a:spcAft>
              <a:buFont typeface="Wingdings" panose="05000000000000000000" pitchFamily="2" charset="2"/>
              <a:buChar char=""/>
              <a:tabLst>
                <a:tab pos="457200" algn="l"/>
              </a:tabLst>
            </a:pPr>
            <a:r>
              <a:rPr lang="en-GB" sz="2400" dirty="0">
                <a:solidFill>
                  <a:srgbClr val="002060"/>
                </a:solidFill>
                <a:latin typeface="Comic Sans MS" panose="030F0702030302020204" pitchFamily="66" charset="0"/>
                <a:ea typeface="Calibri" panose="020F0502020204030204" pitchFamily="34" charset="0"/>
                <a:cs typeface="Times New Roman" panose="02020603050405020304" pitchFamily="18" charset="0"/>
              </a:rPr>
              <a:t>The perceptions of this reality within the various religions</a:t>
            </a:r>
            <a:endParaRPr lang="en-GB" sz="32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2400" b="1" dirty="0">
                <a:solidFill>
                  <a:srgbClr val="002060"/>
                </a:solidFill>
                <a:latin typeface="Comic Sans MS" panose="030F0702030302020204" pitchFamily="66" charset="0"/>
                <a:ea typeface="Calibri" panose="020F0502020204030204" pitchFamily="34" charset="0"/>
                <a:cs typeface="Times New Roman" panose="02020603050405020304" pitchFamily="18" charset="0"/>
              </a:rPr>
              <a:t>He draws on Kant’s distinction between</a:t>
            </a:r>
            <a:endParaRPr lang="en-GB" sz="32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000"/>
              </a:spcAft>
              <a:buFont typeface="Wingdings" panose="05000000000000000000" pitchFamily="2" charset="2"/>
              <a:buChar char=""/>
              <a:tabLst>
                <a:tab pos="457200" algn="l"/>
              </a:tabLst>
            </a:pPr>
            <a:r>
              <a:rPr lang="en-GB" sz="2400" dirty="0">
                <a:solidFill>
                  <a:srgbClr val="002060"/>
                </a:solidFill>
                <a:latin typeface="Comic Sans MS" panose="030F0702030302020204" pitchFamily="66" charset="0"/>
                <a:ea typeface="Calibri" panose="020F0502020204030204" pitchFamily="34" charset="0"/>
                <a:cs typeface="Times New Roman" panose="02020603050405020304" pitchFamily="18" charset="0"/>
              </a:rPr>
              <a:t>The “thing in itself” (never directly knowable)</a:t>
            </a:r>
            <a:endParaRPr lang="en-GB" sz="32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000"/>
              </a:spcAft>
              <a:buFont typeface="Wingdings" panose="05000000000000000000" pitchFamily="2" charset="2"/>
              <a:buChar char=""/>
              <a:tabLst>
                <a:tab pos="457200" algn="l"/>
              </a:tabLst>
            </a:pPr>
            <a:r>
              <a:rPr lang="en-GB" sz="2400" dirty="0">
                <a:solidFill>
                  <a:srgbClr val="002060"/>
                </a:solidFill>
                <a:latin typeface="Comic Sans MS" panose="030F0702030302020204" pitchFamily="66" charset="0"/>
                <a:ea typeface="Calibri" panose="020F0502020204030204" pitchFamily="34" charset="0"/>
                <a:cs typeface="Times New Roman" panose="02020603050405020304" pitchFamily="18" charset="0"/>
              </a:rPr>
              <a:t>Our indirect knowledge of things, always coloured by our subjective experience and our limited ability to conceptualise </a:t>
            </a:r>
            <a:endParaRPr lang="en-GB" sz="32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2400" b="1" dirty="0">
                <a:solidFill>
                  <a:srgbClr val="002060"/>
                </a:solidFill>
                <a:latin typeface="Comic Sans MS" panose="030F0702030302020204" pitchFamily="66" charset="0"/>
                <a:ea typeface="Calibri" panose="020F0502020204030204" pitchFamily="34" charset="0"/>
                <a:cs typeface="Times New Roman" panose="02020603050405020304" pitchFamily="18" charset="0"/>
              </a:rPr>
              <a:t>Following Kant, Hick would argue:</a:t>
            </a:r>
            <a:endParaRPr lang="en-GB" sz="32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000"/>
              </a:spcAft>
              <a:buFont typeface="Wingdings" panose="05000000000000000000" pitchFamily="2" charset="2"/>
              <a:buChar char=""/>
              <a:tabLst>
                <a:tab pos="457200" algn="l"/>
              </a:tabLst>
            </a:pPr>
            <a:r>
              <a:rPr lang="en-GB" sz="2400" dirty="0">
                <a:solidFill>
                  <a:srgbClr val="002060"/>
                </a:solidFill>
                <a:latin typeface="Comic Sans MS" panose="030F0702030302020204" pitchFamily="66" charset="0"/>
                <a:ea typeface="Calibri" panose="020F0502020204030204" pitchFamily="34" charset="0"/>
                <a:cs typeface="Times New Roman" panose="02020603050405020304" pitchFamily="18" charset="0"/>
              </a:rPr>
              <a:t>We have no direct knowledge of “The Real”</a:t>
            </a:r>
            <a:endParaRPr lang="en-GB" sz="32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000"/>
              </a:spcAft>
              <a:buFont typeface="Wingdings" panose="05000000000000000000" pitchFamily="2" charset="2"/>
              <a:buChar char=""/>
              <a:tabLst>
                <a:tab pos="457200" algn="l"/>
              </a:tabLst>
            </a:pPr>
            <a:r>
              <a:rPr lang="en-GB" sz="2400" dirty="0">
                <a:solidFill>
                  <a:srgbClr val="002060"/>
                </a:solidFill>
                <a:latin typeface="Comic Sans MS" panose="030F0702030302020204" pitchFamily="66" charset="0"/>
                <a:ea typeface="Calibri" panose="020F0502020204030204" pitchFamily="34" charset="0"/>
                <a:cs typeface="Times New Roman" panose="02020603050405020304" pitchFamily="18" charset="0"/>
              </a:rPr>
              <a:t>Religions are human responses to “The Real” and are coloured by the historical and social contexts in which the religions evolved.</a:t>
            </a:r>
            <a:endParaRPr lang="en-GB" sz="32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228600">
              <a:lnSpc>
                <a:spcPct val="115000"/>
              </a:lnSpc>
              <a:spcAft>
                <a:spcPts val="1000"/>
              </a:spcAft>
            </a:pPr>
            <a:r>
              <a:rPr lang="en-GB" sz="2400" dirty="0">
                <a:solidFill>
                  <a:srgbClr val="002060"/>
                </a:solidFill>
                <a:latin typeface="Comic Sans MS" panose="030F0702030302020204" pitchFamily="66" charset="0"/>
                <a:ea typeface="Calibri" panose="020F0502020204030204" pitchFamily="34" charset="0"/>
                <a:cs typeface="Times New Roman" panose="02020603050405020304" pitchFamily="18" charset="0"/>
              </a:rPr>
              <a:t>“The distinction enables us to acknowledge both the one unlimited transcendent divine Reality and also a plurality of varying human concepts, images and experiences of response to that Reality” (Hick)</a:t>
            </a:r>
            <a:endParaRPr lang="en-GB" sz="3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21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392A456-C87C-4486-B68E-2A6BCDE781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2898"/>
            <a:ext cx="12192000" cy="6355101"/>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r>
              <a:rPr lang="en-GB" sz="2800" dirty="0">
                <a:latin typeface="Segoe Print" panose="02000600000000000000" pitchFamily="2" charset="0"/>
              </a:rPr>
              <a:t>Attitudes to other religions - PLURALISM</a:t>
            </a:r>
          </a:p>
        </p:txBody>
      </p:sp>
      <p:sp>
        <p:nvSpPr>
          <p:cNvPr id="6" name="TextBox 5"/>
          <p:cNvSpPr txBox="1"/>
          <p:nvPr/>
        </p:nvSpPr>
        <p:spPr>
          <a:xfrm>
            <a:off x="0" y="523220"/>
            <a:ext cx="12192000" cy="2705421"/>
          </a:xfrm>
          <a:prstGeom prst="rect">
            <a:avLst/>
          </a:prstGeom>
          <a:solidFill>
            <a:srgbClr val="FF0000"/>
          </a:solidFill>
        </p:spPr>
        <p:txBody>
          <a:bodyPr wrap="square" rtlCol="0">
            <a:spAutoFit/>
          </a:bodyPr>
          <a:lstStyle/>
          <a:p>
            <a:pPr>
              <a:lnSpc>
                <a:spcPct val="115000"/>
              </a:lnSpc>
              <a:spcAft>
                <a:spcPts val="1000"/>
              </a:spcAft>
            </a:pPr>
            <a:r>
              <a:rPr lang="en-GB" sz="2400" b="1"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Challenges</a:t>
            </a:r>
            <a:endParaRPr lang="en-GB"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en-GB" sz="2400"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Some differences between the various religions cannot be reconciled with any intellectual honesty in a “both-and” manner. They are clearly contradictory.</a:t>
            </a:r>
            <a:endParaRPr lang="en-GB"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en-GB" sz="2400"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Sets aside a major Christian conviction: that Jesus Christ is a unique revelation of God. This point of view therefore cannot be considered a “Christian” perspective. </a:t>
            </a:r>
            <a:endPar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434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D57365-64F3-4805-96DE-6F4E21F049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Ecumenical Movement</a:t>
            </a:r>
          </a:p>
        </p:txBody>
      </p:sp>
      <p:sp>
        <p:nvSpPr>
          <p:cNvPr id="6" name="TextBox 5"/>
          <p:cNvSpPr txBox="1"/>
          <p:nvPr/>
        </p:nvSpPr>
        <p:spPr>
          <a:xfrm>
            <a:off x="0" y="523220"/>
            <a:ext cx="12192000" cy="6183616"/>
          </a:xfrm>
          <a:prstGeom prst="rect">
            <a:avLst/>
          </a:prstGeom>
          <a:solidFill>
            <a:schemeClr val="accent6">
              <a:lumMod val="40000"/>
              <a:lumOff val="60000"/>
            </a:schemeClr>
          </a:solidFill>
        </p:spPr>
        <p:txBody>
          <a:bodyPr wrap="square" rtlCol="0">
            <a:spAutoFit/>
          </a:bodyPr>
          <a:lstStyle/>
          <a:p>
            <a:pPr>
              <a:lnSpc>
                <a:spcPct val="115000"/>
              </a:lnSpc>
              <a:spcAft>
                <a:spcPts val="1000"/>
              </a:spcAft>
            </a:pPr>
            <a:r>
              <a:rPr lang="en-GB" sz="2400" dirty="0">
                <a:latin typeface="Comic Sans MS" panose="030F0702030302020204" pitchFamily="66" charset="0"/>
                <a:ea typeface="Calibri" panose="020F0502020204030204" pitchFamily="34" charset="0"/>
                <a:cs typeface="Times New Roman" panose="02020603050405020304" pitchFamily="18" charset="0"/>
              </a:rPr>
              <a:t>The Ecumenical Movement (from the Greek oikumene, meaning “the whole inhabited earth”) was established in 1910, following the World Missionary Conference held in Edinburgh</a:t>
            </a:r>
          </a:p>
          <a:p>
            <a:pPr marL="342900" lvl="0" indent="-342900" algn="just">
              <a:lnSpc>
                <a:spcPct val="115000"/>
              </a:lnSpc>
              <a:spcAft>
                <a:spcPts val="0"/>
              </a:spcAft>
              <a:buFont typeface="Wingdings" panose="05000000000000000000" pitchFamily="2" charset="2"/>
              <a:buChar char=""/>
            </a:pPr>
            <a:r>
              <a:rPr lang="en-GB" sz="2400" dirty="0">
                <a:latin typeface="Comic Sans MS" panose="030F0702030302020204" pitchFamily="66" charset="0"/>
                <a:ea typeface="Calibri" panose="020F0502020204030204" pitchFamily="34" charset="0"/>
                <a:cs typeface="Times New Roman" panose="02020603050405020304" pitchFamily="18" charset="0"/>
              </a:rPr>
              <a:t>At this conference, three Christian movements came together:</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n-GB" sz="2400" dirty="0">
                <a:latin typeface="Comic Sans MS" panose="030F0702030302020204" pitchFamily="66" charset="0"/>
                <a:ea typeface="Calibri" panose="020F0502020204030204" pitchFamily="34" charset="0"/>
                <a:cs typeface="Times New Roman" panose="02020603050405020304" pitchFamily="18" charset="0"/>
              </a:rPr>
              <a:t>The missionary societies who preached the gospel in remote areas of the world. They were trying to establish areas of influence for the different Christian groups and to establish common truths that were agreed by all Churches.</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n-GB" sz="2400" dirty="0">
                <a:latin typeface="Comic Sans MS" panose="030F0702030302020204" pitchFamily="66" charset="0"/>
                <a:ea typeface="Calibri" panose="020F0502020204030204" pitchFamily="34" charset="0"/>
                <a:cs typeface="Times New Roman" panose="02020603050405020304" pitchFamily="18" charset="0"/>
              </a:rPr>
              <a:t>Evangelical and inter-denomination groups, such as the Evangelical Alliance who sought to help people from different denominations to work together in harmony.</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n-GB" sz="2400" dirty="0">
                <a:latin typeface="Comic Sans MS" panose="030F0702030302020204" pitchFamily="66" charset="0"/>
                <a:ea typeface="Calibri" panose="020F0502020204030204" pitchFamily="34" charset="0"/>
                <a:cs typeface="Times New Roman" panose="02020603050405020304" pitchFamily="18" charset="0"/>
              </a:rPr>
              <a:t>Young people’s societies, such as the Young Men’s Christian Association (YMCA), the student volunteer Missionary Union and the World Student Christian Federation, which sought to urge the established churches into unity and ecumenical action.</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555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D57365-64F3-4805-96DE-6F4E21F049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57717"/>
          </a:xfrm>
          <a:prstGeom prst="rect">
            <a:avLst/>
          </a:prstGeom>
          <a:solidFill>
            <a:schemeClr val="accent4">
              <a:lumMod val="40000"/>
              <a:lumOff val="60000"/>
            </a:schemeClr>
          </a:solidFill>
        </p:spPr>
        <p:txBody>
          <a:bodyPr wrap="square" rtlCol="0">
            <a:spAutoFit/>
          </a:bodyPr>
          <a:lstStyle/>
          <a:p>
            <a:pPr algn="ctr">
              <a:lnSpc>
                <a:spcPct val="115000"/>
              </a:lnSpc>
              <a:spcAft>
                <a:spcPts val="1000"/>
              </a:spcAft>
            </a:pPr>
            <a:r>
              <a:rPr lang="en-GB" sz="2800" dirty="0">
                <a:latin typeface="Comic Sans MS" panose="030F0702030302020204" pitchFamily="66" charset="0"/>
                <a:ea typeface="Calibri" panose="020F0502020204030204" pitchFamily="34" charset="0"/>
                <a:cs typeface="Times New Roman" panose="02020603050405020304" pitchFamily="18" charset="0"/>
              </a:rPr>
              <a:t>Faith and Order Movement</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0" y="523220"/>
            <a:ext cx="12192000" cy="4018216"/>
          </a:xfrm>
          <a:prstGeom prst="rect">
            <a:avLst/>
          </a:prstGeom>
          <a:solidFill>
            <a:schemeClr val="accent6">
              <a:lumMod val="40000"/>
              <a:lumOff val="60000"/>
            </a:schemeClr>
          </a:solidFill>
        </p:spPr>
        <p:txBody>
          <a:bodyPr wrap="square" rtlCol="0">
            <a:spAutoFit/>
          </a:bodyPr>
          <a:lstStyle/>
          <a:p>
            <a:pPr marL="342900" lvl="0" indent="-342900" algn="just">
              <a:lnSpc>
                <a:spcPct val="115000"/>
              </a:lnSpc>
              <a:spcAft>
                <a:spcPts val="1000"/>
              </a:spcAft>
              <a:buFont typeface="Wingdings" panose="05000000000000000000" pitchFamily="2" charset="2"/>
              <a:buChar char=""/>
            </a:pPr>
            <a:r>
              <a:rPr lang="en-GB" sz="2400" dirty="0">
                <a:latin typeface="Comic Sans MS" panose="030F0702030302020204" pitchFamily="66" charset="0"/>
                <a:ea typeface="Calibri" panose="020F0502020204030204" pitchFamily="34" charset="0"/>
                <a:cs typeface="Times New Roman" panose="02020603050405020304" pitchFamily="18" charset="0"/>
              </a:rPr>
              <a:t>On the one hand, in 1919 the leaders of the Eastern Orthodox churches were very positive and the Patriarch of Constantinople issues his own appeal for greater dialogue and understanding between the different churches. On the other hand, the Roman Catholic Church refused to take part, because Pope Benedict XV claimed that the Catholic Church possessed all truth. He gave the conference organises his best wishes and prayed that, “…those who take part may, by the Grace of God, see the light and become reunited to the visible Head of the Church, by whom they will be received with open arms.”</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945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D57365-64F3-4805-96DE-6F4E21F049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57717"/>
          </a:xfrm>
          <a:prstGeom prst="rect">
            <a:avLst/>
          </a:prstGeom>
          <a:solidFill>
            <a:schemeClr val="accent4">
              <a:lumMod val="40000"/>
              <a:lumOff val="60000"/>
            </a:schemeClr>
          </a:solidFill>
        </p:spPr>
        <p:txBody>
          <a:bodyPr wrap="square" rtlCol="0">
            <a:spAutoFit/>
          </a:bodyPr>
          <a:lstStyle/>
          <a:p>
            <a:pPr algn="ctr">
              <a:lnSpc>
                <a:spcPct val="115000"/>
              </a:lnSpc>
              <a:spcAft>
                <a:spcPts val="1000"/>
              </a:spcAft>
            </a:pPr>
            <a:r>
              <a:rPr lang="en-GB" sz="2800" dirty="0">
                <a:latin typeface="Comic Sans MS" panose="030F0702030302020204" pitchFamily="66" charset="0"/>
                <a:ea typeface="Calibri" panose="020F0502020204030204" pitchFamily="34" charset="0"/>
                <a:cs typeface="Times New Roman" panose="02020603050405020304" pitchFamily="18" charset="0"/>
              </a:rPr>
              <a:t>Ecumenism in the UK</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0" y="523220"/>
            <a:ext cx="12192000" cy="5367623"/>
          </a:xfrm>
          <a:prstGeom prst="rect">
            <a:avLst/>
          </a:prstGeom>
          <a:solidFill>
            <a:schemeClr val="accent6">
              <a:lumMod val="40000"/>
              <a:lumOff val="60000"/>
            </a:schemeClr>
          </a:solidFill>
        </p:spPr>
        <p:txBody>
          <a:bodyPr wrap="square" rtlCol="0">
            <a:spAutoFit/>
          </a:bodyPr>
          <a:lstStyle/>
          <a:p>
            <a:pPr marL="342900" lvl="0" indent="-342900" algn="just">
              <a:lnSpc>
                <a:spcPct val="115000"/>
              </a:lnSpc>
              <a:spcAft>
                <a:spcPts val="0"/>
              </a:spcAft>
              <a:buFont typeface="Wingdings" panose="05000000000000000000" pitchFamily="2" charset="2"/>
              <a:buChar char=""/>
            </a:pPr>
            <a:r>
              <a:rPr lang="en-GB" sz="2400" dirty="0">
                <a:latin typeface="Comic Sans MS" panose="030F0702030302020204" pitchFamily="66" charset="0"/>
                <a:ea typeface="Calibri" panose="020F0502020204030204" pitchFamily="34" charset="0"/>
                <a:cs typeface="Times New Roman" panose="02020603050405020304" pitchFamily="18" charset="0"/>
              </a:rPr>
              <a:t>For their own part, the bishops of the Church of England at the 1888 Lambeth Conference had issues a statement giving four requirements which they saw as necessary before there could be union with the other denominations. </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en-GB" sz="2400" dirty="0">
                <a:latin typeface="Comic Sans MS" panose="030F0702030302020204" pitchFamily="66" charset="0"/>
                <a:ea typeface="Calibri" panose="020F0502020204030204" pitchFamily="34" charset="0"/>
                <a:cs typeface="Times New Roman" panose="02020603050405020304" pitchFamily="18" charset="0"/>
              </a:rPr>
              <a:t>These were an acceptance by all sides of:</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n-GB" sz="2400" dirty="0">
                <a:latin typeface="Comic Sans MS" panose="030F0702030302020204" pitchFamily="66" charset="0"/>
                <a:ea typeface="Calibri" panose="020F0502020204030204" pitchFamily="34" charset="0"/>
                <a:cs typeface="Times New Roman" panose="02020603050405020304" pitchFamily="18" charset="0"/>
              </a:rPr>
              <a:t>The Bible as the rule and ultimate standard of faith and “containing all things necessary to salvation”</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n-GB" sz="2400" dirty="0">
                <a:latin typeface="Comic Sans MS" panose="030F0702030302020204" pitchFamily="66" charset="0"/>
                <a:ea typeface="Calibri" panose="020F0502020204030204" pitchFamily="34" charset="0"/>
                <a:cs typeface="Times New Roman" panose="02020603050405020304" pitchFamily="18" charset="0"/>
              </a:rPr>
              <a:t>The Apostles Creed as the baptismal symbol and the Nicene Creed as the statement of the Christian faith.</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n-GB" sz="2400" dirty="0">
                <a:latin typeface="Comic Sans MS" panose="030F0702030302020204" pitchFamily="66" charset="0"/>
                <a:ea typeface="Calibri" panose="020F0502020204030204" pitchFamily="34" charset="0"/>
                <a:cs typeface="Times New Roman" panose="02020603050405020304" pitchFamily="18" charset="0"/>
              </a:rPr>
              <a:t>The Sacraments of Baptism and the Lord’s Supper </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n-GB" sz="2400" dirty="0">
                <a:latin typeface="Comic Sans MS" panose="030F0702030302020204" pitchFamily="66" charset="0"/>
                <a:ea typeface="Calibri" panose="020F0502020204030204" pitchFamily="34" charset="0"/>
                <a:cs typeface="Times New Roman" panose="02020603050405020304" pitchFamily="18" charset="0"/>
              </a:rPr>
              <a:t>The adoption of the historic episcopate (the way the church is run and administered)</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806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CHRISTIANITY REVISION (6)</a:t>
            </a:r>
          </a:p>
        </p:txBody>
      </p:sp>
      <p:graphicFrame>
        <p:nvGraphicFramePr>
          <p:cNvPr id="4" name="Table 3"/>
          <p:cNvGraphicFramePr>
            <a:graphicFrameLocks noGrp="1"/>
          </p:cNvGraphicFramePr>
          <p:nvPr>
            <p:extLst>
              <p:ext uri="{D42A27DB-BD31-4B8C-83A1-F6EECF244321}">
                <p14:modId xmlns:p14="http://schemas.microsoft.com/office/powerpoint/2010/main" val="3678444458"/>
              </p:ext>
            </p:extLst>
          </p:nvPr>
        </p:nvGraphicFramePr>
        <p:xfrm>
          <a:off x="117565" y="621441"/>
          <a:ext cx="11956869" cy="6138337"/>
        </p:xfrm>
        <a:graphic>
          <a:graphicData uri="http://schemas.openxmlformats.org/drawingml/2006/table">
            <a:tbl>
              <a:tblPr firstRow="1" bandRow="1">
                <a:tableStyleId>{5C22544A-7EE6-4342-B048-85BDC9FD1C3A}</a:tableStyleId>
              </a:tblPr>
              <a:tblGrid>
                <a:gridCol w="3985623">
                  <a:extLst>
                    <a:ext uri="{9D8B030D-6E8A-4147-A177-3AD203B41FA5}">
                      <a16:colId xmlns:a16="http://schemas.microsoft.com/office/drawing/2014/main" val="2186285200"/>
                    </a:ext>
                  </a:extLst>
                </a:gridCol>
                <a:gridCol w="3985623">
                  <a:extLst>
                    <a:ext uri="{9D8B030D-6E8A-4147-A177-3AD203B41FA5}">
                      <a16:colId xmlns:a16="http://schemas.microsoft.com/office/drawing/2014/main" val="182864570"/>
                    </a:ext>
                  </a:extLst>
                </a:gridCol>
                <a:gridCol w="3985623">
                  <a:extLst>
                    <a:ext uri="{9D8B030D-6E8A-4147-A177-3AD203B41FA5}">
                      <a16:colId xmlns:a16="http://schemas.microsoft.com/office/drawing/2014/main" val="3412066055"/>
                    </a:ext>
                  </a:extLst>
                </a:gridCol>
              </a:tblGrid>
              <a:tr h="3656881">
                <a:tc>
                  <a:txBody>
                    <a:bodyPr/>
                    <a:lstStyle/>
                    <a:p>
                      <a:pPr marL="342900" indent="-342900">
                        <a:buAutoNum type="arabicParenBoth"/>
                      </a:pPr>
                      <a:r>
                        <a:rPr lang="en-GB" dirty="0">
                          <a:solidFill>
                            <a:srgbClr val="7030A0"/>
                          </a:solidFill>
                        </a:rPr>
                        <a:t>Religious</a:t>
                      </a:r>
                      <a:r>
                        <a:rPr lang="en-GB" baseline="0" dirty="0">
                          <a:solidFill>
                            <a:srgbClr val="7030A0"/>
                          </a:solidFill>
                        </a:rPr>
                        <a:t> beliefs, Values and teachings</a:t>
                      </a:r>
                    </a:p>
                    <a:p>
                      <a:pPr marL="285750" indent="-285750">
                        <a:buFontTx/>
                        <a:buChar char="-"/>
                      </a:pPr>
                      <a:r>
                        <a:rPr lang="en-GB" baseline="0" dirty="0">
                          <a:solidFill>
                            <a:schemeClr val="tx1"/>
                          </a:solidFill>
                        </a:rPr>
                        <a:t>Nature of God as personal  / Creator</a:t>
                      </a:r>
                    </a:p>
                    <a:p>
                      <a:pPr marL="285750" indent="-285750">
                        <a:buFontTx/>
                        <a:buChar char="-"/>
                      </a:pPr>
                      <a:r>
                        <a:rPr lang="en-GB" baseline="0" dirty="0">
                          <a:solidFill>
                            <a:schemeClr val="tx1"/>
                          </a:solidFill>
                        </a:rPr>
                        <a:t>The Trinity</a:t>
                      </a:r>
                    </a:p>
                    <a:p>
                      <a:pPr marL="285750" indent="-285750">
                        <a:buFontTx/>
                        <a:buChar char="-"/>
                      </a:pPr>
                      <a:r>
                        <a:rPr lang="en-GB" baseline="0" dirty="0">
                          <a:solidFill>
                            <a:schemeClr val="tx1"/>
                          </a:solidFill>
                        </a:rPr>
                        <a:t>Nature of the Church</a:t>
                      </a:r>
                    </a:p>
                    <a:p>
                      <a:pPr marL="285750" indent="-285750">
                        <a:buFontTx/>
                        <a:buChar char="-"/>
                      </a:pPr>
                      <a:r>
                        <a:rPr lang="en-GB" baseline="0" dirty="0">
                          <a:solidFill>
                            <a:schemeClr val="tx1"/>
                          </a:solidFill>
                        </a:rPr>
                        <a:t>Key Moral Principles</a:t>
                      </a:r>
                      <a:endParaRPr lang="en-GB" dirty="0">
                        <a:solidFill>
                          <a:schemeClr val="tx1"/>
                        </a:solidFill>
                      </a:endParaRPr>
                    </a:p>
                  </a:txBody>
                  <a:tcPr>
                    <a:solidFill>
                      <a:schemeClr val="bg2">
                        <a:lumMod val="90000"/>
                      </a:schemeClr>
                    </a:solidFill>
                  </a:tcPr>
                </a:tc>
                <a:tc>
                  <a:txBody>
                    <a:bodyPr/>
                    <a:lstStyle/>
                    <a:p>
                      <a:r>
                        <a:rPr lang="en-GB" dirty="0">
                          <a:solidFill>
                            <a:srgbClr val="7030A0"/>
                          </a:solidFill>
                        </a:rPr>
                        <a:t>(2)Sources of Wisdom and Authority</a:t>
                      </a:r>
                    </a:p>
                    <a:p>
                      <a:pPr marL="285750" indent="-285750">
                        <a:buFontTx/>
                        <a:buChar char="-"/>
                      </a:pPr>
                      <a:r>
                        <a:rPr lang="en-GB" baseline="0" dirty="0">
                          <a:solidFill>
                            <a:srgbClr val="7030A0"/>
                          </a:solidFill>
                        </a:rPr>
                        <a:t>The Bible</a:t>
                      </a:r>
                    </a:p>
                    <a:p>
                      <a:pPr marL="285750" indent="-285750">
                        <a:buFontTx/>
                        <a:buChar char="-"/>
                      </a:pPr>
                      <a:r>
                        <a:rPr lang="en-GB" baseline="0" dirty="0">
                          <a:solidFill>
                            <a:schemeClr val="tx1"/>
                          </a:solidFill>
                        </a:rPr>
                        <a:t>The nature and role of Jesus (Arius vs Athanasius)</a:t>
                      </a:r>
                    </a:p>
                    <a:p>
                      <a:pPr marL="285750" indent="-285750">
                        <a:buFontTx/>
                        <a:buChar char="-"/>
                      </a:pPr>
                      <a:r>
                        <a:rPr lang="en-GB" baseline="0" dirty="0">
                          <a:solidFill>
                            <a:schemeClr val="tx1"/>
                          </a:solidFill>
                        </a:rPr>
                        <a:t>The Reformation (Luther and Calvin)</a:t>
                      </a:r>
                    </a:p>
                    <a:p>
                      <a:pPr marL="285750" indent="-285750">
                        <a:buFontTx/>
                        <a:buChar char="-"/>
                      </a:pPr>
                      <a:r>
                        <a:rPr lang="en-GB" baseline="0" dirty="0">
                          <a:solidFill>
                            <a:schemeClr val="tx1"/>
                          </a:solidFill>
                        </a:rPr>
                        <a:t>Does God suffer? (</a:t>
                      </a:r>
                      <a:r>
                        <a:rPr lang="en-GB" baseline="0" dirty="0" err="1">
                          <a:solidFill>
                            <a:schemeClr val="tx1"/>
                          </a:solidFill>
                        </a:rPr>
                        <a:t>Moltmann</a:t>
                      </a:r>
                      <a:r>
                        <a:rPr lang="en-GB" baseline="0" dirty="0">
                          <a:solidFill>
                            <a:schemeClr val="tx1"/>
                          </a:solidFill>
                        </a:rPr>
                        <a:t> / </a:t>
                      </a:r>
                      <a:r>
                        <a:rPr lang="en-GB" baseline="0" dirty="0" err="1">
                          <a:solidFill>
                            <a:schemeClr val="tx1"/>
                          </a:solidFill>
                        </a:rPr>
                        <a:t>Weinandy</a:t>
                      </a:r>
                      <a:r>
                        <a:rPr lang="en-GB" baseline="0" dirty="0">
                          <a:solidFill>
                            <a:schemeClr val="tx1"/>
                          </a:solidFill>
                        </a:rPr>
                        <a:t>)</a:t>
                      </a:r>
                      <a:endParaRPr lang="en-GB" dirty="0">
                        <a:solidFill>
                          <a:schemeClr val="tx1"/>
                        </a:solidFill>
                      </a:endParaRPr>
                    </a:p>
                  </a:txBody>
                  <a:tcPr>
                    <a:solidFill>
                      <a:schemeClr val="bg2">
                        <a:lumMod val="90000"/>
                      </a:schemeClr>
                    </a:solidFill>
                  </a:tcPr>
                </a:tc>
                <a:tc>
                  <a:txBody>
                    <a:bodyPr/>
                    <a:lstStyle/>
                    <a:p>
                      <a:r>
                        <a:rPr lang="en-GB" dirty="0">
                          <a:solidFill>
                            <a:srgbClr val="7030A0"/>
                          </a:solidFill>
                        </a:rPr>
                        <a:t>(3) Practices that</a:t>
                      </a:r>
                      <a:r>
                        <a:rPr lang="en-GB" baseline="0" dirty="0">
                          <a:solidFill>
                            <a:srgbClr val="7030A0"/>
                          </a:solidFill>
                        </a:rPr>
                        <a:t> shape and express religious identity</a:t>
                      </a:r>
                    </a:p>
                    <a:p>
                      <a:pPr marL="285750" indent="-285750">
                        <a:buFontTx/>
                        <a:buChar char="-"/>
                      </a:pPr>
                      <a:r>
                        <a:rPr lang="en-GB" baseline="0" dirty="0">
                          <a:solidFill>
                            <a:schemeClr val="tx1"/>
                          </a:solidFill>
                        </a:rPr>
                        <a:t>Diversity of practice in the Eucharist</a:t>
                      </a:r>
                    </a:p>
                    <a:p>
                      <a:pPr marL="285750" indent="-285750">
                        <a:buFontTx/>
                        <a:buChar char="-"/>
                      </a:pPr>
                      <a:r>
                        <a:rPr lang="en-GB" baseline="0" dirty="0">
                          <a:solidFill>
                            <a:schemeClr val="tx1"/>
                          </a:solidFill>
                        </a:rPr>
                        <a:t>Diversity of creative expressions</a:t>
                      </a:r>
                      <a:endParaRPr lang="en-GB" dirty="0">
                        <a:solidFill>
                          <a:schemeClr val="tx1"/>
                        </a:solidFill>
                      </a:endParaRPr>
                    </a:p>
                  </a:txBody>
                  <a:tcPr>
                    <a:solidFill>
                      <a:schemeClr val="bg2">
                        <a:lumMod val="90000"/>
                      </a:schemeClr>
                    </a:solidFill>
                  </a:tcPr>
                </a:tc>
                <a:extLst>
                  <a:ext uri="{0D108BD9-81ED-4DB2-BD59-A6C34878D82A}">
                    <a16:rowId xmlns:a16="http://schemas.microsoft.com/office/drawing/2014/main" val="1535699400"/>
                  </a:ext>
                </a:extLst>
              </a:tr>
              <a:tr h="2481456">
                <a:tc>
                  <a:txBody>
                    <a:bodyPr/>
                    <a:lstStyle/>
                    <a:p>
                      <a:r>
                        <a:rPr lang="en-GB" b="1" dirty="0">
                          <a:solidFill>
                            <a:srgbClr val="FF0000"/>
                          </a:solidFill>
                        </a:rPr>
                        <a:t>(4) Social and historical developments</a:t>
                      </a:r>
                    </a:p>
                    <a:p>
                      <a:pPr marL="285750" indent="-285750">
                        <a:buFontTx/>
                        <a:buChar char="-"/>
                      </a:pPr>
                      <a:r>
                        <a:rPr lang="en-GB" b="1" dirty="0">
                          <a:solidFill>
                            <a:srgbClr val="FF0000"/>
                          </a:solidFill>
                        </a:rPr>
                        <a:t>Science (2)</a:t>
                      </a:r>
                    </a:p>
                    <a:p>
                      <a:pPr marL="285750" indent="-285750">
                        <a:buFontTx/>
                        <a:buChar char="-"/>
                      </a:pPr>
                      <a:r>
                        <a:rPr lang="en-GB" b="1" dirty="0">
                          <a:solidFill>
                            <a:schemeClr val="tx1"/>
                          </a:solidFill>
                        </a:rPr>
                        <a:t>Secularisation</a:t>
                      </a:r>
                    </a:p>
                    <a:p>
                      <a:pPr marL="285750" indent="-285750">
                        <a:buFontTx/>
                        <a:buChar char="-"/>
                      </a:pPr>
                      <a:r>
                        <a:rPr lang="en-GB" b="1" dirty="0">
                          <a:solidFill>
                            <a:schemeClr val="tx1"/>
                          </a:solidFill>
                        </a:rPr>
                        <a:t>New movements in theology</a:t>
                      </a:r>
                    </a:p>
                  </a:txBody>
                  <a:tcPr>
                    <a:solidFill>
                      <a:schemeClr val="bg2">
                        <a:lumMod val="90000"/>
                      </a:schemeClr>
                    </a:solidFill>
                  </a:tcPr>
                </a:tc>
                <a:tc>
                  <a:txBody>
                    <a:bodyPr/>
                    <a:lstStyle/>
                    <a:p>
                      <a:r>
                        <a:rPr lang="en-GB" b="1" dirty="0">
                          <a:solidFill>
                            <a:srgbClr val="FF0000"/>
                          </a:solidFill>
                        </a:rPr>
                        <a:t>(5) Works of Scholars</a:t>
                      </a:r>
                    </a:p>
                    <a:p>
                      <a:pPr marL="285750" indent="-285750">
                        <a:buFontTx/>
                        <a:buChar char="-"/>
                      </a:pPr>
                      <a:r>
                        <a:rPr lang="en-GB" b="1" dirty="0">
                          <a:solidFill>
                            <a:schemeClr val="tx1"/>
                          </a:solidFill>
                        </a:rPr>
                        <a:t>Comparison of Barth and Hick (3 &amp; 4)</a:t>
                      </a:r>
                    </a:p>
                    <a:p>
                      <a:pPr marL="285750" indent="-285750">
                        <a:buFontTx/>
                        <a:buChar char="-"/>
                      </a:pPr>
                      <a:r>
                        <a:rPr lang="en-GB" b="1" dirty="0">
                          <a:solidFill>
                            <a:schemeClr val="tx1"/>
                          </a:solidFill>
                        </a:rPr>
                        <a:t>Atonement (Anselm and </a:t>
                      </a:r>
                      <a:r>
                        <a:rPr lang="en-GB" b="1" dirty="0" err="1">
                          <a:solidFill>
                            <a:schemeClr val="tx1"/>
                          </a:solidFill>
                        </a:rPr>
                        <a:t>Aulen</a:t>
                      </a:r>
                      <a:r>
                        <a:rPr lang="en-GB" b="1" dirty="0">
                          <a:solidFill>
                            <a:schemeClr val="tx1"/>
                          </a:solidFill>
                        </a:rPr>
                        <a:t>)</a:t>
                      </a:r>
                    </a:p>
                  </a:txBody>
                  <a:tcPr>
                    <a:solidFill>
                      <a:schemeClr val="bg2">
                        <a:lumMod val="90000"/>
                      </a:schemeClr>
                    </a:solidFill>
                  </a:tcPr>
                </a:tc>
                <a:tc>
                  <a:txBody>
                    <a:bodyPr/>
                    <a:lstStyle/>
                    <a:p>
                      <a:r>
                        <a:rPr lang="en-GB" b="1" dirty="0">
                          <a:solidFill>
                            <a:srgbClr val="FF0000"/>
                          </a:solidFill>
                        </a:rPr>
                        <a:t>(6) Religion and Society</a:t>
                      </a:r>
                    </a:p>
                    <a:p>
                      <a:pPr marL="285750" indent="-285750">
                        <a:buFontTx/>
                        <a:buChar char="-"/>
                      </a:pPr>
                      <a:r>
                        <a:rPr lang="en-GB" b="1" dirty="0">
                          <a:solidFill>
                            <a:schemeClr val="tx1"/>
                          </a:solidFill>
                        </a:rPr>
                        <a:t>Pluralism</a:t>
                      </a:r>
                      <a:r>
                        <a:rPr lang="en-GB" b="1" baseline="0" dirty="0">
                          <a:solidFill>
                            <a:schemeClr val="tx1"/>
                          </a:solidFill>
                        </a:rPr>
                        <a:t> and Diversity</a:t>
                      </a:r>
                    </a:p>
                    <a:p>
                      <a:pPr marL="285750" indent="-285750">
                        <a:buFontTx/>
                        <a:buChar char="-"/>
                      </a:pPr>
                      <a:r>
                        <a:rPr lang="en-GB" b="1" baseline="0" dirty="0">
                          <a:solidFill>
                            <a:schemeClr val="tx1"/>
                          </a:solidFill>
                        </a:rPr>
                        <a:t>Equality and discrimination (gender)</a:t>
                      </a:r>
                      <a:endParaRPr lang="en-GB" b="1" dirty="0">
                        <a:solidFill>
                          <a:schemeClr val="tx1"/>
                        </a:solidFill>
                      </a:endParaRPr>
                    </a:p>
                  </a:txBody>
                  <a:tcPr>
                    <a:solidFill>
                      <a:schemeClr val="accent1">
                        <a:lumMod val="60000"/>
                        <a:lumOff val="40000"/>
                      </a:schemeClr>
                    </a:solidFill>
                  </a:tcPr>
                </a:tc>
                <a:extLst>
                  <a:ext uri="{0D108BD9-81ED-4DB2-BD59-A6C34878D82A}">
                    <a16:rowId xmlns:a16="http://schemas.microsoft.com/office/drawing/2014/main" val="1144066801"/>
                  </a:ext>
                </a:extLst>
              </a:tr>
            </a:tbl>
          </a:graphicData>
        </a:graphic>
      </p:graphicFrame>
    </p:spTree>
    <p:extLst>
      <p:ext uri="{BB962C8B-B14F-4D97-AF65-F5344CB8AC3E}">
        <p14:creationId xmlns:p14="http://schemas.microsoft.com/office/powerpoint/2010/main" val="569039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D57365-64F3-4805-96DE-6F4E21F049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3220"/>
            <a:ext cx="12192000" cy="6334780"/>
          </a:xfrm>
          <a:prstGeom prst="rect">
            <a:avLst/>
          </a:prstGeom>
        </p:spPr>
      </p:pic>
      <p:sp>
        <p:nvSpPr>
          <p:cNvPr id="3" name="TextBox 2"/>
          <p:cNvSpPr txBox="1"/>
          <p:nvPr/>
        </p:nvSpPr>
        <p:spPr>
          <a:xfrm>
            <a:off x="0" y="0"/>
            <a:ext cx="12192000" cy="557717"/>
          </a:xfrm>
          <a:prstGeom prst="rect">
            <a:avLst/>
          </a:prstGeom>
          <a:solidFill>
            <a:schemeClr val="accent4">
              <a:lumMod val="40000"/>
              <a:lumOff val="60000"/>
            </a:schemeClr>
          </a:solidFill>
        </p:spPr>
        <p:txBody>
          <a:bodyPr wrap="square" rtlCol="0">
            <a:spAutoFit/>
          </a:bodyPr>
          <a:lstStyle/>
          <a:p>
            <a:pPr algn="ctr">
              <a:lnSpc>
                <a:spcPct val="115000"/>
              </a:lnSpc>
              <a:spcAft>
                <a:spcPts val="1000"/>
              </a:spcAft>
            </a:pPr>
            <a:r>
              <a:rPr lang="en-GB" sz="2800" dirty="0">
                <a:latin typeface="Comic Sans MS" panose="030F0702030302020204" pitchFamily="66" charset="0"/>
                <a:ea typeface="Calibri" panose="020F0502020204030204" pitchFamily="34" charset="0"/>
                <a:cs typeface="Times New Roman" panose="02020603050405020304" pitchFamily="18" charset="0"/>
              </a:rPr>
              <a:t>Equality of Men and Women</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0" y="523220"/>
            <a:ext cx="12192000" cy="5717143"/>
          </a:xfrm>
          <a:prstGeom prst="rect">
            <a:avLst/>
          </a:prstGeom>
          <a:solidFill>
            <a:schemeClr val="accent6">
              <a:lumMod val="40000"/>
              <a:lumOff val="60000"/>
            </a:schemeClr>
          </a:solidFill>
        </p:spPr>
        <p:txBody>
          <a:bodyPr wrap="square" rtlCol="0">
            <a:spAutoFit/>
          </a:bodyPr>
          <a:lstStyle/>
          <a:p>
            <a:pPr marL="342900" lvl="0" indent="-342900" algn="just">
              <a:lnSpc>
                <a:spcPct val="115000"/>
              </a:lnSpc>
              <a:spcAft>
                <a:spcPts val="0"/>
              </a:spcAft>
              <a:buFont typeface="Wingdings" panose="05000000000000000000" pitchFamily="2" charset="2"/>
              <a:buChar char=""/>
            </a:pPr>
            <a:r>
              <a:rPr lang="en-GB" sz="2400" b="1" baseline="30000" dirty="0">
                <a:latin typeface="Comic Sans MS" panose="030F0702030302020204" pitchFamily="66" charset="0"/>
                <a:ea typeface="Calibri" panose="020F0502020204030204" pitchFamily="34" charset="0"/>
                <a:cs typeface="Times New Roman" panose="02020603050405020304" pitchFamily="18" charset="0"/>
              </a:rPr>
              <a:t>25 </a:t>
            </a:r>
            <a:r>
              <a:rPr lang="en-GB" sz="2400" dirty="0">
                <a:latin typeface="Comic Sans MS" panose="030F0702030302020204" pitchFamily="66" charset="0"/>
                <a:ea typeface="Calibri" panose="020F0502020204030204" pitchFamily="34" charset="0"/>
                <a:cs typeface="Times New Roman" panose="02020603050405020304" pitchFamily="18" charset="0"/>
              </a:rPr>
              <a:t>Now that this faith has come, we are no longer under a guardian. So in Christ Jesus you are all children of God through faith, </a:t>
            </a:r>
            <a:r>
              <a:rPr lang="en-GB" sz="2400" b="1" baseline="30000" dirty="0">
                <a:latin typeface="Comic Sans MS" panose="030F0702030302020204" pitchFamily="66" charset="0"/>
                <a:ea typeface="Calibri" panose="020F0502020204030204" pitchFamily="34" charset="0"/>
                <a:cs typeface="Times New Roman" panose="02020603050405020304" pitchFamily="18" charset="0"/>
              </a:rPr>
              <a:t>27 </a:t>
            </a:r>
            <a:r>
              <a:rPr lang="en-GB" sz="2400" dirty="0">
                <a:latin typeface="Comic Sans MS" panose="030F0702030302020204" pitchFamily="66" charset="0"/>
                <a:ea typeface="Calibri" panose="020F0502020204030204" pitchFamily="34" charset="0"/>
                <a:cs typeface="Times New Roman" panose="02020603050405020304" pitchFamily="18" charset="0"/>
              </a:rPr>
              <a:t>for all of you who were baptized into Christ have clothed yourselves with Christ.</a:t>
            </a:r>
            <a:r>
              <a:rPr lang="en-GB" sz="2400" b="1" baseline="30000" dirty="0">
                <a:latin typeface="Comic Sans MS" panose="030F0702030302020204" pitchFamily="66" charset="0"/>
                <a:ea typeface="Calibri" panose="020F0502020204030204" pitchFamily="34" charset="0"/>
                <a:cs typeface="Times New Roman" panose="02020603050405020304" pitchFamily="18" charset="0"/>
              </a:rPr>
              <a:t>28 </a:t>
            </a:r>
            <a:r>
              <a:rPr lang="en-GB" sz="2400" dirty="0">
                <a:latin typeface="Comic Sans MS" panose="030F0702030302020204" pitchFamily="66" charset="0"/>
                <a:ea typeface="Calibri" panose="020F0502020204030204" pitchFamily="34" charset="0"/>
                <a:cs typeface="Times New Roman" panose="02020603050405020304" pitchFamily="18" charset="0"/>
              </a:rPr>
              <a:t>There is neither Jew nor Gentile, neither slave nor free, nor is there male and female, for you are all one in Christ Jesus. </a:t>
            </a:r>
            <a:r>
              <a:rPr lang="en-GB" sz="2400" b="1" baseline="30000" dirty="0">
                <a:latin typeface="Comic Sans MS" panose="030F0702030302020204" pitchFamily="66" charset="0"/>
                <a:ea typeface="Calibri" panose="020F0502020204030204" pitchFamily="34" charset="0"/>
                <a:cs typeface="Times New Roman" panose="02020603050405020304" pitchFamily="18" charset="0"/>
              </a:rPr>
              <a:t>29 </a:t>
            </a:r>
            <a:r>
              <a:rPr lang="en-GB" sz="2400" dirty="0">
                <a:latin typeface="Comic Sans MS" panose="030F0702030302020204" pitchFamily="66" charset="0"/>
                <a:ea typeface="Calibri" panose="020F0502020204030204" pitchFamily="34" charset="0"/>
                <a:cs typeface="Times New Roman" panose="02020603050405020304" pitchFamily="18" charset="0"/>
              </a:rPr>
              <a:t>If you belong to Christ, then you are Abraham’s seed, and heirs according to the promise.” (Galatians 3.25-29).</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en-GB" sz="2400" b="1" baseline="30000" dirty="0">
                <a:latin typeface="Comic Sans MS" panose="030F0702030302020204" pitchFamily="66" charset="0"/>
                <a:ea typeface="Calibri" panose="020F0502020204030204" pitchFamily="34" charset="0"/>
                <a:cs typeface="Times New Roman" panose="02020603050405020304" pitchFamily="18" charset="0"/>
              </a:rPr>
              <a:t>“</a:t>
            </a:r>
            <a:r>
              <a:rPr lang="en-GB" sz="2400" dirty="0">
                <a:latin typeface="Comic Sans MS" panose="030F0702030302020204" pitchFamily="66" charset="0"/>
                <a:ea typeface="Calibri" panose="020F0502020204030204" pitchFamily="34" charset="0"/>
                <a:cs typeface="Times New Roman" panose="02020603050405020304" pitchFamily="18" charset="0"/>
              </a:rPr>
              <a:t>For God does not show favouritism.” (Romans 2:11).</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en-GB" sz="2400" b="1" baseline="30000" dirty="0">
                <a:latin typeface="Comic Sans MS" panose="030F0702030302020204" pitchFamily="66" charset="0"/>
                <a:ea typeface="Calibri" panose="020F0502020204030204" pitchFamily="34" charset="0"/>
                <a:cs typeface="Times New Roman" panose="02020603050405020304" pitchFamily="18" charset="0"/>
              </a:rPr>
              <a:t>“</a:t>
            </a:r>
            <a:r>
              <a:rPr lang="en-GB" sz="2400" dirty="0">
                <a:latin typeface="Comic Sans MS" panose="030F0702030302020204" pitchFamily="66" charset="0"/>
                <a:ea typeface="Calibri" panose="020F0502020204030204" pitchFamily="34" charset="0"/>
                <a:cs typeface="Times New Roman" panose="02020603050405020304" pitchFamily="18" charset="0"/>
              </a:rPr>
              <a:t>Very truly I tell you, no servant is greater than his master, nor is a messenger greater than the one who sent him” (John 13:16).</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pPr>
            <a:r>
              <a:rPr lang="en-GB" sz="2400" b="1" baseline="30000" dirty="0">
                <a:latin typeface="Comic Sans MS" panose="030F0702030302020204" pitchFamily="66" charset="0"/>
                <a:ea typeface="Calibri" panose="020F0502020204030204" pitchFamily="34" charset="0"/>
                <a:cs typeface="Times New Roman" panose="02020603050405020304" pitchFamily="18" charset="0"/>
              </a:rPr>
              <a:t>“</a:t>
            </a:r>
            <a:r>
              <a:rPr lang="en-GB" sz="2400" dirty="0">
                <a:latin typeface="Comic Sans MS" panose="030F0702030302020204" pitchFamily="66" charset="0"/>
                <a:ea typeface="Calibri" panose="020F0502020204030204" pitchFamily="34" charset="0"/>
                <a:cs typeface="Times New Roman" panose="02020603050405020304" pitchFamily="18" charset="0"/>
              </a:rPr>
              <a:t>Then Peter began to speak: “I now realize how true it is that God does not show favouritism </a:t>
            </a:r>
            <a:r>
              <a:rPr lang="en-GB" sz="2400" b="1" baseline="30000" dirty="0">
                <a:latin typeface="Comic Sans MS" panose="030F0702030302020204" pitchFamily="66" charset="0"/>
                <a:ea typeface="Calibri" panose="020F0502020204030204" pitchFamily="34" charset="0"/>
                <a:cs typeface="Times New Roman" panose="02020603050405020304" pitchFamily="18" charset="0"/>
              </a:rPr>
              <a:t>35 </a:t>
            </a:r>
            <a:r>
              <a:rPr lang="en-GB" sz="2400" dirty="0">
                <a:latin typeface="Comic Sans MS" panose="030F0702030302020204" pitchFamily="66" charset="0"/>
                <a:ea typeface="Calibri" panose="020F0502020204030204" pitchFamily="34" charset="0"/>
                <a:cs typeface="Times New Roman" panose="02020603050405020304" pitchFamily="18" charset="0"/>
              </a:rPr>
              <a:t>but accepts from every nation the one who fears him and does what is right.” (Acts 10:34-35).</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682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FBC1B2-B802-469D-8FB6-81F8F4E2D3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7716"/>
            <a:ext cx="12192000" cy="6300283"/>
          </a:xfrm>
          <a:prstGeom prst="rect">
            <a:avLst/>
          </a:prstGeom>
        </p:spPr>
      </p:pic>
      <p:sp>
        <p:nvSpPr>
          <p:cNvPr id="3" name="TextBox 2"/>
          <p:cNvSpPr txBox="1"/>
          <p:nvPr/>
        </p:nvSpPr>
        <p:spPr>
          <a:xfrm>
            <a:off x="0" y="0"/>
            <a:ext cx="12192000" cy="557717"/>
          </a:xfrm>
          <a:prstGeom prst="rect">
            <a:avLst/>
          </a:prstGeom>
          <a:solidFill>
            <a:schemeClr val="accent4">
              <a:lumMod val="40000"/>
              <a:lumOff val="60000"/>
            </a:schemeClr>
          </a:solidFill>
        </p:spPr>
        <p:txBody>
          <a:bodyPr wrap="square" rtlCol="0">
            <a:spAutoFit/>
          </a:bodyPr>
          <a:lstStyle/>
          <a:p>
            <a:pPr algn="ctr">
              <a:lnSpc>
                <a:spcPct val="115000"/>
              </a:lnSpc>
              <a:spcAft>
                <a:spcPts val="1000"/>
              </a:spcAft>
            </a:pPr>
            <a:r>
              <a:rPr lang="en-GB" sz="2800" dirty="0">
                <a:latin typeface="Comic Sans MS" panose="030F0702030302020204" pitchFamily="66" charset="0"/>
                <a:ea typeface="Calibri" panose="020F0502020204030204" pitchFamily="34" charset="0"/>
                <a:cs typeface="Times New Roman" panose="02020603050405020304" pitchFamily="18" charset="0"/>
              </a:rPr>
              <a:t>Attitudes towards Women Priests</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0" y="523220"/>
            <a:ext cx="12192000" cy="4866845"/>
          </a:xfrm>
          <a:prstGeom prst="rect">
            <a:avLst/>
          </a:prstGeom>
          <a:solidFill>
            <a:schemeClr val="accent6">
              <a:lumMod val="40000"/>
              <a:lumOff val="60000"/>
            </a:schemeClr>
          </a:solidFill>
        </p:spPr>
        <p:txBody>
          <a:bodyPr wrap="square" rtlCol="0">
            <a:spAutoFit/>
          </a:bodyPr>
          <a:lstStyle/>
          <a:p>
            <a:pPr algn="just">
              <a:lnSpc>
                <a:spcPct val="115000"/>
              </a:lnSpc>
              <a:spcAft>
                <a:spcPts val="1000"/>
              </a:spcAft>
            </a:pPr>
            <a:r>
              <a:rPr lang="en-GB" sz="2400" b="1">
                <a:latin typeface="Comic Sans MS" panose="030F0702030302020204" pitchFamily="66" charset="0"/>
                <a:ea typeface="Calibri" panose="020F0502020204030204" pitchFamily="34" charset="0"/>
                <a:cs typeface="Times New Roman" panose="02020603050405020304" pitchFamily="18" charset="0"/>
              </a:rPr>
              <a:t>Catholic attitudes:</a:t>
            </a:r>
            <a:endParaRPr lang="en-GB" sz="320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en-GB" sz="2400">
                <a:latin typeface="Comic Sans MS" panose="030F0702030302020204" pitchFamily="66" charset="0"/>
                <a:ea typeface="Calibri" panose="020F0502020204030204" pitchFamily="34" charset="0"/>
                <a:cs typeface="Times New Roman" panose="02020603050405020304" pitchFamily="18" charset="0"/>
              </a:rPr>
              <a:t>The Catholic Church teaches that men and women should have equal roles in life and equal rights in society. </a:t>
            </a:r>
            <a:endParaRPr lang="en-GB" sz="320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en-GB" sz="2400">
                <a:latin typeface="Comic Sans MS" panose="030F0702030302020204" pitchFamily="66" charset="0"/>
                <a:ea typeface="Calibri" panose="020F0502020204030204" pitchFamily="34" charset="0"/>
                <a:cs typeface="Times New Roman" panose="02020603050405020304" pitchFamily="18" charset="0"/>
              </a:rPr>
              <a:t>As far as ministry is concerned, women are able to study and teach in theological colleges. </a:t>
            </a:r>
            <a:endParaRPr lang="en-GB" sz="320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en-GB" sz="2400">
                <a:latin typeface="Comic Sans MS" panose="030F0702030302020204" pitchFamily="66" charset="0"/>
                <a:ea typeface="Calibri" panose="020F0502020204030204" pitchFamily="34" charset="0"/>
                <a:cs typeface="Times New Roman" panose="02020603050405020304" pitchFamily="18" charset="0"/>
              </a:rPr>
              <a:t>Women can also be extraordinary ministers of Holy Communion (people who give out the bread and wine which been consecrated by a Priest), visit the sick, take funerals in certain circumstances and so on. </a:t>
            </a:r>
            <a:endParaRPr lang="en-GB" sz="320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pPr>
            <a:r>
              <a:rPr lang="en-GB" sz="2400">
                <a:latin typeface="Comic Sans MS" panose="030F0702030302020204" pitchFamily="66" charset="0"/>
                <a:ea typeface="Calibri" panose="020F0502020204030204" pitchFamily="34" charset="0"/>
                <a:cs typeface="Times New Roman" panose="02020603050405020304" pitchFamily="18" charset="0"/>
              </a:rPr>
              <a:t>However, the Catholic Church teaches that only men can be ordained priests. It teaches that this does not affect the equal status of women. It is because of the special function of the priest representing Jesus at the Mass. </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225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FBC1B2-B802-469D-8FB6-81F8F4E2D3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7716"/>
            <a:ext cx="12192000" cy="6300283"/>
          </a:xfrm>
          <a:prstGeom prst="rect">
            <a:avLst/>
          </a:prstGeom>
        </p:spPr>
      </p:pic>
      <p:sp>
        <p:nvSpPr>
          <p:cNvPr id="3" name="TextBox 2"/>
          <p:cNvSpPr txBox="1"/>
          <p:nvPr/>
        </p:nvSpPr>
        <p:spPr>
          <a:xfrm>
            <a:off x="0" y="0"/>
            <a:ext cx="12192000" cy="557717"/>
          </a:xfrm>
          <a:prstGeom prst="rect">
            <a:avLst/>
          </a:prstGeom>
          <a:solidFill>
            <a:schemeClr val="accent4">
              <a:lumMod val="40000"/>
              <a:lumOff val="60000"/>
            </a:schemeClr>
          </a:solidFill>
        </p:spPr>
        <p:txBody>
          <a:bodyPr wrap="square" rtlCol="0">
            <a:spAutoFit/>
          </a:bodyPr>
          <a:lstStyle/>
          <a:p>
            <a:pPr algn="ctr">
              <a:lnSpc>
                <a:spcPct val="115000"/>
              </a:lnSpc>
              <a:spcAft>
                <a:spcPts val="1000"/>
              </a:spcAft>
            </a:pPr>
            <a:r>
              <a:rPr lang="en-GB" sz="2800" dirty="0">
                <a:latin typeface="Comic Sans MS" panose="030F0702030302020204" pitchFamily="66" charset="0"/>
                <a:ea typeface="Calibri" panose="020F0502020204030204" pitchFamily="34" charset="0"/>
                <a:cs typeface="Times New Roman" panose="02020603050405020304" pitchFamily="18" charset="0"/>
              </a:rPr>
              <a:t>Attitudes towards Women Priests</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0" y="523220"/>
            <a:ext cx="12192000" cy="4524315"/>
          </a:xfrm>
          <a:prstGeom prst="rect">
            <a:avLst/>
          </a:prstGeom>
          <a:solidFill>
            <a:schemeClr val="accent6">
              <a:lumMod val="40000"/>
              <a:lumOff val="60000"/>
            </a:schemeClr>
          </a:solidFill>
        </p:spPr>
        <p:txBody>
          <a:bodyPr wrap="square" rtlCol="0">
            <a:spAutoFit/>
          </a:bodyPr>
          <a:lstStyle/>
          <a:p>
            <a:r>
              <a:rPr lang="en-GB" sz="2400" b="1" dirty="0"/>
              <a:t>This teaching is based on:</a:t>
            </a:r>
            <a:endParaRPr lang="en-GB" sz="2400" dirty="0"/>
          </a:p>
          <a:p>
            <a:pPr marL="342900" lvl="0" indent="-342900">
              <a:buFont typeface="Arial" panose="020B0604020202020204" pitchFamily="34" charset="0"/>
              <a:buChar char="•"/>
            </a:pPr>
            <a:r>
              <a:rPr lang="en-GB" sz="2400" dirty="0"/>
              <a:t>Genesis 1:27 which teaches that God created men and women at the same time and both in the image of God. So the Church teaches that men and women have equal status in the sight of God.</a:t>
            </a:r>
          </a:p>
          <a:p>
            <a:pPr marL="342900" lvl="0" indent="-342900">
              <a:buFont typeface="Arial" panose="020B0604020202020204" pitchFamily="34" charset="0"/>
              <a:buChar char="•"/>
            </a:pPr>
            <a:r>
              <a:rPr lang="en-GB" sz="2400" dirty="0"/>
              <a:t>The teaching of the Catholic Catechism that men and women are equal, and should have equal rights in life and society and Catholics should follow the Catechism.</a:t>
            </a:r>
          </a:p>
          <a:p>
            <a:pPr marL="342900" lvl="0" indent="-342900">
              <a:buFont typeface="Arial" panose="020B0604020202020204" pitchFamily="34" charset="0"/>
              <a:buChar char="•"/>
            </a:pPr>
            <a:r>
              <a:rPr lang="en-GB" sz="2400" dirty="0"/>
              <a:t>The 1971 report, “Justice in the World”, in which the Third World Synod of Bishops called for women to “participate in and share responsibility for the life of society and of the Church.</a:t>
            </a:r>
          </a:p>
          <a:p>
            <a:pPr marL="342900" lvl="0" indent="-342900">
              <a:buFont typeface="Arial" panose="020B0604020202020204" pitchFamily="34" charset="0"/>
              <a:buChar char="•"/>
            </a:pPr>
            <a:r>
              <a:rPr lang="en-GB" sz="2400" dirty="0"/>
              <a:t>The teaching of the Catechism that only men can be priests because the apostles were all men, and priests and bishops are successors of the apostles.</a:t>
            </a:r>
          </a:p>
          <a:p>
            <a:pPr marL="342900" lvl="0" indent="-342900">
              <a:buFont typeface="Arial" panose="020B0604020202020204" pitchFamily="34" charset="0"/>
              <a:buChar char="•"/>
            </a:pPr>
            <a:r>
              <a:rPr lang="en-GB" sz="2400" dirty="0"/>
              <a:t>The teaching of the Catechism that only men can be priests because Jesus was a man and the priest represents Jesus in the Mass</a:t>
            </a:r>
            <a:r>
              <a:rPr lang="en-GB" dirty="0"/>
              <a:t>.</a:t>
            </a:r>
          </a:p>
        </p:txBody>
      </p:sp>
    </p:spTree>
    <p:extLst>
      <p:ext uri="{BB962C8B-B14F-4D97-AF65-F5344CB8AC3E}">
        <p14:creationId xmlns:p14="http://schemas.microsoft.com/office/powerpoint/2010/main" val="310509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FBC1B2-B802-469D-8FB6-81F8F4E2D3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7716"/>
            <a:ext cx="12192000" cy="6300283"/>
          </a:xfrm>
          <a:prstGeom prst="rect">
            <a:avLst/>
          </a:prstGeom>
        </p:spPr>
      </p:pic>
      <p:sp>
        <p:nvSpPr>
          <p:cNvPr id="3" name="TextBox 2"/>
          <p:cNvSpPr txBox="1"/>
          <p:nvPr/>
        </p:nvSpPr>
        <p:spPr>
          <a:xfrm>
            <a:off x="0" y="0"/>
            <a:ext cx="12192000" cy="557717"/>
          </a:xfrm>
          <a:prstGeom prst="rect">
            <a:avLst/>
          </a:prstGeom>
          <a:solidFill>
            <a:schemeClr val="accent4">
              <a:lumMod val="40000"/>
              <a:lumOff val="60000"/>
            </a:schemeClr>
          </a:solidFill>
        </p:spPr>
        <p:txBody>
          <a:bodyPr wrap="square" rtlCol="0">
            <a:spAutoFit/>
          </a:bodyPr>
          <a:lstStyle/>
          <a:p>
            <a:pPr algn="ctr">
              <a:lnSpc>
                <a:spcPct val="115000"/>
              </a:lnSpc>
              <a:spcAft>
                <a:spcPts val="1000"/>
              </a:spcAft>
            </a:pPr>
            <a:r>
              <a:rPr lang="en-GB" sz="2800" dirty="0">
                <a:latin typeface="Comic Sans MS" panose="030F0702030302020204" pitchFamily="66" charset="0"/>
                <a:ea typeface="Calibri" panose="020F0502020204030204" pitchFamily="34" charset="0"/>
                <a:cs typeface="Times New Roman" panose="02020603050405020304" pitchFamily="18" charset="0"/>
              </a:rPr>
              <a:t>Attitudes towards Women Priests</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0" y="523220"/>
            <a:ext cx="12192000" cy="3720890"/>
          </a:xfrm>
          <a:prstGeom prst="rect">
            <a:avLst/>
          </a:prstGeom>
          <a:solidFill>
            <a:schemeClr val="accent6">
              <a:lumMod val="40000"/>
              <a:lumOff val="60000"/>
            </a:schemeClr>
          </a:solidFill>
        </p:spPr>
        <p:txBody>
          <a:bodyPr wrap="square" rtlCol="0">
            <a:spAutoFit/>
          </a:bodyPr>
          <a:lstStyle/>
          <a:p>
            <a:pPr algn="just">
              <a:lnSpc>
                <a:spcPct val="115000"/>
              </a:lnSpc>
              <a:spcAft>
                <a:spcPts val="1000"/>
              </a:spcAft>
            </a:pPr>
            <a:r>
              <a:rPr lang="en-GB" sz="2400" b="1" dirty="0">
                <a:latin typeface="Comic Sans MS" panose="030F0702030302020204" pitchFamily="66" charset="0"/>
                <a:ea typeface="Calibri" panose="020F0502020204030204" pitchFamily="34" charset="0"/>
                <a:cs typeface="Times New Roman" panose="02020603050405020304" pitchFamily="18" charset="0"/>
              </a:rPr>
              <a:t>The Traditional attitude of Protestant Christianity:</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2400" b="1" dirty="0">
                <a:latin typeface="Comic Sans MS" panose="030F0702030302020204" pitchFamily="66" charset="0"/>
                <a:ea typeface="Calibri" panose="020F0502020204030204" pitchFamily="34" charset="0"/>
                <a:cs typeface="Times New Roman" panose="02020603050405020304" pitchFamily="18" charset="0"/>
              </a:rPr>
              <a:t> </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2400" dirty="0">
                <a:latin typeface="Comic Sans MS" panose="030F0702030302020204" pitchFamily="66" charset="0"/>
                <a:ea typeface="Calibri" panose="020F0502020204030204" pitchFamily="34" charset="0"/>
                <a:cs typeface="Times New Roman" panose="02020603050405020304" pitchFamily="18" charset="0"/>
              </a:rPr>
              <a:t>Many Evangelical Protestants teach that men and women have separate and different roles and so cannot have equal rights in religion. It is the role of women to bring up children and run a Christian home. Women should not speak in church and must submit to their husbands. It is the role of men to provide for the family and to lead the family in religion. Men must love their wives as themselves, but only men can be church leaders and teachers.</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004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FBC1B2-B802-469D-8FB6-81F8F4E2D3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7716"/>
            <a:ext cx="12192000" cy="6300283"/>
          </a:xfrm>
          <a:prstGeom prst="rect">
            <a:avLst/>
          </a:prstGeom>
        </p:spPr>
      </p:pic>
      <p:sp>
        <p:nvSpPr>
          <p:cNvPr id="3" name="TextBox 2"/>
          <p:cNvSpPr txBox="1"/>
          <p:nvPr/>
        </p:nvSpPr>
        <p:spPr>
          <a:xfrm>
            <a:off x="0" y="0"/>
            <a:ext cx="12192000" cy="557717"/>
          </a:xfrm>
          <a:prstGeom prst="rect">
            <a:avLst/>
          </a:prstGeom>
          <a:solidFill>
            <a:schemeClr val="accent4">
              <a:lumMod val="40000"/>
              <a:lumOff val="60000"/>
            </a:schemeClr>
          </a:solidFill>
        </p:spPr>
        <p:txBody>
          <a:bodyPr wrap="square" rtlCol="0">
            <a:spAutoFit/>
          </a:bodyPr>
          <a:lstStyle/>
          <a:p>
            <a:pPr algn="ctr">
              <a:lnSpc>
                <a:spcPct val="115000"/>
              </a:lnSpc>
              <a:spcAft>
                <a:spcPts val="1000"/>
              </a:spcAft>
            </a:pPr>
            <a:r>
              <a:rPr lang="en-GB" sz="2800" dirty="0">
                <a:latin typeface="Comic Sans MS" panose="030F0702030302020204" pitchFamily="66" charset="0"/>
                <a:ea typeface="Calibri" panose="020F0502020204030204" pitchFamily="34" charset="0"/>
                <a:cs typeface="Times New Roman" panose="02020603050405020304" pitchFamily="18" charset="0"/>
              </a:rPr>
              <a:t>Attitudes towards Women Priests</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0" y="523220"/>
            <a:ext cx="12192000" cy="4955074"/>
          </a:xfrm>
          <a:prstGeom prst="rect">
            <a:avLst/>
          </a:prstGeom>
          <a:solidFill>
            <a:schemeClr val="accent6">
              <a:lumMod val="40000"/>
              <a:lumOff val="60000"/>
            </a:schemeClr>
          </a:solidFill>
        </p:spPr>
        <p:txBody>
          <a:bodyPr wrap="square" rtlCol="0">
            <a:spAutoFit/>
          </a:bodyPr>
          <a:lstStyle/>
          <a:p>
            <a:pPr algn="just">
              <a:lnSpc>
                <a:spcPct val="115000"/>
              </a:lnSpc>
              <a:spcAft>
                <a:spcPts val="1000"/>
              </a:spcAft>
            </a:pPr>
            <a:r>
              <a:rPr lang="en-GB" sz="2400" b="1" dirty="0">
                <a:latin typeface="Comic Sans MS" panose="030F0702030302020204" pitchFamily="66" charset="0"/>
                <a:ea typeface="Calibri" panose="020F0502020204030204" pitchFamily="34" charset="0"/>
                <a:cs typeface="Times New Roman" panose="02020603050405020304" pitchFamily="18" charset="0"/>
              </a:rPr>
              <a:t>They have this attitude because:</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2400" b="1" dirty="0">
                <a:latin typeface="Comic Sans MS" panose="030F0702030302020204" pitchFamily="66" charset="0"/>
                <a:ea typeface="Calibri" panose="020F0502020204030204" pitchFamily="34" charset="0"/>
                <a:cs typeface="Times New Roman" panose="02020603050405020304" pitchFamily="18" charset="0"/>
              </a:rPr>
              <a:t> </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tabLst>
                <a:tab pos="111760" algn="l"/>
                <a:tab pos="457200" algn="l"/>
              </a:tabLst>
            </a:pPr>
            <a:r>
              <a:rPr lang="en-GB" sz="2400" dirty="0">
                <a:latin typeface="Comic Sans MS" panose="030F0702030302020204" pitchFamily="66" charset="0"/>
                <a:ea typeface="Calibri" panose="020F0502020204030204" pitchFamily="34" charset="0"/>
                <a:cs typeface="Times New Roman" panose="02020603050405020304" pitchFamily="18" charset="0"/>
              </a:rPr>
              <a:t>It is the teaching of the New Testament, which they believe is the final word of God. St Paul teaches that women should not teach or speak in Church.</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tabLst>
                <a:tab pos="111760" algn="l"/>
                <a:tab pos="457200" algn="l"/>
              </a:tabLst>
            </a:pPr>
            <a:r>
              <a:rPr lang="en-GB" sz="2400" dirty="0">
                <a:latin typeface="Comic Sans MS" panose="030F0702030302020204" pitchFamily="66" charset="0"/>
                <a:ea typeface="Calibri" panose="020F0502020204030204" pitchFamily="34" charset="0"/>
                <a:cs typeface="Times New Roman" panose="02020603050405020304" pitchFamily="18" charset="0"/>
              </a:rPr>
              <a:t>St Paul also uses the story of Adam and Eve in Genesis to show that men have been given more rights by God because Adam was created first and it was the woman who was led astray by Satan and then led man astray.</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tabLst>
                <a:tab pos="111760" algn="l"/>
                <a:tab pos="457200" algn="l"/>
              </a:tabLst>
            </a:pPr>
            <a:r>
              <a:rPr lang="en-GB" sz="2400" dirty="0">
                <a:latin typeface="Comic Sans MS" panose="030F0702030302020204" pitchFamily="66" charset="0"/>
                <a:ea typeface="Calibri" panose="020F0502020204030204" pitchFamily="34" charset="0"/>
                <a:cs typeface="Times New Roman" panose="02020603050405020304" pitchFamily="18" charset="0"/>
              </a:rPr>
              <a:t>Although Jesus had women followers, he chose only men as his twelve apostles.</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tabLst>
                <a:tab pos="111760" algn="l"/>
                <a:tab pos="457200" algn="l"/>
              </a:tabLst>
            </a:pPr>
            <a:r>
              <a:rPr lang="en-GB" sz="2400" dirty="0">
                <a:latin typeface="Comic Sans MS" panose="030F0702030302020204" pitchFamily="66" charset="0"/>
                <a:ea typeface="Calibri" panose="020F0502020204030204" pitchFamily="34" charset="0"/>
                <a:cs typeface="Times New Roman" panose="02020603050405020304" pitchFamily="18" charset="0"/>
              </a:rPr>
              <a:t>It has been the tradition of the Church from the beginning that only men should have leadership rights in the Church.</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877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FBC1B2-B802-469D-8FB6-81F8F4E2D3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7716"/>
            <a:ext cx="12192000" cy="6300283"/>
          </a:xfrm>
          <a:prstGeom prst="rect">
            <a:avLst/>
          </a:prstGeom>
        </p:spPr>
      </p:pic>
      <p:sp>
        <p:nvSpPr>
          <p:cNvPr id="3" name="TextBox 2"/>
          <p:cNvSpPr txBox="1"/>
          <p:nvPr/>
        </p:nvSpPr>
        <p:spPr>
          <a:xfrm>
            <a:off x="0" y="0"/>
            <a:ext cx="12192000" cy="557717"/>
          </a:xfrm>
          <a:prstGeom prst="rect">
            <a:avLst/>
          </a:prstGeom>
          <a:solidFill>
            <a:schemeClr val="accent4">
              <a:lumMod val="40000"/>
              <a:lumOff val="60000"/>
            </a:schemeClr>
          </a:solidFill>
        </p:spPr>
        <p:txBody>
          <a:bodyPr wrap="square" rtlCol="0">
            <a:spAutoFit/>
          </a:bodyPr>
          <a:lstStyle/>
          <a:p>
            <a:pPr algn="ctr">
              <a:lnSpc>
                <a:spcPct val="115000"/>
              </a:lnSpc>
              <a:spcAft>
                <a:spcPts val="1000"/>
              </a:spcAft>
            </a:pPr>
            <a:r>
              <a:rPr lang="en-GB" sz="2800" dirty="0">
                <a:latin typeface="Comic Sans MS" panose="030F0702030302020204" pitchFamily="66" charset="0"/>
                <a:ea typeface="Calibri" panose="020F0502020204030204" pitchFamily="34" charset="0"/>
                <a:cs typeface="Times New Roman" panose="02020603050405020304" pitchFamily="18" charset="0"/>
              </a:rPr>
              <a:t>Attitudes towards Women Priests</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0" y="523220"/>
            <a:ext cx="12192000" cy="6432595"/>
          </a:xfrm>
          <a:prstGeom prst="rect">
            <a:avLst/>
          </a:prstGeom>
          <a:solidFill>
            <a:schemeClr val="accent6">
              <a:lumMod val="40000"/>
              <a:lumOff val="60000"/>
            </a:schemeClr>
          </a:solidFill>
        </p:spPr>
        <p:txBody>
          <a:bodyPr wrap="square" rtlCol="0">
            <a:spAutoFit/>
          </a:bodyPr>
          <a:lstStyle/>
          <a:p>
            <a:pPr algn="just">
              <a:lnSpc>
                <a:spcPct val="115000"/>
              </a:lnSpc>
              <a:spcAft>
                <a:spcPts val="1000"/>
              </a:spcAft>
            </a:pPr>
            <a:r>
              <a:rPr lang="en-GB" sz="2400" b="1" dirty="0">
                <a:latin typeface="Comic Sans MS" panose="030F0702030302020204" pitchFamily="66" charset="0"/>
                <a:ea typeface="Calibri" panose="020F0502020204030204" pitchFamily="34" charset="0"/>
                <a:cs typeface="Times New Roman" panose="02020603050405020304" pitchFamily="18" charset="0"/>
              </a:rPr>
              <a:t>The modern attitude of Protestant Christianity:</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2400" dirty="0">
                <a:latin typeface="Comic Sans MS" panose="030F0702030302020204" pitchFamily="66" charset="0"/>
                <a:ea typeface="Calibri" panose="020F0502020204030204" pitchFamily="34" charset="0"/>
                <a:cs typeface="Times New Roman" panose="02020603050405020304" pitchFamily="18" charset="0"/>
              </a:rPr>
              <a:t>Many Protestant Churches now accept that men and women should have equal rights, and they have women ministers and priests (for example Church of England, Methodist, United Reformed Church and Baptist). </a:t>
            </a:r>
          </a:p>
          <a:p>
            <a:pPr algn="just">
              <a:lnSpc>
                <a:spcPct val="115000"/>
              </a:lnSpc>
              <a:spcAft>
                <a:spcPts val="1000"/>
              </a:spcAft>
            </a:pPr>
            <a:r>
              <a:rPr lang="en-GB" sz="2000" b="1" dirty="0">
                <a:latin typeface="Comic Sans MS" panose="030F0702030302020204" pitchFamily="66" charset="0"/>
                <a:ea typeface="Calibri" panose="020F0502020204030204" pitchFamily="34" charset="0"/>
                <a:cs typeface="Times New Roman" panose="02020603050405020304" pitchFamily="18" charset="0"/>
              </a:rPr>
              <a:t>This teaching is based on:</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tabLst>
                <a:tab pos="111760" algn="l"/>
                <a:tab pos="457200" algn="l"/>
              </a:tabLst>
            </a:pPr>
            <a:r>
              <a:rPr lang="en-GB" sz="2000" dirty="0">
                <a:latin typeface="Comic Sans MS" panose="030F0702030302020204" pitchFamily="66" charset="0"/>
                <a:ea typeface="Calibri" panose="020F0502020204030204" pitchFamily="34" charset="0"/>
                <a:cs typeface="Times New Roman" panose="02020603050405020304" pitchFamily="18" charset="0"/>
              </a:rPr>
              <a:t>The creation story in Genesis 1, which says that God created male and female at the same time and of equal status because both were created in the image of God.</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tabLst>
                <a:tab pos="111760" algn="l"/>
                <a:tab pos="457200" algn="l"/>
              </a:tabLst>
            </a:pPr>
            <a:r>
              <a:rPr lang="en-GB" sz="2000" dirty="0">
                <a:latin typeface="Comic Sans MS" panose="030F0702030302020204" pitchFamily="66" charset="0"/>
                <a:ea typeface="Calibri" panose="020F0502020204030204" pitchFamily="34" charset="0"/>
                <a:cs typeface="Times New Roman" panose="02020603050405020304" pitchFamily="18" charset="0"/>
              </a:rPr>
              <a:t>Some letters of Paul where he teaches that in Christ there is neither male nor female therefore men and women should have equal rights.</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tabLst>
                <a:tab pos="111760" algn="l"/>
                <a:tab pos="457200" algn="l"/>
              </a:tabLst>
            </a:pPr>
            <a:r>
              <a:rPr lang="en-GB" sz="2000" dirty="0">
                <a:latin typeface="Comic Sans MS" panose="030F0702030302020204" pitchFamily="66" charset="0"/>
                <a:ea typeface="Calibri" panose="020F0502020204030204" pitchFamily="34" charset="0"/>
                <a:cs typeface="Times New Roman" panose="02020603050405020304" pitchFamily="18" charset="0"/>
              </a:rPr>
              <a:t>The evidence from the Gospels that Jesus treated women as his equals. He treated a Samaritan woman as his equal. He had women disciples who stayed with him at the cross unlike the male disciples who ran away. It was to women that Jesus first appeared after the resurrection.</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tabLst>
                <a:tab pos="111760" algn="l"/>
                <a:tab pos="457200" algn="l"/>
              </a:tabLst>
            </a:pPr>
            <a:r>
              <a:rPr lang="en-GB" sz="2000" dirty="0">
                <a:latin typeface="Comic Sans MS" panose="030F0702030302020204" pitchFamily="66" charset="0"/>
                <a:ea typeface="Calibri" panose="020F0502020204030204" pitchFamily="34" charset="0"/>
                <a:cs typeface="Times New Roman" panose="02020603050405020304" pitchFamily="18" charset="0"/>
              </a:rPr>
              <a:t>Some evidence that there were women priests in the early Church. The Council of Laodicea banned women priests in the fourth century and it would have not banned something that did not exist.</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739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FBC1B2-B802-469D-8FB6-81F8F4E2D3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7716"/>
            <a:ext cx="12192000" cy="6300283"/>
          </a:xfrm>
          <a:prstGeom prst="rect">
            <a:avLst/>
          </a:prstGeom>
        </p:spPr>
      </p:pic>
      <p:sp>
        <p:nvSpPr>
          <p:cNvPr id="3" name="TextBox 2"/>
          <p:cNvSpPr txBox="1"/>
          <p:nvPr/>
        </p:nvSpPr>
        <p:spPr>
          <a:xfrm>
            <a:off x="0" y="0"/>
            <a:ext cx="12192000" cy="557717"/>
          </a:xfrm>
          <a:prstGeom prst="rect">
            <a:avLst/>
          </a:prstGeom>
          <a:solidFill>
            <a:schemeClr val="accent4">
              <a:lumMod val="40000"/>
              <a:lumOff val="60000"/>
            </a:schemeClr>
          </a:solidFill>
        </p:spPr>
        <p:txBody>
          <a:bodyPr wrap="square" rtlCol="0">
            <a:spAutoFit/>
          </a:bodyPr>
          <a:lstStyle/>
          <a:p>
            <a:pPr algn="ctr">
              <a:lnSpc>
                <a:spcPct val="115000"/>
              </a:lnSpc>
              <a:spcAft>
                <a:spcPts val="1000"/>
              </a:spcAft>
            </a:pPr>
            <a:r>
              <a:rPr lang="en-GB" sz="2800" dirty="0">
                <a:latin typeface="Comic Sans MS" panose="030F0702030302020204" pitchFamily="66" charset="0"/>
                <a:ea typeface="Calibri" panose="020F0502020204030204" pitchFamily="34" charset="0"/>
                <a:cs typeface="Times New Roman" panose="02020603050405020304" pitchFamily="18" charset="0"/>
              </a:rPr>
              <a:t>Arguments against Women Priests</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0" y="523220"/>
            <a:ext cx="12192000" cy="3610284"/>
          </a:xfrm>
          <a:prstGeom prst="rect">
            <a:avLst/>
          </a:prstGeom>
          <a:solidFill>
            <a:srgbClr val="FF0000"/>
          </a:solidFill>
        </p:spPr>
        <p:txBody>
          <a:bodyPr wrap="square" rtlCol="0">
            <a:spAutoFit/>
          </a:bodyPr>
          <a:lstStyle/>
          <a:p>
            <a:pPr marL="342900" lvl="0" indent="-342900" algn="just">
              <a:lnSpc>
                <a:spcPct val="115000"/>
              </a:lnSpc>
              <a:spcAft>
                <a:spcPts val="0"/>
              </a:spcAft>
              <a:buFont typeface="Wingdings" panose="05000000000000000000" pitchFamily="2" charset="2"/>
              <a:buChar char=""/>
            </a:pPr>
            <a:r>
              <a:rPr lang="en-GB" sz="2000" dirty="0">
                <a:solidFill>
                  <a:schemeClr val="bg1"/>
                </a:solidFill>
                <a:latin typeface="Comic Sans MS" panose="030F0702030302020204" pitchFamily="66" charset="0"/>
                <a:ea typeface="Times New Roman" panose="02020603050405020304" pitchFamily="18" charset="0"/>
                <a:cs typeface="Times New Roman" panose="02020603050405020304" pitchFamily="18" charset="0"/>
              </a:rPr>
              <a:t>Jesus’ disciples were all men so we should not have women priests</a:t>
            </a:r>
            <a:endParaRPr lang="en-GB"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en-GB" sz="2000" dirty="0">
                <a:solidFill>
                  <a:schemeClr val="bg1"/>
                </a:solidFill>
                <a:latin typeface="Comic Sans MS" panose="030F0702030302020204" pitchFamily="66" charset="0"/>
                <a:ea typeface="Times New Roman" panose="02020603050405020304" pitchFamily="18" charset="0"/>
                <a:cs typeface="Times New Roman" panose="02020603050405020304" pitchFamily="18" charset="0"/>
              </a:rPr>
              <a:t>The ordained ministry of the Church has not changed in 2000 years and so it should not start now</a:t>
            </a:r>
            <a:endParaRPr lang="en-GB"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en-GB" sz="2000" dirty="0">
                <a:solidFill>
                  <a:schemeClr val="bg1"/>
                </a:solidFill>
                <a:latin typeface="Comic Sans MS" panose="030F0702030302020204" pitchFamily="66" charset="0"/>
                <a:ea typeface="Times New Roman" panose="02020603050405020304" pitchFamily="18" charset="0"/>
                <a:cs typeface="Times New Roman" panose="02020603050405020304" pitchFamily="18" charset="0"/>
              </a:rPr>
              <a:t>The tradition of the Church should be relied upon and they did not have women priests</a:t>
            </a:r>
            <a:endParaRPr lang="en-GB"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en-GB" sz="2000" dirty="0">
                <a:solidFill>
                  <a:schemeClr val="bg1"/>
                </a:solidFill>
                <a:latin typeface="Comic Sans MS" panose="030F0702030302020204" pitchFamily="66" charset="0"/>
                <a:ea typeface="Times New Roman" panose="02020603050405020304" pitchFamily="18" charset="0"/>
                <a:cs typeface="Times New Roman" panose="02020603050405020304" pitchFamily="18" charset="0"/>
              </a:rPr>
              <a:t>To change now would be too much and so much caution needs to be given to such a move</a:t>
            </a:r>
            <a:endParaRPr lang="en-GB"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en-GB" sz="2000" dirty="0">
                <a:solidFill>
                  <a:schemeClr val="bg1"/>
                </a:solidFill>
                <a:latin typeface="Comic Sans MS" panose="030F0702030302020204" pitchFamily="66" charset="0"/>
                <a:ea typeface="Times New Roman" panose="02020603050405020304" pitchFamily="18" charset="0"/>
                <a:cs typeface="Times New Roman" panose="02020603050405020304" pitchFamily="18" charset="0"/>
              </a:rPr>
              <a:t>Such a change needs to be done by the whole Church and they need to be called to a Council to do this</a:t>
            </a:r>
            <a:endParaRPr lang="en-GB"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en-GB" sz="2000" dirty="0">
                <a:solidFill>
                  <a:schemeClr val="bg1"/>
                </a:solidFill>
                <a:latin typeface="Comic Sans MS" panose="030F0702030302020204" pitchFamily="66" charset="0"/>
                <a:ea typeface="Times New Roman" panose="02020603050405020304" pitchFamily="18" charset="0"/>
                <a:cs typeface="Times New Roman" panose="02020603050405020304" pitchFamily="18" charset="0"/>
              </a:rPr>
              <a:t>It is not fair to those who have given their life to the Church to now find it changed</a:t>
            </a:r>
            <a:endParaRPr lang="en-GB"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en-GB" sz="2000" dirty="0">
                <a:solidFill>
                  <a:schemeClr val="bg1"/>
                </a:solidFill>
                <a:latin typeface="Comic Sans MS" panose="030F0702030302020204" pitchFamily="66" charset="0"/>
                <a:ea typeface="Times New Roman" panose="02020603050405020304" pitchFamily="18" charset="0"/>
                <a:cs typeface="Times New Roman" panose="02020603050405020304" pitchFamily="18" charset="0"/>
              </a:rPr>
              <a:t>The aim should be bringing churches closer together but women priests will only divide churches</a:t>
            </a:r>
            <a:endParaRPr lang="en-GB"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pPr>
            <a:r>
              <a:rPr lang="en-GB" sz="2000" dirty="0">
                <a:solidFill>
                  <a:schemeClr val="bg1"/>
                </a:solidFill>
                <a:latin typeface="Comic Sans MS" panose="030F0702030302020204" pitchFamily="66" charset="0"/>
                <a:ea typeface="Times New Roman" panose="02020603050405020304" pitchFamily="18" charset="0"/>
                <a:cs typeface="Times New Roman" panose="02020603050405020304" pitchFamily="18" charset="0"/>
              </a:rPr>
              <a:t>The bible uses male imagery of God as Father, Jesus as Son and so this gives a distinctive male role</a:t>
            </a:r>
            <a:endPar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188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FBC1B2-B802-469D-8FB6-81F8F4E2D3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7716"/>
            <a:ext cx="12192000" cy="6300283"/>
          </a:xfrm>
          <a:prstGeom prst="rect">
            <a:avLst/>
          </a:prstGeom>
        </p:spPr>
      </p:pic>
      <p:sp>
        <p:nvSpPr>
          <p:cNvPr id="3" name="TextBox 2"/>
          <p:cNvSpPr txBox="1"/>
          <p:nvPr/>
        </p:nvSpPr>
        <p:spPr>
          <a:xfrm>
            <a:off x="0" y="0"/>
            <a:ext cx="12192000" cy="557717"/>
          </a:xfrm>
          <a:prstGeom prst="rect">
            <a:avLst/>
          </a:prstGeom>
          <a:solidFill>
            <a:schemeClr val="accent4">
              <a:lumMod val="40000"/>
              <a:lumOff val="60000"/>
            </a:schemeClr>
          </a:solidFill>
        </p:spPr>
        <p:txBody>
          <a:bodyPr wrap="square" rtlCol="0">
            <a:spAutoFit/>
          </a:bodyPr>
          <a:lstStyle/>
          <a:p>
            <a:pPr algn="ctr">
              <a:lnSpc>
                <a:spcPct val="115000"/>
              </a:lnSpc>
              <a:spcAft>
                <a:spcPts val="1000"/>
              </a:spcAft>
            </a:pPr>
            <a:r>
              <a:rPr lang="en-GB" sz="2800" dirty="0">
                <a:latin typeface="Comic Sans MS" panose="030F0702030302020204" pitchFamily="66" charset="0"/>
                <a:ea typeface="Calibri" panose="020F0502020204030204" pitchFamily="34" charset="0"/>
                <a:cs typeface="Times New Roman" panose="02020603050405020304" pitchFamily="18" charset="0"/>
              </a:rPr>
              <a:t>Arguments against Women Priests</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0" y="523220"/>
            <a:ext cx="12192000" cy="3610284"/>
          </a:xfrm>
          <a:prstGeom prst="rect">
            <a:avLst/>
          </a:prstGeom>
          <a:solidFill>
            <a:srgbClr val="FF0000"/>
          </a:solidFill>
        </p:spPr>
        <p:txBody>
          <a:bodyPr wrap="square" rtlCol="0">
            <a:spAutoFit/>
          </a:bodyPr>
          <a:lstStyle/>
          <a:p>
            <a:pPr marL="342900" lvl="0" indent="-342900" algn="just">
              <a:lnSpc>
                <a:spcPct val="115000"/>
              </a:lnSpc>
              <a:spcAft>
                <a:spcPts val="0"/>
              </a:spcAft>
              <a:buFont typeface="Wingdings" panose="05000000000000000000" pitchFamily="2" charset="2"/>
              <a:buChar char=""/>
            </a:pPr>
            <a:r>
              <a:rPr lang="en-GB" sz="2000" dirty="0">
                <a:solidFill>
                  <a:schemeClr val="bg1"/>
                </a:solidFill>
                <a:latin typeface="Comic Sans MS" panose="030F0702030302020204" pitchFamily="66" charset="0"/>
                <a:ea typeface="Times New Roman" panose="02020603050405020304" pitchFamily="18" charset="0"/>
                <a:cs typeface="Times New Roman" panose="02020603050405020304" pitchFamily="18" charset="0"/>
              </a:rPr>
              <a:t>Priests represent Jesus at the altar, Jesus was male and so the Priest should also be male</a:t>
            </a:r>
            <a:endParaRPr lang="en-GB"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en-GB" sz="2000" dirty="0">
                <a:solidFill>
                  <a:schemeClr val="bg1"/>
                </a:solidFill>
                <a:latin typeface="Comic Sans MS" panose="030F0702030302020204" pitchFamily="66" charset="0"/>
                <a:ea typeface="Times New Roman" panose="02020603050405020304" pitchFamily="18" charset="0"/>
                <a:cs typeface="Times New Roman" panose="02020603050405020304" pitchFamily="18" charset="0"/>
              </a:rPr>
              <a:t>The Bible talks about headship: The Bishop is the head of the Diocese; the priest is head of the congregation and the father the head of the family as Jesus is head of the church and God is the father of us all</a:t>
            </a:r>
            <a:endParaRPr lang="en-GB"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en-GB" sz="2000" dirty="0">
                <a:solidFill>
                  <a:schemeClr val="bg1"/>
                </a:solidFill>
                <a:latin typeface="Comic Sans MS" panose="030F0702030302020204" pitchFamily="66" charset="0"/>
                <a:ea typeface="Times New Roman" panose="02020603050405020304" pitchFamily="18" charset="0"/>
                <a:cs typeface="Times New Roman" panose="02020603050405020304" pitchFamily="18" charset="0"/>
              </a:rPr>
              <a:t>The Bible says that headship should be exercised by men</a:t>
            </a:r>
            <a:endParaRPr lang="en-GB"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en-GB" sz="2000" dirty="0">
                <a:solidFill>
                  <a:schemeClr val="bg1"/>
                </a:solidFill>
                <a:latin typeface="Comic Sans MS" panose="030F0702030302020204" pitchFamily="66" charset="0"/>
                <a:ea typeface="Times New Roman" panose="02020603050405020304" pitchFamily="18" charset="0"/>
                <a:cs typeface="Times New Roman" panose="02020603050405020304" pitchFamily="18" charset="0"/>
              </a:rPr>
              <a:t>St Paul says that women should not address large numbers of people or speak in public</a:t>
            </a:r>
            <a:endParaRPr lang="en-GB"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en-GB" sz="2000" dirty="0">
                <a:solidFill>
                  <a:schemeClr val="bg1"/>
                </a:solidFill>
                <a:latin typeface="Comic Sans MS" panose="030F0702030302020204" pitchFamily="66" charset="0"/>
                <a:ea typeface="Times New Roman" panose="02020603050405020304" pitchFamily="18" charset="0"/>
                <a:cs typeface="Times New Roman" panose="02020603050405020304" pitchFamily="18" charset="0"/>
              </a:rPr>
              <a:t>Changes to bringing women Priests in happened a while ago and it has not improved the church</a:t>
            </a:r>
            <a:endParaRPr lang="en-GB"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pPr>
            <a:r>
              <a:rPr lang="en-GB" sz="2000" dirty="0">
                <a:solidFill>
                  <a:schemeClr val="bg1"/>
                </a:solidFill>
                <a:latin typeface="Comic Sans MS" panose="030F0702030302020204" pitchFamily="66" charset="0"/>
                <a:ea typeface="Times New Roman" panose="02020603050405020304" pitchFamily="18" charset="0"/>
                <a:cs typeface="Times New Roman" panose="02020603050405020304" pitchFamily="18" charset="0"/>
              </a:rPr>
              <a:t>Male and female are complimentary – insisting on male priests and Bishops is not to suggest that men are better or more important; having female priests and Bishops dilutes those complimentary gifts. We should allow the distinction to stand</a:t>
            </a:r>
            <a:endPar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712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FBC1B2-B802-469D-8FB6-81F8F4E2D3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7716"/>
            <a:ext cx="12192000" cy="6300283"/>
          </a:xfrm>
          <a:prstGeom prst="rect">
            <a:avLst/>
          </a:prstGeom>
        </p:spPr>
      </p:pic>
      <p:sp>
        <p:nvSpPr>
          <p:cNvPr id="3" name="TextBox 2"/>
          <p:cNvSpPr txBox="1"/>
          <p:nvPr/>
        </p:nvSpPr>
        <p:spPr>
          <a:xfrm>
            <a:off x="0" y="0"/>
            <a:ext cx="12192000" cy="557717"/>
          </a:xfrm>
          <a:prstGeom prst="rect">
            <a:avLst/>
          </a:prstGeom>
          <a:solidFill>
            <a:schemeClr val="accent4">
              <a:lumMod val="40000"/>
              <a:lumOff val="60000"/>
            </a:schemeClr>
          </a:solidFill>
        </p:spPr>
        <p:txBody>
          <a:bodyPr wrap="square" rtlCol="0">
            <a:spAutoFit/>
          </a:bodyPr>
          <a:lstStyle/>
          <a:p>
            <a:pPr algn="ctr">
              <a:lnSpc>
                <a:spcPct val="115000"/>
              </a:lnSpc>
              <a:spcAft>
                <a:spcPts val="1000"/>
              </a:spcAft>
            </a:pPr>
            <a:r>
              <a:rPr lang="en-GB" sz="2800" dirty="0">
                <a:latin typeface="Comic Sans MS" panose="030F0702030302020204" pitchFamily="66" charset="0"/>
                <a:ea typeface="Calibri" panose="020F0502020204030204" pitchFamily="34" charset="0"/>
                <a:cs typeface="Times New Roman" panose="02020603050405020304" pitchFamily="18" charset="0"/>
              </a:rPr>
              <a:t>Arguments against Women Priests</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0" y="523220"/>
            <a:ext cx="12192000" cy="5359031"/>
          </a:xfrm>
          <a:prstGeom prst="rect">
            <a:avLst/>
          </a:prstGeom>
          <a:solidFill>
            <a:srgbClr val="92D050"/>
          </a:solidFill>
        </p:spPr>
        <p:txBody>
          <a:bodyPr wrap="square" rtlCol="0">
            <a:spAutoFit/>
          </a:bodyPr>
          <a:lstStyle/>
          <a:p>
            <a:pPr marL="342900" lvl="0" indent="-342900" algn="just">
              <a:lnSpc>
                <a:spcPct val="115000"/>
              </a:lnSpc>
              <a:spcAft>
                <a:spcPts val="0"/>
              </a:spcAft>
              <a:buFont typeface="Wingdings" panose="05000000000000000000" pitchFamily="2" charset="2"/>
              <a:buChar char=""/>
            </a:pPr>
            <a:r>
              <a:rPr lang="en-GB" sz="2400" dirty="0">
                <a:latin typeface="Comic Sans MS" panose="030F0702030302020204" pitchFamily="66" charset="0"/>
                <a:ea typeface="Times New Roman" panose="02020603050405020304" pitchFamily="18" charset="0"/>
                <a:cs typeface="Times New Roman" panose="02020603050405020304" pitchFamily="18" charset="0"/>
              </a:rPr>
              <a:t>Jesus had lots of women disciples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en-GB" sz="2400" dirty="0">
                <a:latin typeface="Comic Sans MS" panose="030F0702030302020204" pitchFamily="66" charset="0"/>
                <a:ea typeface="Times New Roman" panose="02020603050405020304" pitchFamily="18" charset="0"/>
                <a:cs typeface="Times New Roman" panose="02020603050405020304" pitchFamily="18" charset="0"/>
              </a:rPr>
              <a:t>Mary Magdalene was the first witness to the resurrection</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en-GB" sz="2400" dirty="0">
                <a:latin typeface="Comic Sans MS" panose="030F0702030302020204" pitchFamily="66" charset="0"/>
                <a:ea typeface="Times New Roman" panose="02020603050405020304" pitchFamily="18" charset="0"/>
                <a:cs typeface="Times New Roman" panose="02020603050405020304" pitchFamily="18" charset="0"/>
              </a:rPr>
              <a:t>“Apostle” means sent and so Mary was the first apostle</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en-GB" sz="2400" dirty="0">
                <a:latin typeface="Comic Sans MS" panose="030F0702030302020204" pitchFamily="66" charset="0"/>
                <a:ea typeface="Times New Roman" panose="02020603050405020304" pitchFamily="18" charset="0"/>
                <a:cs typeface="Times New Roman" panose="02020603050405020304" pitchFamily="18" charset="0"/>
              </a:rPr>
              <a:t>In the early Church women had status and there were many other ministries so why can we not return to these variations?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en-GB" sz="2400" dirty="0">
                <a:latin typeface="Comic Sans MS" panose="030F0702030302020204" pitchFamily="66" charset="0"/>
                <a:ea typeface="Times New Roman" panose="02020603050405020304" pitchFamily="18" charset="0"/>
                <a:cs typeface="Times New Roman" panose="02020603050405020304" pitchFamily="18" charset="0"/>
              </a:rPr>
              <a:t>Waiting for all churches to agree with take a long time. Some churches have “gone it alone” and so the divisions will always exist</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en-GB" sz="2400" dirty="0">
                <a:latin typeface="Comic Sans MS" panose="030F0702030302020204" pitchFamily="66" charset="0"/>
                <a:ea typeface="Times New Roman" panose="02020603050405020304" pitchFamily="18" charset="0"/>
                <a:cs typeface="Times New Roman" panose="02020603050405020304" pitchFamily="18" charset="0"/>
              </a:rPr>
              <a:t>God has given the church work to do and if they are to fulfil the work then changes are needed</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pPr>
            <a:r>
              <a:rPr lang="en-GB" sz="2400" dirty="0">
                <a:latin typeface="Comic Sans MS" panose="030F0702030302020204" pitchFamily="66" charset="0"/>
                <a:ea typeface="Times New Roman" panose="02020603050405020304" pitchFamily="18" charset="0"/>
                <a:cs typeface="Times New Roman" panose="02020603050405020304" pitchFamily="18" charset="0"/>
              </a:rPr>
              <a:t>The Bible often talks about God as “we” and sometimes uses female imagery e.g. God’s wisdom is usually a “she”</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endPar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112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FBC1B2-B802-469D-8FB6-81F8F4E2D3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7716"/>
            <a:ext cx="12192000" cy="6300283"/>
          </a:xfrm>
          <a:prstGeom prst="rect">
            <a:avLst/>
          </a:prstGeom>
        </p:spPr>
      </p:pic>
      <p:sp>
        <p:nvSpPr>
          <p:cNvPr id="3" name="TextBox 2"/>
          <p:cNvSpPr txBox="1"/>
          <p:nvPr/>
        </p:nvSpPr>
        <p:spPr>
          <a:xfrm>
            <a:off x="0" y="0"/>
            <a:ext cx="12192000" cy="557717"/>
          </a:xfrm>
          <a:prstGeom prst="rect">
            <a:avLst/>
          </a:prstGeom>
          <a:solidFill>
            <a:schemeClr val="accent4">
              <a:lumMod val="40000"/>
              <a:lumOff val="60000"/>
            </a:schemeClr>
          </a:solidFill>
        </p:spPr>
        <p:txBody>
          <a:bodyPr wrap="square" rtlCol="0">
            <a:spAutoFit/>
          </a:bodyPr>
          <a:lstStyle/>
          <a:p>
            <a:pPr algn="ctr">
              <a:lnSpc>
                <a:spcPct val="115000"/>
              </a:lnSpc>
              <a:spcAft>
                <a:spcPts val="1000"/>
              </a:spcAft>
            </a:pPr>
            <a:r>
              <a:rPr lang="en-GB" sz="2800" dirty="0">
                <a:latin typeface="Comic Sans MS" panose="030F0702030302020204" pitchFamily="66" charset="0"/>
                <a:ea typeface="Calibri" panose="020F0502020204030204" pitchFamily="34" charset="0"/>
                <a:cs typeface="Times New Roman" panose="02020603050405020304" pitchFamily="18" charset="0"/>
              </a:rPr>
              <a:t>Arguments against Women Priests</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0" y="523220"/>
            <a:ext cx="12192000" cy="3235373"/>
          </a:xfrm>
          <a:prstGeom prst="rect">
            <a:avLst/>
          </a:prstGeom>
          <a:solidFill>
            <a:srgbClr val="92D050"/>
          </a:solidFill>
        </p:spPr>
        <p:txBody>
          <a:bodyPr wrap="square" rtlCol="0">
            <a:spAutoFit/>
          </a:bodyPr>
          <a:lstStyle/>
          <a:p>
            <a:pPr marL="342900" lvl="0" indent="-342900" algn="just">
              <a:lnSpc>
                <a:spcPct val="115000"/>
              </a:lnSpc>
              <a:spcAft>
                <a:spcPts val="0"/>
              </a:spcAft>
              <a:buFont typeface="Wingdings" panose="05000000000000000000" pitchFamily="2" charset="2"/>
              <a:buChar char=""/>
            </a:pPr>
            <a:r>
              <a:rPr lang="en-GB" sz="2400" dirty="0">
                <a:latin typeface="Comic Sans MS" panose="030F0702030302020204" pitchFamily="66" charset="0"/>
                <a:ea typeface="Times New Roman" panose="02020603050405020304" pitchFamily="18" charset="0"/>
                <a:cs typeface="Times New Roman" panose="02020603050405020304" pitchFamily="18" charset="0"/>
              </a:rPr>
              <a:t>Jesus sacrifices himself for all humanity and so all humanity is represented at the altar. Therefore, the Priest and Bishop can be male or female</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en-GB" sz="2400" dirty="0">
                <a:latin typeface="Comic Sans MS" panose="030F0702030302020204" pitchFamily="66" charset="0"/>
                <a:ea typeface="Times New Roman" panose="02020603050405020304" pitchFamily="18" charset="0"/>
                <a:cs typeface="Times New Roman" panose="02020603050405020304" pitchFamily="18" charset="0"/>
              </a:rPr>
              <a:t>St Paul’s cautious nature about women was relevant to his time</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en-GB" sz="2400" dirty="0">
                <a:latin typeface="Comic Sans MS" panose="030F0702030302020204" pitchFamily="66" charset="0"/>
                <a:ea typeface="Times New Roman" panose="02020603050405020304" pitchFamily="18" charset="0"/>
                <a:cs typeface="Times New Roman" panose="02020603050405020304" pitchFamily="18" charset="0"/>
              </a:rPr>
              <a:t>St Paul also says that “there is neither female nor male”</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en-GB" sz="2400" dirty="0">
                <a:latin typeface="Comic Sans MS" panose="030F0702030302020204" pitchFamily="66" charset="0"/>
                <a:ea typeface="Times New Roman" panose="02020603050405020304" pitchFamily="18" charset="0"/>
                <a:cs typeface="Times New Roman" panose="02020603050405020304" pitchFamily="18" charset="0"/>
              </a:rPr>
              <a:t>Women clergy are often better than the male clergy</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pPr>
            <a:r>
              <a:rPr lang="en-GB" sz="2400" dirty="0">
                <a:latin typeface="Comic Sans MS" panose="030F0702030302020204" pitchFamily="66" charset="0"/>
                <a:ea typeface="Times New Roman" panose="02020603050405020304" pitchFamily="18" charset="0"/>
                <a:cs typeface="Times New Roman" panose="02020603050405020304" pitchFamily="18" charset="0"/>
              </a:rPr>
              <a:t>It is simply justice!</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endPar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74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392A456-C87C-4486-B68E-2A6BCDE781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2898"/>
            <a:ext cx="12192000" cy="6355101"/>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Attitudes to other religions</a:t>
            </a:r>
          </a:p>
        </p:txBody>
      </p:sp>
      <p:sp>
        <p:nvSpPr>
          <p:cNvPr id="6" name="TextBox 5"/>
          <p:cNvSpPr txBox="1"/>
          <p:nvPr/>
        </p:nvSpPr>
        <p:spPr>
          <a:xfrm>
            <a:off x="5692140" y="523220"/>
            <a:ext cx="6499860" cy="4866845"/>
          </a:xfrm>
          <a:prstGeom prst="rect">
            <a:avLst/>
          </a:prstGeom>
          <a:solidFill>
            <a:schemeClr val="accent4">
              <a:lumMod val="20000"/>
              <a:lumOff val="80000"/>
            </a:schemeClr>
          </a:solidFill>
        </p:spPr>
        <p:txBody>
          <a:bodyPr wrap="square" rtlCol="0">
            <a:spAutoFit/>
          </a:bodyPr>
          <a:lstStyle/>
          <a:p>
            <a:pPr marL="228600" algn="just">
              <a:lnSpc>
                <a:spcPct val="115000"/>
              </a:lnSpc>
              <a:spcAft>
                <a:spcPts val="1000"/>
              </a:spcAft>
            </a:pPr>
            <a:r>
              <a:rPr lang="en-GB" sz="2400" dirty="0">
                <a:latin typeface="Comic Sans MS" panose="030F0702030302020204" pitchFamily="66" charset="0"/>
                <a:ea typeface="Calibri" panose="020F0502020204030204" pitchFamily="34" charset="0"/>
                <a:cs typeface="Times New Roman" panose="02020603050405020304" pitchFamily="18" charset="0"/>
              </a:rPr>
              <a:t>"... it is impossible today for any one religion to exist in splendid isolation and ignore the others. Today more than ever, Christianity too is brought into contact, discussion and confrontation with other religions. To the extension of the geographical horizon of religion at the beginning of modern times there has been added in our own time an enormous extension of the historical horizon.“</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15000"/>
              </a:lnSpc>
              <a:spcAft>
                <a:spcPts val="1000"/>
              </a:spcAft>
            </a:pPr>
            <a:r>
              <a:rPr lang="en-GB" sz="2400" dirty="0">
                <a:latin typeface="Comic Sans MS" panose="030F0702030302020204" pitchFamily="66" charset="0"/>
                <a:ea typeface="Calibri" panose="020F0502020204030204" pitchFamily="34" charset="0"/>
                <a:cs typeface="Times New Roman" panose="02020603050405020304" pitchFamily="18" charset="0"/>
              </a:rPr>
              <a:t>Hans </a:t>
            </a:r>
            <a:r>
              <a:rPr lang="en-GB" sz="2400" dirty="0" err="1">
                <a:latin typeface="Comic Sans MS" panose="030F0702030302020204" pitchFamily="66" charset="0"/>
                <a:ea typeface="Calibri" panose="020F0502020204030204" pitchFamily="34" charset="0"/>
                <a:cs typeface="Times New Roman" panose="02020603050405020304" pitchFamily="18" charset="0"/>
              </a:rPr>
              <a:t>Küng</a:t>
            </a:r>
            <a:r>
              <a:rPr lang="en-GB" sz="2400" dirty="0">
                <a:latin typeface="Comic Sans MS" panose="030F0702030302020204" pitchFamily="66" charset="0"/>
                <a:ea typeface="Calibri" panose="020F0502020204030204" pitchFamily="34" charset="0"/>
                <a:cs typeface="Times New Roman" panose="02020603050405020304" pitchFamily="18" charset="0"/>
              </a:rPr>
              <a:t>, On Being a Christian</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1901B3B5-8E59-45A8-BADB-4184BA5FBF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3541"/>
            <a:ext cx="5692140" cy="6314457"/>
          </a:xfrm>
          <a:prstGeom prst="rect">
            <a:avLst/>
          </a:prstGeom>
        </p:spPr>
      </p:pic>
    </p:spTree>
    <p:extLst>
      <p:ext uri="{BB962C8B-B14F-4D97-AF65-F5344CB8AC3E}">
        <p14:creationId xmlns:p14="http://schemas.microsoft.com/office/powerpoint/2010/main" val="427893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Review of information and test your knowledge</a:t>
            </a:r>
          </a:p>
        </p:txBody>
      </p:sp>
      <p:sp>
        <p:nvSpPr>
          <p:cNvPr id="4" name="TextBox 3"/>
          <p:cNvSpPr txBox="1"/>
          <p:nvPr/>
        </p:nvSpPr>
        <p:spPr>
          <a:xfrm>
            <a:off x="0" y="919655"/>
            <a:ext cx="12192000" cy="954107"/>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You will be given a sheet with some general questions.</a:t>
            </a:r>
          </a:p>
          <a:p>
            <a:pPr algn="ctr"/>
            <a:r>
              <a:rPr lang="en-GB" sz="2800" dirty="0">
                <a:latin typeface="Segoe Print" panose="02000600000000000000" pitchFamily="2" charset="0"/>
              </a:rPr>
              <a:t>Have a go at answering them. </a:t>
            </a:r>
          </a:p>
        </p:txBody>
      </p:sp>
    </p:spTree>
    <p:extLst>
      <p:ext uri="{BB962C8B-B14F-4D97-AF65-F5344CB8AC3E}">
        <p14:creationId xmlns:p14="http://schemas.microsoft.com/office/powerpoint/2010/main" val="4160413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Review of information and test your knowledge</a:t>
            </a:r>
          </a:p>
        </p:txBody>
      </p:sp>
      <p:sp>
        <p:nvSpPr>
          <p:cNvPr id="4" name="TextBox 3"/>
          <p:cNvSpPr txBox="1"/>
          <p:nvPr/>
        </p:nvSpPr>
        <p:spPr>
          <a:xfrm>
            <a:off x="0" y="919655"/>
            <a:ext cx="12192000" cy="1384995"/>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Now have a look at some exam style questions</a:t>
            </a:r>
          </a:p>
          <a:p>
            <a:pPr algn="ctr"/>
            <a:endParaRPr lang="en-GB" sz="2800" dirty="0">
              <a:latin typeface="Segoe Print" panose="02000600000000000000" pitchFamily="2" charset="0"/>
            </a:endParaRPr>
          </a:p>
          <a:p>
            <a:pPr algn="ctr"/>
            <a:r>
              <a:rPr lang="en-GB" sz="2800" dirty="0">
                <a:latin typeface="Segoe Print" panose="02000600000000000000" pitchFamily="2" charset="0"/>
              </a:rPr>
              <a:t>Make notes on how you would answer them.</a:t>
            </a:r>
          </a:p>
        </p:txBody>
      </p:sp>
    </p:spTree>
    <p:extLst>
      <p:ext uri="{BB962C8B-B14F-4D97-AF65-F5344CB8AC3E}">
        <p14:creationId xmlns:p14="http://schemas.microsoft.com/office/powerpoint/2010/main" val="1115183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392A456-C87C-4486-B68E-2A6BCDE781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2898"/>
            <a:ext cx="12192000" cy="6355101"/>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Attitudes to other religions</a:t>
            </a:r>
          </a:p>
        </p:txBody>
      </p:sp>
      <p:sp>
        <p:nvSpPr>
          <p:cNvPr id="6" name="TextBox 5"/>
          <p:cNvSpPr txBox="1"/>
          <p:nvPr/>
        </p:nvSpPr>
        <p:spPr>
          <a:xfrm>
            <a:off x="0" y="523220"/>
            <a:ext cx="12192000" cy="2318455"/>
          </a:xfrm>
          <a:prstGeom prst="rect">
            <a:avLst/>
          </a:prstGeom>
          <a:solidFill>
            <a:schemeClr val="accent4">
              <a:lumMod val="20000"/>
              <a:lumOff val="80000"/>
            </a:schemeClr>
          </a:solidFill>
        </p:spPr>
        <p:txBody>
          <a:bodyPr wrap="square" rtlCol="0">
            <a:spAutoFit/>
          </a:bodyPr>
          <a:lstStyle/>
          <a:p>
            <a:pPr algn="just">
              <a:lnSpc>
                <a:spcPct val="115000"/>
              </a:lnSpc>
              <a:spcAft>
                <a:spcPts val="1000"/>
              </a:spcAft>
            </a:pPr>
            <a:r>
              <a:rPr lang="en-GB" sz="2400" dirty="0">
                <a:latin typeface="Comic Sans MS" panose="030F0702030302020204" pitchFamily="66" charset="0"/>
                <a:ea typeface="Calibri" panose="020F0502020204030204" pitchFamily="34" charset="0"/>
                <a:cs typeface="Times New Roman" panose="02020603050405020304" pitchFamily="18" charset="0"/>
              </a:rPr>
              <a:t>It has become a commonplace to say that we live in a pluralist society -- not merely a society which is in fact plural in a variety of cultures, religions and lifestyles which it embraces, but pluralist in the sense that this plurality is celebrated as a thing to be approved and cherished.</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2400" dirty="0" err="1">
                <a:latin typeface="Comic Sans MS" panose="030F0702030302020204" pitchFamily="66" charset="0"/>
                <a:ea typeface="Calibri" panose="020F0502020204030204" pitchFamily="34" charset="0"/>
                <a:cs typeface="Times New Roman" panose="02020603050405020304" pitchFamily="18" charset="0"/>
              </a:rPr>
              <a:t>Lesslie</a:t>
            </a:r>
            <a:r>
              <a:rPr lang="en-GB" sz="2400" dirty="0">
                <a:latin typeface="Comic Sans MS" panose="030F0702030302020204" pitchFamily="66" charset="0"/>
                <a:ea typeface="Calibri" panose="020F0502020204030204" pitchFamily="34" charset="0"/>
                <a:cs typeface="Times New Roman" panose="02020603050405020304" pitchFamily="18" charset="0"/>
              </a:rPr>
              <a:t> </a:t>
            </a:r>
            <a:r>
              <a:rPr lang="en-GB" sz="2400" dirty="0" err="1">
                <a:latin typeface="Comic Sans MS" panose="030F0702030302020204" pitchFamily="66" charset="0"/>
                <a:ea typeface="Calibri" panose="020F0502020204030204" pitchFamily="34" charset="0"/>
                <a:cs typeface="Times New Roman" panose="02020603050405020304" pitchFamily="18" charset="0"/>
              </a:rPr>
              <a:t>Newbigin</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502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392A456-C87C-4486-B68E-2A6BCDE781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2898"/>
            <a:ext cx="12192000" cy="6355101"/>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Attitudes to other religions - PARTICULARISM</a:t>
            </a:r>
          </a:p>
        </p:txBody>
      </p:sp>
      <p:sp>
        <p:nvSpPr>
          <p:cNvPr id="6" name="TextBox 5"/>
          <p:cNvSpPr txBox="1"/>
          <p:nvPr/>
        </p:nvSpPr>
        <p:spPr>
          <a:xfrm>
            <a:off x="0" y="523220"/>
            <a:ext cx="12192000" cy="5251566"/>
          </a:xfrm>
          <a:prstGeom prst="rect">
            <a:avLst/>
          </a:prstGeom>
          <a:solidFill>
            <a:schemeClr val="accent4">
              <a:lumMod val="20000"/>
              <a:lumOff val="80000"/>
            </a:schemeClr>
          </a:solidFill>
        </p:spPr>
        <p:txBody>
          <a:bodyPr wrap="square" rtlCol="0">
            <a:spAutoFit/>
          </a:bodyPr>
          <a:lstStyle/>
          <a:p>
            <a:pPr algn="just">
              <a:lnSpc>
                <a:spcPct val="115000"/>
              </a:lnSpc>
              <a:spcAft>
                <a:spcPts val="1000"/>
              </a:spcAft>
            </a:pPr>
            <a:r>
              <a:rPr lang="en-GB" sz="2400" b="1" dirty="0">
                <a:latin typeface="Comic Sans MS" panose="030F0702030302020204" pitchFamily="66" charset="0"/>
                <a:ea typeface="Calibri" panose="020F0502020204030204" pitchFamily="34" charset="0"/>
                <a:cs typeface="Times New Roman" panose="02020603050405020304" pitchFamily="18" charset="0"/>
              </a:rPr>
              <a:t>Particularism</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pPr>
            <a:r>
              <a:rPr lang="en-GB" sz="2400" dirty="0">
                <a:latin typeface="Comic Sans MS" panose="030F0702030302020204" pitchFamily="66" charset="0"/>
                <a:ea typeface="Calibri" panose="020F0502020204030204" pitchFamily="34" charset="0"/>
                <a:cs typeface="Times New Roman" panose="02020603050405020304" pitchFamily="18" charset="0"/>
              </a:rPr>
              <a:t>God has revealed the Way and the Truth and the Life in Jesus Christ, and wills this to be known throughout the world. Hendrik Kraemer (1888 – 1965) Christian message in a Non-Christian World</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2400" dirty="0">
                <a:latin typeface="Comic Sans MS" panose="030F0702030302020204" pitchFamily="66" charset="0"/>
                <a:ea typeface="Calibri" panose="020F0502020204030204" pitchFamily="34" charset="0"/>
                <a:cs typeface="Times New Roman" panose="02020603050405020304" pitchFamily="18" charset="0"/>
              </a:rPr>
              <a:t> </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2400" b="1" dirty="0">
                <a:latin typeface="Comic Sans MS" panose="030F0702030302020204" pitchFamily="66" charset="0"/>
                <a:ea typeface="Calibri" panose="020F0502020204030204" pitchFamily="34" charset="0"/>
                <a:cs typeface="Times New Roman" panose="02020603050405020304" pitchFamily="18" charset="0"/>
              </a:rPr>
              <a:t>Particularism says that:</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en-GB" sz="2400" dirty="0">
                <a:latin typeface="Comic Sans MS" panose="030F0702030302020204" pitchFamily="66" charset="0"/>
                <a:ea typeface="Calibri" panose="020F0502020204030204" pitchFamily="34" charset="0"/>
                <a:cs typeface="Times New Roman" panose="02020603050405020304" pitchFamily="18" charset="0"/>
              </a:rPr>
              <a:t>The revelation of Christianity is in a category of its own. </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en-GB" sz="2400" dirty="0">
                <a:latin typeface="Comic Sans MS" panose="030F0702030302020204" pitchFamily="66" charset="0"/>
                <a:ea typeface="Calibri" panose="020F0502020204030204" pitchFamily="34" charset="0"/>
                <a:cs typeface="Times New Roman" panose="02020603050405020304" pitchFamily="18" charset="0"/>
              </a:rPr>
              <a:t>It is a unique, and distinctive faith. The “revelations” found in other religions are inauthentic, purely human inventions.</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en-GB" sz="2400" dirty="0">
                <a:latin typeface="Comic Sans MS" panose="030F0702030302020204" pitchFamily="66" charset="0"/>
                <a:ea typeface="Calibri" panose="020F0502020204030204" pitchFamily="34" charset="0"/>
                <a:cs typeface="Times New Roman" panose="02020603050405020304" pitchFamily="18" charset="0"/>
              </a:rPr>
              <a:t>This approach can also be called “Exclusivism”</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15000"/>
              </a:lnSpc>
              <a:spcAft>
                <a:spcPts val="1000"/>
              </a:spcAft>
            </a:pPr>
            <a:r>
              <a:rPr lang="en-GB" sz="2400" b="1" dirty="0">
                <a:latin typeface="Comic Sans MS" panose="030F0702030302020204" pitchFamily="66" charset="0"/>
                <a:ea typeface="Calibri" panose="020F0502020204030204" pitchFamily="34" charset="0"/>
                <a:cs typeface="Times New Roman" panose="02020603050405020304" pitchFamily="18" charset="0"/>
              </a:rPr>
              <a:t>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879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392A456-C87C-4486-B68E-2A6BCDE781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2898"/>
            <a:ext cx="12192000" cy="6355101"/>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Attitudes to other religions - PARTICULARISM</a:t>
            </a:r>
          </a:p>
        </p:txBody>
      </p:sp>
      <p:sp>
        <p:nvSpPr>
          <p:cNvPr id="6" name="TextBox 5"/>
          <p:cNvSpPr txBox="1"/>
          <p:nvPr/>
        </p:nvSpPr>
        <p:spPr>
          <a:xfrm>
            <a:off x="0" y="523220"/>
            <a:ext cx="12192000" cy="3357073"/>
          </a:xfrm>
          <a:prstGeom prst="rect">
            <a:avLst/>
          </a:prstGeom>
          <a:solidFill>
            <a:schemeClr val="accent4">
              <a:lumMod val="20000"/>
              <a:lumOff val="80000"/>
            </a:schemeClr>
          </a:solidFill>
        </p:spPr>
        <p:txBody>
          <a:bodyPr wrap="square" rtlCol="0">
            <a:spAutoFit/>
          </a:bodyPr>
          <a:lstStyle/>
          <a:p>
            <a:pPr algn="just">
              <a:lnSpc>
                <a:spcPct val="115000"/>
              </a:lnSpc>
              <a:spcAft>
                <a:spcPts val="1000"/>
              </a:spcAft>
            </a:pPr>
            <a:r>
              <a:rPr lang="en-GB" sz="2400" b="1" dirty="0">
                <a:latin typeface="Comic Sans MS" panose="030F0702030302020204" pitchFamily="66" charset="0"/>
                <a:ea typeface="Calibri" panose="020F0502020204030204" pitchFamily="34" charset="0"/>
                <a:cs typeface="Times New Roman" panose="02020603050405020304" pitchFamily="18" charset="0"/>
              </a:rPr>
              <a:t>There are two camps of </a:t>
            </a:r>
            <a:r>
              <a:rPr lang="en-GB" sz="2400" b="1" dirty="0" err="1">
                <a:latin typeface="Comic Sans MS" panose="030F0702030302020204" pitchFamily="66" charset="0"/>
                <a:ea typeface="Calibri" panose="020F0502020204030204" pitchFamily="34" charset="0"/>
                <a:cs typeface="Times New Roman" panose="02020603050405020304" pitchFamily="18" charset="0"/>
              </a:rPr>
              <a:t>Particularists</a:t>
            </a:r>
            <a:r>
              <a:rPr lang="en-GB" sz="2400" b="1" dirty="0">
                <a:latin typeface="Comic Sans MS" panose="030F0702030302020204" pitchFamily="66" charset="0"/>
                <a:ea typeface="Calibri" panose="020F0502020204030204" pitchFamily="34" charset="0"/>
                <a:cs typeface="Times New Roman" panose="02020603050405020304" pitchFamily="18" charset="0"/>
              </a:rPr>
              <a:t>:</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en-GB" sz="2400" dirty="0">
                <a:latin typeface="Comic Sans MS" panose="030F0702030302020204" pitchFamily="66" charset="0"/>
                <a:ea typeface="Calibri" panose="020F0502020204030204" pitchFamily="34" charset="0"/>
                <a:cs typeface="Times New Roman" panose="02020603050405020304" pitchFamily="18" charset="0"/>
              </a:rPr>
              <a:t>Those who say there is no knowledge of God to be found outside of Christ (Karl Barth)</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en-GB" sz="2400" dirty="0">
                <a:latin typeface="Comic Sans MS" panose="030F0702030302020204" pitchFamily="66" charset="0"/>
                <a:ea typeface="Calibri" panose="020F0502020204030204" pitchFamily="34" charset="0"/>
                <a:cs typeface="Times New Roman" panose="02020603050405020304" pitchFamily="18" charset="0"/>
              </a:rPr>
              <a:t>Those who say that God’s self-revelation may occur outside of Christianity, but can only be interpreted correctly in the light of the revelation of God in Jesus Christ (Hendrik Kraemer</a:t>
            </a:r>
            <a:r>
              <a:rPr lang="en-GB" sz="3200" dirty="0">
                <a:latin typeface="Calibri" panose="020F0502020204030204" pitchFamily="34" charset="0"/>
                <a:ea typeface="Calibri" panose="020F0502020204030204" pitchFamily="34" charset="0"/>
                <a:cs typeface="Times New Roman" panose="02020603050405020304" pitchFamily="18" charset="0"/>
              </a:rPr>
              <a:t>)</a:t>
            </a:r>
          </a:p>
          <a:p>
            <a:pPr marL="228600" algn="just">
              <a:lnSpc>
                <a:spcPct val="115000"/>
              </a:lnSpc>
              <a:spcAft>
                <a:spcPts val="1000"/>
              </a:spcAft>
            </a:pPr>
            <a:r>
              <a:rPr lang="en-GB" sz="2400" b="1" dirty="0">
                <a:latin typeface="Comic Sans MS" panose="030F0702030302020204" pitchFamily="66" charset="0"/>
                <a:ea typeface="Calibri" panose="020F0502020204030204" pitchFamily="34" charset="0"/>
                <a:cs typeface="Times New Roman" panose="02020603050405020304" pitchFamily="18" charset="0"/>
              </a:rPr>
              <a:t>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726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392A456-C87C-4486-B68E-2A6BCDE781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2898"/>
            <a:ext cx="12192000" cy="6355101"/>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Attitudes to other religions - PARTICULARISM</a:t>
            </a:r>
          </a:p>
        </p:txBody>
      </p:sp>
      <p:sp>
        <p:nvSpPr>
          <p:cNvPr id="6" name="TextBox 5"/>
          <p:cNvSpPr txBox="1"/>
          <p:nvPr/>
        </p:nvSpPr>
        <p:spPr>
          <a:xfrm>
            <a:off x="0" y="523220"/>
            <a:ext cx="12192000" cy="4273862"/>
          </a:xfrm>
          <a:prstGeom prst="rect">
            <a:avLst/>
          </a:prstGeom>
          <a:solidFill>
            <a:srgbClr val="FF0000"/>
          </a:solidFill>
        </p:spPr>
        <p:txBody>
          <a:bodyPr wrap="square" rtlCol="0">
            <a:spAutoFit/>
          </a:bodyPr>
          <a:lstStyle/>
          <a:p>
            <a:pPr algn="just">
              <a:lnSpc>
                <a:spcPct val="115000"/>
              </a:lnSpc>
              <a:spcAft>
                <a:spcPts val="1000"/>
              </a:spcAft>
            </a:pPr>
            <a:r>
              <a:rPr lang="en-GB" sz="2400" b="1"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Criticisms</a:t>
            </a:r>
            <a:endParaRPr lang="en-GB"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2400"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The main criticism is that it is inconsistent with the God’s desire to save all human beings. What of those who have not heard the Gospel or choose to reject it? For centuries, within the Church, a standard answer to this question is that they would be condemned. </a:t>
            </a:r>
            <a:endParaRPr lang="en-GB"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2400"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While a </a:t>
            </a:r>
            <a:r>
              <a:rPr lang="en-GB" sz="2400" dirty="0" err="1">
                <a:solidFill>
                  <a:schemeClr val="bg1"/>
                </a:solidFill>
                <a:latin typeface="Comic Sans MS" panose="030F0702030302020204" pitchFamily="66" charset="0"/>
                <a:ea typeface="Calibri" panose="020F0502020204030204" pitchFamily="34" charset="0"/>
                <a:cs typeface="Times New Roman" panose="02020603050405020304" pitchFamily="18" charset="0"/>
              </a:rPr>
              <a:t>Particularists</a:t>
            </a:r>
            <a:r>
              <a:rPr lang="en-GB" sz="2400"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 may believe that all non-Christians will be condemned, they do not have to believe this. In particular in Karl Barth’s theology, particularism is still comparative with universal salvation. </a:t>
            </a:r>
            <a:endParaRPr lang="en-GB"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15000"/>
              </a:lnSpc>
              <a:spcAft>
                <a:spcPts val="1000"/>
              </a:spcAft>
            </a:pPr>
            <a:r>
              <a:rPr lang="en-GB" sz="2400" b="1" dirty="0">
                <a:latin typeface="Comic Sans MS" panose="030F0702030302020204" pitchFamily="66" charset="0"/>
                <a:ea typeface="Calibri" panose="020F0502020204030204" pitchFamily="34" charset="0"/>
                <a:cs typeface="Times New Roman" panose="02020603050405020304" pitchFamily="18" charset="0"/>
              </a:rPr>
              <a:t>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939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392A456-C87C-4486-B68E-2A6BCDE781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2898"/>
            <a:ext cx="12192000" cy="6355101"/>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pPr algn="ctr"/>
            <a:r>
              <a:rPr lang="en-GB" sz="2800" dirty="0">
                <a:latin typeface="Segoe Print" panose="02000600000000000000" pitchFamily="2" charset="0"/>
              </a:rPr>
              <a:t>Attitudes to other religions - PARTICULARISM</a:t>
            </a:r>
          </a:p>
        </p:txBody>
      </p:sp>
      <p:sp>
        <p:nvSpPr>
          <p:cNvPr id="6" name="TextBox 5"/>
          <p:cNvSpPr txBox="1"/>
          <p:nvPr/>
        </p:nvSpPr>
        <p:spPr>
          <a:xfrm>
            <a:off x="0" y="523220"/>
            <a:ext cx="12192000" cy="3928255"/>
          </a:xfrm>
          <a:prstGeom prst="rect">
            <a:avLst/>
          </a:prstGeom>
          <a:solidFill>
            <a:srgbClr val="00B0F0"/>
          </a:solidFill>
        </p:spPr>
        <p:txBody>
          <a:bodyPr wrap="square" rtlCol="0">
            <a:spAutoFit/>
          </a:bodyPr>
          <a:lstStyle/>
          <a:p>
            <a:pPr algn="just">
              <a:lnSpc>
                <a:spcPct val="115000"/>
              </a:lnSpc>
              <a:spcAft>
                <a:spcPts val="1000"/>
              </a:spcAft>
            </a:pPr>
            <a:r>
              <a:rPr lang="en-GB" sz="2400" b="1" dirty="0">
                <a:latin typeface="Comic Sans MS" panose="030F0702030302020204" pitchFamily="66" charset="0"/>
                <a:ea typeface="Calibri" panose="020F0502020204030204" pitchFamily="34" charset="0"/>
                <a:cs typeface="Times New Roman" panose="02020603050405020304" pitchFamily="18" charset="0"/>
              </a:rPr>
              <a:t>Barth says:</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1000"/>
              </a:spcAft>
              <a:buFont typeface="Wingdings" panose="05000000000000000000" pitchFamily="2" charset="2"/>
              <a:buChar char=""/>
              <a:tabLst>
                <a:tab pos="457200" algn="l"/>
              </a:tabLst>
            </a:pPr>
            <a:r>
              <a:rPr lang="en-GB" sz="2400" dirty="0">
                <a:latin typeface="Comic Sans MS" panose="030F0702030302020204" pitchFamily="66" charset="0"/>
                <a:ea typeface="Calibri" panose="020F0502020204030204" pitchFamily="34" charset="0"/>
                <a:cs typeface="Times New Roman" panose="02020603050405020304" pitchFamily="18" charset="0"/>
              </a:rPr>
              <a:t>Knowledge of God and salvation are possible only through Christ</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1000"/>
              </a:spcAft>
              <a:buFont typeface="Wingdings" panose="05000000000000000000" pitchFamily="2" charset="2"/>
              <a:buChar char=""/>
              <a:tabLst>
                <a:tab pos="457200" algn="l"/>
              </a:tabLst>
            </a:pPr>
            <a:r>
              <a:rPr lang="en-GB" sz="2400" dirty="0">
                <a:latin typeface="Comic Sans MS" panose="030F0702030302020204" pitchFamily="66" charset="0"/>
                <a:ea typeface="Calibri" panose="020F0502020204030204" pitchFamily="34" charset="0"/>
                <a:cs typeface="Times New Roman" panose="02020603050405020304" pitchFamily="18" charset="0"/>
              </a:rPr>
              <a:t>At the end of history, grace will triumph over unbelief and all will come to faith in Christ.</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1000"/>
              </a:spcAft>
              <a:buFont typeface="Wingdings" panose="05000000000000000000" pitchFamily="2" charset="2"/>
              <a:buChar char=""/>
              <a:tabLst>
                <a:tab pos="457200" algn="l"/>
              </a:tabLst>
            </a:pPr>
            <a:r>
              <a:rPr lang="en-GB" sz="2400" dirty="0">
                <a:latin typeface="Comic Sans MS" panose="030F0702030302020204" pitchFamily="66" charset="0"/>
                <a:ea typeface="Calibri" panose="020F0502020204030204" pitchFamily="34" charset="0"/>
                <a:cs typeface="Times New Roman" panose="02020603050405020304" pitchFamily="18" charset="0"/>
              </a:rPr>
              <a:t>The particularity of God’s revelation through Christ is thus compatible with belief in universal salvation</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179705" algn="just">
              <a:lnSpc>
                <a:spcPct val="107000"/>
              </a:lnSpc>
              <a:spcAft>
                <a:spcPts val="1000"/>
              </a:spcAft>
            </a:pPr>
            <a:r>
              <a:rPr lang="en-GB" sz="2400" dirty="0">
                <a:latin typeface="Comic Sans MS" panose="030F0702030302020204" pitchFamily="66" charset="0"/>
                <a:ea typeface="Calibri" panose="020F0502020204030204" pitchFamily="34" charset="0"/>
                <a:cs typeface="Times New Roman" panose="02020603050405020304" pitchFamily="18" charset="0"/>
              </a:rPr>
              <a:t> </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15000"/>
              </a:lnSpc>
              <a:spcAft>
                <a:spcPts val="1000"/>
              </a:spcAft>
            </a:pPr>
            <a:r>
              <a:rPr lang="en-GB" sz="2400" b="1" dirty="0">
                <a:latin typeface="Comic Sans MS" panose="030F0702030302020204" pitchFamily="66" charset="0"/>
                <a:ea typeface="Calibri" panose="020F0502020204030204" pitchFamily="34" charset="0"/>
                <a:cs typeface="Times New Roman" panose="02020603050405020304" pitchFamily="18" charset="0"/>
              </a:rPr>
              <a:t>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820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392A456-C87C-4486-B68E-2A6BCDE781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2898"/>
            <a:ext cx="12192000" cy="6355101"/>
          </a:xfrm>
          <a:prstGeom prst="rect">
            <a:avLst/>
          </a:prstGeom>
        </p:spPr>
      </p:pic>
      <p:sp>
        <p:nvSpPr>
          <p:cNvPr id="3" name="TextBox 2"/>
          <p:cNvSpPr txBox="1"/>
          <p:nvPr/>
        </p:nvSpPr>
        <p:spPr>
          <a:xfrm>
            <a:off x="0" y="0"/>
            <a:ext cx="12192000" cy="523220"/>
          </a:xfrm>
          <a:prstGeom prst="rect">
            <a:avLst/>
          </a:prstGeom>
          <a:solidFill>
            <a:schemeClr val="accent4">
              <a:lumMod val="40000"/>
              <a:lumOff val="60000"/>
            </a:schemeClr>
          </a:solidFill>
        </p:spPr>
        <p:txBody>
          <a:bodyPr wrap="square" rtlCol="0">
            <a:spAutoFit/>
          </a:bodyPr>
          <a:lstStyle/>
          <a:p>
            <a:r>
              <a:rPr lang="en-GB" sz="2800" dirty="0">
                <a:latin typeface="Segoe Print" panose="02000600000000000000" pitchFamily="2" charset="0"/>
              </a:rPr>
              <a:t>Attitudes to other religions - INCLUSIVISM</a:t>
            </a:r>
          </a:p>
        </p:txBody>
      </p:sp>
      <p:sp>
        <p:nvSpPr>
          <p:cNvPr id="6" name="TextBox 5"/>
          <p:cNvSpPr txBox="1"/>
          <p:nvPr/>
        </p:nvSpPr>
        <p:spPr>
          <a:xfrm>
            <a:off x="0" y="523220"/>
            <a:ext cx="12192000" cy="6146298"/>
          </a:xfrm>
          <a:prstGeom prst="rect">
            <a:avLst/>
          </a:prstGeom>
          <a:solidFill>
            <a:srgbClr val="00B0F0"/>
          </a:solidFill>
        </p:spPr>
        <p:txBody>
          <a:bodyPr wrap="square" rtlCol="0">
            <a:spAutoFit/>
          </a:bodyPr>
          <a:lstStyle/>
          <a:p>
            <a:pPr>
              <a:lnSpc>
                <a:spcPct val="115000"/>
              </a:lnSpc>
              <a:spcAft>
                <a:spcPts val="1000"/>
              </a:spcAft>
            </a:pPr>
            <a:r>
              <a:rPr lang="en-GB" sz="2400" b="1" dirty="0">
                <a:latin typeface="Comic Sans MS" panose="030F0702030302020204" pitchFamily="66" charset="0"/>
                <a:ea typeface="Calibri" panose="020F0502020204030204" pitchFamily="34" charset="0"/>
                <a:cs typeface="Times New Roman" panose="02020603050405020304" pitchFamily="18" charset="0"/>
              </a:rPr>
              <a:t>Inclusivism</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179705" algn="just">
              <a:lnSpc>
                <a:spcPct val="115000"/>
              </a:lnSpc>
              <a:spcAft>
                <a:spcPts val="1000"/>
              </a:spcAft>
            </a:pPr>
            <a:r>
              <a:rPr lang="en-GB" sz="2400" dirty="0">
                <a:latin typeface="Comic Sans MS" panose="030F0702030302020204" pitchFamily="66" charset="0"/>
                <a:ea typeface="Calibri" panose="020F0502020204030204" pitchFamily="34" charset="0"/>
                <a:cs typeface="Times New Roman" panose="02020603050405020304" pitchFamily="18" charset="0"/>
              </a:rPr>
              <a:t>Karl </a:t>
            </a:r>
            <a:r>
              <a:rPr lang="en-GB" sz="2400" dirty="0" err="1">
                <a:latin typeface="Comic Sans MS" panose="030F0702030302020204" pitchFamily="66" charset="0"/>
                <a:ea typeface="Calibri" panose="020F0502020204030204" pitchFamily="34" charset="0"/>
                <a:cs typeface="Times New Roman" panose="02020603050405020304" pitchFamily="18" charset="0"/>
              </a:rPr>
              <a:t>Rahner</a:t>
            </a:r>
            <a:r>
              <a:rPr lang="en-GB" sz="2400" dirty="0">
                <a:latin typeface="Comic Sans MS" panose="030F0702030302020204" pitchFamily="66" charset="0"/>
                <a:ea typeface="Calibri" panose="020F0502020204030204" pitchFamily="34" charset="0"/>
                <a:cs typeface="Times New Roman" panose="02020603050405020304" pitchFamily="18" charset="0"/>
              </a:rPr>
              <a:t> is the most significant advocate of inclusivism.</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179705" algn="just">
              <a:lnSpc>
                <a:spcPct val="115000"/>
              </a:lnSpc>
              <a:spcAft>
                <a:spcPts val="1000"/>
              </a:spcAft>
            </a:pPr>
            <a:r>
              <a:rPr lang="en-GB" sz="2400" dirty="0">
                <a:latin typeface="Comic Sans MS" panose="030F0702030302020204" pitchFamily="66" charset="0"/>
                <a:ea typeface="Calibri" panose="020F0502020204030204" pitchFamily="34" charset="0"/>
                <a:cs typeface="Times New Roman" panose="02020603050405020304" pitchFamily="18" charset="0"/>
              </a:rPr>
              <a:t>In Volume 5 of his Theological Investigations he argues that:</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tabLst>
                <a:tab pos="457200" algn="l"/>
              </a:tabLst>
            </a:pPr>
            <a:r>
              <a:rPr lang="en-GB" sz="2400" dirty="0">
                <a:latin typeface="Comic Sans MS" panose="030F0702030302020204" pitchFamily="66" charset="0"/>
                <a:ea typeface="Calibri" panose="020F0502020204030204" pitchFamily="34" charset="0"/>
                <a:cs typeface="Times New Roman" panose="02020603050405020304" pitchFamily="18" charset="0"/>
              </a:rPr>
              <a:t>“Christianity understands itself as the absolute religion, intended for all people, which cannot recognise any other religion beside itself as of equal right.”</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tabLst>
                <a:tab pos="457200" algn="l"/>
              </a:tabLst>
            </a:pPr>
            <a:r>
              <a:rPr lang="en-GB" sz="2400" dirty="0">
                <a:latin typeface="Comic Sans MS" panose="030F0702030302020204" pitchFamily="66" charset="0"/>
                <a:ea typeface="Calibri" panose="020F0502020204030204" pitchFamily="34" charset="0"/>
                <a:cs typeface="Times New Roman" panose="02020603050405020304" pitchFamily="18" charset="0"/>
              </a:rPr>
              <a:t>Revelation of God in Christ too place at a specific time in history. Those who lived before, or who have not yet heard of it, would seem excluded from salvation. This is incompatible with God’s will to save all.</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1000"/>
              </a:spcAft>
              <a:tabLst>
                <a:tab pos="457200" algn="l"/>
              </a:tabLst>
            </a:pPr>
            <a:r>
              <a:rPr lang="en-GB" sz="2400" dirty="0">
                <a:latin typeface="Comic Sans MS" panose="030F0702030302020204" pitchFamily="66" charset="0"/>
                <a:ea typeface="Calibri" panose="020F0502020204030204" pitchFamily="34" charset="0"/>
                <a:cs typeface="Times New Roman" panose="02020603050405020304" pitchFamily="18" charset="0"/>
              </a:rPr>
              <a:t>Knowledge of God and God’s saving grace must therefore be available outside Christianity, including other religions, despite their errors and shortcomings.</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1000"/>
              </a:spcAft>
              <a:tabLst>
                <a:tab pos="457200" algn="l"/>
              </a:tabLst>
            </a:pPr>
            <a:r>
              <a:rPr lang="en-GB" sz="2400" dirty="0">
                <a:latin typeface="Comic Sans MS" panose="030F0702030302020204" pitchFamily="66" charset="0"/>
                <a:ea typeface="Calibri" panose="020F0502020204030204" pitchFamily="34" charset="0"/>
                <a:cs typeface="Times New Roman" panose="02020603050405020304" pitchFamily="18" charset="0"/>
              </a:rPr>
              <a:t>Faithful adherents of non-Christian religions should be regarded as “anonymous Christians.” “Somehow all people must be able to be members of the Church.”</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1000"/>
              </a:spcAft>
              <a:tabLst>
                <a:tab pos="457200" algn="l"/>
              </a:tabLst>
            </a:pPr>
            <a:r>
              <a:rPr lang="en-GB" sz="2400" dirty="0">
                <a:latin typeface="Comic Sans MS" panose="030F0702030302020204" pitchFamily="66" charset="0"/>
                <a:ea typeface="Calibri" panose="020F0502020204030204" pitchFamily="34" charset="0"/>
                <a:cs typeface="Times New Roman" panose="02020603050405020304" pitchFamily="18" charset="0"/>
              </a:rPr>
              <a:t>Religious pluralism will always be part of human existence.  </a:t>
            </a:r>
            <a:endParaRPr lang="en-GB" sz="3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E8CEA484-96B6-444C-B79F-DEA658E6E2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0" y="1"/>
            <a:ext cx="3223260" cy="2217420"/>
          </a:xfrm>
          <a:prstGeom prst="rect">
            <a:avLst/>
          </a:prstGeom>
        </p:spPr>
      </p:pic>
    </p:spTree>
    <p:extLst>
      <p:ext uri="{BB962C8B-B14F-4D97-AF65-F5344CB8AC3E}">
        <p14:creationId xmlns:p14="http://schemas.microsoft.com/office/powerpoint/2010/main" val="105087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599</TotalTime>
  <Words>3066</Words>
  <Application>Microsoft Office PowerPoint</Application>
  <PresentationFormat>Widescreen</PresentationFormat>
  <Paragraphs>229</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Calibri Light</vt:lpstr>
      <vt:lpstr>Comic Sans MS</vt:lpstr>
      <vt:lpstr>Segoe Print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Blackburn, Rachael</dc:creator>
  <cp:lastModifiedBy>Blackburn, Rachael</cp:lastModifiedBy>
  <cp:revision>54</cp:revision>
  <dcterms:created xsi:type="dcterms:W3CDTF">2018-03-06T10:56:52Z</dcterms:created>
  <dcterms:modified xsi:type="dcterms:W3CDTF">2018-04-06T14:27:46Z</dcterms:modified>
</cp:coreProperties>
</file>