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76" r:id="rId5"/>
    <p:sldId id="277" r:id="rId6"/>
    <p:sldId id="262"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274" r:id="rId25"/>
    <p:sldId id="275" r:id="rId26"/>
  </p:sldIdLst>
  <p:sldSz cx="12192000" cy="6858000"/>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1" d="100"/>
          <a:sy n="9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90D6933-2BD8-4BEC-8F1C-E1A5595A80CE}" type="datetimeFigureOut">
              <a:rPr lang="en-GB" smtClean="0"/>
              <a:t>24/04/2018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816839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0D6933-2BD8-4BEC-8F1C-E1A5595A80CE}" type="datetimeFigureOut">
              <a:rPr lang="en-GB" smtClean="0"/>
              <a:t>24/04/2018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952452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0D6933-2BD8-4BEC-8F1C-E1A5595A80CE}" type="datetimeFigureOut">
              <a:rPr lang="en-GB" smtClean="0"/>
              <a:t>24/04/2018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323317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0D6933-2BD8-4BEC-8F1C-E1A5595A80CE}" type="datetimeFigureOut">
              <a:rPr lang="en-GB" smtClean="0"/>
              <a:t>24/04/2018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2304113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0D6933-2BD8-4BEC-8F1C-E1A5595A80CE}" type="datetimeFigureOut">
              <a:rPr lang="en-GB" smtClean="0"/>
              <a:t>24/04/2018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1683566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90D6933-2BD8-4BEC-8F1C-E1A5595A80CE}" type="datetimeFigureOut">
              <a:rPr lang="en-GB" smtClean="0"/>
              <a:t>24/04/2018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72099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90D6933-2BD8-4BEC-8F1C-E1A5595A80CE}" type="datetimeFigureOut">
              <a:rPr lang="en-GB" smtClean="0"/>
              <a:t>24/04/2018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1721242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90D6933-2BD8-4BEC-8F1C-E1A5595A80CE}" type="datetimeFigureOut">
              <a:rPr lang="en-GB" smtClean="0"/>
              <a:t>24/04/2018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3387936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0D6933-2BD8-4BEC-8F1C-E1A5595A80CE}" type="datetimeFigureOut">
              <a:rPr lang="en-GB" smtClean="0"/>
              <a:t>24/04/2018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1764953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0D6933-2BD8-4BEC-8F1C-E1A5595A80CE}" type="datetimeFigureOut">
              <a:rPr lang="en-GB" smtClean="0"/>
              <a:t>24/04/2018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599906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0D6933-2BD8-4BEC-8F1C-E1A5595A80CE}" type="datetimeFigureOut">
              <a:rPr lang="en-GB" smtClean="0"/>
              <a:t>24/04/2018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817360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0D6933-2BD8-4BEC-8F1C-E1A5595A80CE}" type="datetimeFigureOut">
              <a:rPr lang="en-GB" smtClean="0"/>
              <a:t>24/04/2018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DFC96C-A1D9-440E-AC38-BF9B3B888AF0}" type="slidenum">
              <a:rPr lang="en-GB" smtClean="0"/>
              <a:t>‹#›</a:t>
            </a:fld>
            <a:endParaRPr lang="en-GB"/>
          </a:p>
        </p:txBody>
      </p:sp>
    </p:spTree>
    <p:extLst>
      <p:ext uri="{BB962C8B-B14F-4D97-AF65-F5344CB8AC3E}">
        <p14:creationId xmlns:p14="http://schemas.microsoft.com/office/powerpoint/2010/main" val="2426107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CHRISTIANITY REVISION (3)</a:t>
            </a:r>
            <a:endParaRPr lang="en-GB" sz="2800" dirty="0">
              <a:latin typeface="Segoe Print" panose="02000600000000000000"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06152762"/>
              </p:ext>
            </p:extLst>
          </p:nvPr>
        </p:nvGraphicFramePr>
        <p:xfrm>
          <a:off x="117565" y="621441"/>
          <a:ext cx="11956869" cy="6138337"/>
        </p:xfrm>
        <a:graphic>
          <a:graphicData uri="http://schemas.openxmlformats.org/drawingml/2006/table">
            <a:tbl>
              <a:tblPr firstRow="1" bandRow="1">
                <a:tableStyleId>{5C22544A-7EE6-4342-B048-85BDC9FD1C3A}</a:tableStyleId>
              </a:tblPr>
              <a:tblGrid>
                <a:gridCol w="3985623">
                  <a:extLst>
                    <a:ext uri="{9D8B030D-6E8A-4147-A177-3AD203B41FA5}">
                      <a16:colId xmlns:a16="http://schemas.microsoft.com/office/drawing/2014/main" val="2186285200"/>
                    </a:ext>
                  </a:extLst>
                </a:gridCol>
                <a:gridCol w="3985623">
                  <a:extLst>
                    <a:ext uri="{9D8B030D-6E8A-4147-A177-3AD203B41FA5}">
                      <a16:colId xmlns:a16="http://schemas.microsoft.com/office/drawing/2014/main" val="182864570"/>
                    </a:ext>
                  </a:extLst>
                </a:gridCol>
                <a:gridCol w="3985623">
                  <a:extLst>
                    <a:ext uri="{9D8B030D-6E8A-4147-A177-3AD203B41FA5}">
                      <a16:colId xmlns:a16="http://schemas.microsoft.com/office/drawing/2014/main" val="3412066055"/>
                    </a:ext>
                  </a:extLst>
                </a:gridCol>
              </a:tblGrid>
              <a:tr h="3656881">
                <a:tc>
                  <a:txBody>
                    <a:bodyPr/>
                    <a:lstStyle/>
                    <a:p>
                      <a:pPr marL="342900" indent="-342900">
                        <a:buAutoNum type="arabicParenBoth"/>
                      </a:pPr>
                      <a:r>
                        <a:rPr lang="en-GB" dirty="0" smtClean="0">
                          <a:solidFill>
                            <a:srgbClr val="7030A0"/>
                          </a:solidFill>
                        </a:rPr>
                        <a:t>Religious</a:t>
                      </a:r>
                      <a:r>
                        <a:rPr lang="en-GB" baseline="0" dirty="0" smtClean="0">
                          <a:solidFill>
                            <a:srgbClr val="7030A0"/>
                          </a:solidFill>
                        </a:rPr>
                        <a:t> beliefs, Values and teachings</a:t>
                      </a:r>
                    </a:p>
                    <a:p>
                      <a:pPr marL="285750" indent="-285750">
                        <a:buFontTx/>
                        <a:buChar char="-"/>
                      </a:pPr>
                      <a:r>
                        <a:rPr lang="en-GB" baseline="0" dirty="0" smtClean="0">
                          <a:solidFill>
                            <a:schemeClr val="tx1"/>
                          </a:solidFill>
                        </a:rPr>
                        <a:t>Nature of God as personal  / Creator</a:t>
                      </a:r>
                    </a:p>
                    <a:p>
                      <a:pPr marL="285750" indent="-285750">
                        <a:buFontTx/>
                        <a:buChar char="-"/>
                      </a:pPr>
                      <a:r>
                        <a:rPr lang="en-GB" baseline="0" dirty="0" smtClean="0">
                          <a:solidFill>
                            <a:schemeClr val="tx1"/>
                          </a:solidFill>
                        </a:rPr>
                        <a:t>The Trinity</a:t>
                      </a:r>
                    </a:p>
                    <a:p>
                      <a:pPr marL="285750" indent="-285750">
                        <a:buFontTx/>
                        <a:buChar char="-"/>
                      </a:pPr>
                      <a:r>
                        <a:rPr lang="en-GB" baseline="0" dirty="0" smtClean="0">
                          <a:solidFill>
                            <a:schemeClr val="tx1"/>
                          </a:solidFill>
                        </a:rPr>
                        <a:t>Nature of the Church</a:t>
                      </a:r>
                    </a:p>
                    <a:p>
                      <a:pPr marL="285750" indent="-285750">
                        <a:buFontTx/>
                        <a:buChar char="-"/>
                      </a:pPr>
                      <a:r>
                        <a:rPr lang="en-GB" baseline="0" dirty="0" smtClean="0">
                          <a:solidFill>
                            <a:schemeClr val="tx1"/>
                          </a:solidFill>
                        </a:rPr>
                        <a:t>Key Moral Principles</a:t>
                      </a:r>
                      <a:endParaRPr lang="en-GB" dirty="0">
                        <a:solidFill>
                          <a:schemeClr val="tx1"/>
                        </a:solidFill>
                      </a:endParaRPr>
                    </a:p>
                  </a:txBody>
                  <a:tcPr/>
                </a:tc>
                <a:tc>
                  <a:txBody>
                    <a:bodyPr/>
                    <a:lstStyle/>
                    <a:p>
                      <a:r>
                        <a:rPr lang="en-GB" dirty="0" smtClean="0">
                          <a:solidFill>
                            <a:srgbClr val="7030A0"/>
                          </a:solidFill>
                        </a:rPr>
                        <a:t>(2)Sources of Wisdom and Authority</a:t>
                      </a:r>
                    </a:p>
                    <a:p>
                      <a:pPr marL="285750" indent="-285750">
                        <a:buFontTx/>
                        <a:buChar char="-"/>
                      </a:pPr>
                      <a:r>
                        <a:rPr lang="en-GB" baseline="0" dirty="0" smtClean="0">
                          <a:solidFill>
                            <a:srgbClr val="7030A0"/>
                          </a:solidFill>
                        </a:rPr>
                        <a:t>The Bible</a:t>
                      </a:r>
                    </a:p>
                    <a:p>
                      <a:pPr marL="285750" indent="-285750">
                        <a:buFontTx/>
                        <a:buChar char="-"/>
                      </a:pPr>
                      <a:r>
                        <a:rPr lang="en-GB" baseline="0" dirty="0" smtClean="0">
                          <a:solidFill>
                            <a:schemeClr val="tx1"/>
                          </a:solidFill>
                        </a:rPr>
                        <a:t>The nature and role of Jesus (Arius vs Athanasius)</a:t>
                      </a:r>
                    </a:p>
                    <a:p>
                      <a:pPr marL="285750" indent="-285750">
                        <a:buFontTx/>
                        <a:buChar char="-"/>
                      </a:pPr>
                      <a:r>
                        <a:rPr lang="en-GB" baseline="0" dirty="0" smtClean="0">
                          <a:solidFill>
                            <a:schemeClr val="tx1"/>
                          </a:solidFill>
                        </a:rPr>
                        <a:t>The Reformation (Luther and Calvin)</a:t>
                      </a:r>
                    </a:p>
                    <a:p>
                      <a:pPr marL="285750" indent="-285750">
                        <a:buFontTx/>
                        <a:buChar char="-"/>
                      </a:pPr>
                      <a:r>
                        <a:rPr lang="en-GB" baseline="0" dirty="0" smtClean="0">
                          <a:solidFill>
                            <a:schemeClr val="tx1"/>
                          </a:solidFill>
                        </a:rPr>
                        <a:t>Does God suffer? (</a:t>
                      </a:r>
                      <a:r>
                        <a:rPr lang="en-GB" baseline="0" dirty="0" err="1" smtClean="0">
                          <a:solidFill>
                            <a:schemeClr val="tx1"/>
                          </a:solidFill>
                        </a:rPr>
                        <a:t>Moltmann</a:t>
                      </a:r>
                      <a:r>
                        <a:rPr lang="en-GB" baseline="0" dirty="0" smtClean="0">
                          <a:solidFill>
                            <a:schemeClr val="tx1"/>
                          </a:solidFill>
                        </a:rPr>
                        <a:t> / </a:t>
                      </a:r>
                      <a:r>
                        <a:rPr lang="en-GB" baseline="0" dirty="0" err="1" smtClean="0">
                          <a:solidFill>
                            <a:schemeClr val="tx1"/>
                          </a:solidFill>
                        </a:rPr>
                        <a:t>Weinandy</a:t>
                      </a:r>
                      <a:r>
                        <a:rPr lang="en-GB" baseline="0" dirty="0" smtClean="0">
                          <a:solidFill>
                            <a:schemeClr val="tx1"/>
                          </a:solidFill>
                        </a:rPr>
                        <a:t>)</a:t>
                      </a:r>
                      <a:endParaRPr lang="en-GB" dirty="0" smtClean="0">
                        <a:solidFill>
                          <a:schemeClr val="tx1"/>
                        </a:solidFill>
                      </a:endParaRPr>
                    </a:p>
                  </a:txBody>
                  <a:tcPr/>
                </a:tc>
                <a:tc>
                  <a:txBody>
                    <a:bodyPr/>
                    <a:lstStyle/>
                    <a:p>
                      <a:r>
                        <a:rPr lang="en-GB" dirty="0" smtClean="0">
                          <a:solidFill>
                            <a:srgbClr val="7030A0"/>
                          </a:solidFill>
                        </a:rPr>
                        <a:t>(3) Practices that</a:t>
                      </a:r>
                      <a:r>
                        <a:rPr lang="en-GB" baseline="0" dirty="0" smtClean="0">
                          <a:solidFill>
                            <a:srgbClr val="7030A0"/>
                          </a:solidFill>
                        </a:rPr>
                        <a:t> shape and express religious identity</a:t>
                      </a:r>
                    </a:p>
                    <a:p>
                      <a:pPr marL="285750" indent="-285750">
                        <a:buFontTx/>
                        <a:buChar char="-"/>
                      </a:pPr>
                      <a:r>
                        <a:rPr lang="en-GB" baseline="0" dirty="0" smtClean="0">
                          <a:solidFill>
                            <a:schemeClr val="tx1"/>
                          </a:solidFill>
                        </a:rPr>
                        <a:t>Diversity of practice in the Eucharist</a:t>
                      </a:r>
                    </a:p>
                    <a:p>
                      <a:pPr marL="285750" indent="-285750">
                        <a:buFontTx/>
                        <a:buChar char="-"/>
                      </a:pPr>
                      <a:r>
                        <a:rPr lang="en-GB" baseline="0" dirty="0" smtClean="0">
                          <a:solidFill>
                            <a:schemeClr val="tx1"/>
                          </a:solidFill>
                        </a:rPr>
                        <a:t>Diversity of creative expressions</a:t>
                      </a:r>
                      <a:endParaRPr lang="en-GB" dirty="0">
                        <a:solidFill>
                          <a:schemeClr val="tx1"/>
                        </a:solidFill>
                      </a:endParaRPr>
                    </a:p>
                  </a:txBody>
                  <a:tcPr/>
                </a:tc>
                <a:extLst>
                  <a:ext uri="{0D108BD9-81ED-4DB2-BD59-A6C34878D82A}">
                    <a16:rowId xmlns:a16="http://schemas.microsoft.com/office/drawing/2014/main" val="1535699400"/>
                  </a:ext>
                </a:extLst>
              </a:tr>
              <a:tr h="2481456">
                <a:tc>
                  <a:txBody>
                    <a:bodyPr/>
                    <a:lstStyle/>
                    <a:p>
                      <a:r>
                        <a:rPr lang="en-GB" b="1" dirty="0" smtClean="0">
                          <a:solidFill>
                            <a:srgbClr val="FF0000"/>
                          </a:solidFill>
                        </a:rPr>
                        <a:t>(4) Social and historical developments</a:t>
                      </a:r>
                    </a:p>
                    <a:p>
                      <a:pPr marL="285750" indent="-285750">
                        <a:buFontTx/>
                        <a:buChar char="-"/>
                      </a:pPr>
                      <a:r>
                        <a:rPr lang="en-GB" b="1" dirty="0" smtClean="0">
                          <a:solidFill>
                            <a:srgbClr val="FF0000"/>
                          </a:solidFill>
                        </a:rPr>
                        <a:t>Science (2)</a:t>
                      </a:r>
                    </a:p>
                    <a:p>
                      <a:pPr marL="285750" indent="-285750">
                        <a:buFontTx/>
                        <a:buChar char="-"/>
                      </a:pPr>
                      <a:r>
                        <a:rPr lang="en-GB" b="1" dirty="0" smtClean="0">
                          <a:solidFill>
                            <a:schemeClr val="tx1"/>
                          </a:solidFill>
                        </a:rPr>
                        <a:t>Secularisation</a:t>
                      </a:r>
                    </a:p>
                    <a:p>
                      <a:pPr marL="285750" indent="-285750">
                        <a:buFontTx/>
                        <a:buChar char="-"/>
                      </a:pPr>
                      <a:r>
                        <a:rPr lang="en-GB" b="1" dirty="0" smtClean="0">
                          <a:solidFill>
                            <a:schemeClr val="tx1"/>
                          </a:solidFill>
                        </a:rPr>
                        <a:t>New movements in theology</a:t>
                      </a:r>
                      <a:endParaRPr lang="en-GB" b="1" dirty="0">
                        <a:solidFill>
                          <a:schemeClr val="tx1"/>
                        </a:solidFill>
                      </a:endParaRPr>
                    </a:p>
                  </a:txBody>
                  <a:tcPr/>
                </a:tc>
                <a:tc>
                  <a:txBody>
                    <a:bodyPr/>
                    <a:lstStyle/>
                    <a:p>
                      <a:r>
                        <a:rPr lang="en-GB" b="1" dirty="0" smtClean="0">
                          <a:solidFill>
                            <a:srgbClr val="FF0000"/>
                          </a:solidFill>
                        </a:rPr>
                        <a:t>(5) Works of Scholars</a:t>
                      </a:r>
                    </a:p>
                    <a:p>
                      <a:pPr marL="285750" indent="-285750">
                        <a:buFontTx/>
                        <a:buChar char="-"/>
                      </a:pPr>
                      <a:r>
                        <a:rPr lang="en-GB" b="1" dirty="0" smtClean="0">
                          <a:solidFill>
                            <a:schemeClr val="tx1"/>
                          </a:solidFill>
                        </a:rPr>
                        <a:t>Comparison of Barth and Hick (3 &amp; 4)</a:t>
                      </a:r>
                    </a:p>
                    <a:p>
                      <a:pPr marL="285750" indent="-285750">
                        <a:buFontTx/>
                        <a:buChar char="-"/>
                      </a:pPr>
                      <a:r>
                        <a:rPr lang="en-GB" b="1" dirty="0" smtClean="0">
                          <a:solidFill>
                            <a:schemeClr val="tx1"/>
                          </a:solidFill>
                        </a:rPr>
                        <a:t>Atonement (Anselm and </a:t>
                      </a:r>
                      <a:r>
                        <a:rPr lang="en-GB" b="1" dirty="0" err="1" smtClean="0">
                          <a:solidFill>
                            <a:schemeClr val="tx1"/>
                          </a:solidFill>
                        </a:rPr>
                        <a:t>Aulen</a:t>
                      </a:r>
                      <a:r>
                        <a:rPr lang="en-GB" b="1" dirty="0" smtClean="0">
                          <a:solidFill>
                            <a:schemeClr val="tx1"/>
                          </a:solidFill>
                        </a:rPr>
                        <a:t>)</a:t>
                      </a:r>
                      <a:endParaRPr lang="en-GB" b="1" dirty="0">
                        <a:solidFill>
                          <a:schemeClr val="tx1"/>
                        </a:solidFill>
                      </a:endParaRPr>
                    </a:p>
                  </a:txBody>
                  <a:tcPr/>
                </a:tc>
                <a:tc>
                  <a:txBody>
                    <a:bodyPr/>
                    <a:lstStyle/>
                    <a:p>
                      <a:r>
                        <a:rPr lang="en-GB" b="1" dirty="0" smtClean="0">
                          <a:solidFill>
                            <a:srgbClr val="FF0000"/>
                          </a:solidFill>
                        </a:rPr>
                        <a:t>(6) Religion and Society</a:t>
                      </a:r>
                    </a:p>
                    <a:p>
                      <a:pPr marL="285750" indent="-285750">
                        <a:buFontTx/>
                        <a:buChar char="-"/>
                      </a:pPr>
                      <a:r>
                        <a:rPr lang="en-GB" b="1" dirty="0" smtClean="0">
                          <a:solidFill>
                            <a:schemeClr val="tx1"/>
                          </a:solidFill>
                        </a:rPr>
                        <a:t>Pluralism</a:t>
                      </a:r>
                      <a:r>
                        <a:rPr lang="en-GB" b="1" baseline="0" dirty="0" smtClean="0">
                          <a:solidFill>
                            <a:schemeClr val="tx1"/>
                          </a:solidFill>
                        </a:rPr>
                        <a:t> and Diversity</a:t>
                      </a:r>
                    </a:p>
                    <a:p>
                      <a:pPr marL="285750" indent="-285750">
                        <a:buFontTx/>
                        <a:buChar char="-"/>
                      </a:pPr>
                      <a:r>
                        <a:rPr lang="en-GB" b="1" baseline="0" dirty="0" smtClean="0">
                          <a:solidFill>
                            <a:schemeClr val="tx1"/>
                          </a:solidFill>
                        </a:rPr>
                        <a:t>Equality and discrimination (gender)</a:t>
                      </a:r>
                      <a:endParaRPr lang="en-GB" b="1" dirty="0">
                        <a:solidFill>
                          <a:schemeClr val="tx1"/>
                        </a:solidFill>
                      </a:endParaRPr>
                    </a:p>
                  </a:txBody>
                  <a:tcPr/>
                </a:tc>
                <a:extLst>
                  <a:ext uri="{0D108BD9-81ED-4DB2-BD59-A6C34878D82A}">
                    <a16:rowId xmlns:a16="http://schemas.microsoft.com/office/drawing/2014/main" val="1144066801"/>
                  </a:ext>
                </a:extLst>
              </a:tr>
            </a:tbl>
          </a:graphicData>
        </a:graphic>
      </p:graphicFrame>
    </p:spTree>
    <p:extLst>
      <p:ext uri="{BB962C8B-B14F-4D97-AF65-F5344CB8AC3E}">
        <p14:creationId xmlns:p14="http://schemas.microsoft.com/office/powerpoint/2010/main" val="3926139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21832"/>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Private and Public worship</a:t>
            </a:r>
            <a:endParaRPr lang="en-GB" sz="2800" dirty="0">
              <a:latin typeface="Segoe Print" panose="02000600000000000000" pitchFamily="2" charset="0"/>
            </a:endParaRPr>
          </a:p>
        </p:txBody>
      </p:sp>
      <p:sp>
        <p:nvSpPr>
          <p:cNvPr id="4" name="TextBox 3"/>
          <p:cNvSpPr txBox="1"/>
          <p:nvPr/>
        </p:nvSpPr>
        <p:spPr>
          <a:xfrm>
            <a:off x="205740" y="643622"/>
            <a:ext cx="11658600" cy="5632311"/>
          </a:xfrm>
          <a:prstGeom prst="rect">
            <a:avLst/>
          </a:prstGeom>
          <a:solidFill>
            <a:schemeClr val="accent4">
              <a:lumMod val="20000"/>
              <a:lumOff val="80000"/>
            </a:schemeClr>
          </a:solidFill>
        </p:spPr>
        <p:txBody>
          <a:bodyPr wrap="square" rtlCol="0">
            <a:spAutoFit/>
          </a:bodyPr>
          <a:lstStyle/>
          <a:p>
            <a:r>
              <a:rPr lang="en-US" sz="2400" dirty="0"/>
              <a:t>Private worship gives Christians a chance to spend time alone with God. Prayer, meditation, Bible study and singing hymns may all be done at home. Christians can unite themselves with the Church of God as they pray while not actually going to a physical church. Some Christians belong to the 'house church' movement and meet for worship in each other's homes</a:t>
            </a:r>
            <a:r>
              <a:rPr lang="en-US" sz="2400" dirty="0" smtClean="0"/>
              <a:t>.</a:t>
            </a:r>
          </a:p>
          <a:p>
            <a:endParaRPr lang="en-US" sz="2400" dirty="0"/>
          </a:p>
          <a:p>
            <a:r>
              <a:rPr lang="en-GB" sz="2400" b="1" dirty="0"/>
              <a:t>Different Christian </a:t>
            </a:r>
            <a:r>
              <a:rPr lang="en-GB" sz="2400" dirty="0"/>
              <a:t>denominations </a:t>
            </a:r>
            <a:r>
              <a:rPr lang="en-GB" sz="2400" b="1" dirty="0"/>
              <a:t>worship in different ways:</a:t>
            </a:r>
          </a:p>
          <a:p>
            <a:pPr lvl="0"/>
            <a:r>
              <a:rPr lang="en-GB" sz="2400" dirty="0"/>
              <a:t>Anglicans, Roman Catholics and Orthodox Christians have a set form of worship. It is a formal ritual based around the sacraments, particularly Holy Communion. This type of worship is called liturgical worship.</a:t>
            </a:r>
          </a:p>
          <a:p>
            <a:pPr lvl="0"/>
            <a:r>
              <a:rPr lang="en-GB" sz="2400" dirty="0"/>
              <a:t>Other Christian churches practise non-liturgical worship, </a:t>
            </a:r>
            <a:r>
              <a:rPr lang="en-GB" sz="2400" dirty="0" err="1"/>
              <a:t>eg</a:t>
            </a:r>
            <a:r>
              <a:rPr lang="en-GB" sz="2400" dirty="0"/>
              <a:t> Baptists and Quakers. This kind of worship has no set form and often does not involve Holy Communion. It is usually centred on Bible readings, a sermon, music and prayers. It can be structured or unstructured and spontaneous.</a:t>
            </a:r>
          </a:p>
          <a:p>
            <a:endParaRPr lang="en-GB" sz="2400" dirty="0"/>
          </a:p>
        </p:txBody>
      </p:sp>
    </p:spTree>
    <p:extLst>
      <p:ext uri="{BB962C8B-B14F-4D97-AF65-F5344CB8AC3E}">
        <p14:creationId xmlns:p14="http://schemas.microsoft.com/office/powerpoint/2010/main" val="261758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02055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Private and Public worship</a:t>
            </a:r>
            <a:endParaRPr lang="en-GB" sz="2800" dirty="0">
              <a:latin typeface="Segoe Print" panose="02000600000000000000" pitchFamily="2" charset="0"/>
            </a:endParaRPr>
          </a:p>
        </p:txBody>
      </p:sp>
      <p:sp>
        <p:nvSpPr>
          <p:cNvPr id="4" name="TextBox 3"/>
          <p:cNvSpPr txBox="1"/>
          <p:nvPr/>
        </p:nvSpPr>
        <p:spPr>
          <a:xfrm>
            <a:off x="0" y="5288340"/>
            <a:ext cx="12192000" cy="1569660"/>
          </a:xfrm>
          <a:prstGeom prst="rect">
            <a:avLst/>
          </a:prstGeom>
          <a:solidFill>
            <a:schemeClr val="accent4">
              <a:lumMod val="20000"/>
              <a:lumOff val="80000"/>
            </a:schemeClr>
          </a:solidFill>
        </p:spPr>
        <p:txBody>
          <a:bodyPr wrap="square" rtlCol="0">
            <a:spAutoFit/>
          </a:bodyPr>
          <a:lstStyle/>
          <a:p>
            <a:r>
              <a:rPr lang="en-GB" sz="2400" dirty="0"/>
              <a:t>Catholics try to place themselves "into" the scene of the particular mystery as you pray, imagining the sights, smells, sounds, and emotions that Jesus, Mary, Joseph, and other participants experienced during the actual events.</a:t>
            </a:r>
          </a:p>
          <a:p>
            <a:endParaRPr lang="en-GB" sz="2400" dirty="0"/>
          </a:p>
        </p:txBody>
      </p:sp>
    </p:spTree>
    <p:extLst>
      <p:ext uri="{BB962C8B-B14F-4D97-AF65-F5344CB8AC3E}">
        <p14:creationId xmlns:p14="http://schemas.microsoft.com/office/powerpoint/2010/main" val="255221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
            <a:ext cx="12192000" cy="683895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Private and Public worship</a:t>
            </a:r>
            <a:endParaRPr lang="en-GB" sz="2800" dirty="0">
              <a:latin typeface="Segoe Print" panose="02000600000000000000" pitchFamily="2" charset="0"/>
            </a:endParaRPr>
          </a:p>
        </p:txBody>
      </p:sp>
      <p:sp>
        <p:nvSpPr>
          <p:cNvPr id="4" name="TextBox 3"/>
          <p:cNvSpPr txBox="1"/>
          <p:nvPr/>
        </p:nvSpPr>
        <p:spPr>
          <a:xfrm>
            <a:off x="0" y="1243786"/>
            <a:ext cx="12192000" cy="4893647"/>
          </a:xfrm>
          <a:prstGeom prst="rect">
            <a:avLst/>
          </a:prstGeom>
          <a:solidFill>
            <a:schemeClr val="accent4">
              <a:lumMod val="20000"/>
              <a:lumOff val="80000"/>
            </a:schemeClr>
          </a:solidFill>
        </p:spPr>
        <p:txBody>
          <a:bodyPr wrap="square" rtlCol="0">
            <a:spAutoFit/>
          </a:bodyPr>
          <a:lstStyle/>
          <a:p>
            <a:r>
              <a:rPr lang="en-GB" sz="2400" dirty="0" smtClean="0"/>
              <a:t>Understood simply, Eucharistic Adoration is adoring or honouring the Eucharistic Presence of Christ. The Eucharist is: Jesus truly present - Body, Blood, Soul, and Divinity! At the moment of Consecration, during the Mass, the "gifts" of bread and wine are transformed (transubstantiated) into the actual Body and Blood of Christ, at the Altar. This means that they are not only spiritually transformed, but rather are actually transformed into the Body and Blood of Christ. The elements look like bread and wine, but are actually Body and Blood of Christ according to Catholics. This is what is meant by Real Presence: the actual, physical presence of Jesus in the Eucharist. A priest or deacon removes the sacred host (consecrated bread and wine) from the tabernacle and places it in the Monstrance on the Altar for adoration by the faithful. "Monstrance" is the vessel used in the Church to display the consecrated Eucharistic Host. When a consecrated host is placed in the monstrance, It is said to be a solemn exposition. Catholics can experience Jesus’ presence through Eucharistic adoration.</a:t>
            </a:r>
          </a:p>
          <a:p>
            <a:endParaRPr lang="en-GB" sz="2400" dirty="0"/>
          </a:p>
        </p:txBody>
      </p:sp>
    </p:spTree>
    <p:extLst>
      <p:ext uri="{BB962C8B-B14F-4D97-AF65-F5344CB8AC3E}">
        <p14:creationId xmlns:p14="http://schemas.microsoft.com/office/powerpoint/2010/main" val="146424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ART</a:t>
            </a:r>
            <a:endParaRPr lang="en-GB" sz="2800" dirty="0">
              <a:latin typeface="Segoe Print" panose="02000600000000000000" pitchFamily="2" charset="0"/>
            </a:endParaRPr>
          </a:p>
        </p:txBody>
      </p:sp>
      <p:sp>
        <p:nvSpPr>
          <p:cNvPr id="4" name="TextBox 3"/>
          <p:cNvSpPr txBox="1"/>
          <p:nvPr/>
        </p:nvSpPr>
        <p:spPr>
          <a:xfrm>
            <a:off x="0" y="3072348"/>
            <a:ext cx="12192000" cy="3785652"/>
          </a:xfrm>
          <a:prstGeom prst="rect">
            <a:avLst/>
          </a:prstGeom>
          <a:solidFill>
            <a:schemeClr val="accent4">
              <a:lumMod val="20000"/>
              <a:lumOff val="80000"/>
            </a:schemeClr>
          </a:solidFill>
        </p:spPr>
        <p:txBody>
          <a:bodyPr wrap="square" rtlCol="0">
            <a:spAutoFit/>
          </a:bodyPr>
          <a:lstStyle/>
          <a:p>
            <a:pPr lvl="0"/>
            <a:r>
              <a:rPr lang="en-GB" sz="2400" dirty="0"/>
              <a:t>In spite of the nativity's popularity, there are a few theological errors in many of them. </a:t>
            </a:r>
          </a:p>
          <a:p>
            <a:pPr lvl="0"/>
            <a:r>
              <a:rPr lang="en-GB" sz="2400" dirty="0"/>
              <a:t>First, most nativity scenes are set in a stable or cave. While this may have been where Jesus was born, it's just as likely that Jesus was born in the lower level of a home, amongst animals who were brought inside for the night (the Greek word for "inn" (</a:t>
            </a:r>
            <a:r>
              <a:rPr lang="en-GB" sz="2400" dirty="0" err="1"/>
              <a:t>kataluma</a:t>
            </a:r>
            <a:r>
              <a:rPr lang="en-GB" sz="2400" dirty="0"/>
              <a:t>), found in Luke 2:7, can also mean "house"). </a:t>
            </a:r>
          </a:p>
          <a:p>
            <a:pPr lvl="0"/>
            <a:r>
              <a:rPr lang="en-GB" sz="2400" dirty="0"/>
              <a:t>The angels that are often shown hovering over the stable in a nativity were likely not there, at least not visibly. The angels' part in the Christmas story took place in a field, where they announced Jesus' birth to a group of shepherds (Luke 2:8–14). </a:t>
            </a:r>
          </a:p>
          <a:p>
            <a:r>
              <a:rPr lang="en-GB" sz="2400" dirty="0"/>
              <a:t>Although the wise men often appear in a nativity, they did not visit Jesus the night of His birth. The magi visited Jesus some time later, when He was a toddler (Matthew 2:1–11).</a:t>
            </a:r>
          </a:p>
        </p:txBody>
      </p:sp>
    </p:spTree>
    <p:extLst>
      <p:ext uri="{BB962C8B-B14F-4D97-AF65-F5344CB8AC3E}">
        <p14:creationId xmlns:p14="http://schemas.microsoft.com/office/powerpoint/2010/main" val="16225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cstate="print">
            <a:extLst>
              <a:ext uri="{28A0092B-C50C-407E-A947-70E740481C1C}">
                <a14:useLocalDpi xmlns:a14="http://schemas.microsoft.com/office/drawing/2010/main" val="0"/>
              </a:ext>
            </a:extLst>
          </a:blip>
          <a:srcRect l="16294" t="7659" r="40462" b="8363"/>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ART</a:t>
            </a:r>
            <a:endParaRPr lang="en-GB" sz="2800" dirty="0">
              <a:latin typeface="Segoe Print" panose="02000600000000000000" pitchFamily="2" charset="0"/>
            </a:endParaRPr>
          </a:p>
        </p:txBody>
      </p:sp>
      <p:sp>
        <p:nvSpPr>
          <p:cNvPr id="4" name="TextBox 3"/>
          <p:cNvSpPr txBox="1"/>
          <p:nvPr/>
        </p:nvSpPr>
        <p:spPr>
          <a:xfrm>
            <a:off x="0" y="2333685"/>
            <a:ext cx="12192000" cy="4524315"/>
          </a:xfrm>
          <a:prstGeom prst="rect">
            <a:avLst/>
          </a:prstGeom>
          <a:solidFill>
            <a:schemeClr val="accent4">
              <a:lumMod val="20000"/>
              <a:lumOff val="80000"/>
            </a:schemeClr>
          </a:solidFill>
        </p:spPr>
        <p:txBody>
          <a:bodyPr wrap="square" rtlCol="0">
            <a:spAutoFit/>
          </a:bodyPr>
          <a:lstStyle/>
          <a:p>
            <a:r>
              <a:rPr lang="en-GB" sz="2400" b="1" dirty="0"/>
              <a:t>Images of the crucifixion depict  number of things:</a:t>
            </a:r>
            <a:endParaRPr lang="en-GB" sz="2400" dirty="0"/>
          </a:p>
          <a:p>
            <a:pPr lvl="0"/>
            <a:r>
              <a:rPr lang="en-GB" sz="2400" dirty="0"/>
              <a:t>The suffering of Jesus</a:t>
            </a:r>
          </a:p>
          <a:p>
            <a:pPr lvl="0"/>
            <a:r>
              <a:rPr lang="en-GB" sz="2400" dirty="0"/>
              <a:t>The pain that Jesus went through for us</a:t>
            </a:r>
          </a:p>
          <a:p>
            <a:pPr lvl="0"/>
            <a:r>
              <a:rPr lang="en-GB" sz="2400" dirty="0"/>
              <a:t>How Jesus humbled himself and carried his own cross</a:t>
            </a:r>
          </a:p>
          <a:p>
            <a:r>
              <a:rPr lang="en-GB" sz="2400" dirty="0"/>
              <a:t>Art is an emotive way of getting across a message. It is a visual representation of what happened and can show important aspects.</a:t>
            </a:r>
          </a:p>
          <a:p>
            <a:r>
              <a:rPr lang="en-GB" sz="2400" dirty="0"/>
              <a:t>The painting above shows that Jesus was broken as he is on his knees. Is he coming to revelation that there is no backing out now and that death is coming? The weight of the beam is evident in the posture of Jesus. His clothes are white but stained. Does the white represent his purity and the staining our sins? The crown of thorns shows that he was a King but he was not recognised as a King. Jesus himself said that his Kingdom was not of this world. The colours in the background show a calm sense of reflection. Chaos is not present. </a:t>
            </a:r>
          </a:p>
        </p:txBody>
      </p:sp>
    </p:spTree>
    <p:extLst>
      <p:ext uri="{BB962C8B-B14F-4D97-AF65-F5344CB8AC3E}">
        <p14:creationId xmlns:p14="http://schemas.microsoft.com/office/powerpoint/2010/main" val="9396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cstate="print">
            <a:extLst>
              <a:ext uri="{28A0092B-C50C-407E-A947-70E740481C1C}">
                <a14:useLocalDpi xmlns:a14="http://schemas.microsoft.com/office/drawing/2010/main" val="0"/>
              </a:ext>
            </a:extLst>
          </a:blip>
          <a:srcRect l="16294" t="7659" r="40462" b="8363"/>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ART</a:t>
            </a:r>
            <a:endParaRPr lang="en-GB" sz="2800" dirty="0">
              <a:latin typeface="Segoe Print" panose="02000600000000000000" pitchFamily="2" charset="0"/>
            </a:endParaRPr>
          </a:p>
        </p:txBody>
      </p:sp>
      <p:sp>
        <p:nvSpPr>
          <p:cNvPr id="4" name="TextBox 3"/>
          <p:cNvSpPr txBox="1"/>
          <p:nvPr/>
        </p:nvSpPr>
        <p:spPr>
          <a:xfrm>
            <a:off x="0" y="4180344"/>
            <a:ext cx="12192000" cy="2677656"/>
          </a:xfrm>
          <a:prstGeom prst="rect">
            <a:avLst/>
          </a:prstGeom>
          <a:solidFill>
            <a:schemeClr val="accent4">
              <a:lumMod val="20000"/>
              <a:lumOff val="80000"/>
            </a:schemeClr>
          </a:solidFill>
        </p:spPr>
        <p:txBody>
          <a:bodyPr wrap="square" rtlCol="0">
            <a:spAutoFit/>
          </a:bodyPr>
          <a:lstStyle/>
          <a:p>
            <a:r>
              <a:rPr lang="en-GB" sz="2400" b="1" u="sng" dirty="0"/>
              <a:t>Problems with some depictions of the crucifixion</a:t>
            </a:r>
            <a:endParaRPr lang="en-GB" sz="2400" dirty="0"/>
          </a:p>
          <a:p>
            <a:pPr lvl="0"/>
            <a:r>
              <a:rPr lang="en-GB" sz="2400" dirty="0"/>
              <a:t>Sometimes the portrayal is wrong. Jesus would not have carried the whole cross but only the beam as shown in the painting above.</a:t>
            </a:r>
          </a:p>
          <a:p>
            <a:pPr lvl="0"/>
            <a:r>
              <a:rPr lang="en-GB" sz="2400" dirty="0"/>
              <a:t>Jesus would not have had nails through his hands, as the flesh would have torn. The nails would have gone through the wrist to prevent this happening.</a:t>
            </a:r>
          </a:p>
          <a:p>
            <a:pPr lvl="0"/>
            <a:r>
              <a:rPr lang="en-GB" sz="2400" dirty="0"/>
              <a:t>The lack of chaos at the crucifixion gives it a serene feel, which would not have been the case. Jesus would have been one of many people crucified.</a:t>
            </a:r>
          </a:p>
        </p:txBody>
      </p:sp>
    </p:spTree>
    <p:extLst>
      <p:ext uri="{BB962C8B-B14F-4D97-AF65-F5344CB8AC3E}">
        <p14:creationId xmlns:p14="http://schemas.microsoft.com/office/powerpoint/2010/main" val="98342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cstate="print">
            <a:extLst>
              <a:ext uri="{28A0092B-C50C-407E-A947-70E740481C1C}">
                <a14:useLocalDpi xmlns:a14="http://schemas.microsoft.com/office/drawing/2010/main" val="0"/>
              </a:ext>
            </a:extLst>
          </a:blip>
          <a:srcRect l="16294" t="7659" r="40462" b="8363"/>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ART</a:t>
            </a:r>
            <a:endParaRPr lang="en-GB" sz="2800" dirty="0">
              <a:latin typeface="Segoe Print" panose="02000600000000000000" pitchFamily="2" charset="0"/>
            </a:endParaRPr>
          </a:p>
        </p:txBody>
      </p:sp>
      <p:sp>
        <p:nvSpPr>
          <p:cNvPr id="4" name="TextBox 3"/>
          <p:cNvSpPr txBox="1"/>
          <p:nvPr/>
        </p:nvSpPr>
        <p:spPr>
          <a:xfrm>
            <a:off x="0" y="4549676"/>
            <a:ext cx="12192000" cy="2308324"/>
          </a:xfrm>
          <a:prstGeom prst="rect">
            <a:avLst/>
          </a:prstGeom>
          <a:solidFill>
            <a:schemeClr val="accent4">
              <a:lumMod val="20000"/>
              <a:lumOff val="80000"/>
            </a:schemeClr>
          </a:solidFill>
        </p:spPr>
        <p:txBody>
          <a:bodyPr wrap="square" rtlCol="0">
            <a:spAutoFit/>
          </a:bodyPr>
          <a:lstStyle/>
          <a:p>
            <a:r>
              <a:rPr lang="en-GB" sz="2400" b="1" u="sng" dirty="0"/>
              <a:t>Strengths</a:t>
            </a:r>
            <a:endParaRPr lang="en-GB" sz="2400" dirty="0"/>
          </a:p>
          <a:p>
            <a:pPr lvl="0"/>
            <a:r>
              <a:rPr lang="en-GB" sz="2400" dirty="0"/>
              <a:t>It provides people with a visual look of the crucifixion</a:t>
            </a:r>
          </a:p>
          <a:p>
            <a:pPr lvl="0"/>
            <a:r>
              <a:rPr lang="en-GB" sz="2400" dirty="0"/>
              <a:t>Art is subjective and so people can have their own view of something but the variations with always show something new and make a person reflect more on the events.</a:t>
            </a:r>
          </a:p>
          <a:p>
            <a:pPr lvl="0"/>
            <a:r>
              <a:rPr lang="en-GB" sz="2400" dirty="0"/>
              <a:t>It provides comfort for someone knowing that Jesus (God incarnate) died for us. He did this without even knowing me and before we were born!</a:t>
            </a:r>
          </a:p>
        </p:txBody>
      </p:sp>
    </p:spTree>
    <p:extLst>
      <p:ext uri="{BB962C8B-B14F-4D97-AF65-F5344CB8AC3E}">
        <p14:creationId xmlns:p14="http://schemas.microsoft.com/office/powerpoint/2010/main" val="242225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MUSIC</a:t>
            </a:r>
            <a:endParaRPr lang="en-GB" sz="2800" dirty="0">
              <a:latin typeface="Segoe Print" panose="02000600000000000000" pitchFamily="2" charset="0"/>
            </a:endParaRPr>
          </a:p>
        </p:txBody>
      </p:sp>
      <p:sp>
        <p:nvSpPr>
          <p:cNvPr id="4" name="TextBox 3"/>
          <p:cNvSpPr txBox="1"/>
          <p:nvPr/>
        </p:nvSpPr>
        <p:spPr>
          <a:xfrm>
            <a:off x="0" y="5288340"/>
            <a:ext cx="12192000" cy="1569660"/>
          </a:xfrm>
          <a:prstGeom prst="rect">
            <a:avLst/>
          </a:prstGeom>
          <a:solidFill>
            <a:schemeClr val="accent4">
              <a:lumMod val="20000"/>
              <a:lumOff val="80000"/>
            </a:schemeClr>
          </a:solidFill>
        </p:spPr>
        <p:txBody>
          <a:bodyPr wrap="square" rtlCol="0">
            <a:spAutoFit/>
          </a:bodyPr>
          <a:lstStyle/>
          <a:p>
            <a:r>
              <a:rPr lang="en-GB" sz="2400" b="1" dirty="0"/>
              <a:t>Hymns</a:t>
            </a:r>
            <a:r>
              <a:rPr lang="en-GB" sz="2400" dirty="0"/>
              <a:t> – these can be traditional or modern. Using well known hymns can unit people of all ages and they can join in their worship of God together. Being able to join in with a hymn and sing is an uplifting experience as the whole person is being used. (Used by Catholics, Methodists, Anglican)</a:t>
            </a:r>
          </a:p>
        </p:txBody>
      </p:sp>
    </p:spTree>
    <p:extLst>
      <p:ext uri="{BB962C8B-B14F-4D97-AF65-F5344CB8AC3E}">
        <p14:creationId xmlns:p14="http://schemas.microsoft.com/office/powerpoint/2010/main" val="393120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MUSIC</a:t>
            </a:r>
            <a:endParaRPr lang="en-GB" sz="2800" dirty="0">
              <a:latin typeface="Segoe Print" panose="02000600000000000000" pitchFamily="2" charset="0"/>
            </a:endParaRPr>
          </a:p>
        </p:txBody>
      </p:sp>
      <p:sp>
        <p:nvSpPr>
          <p:cNvPr id="4" name="TextBox 3"/>
          <p:cNvSpPr txBox="1"/>
          <p:nvPr/>
        </p:nvSpPr>
        <p:spPr>
          <a:xfrm>
            <a:off x="0" y="5288340"/>
            <a:ext cx="12192000" cy="1569660"/>
          </a:xfrm>
          <a:prstGeom prst="rect">
            <a:avLst/>
          </a:prstGeom>
          <a:solidFill>
            <a:schemeClr val="accent4">
              <a:lumMod val="20000"/>
              <a:lumOff val="80000"/>
            </a:schemeClr>
          </a:solidFill>
        </p:spPr>
        <p:txBody>
          <a:bodyPr wrap="square" rtlCol="0">
            <a:spAutoFit/>
          </a:bodyPr>
          <a:lstStyle/>
          <a:p>
            <a:r>
              <a:rPr lang="en-GB" sz="2400" b="1" dirty="0"/>
              <a:t>Modern hymns</a:t>
            </a:r>
            <a:r>
              <a:rPr lang="en-GB" sz="2400" dirty="0"/>
              <a:t> – these can engage the young but leave out the older people. There is a need for different styles of music to be played so that all ages are catered for but, what is more important – the praising of God or that we enjoy the music? Some would say that one can come from the other. (Used by all denominations)</a:t>
            </a:r>
          </a:p>
        </p:txBody>
      </p:sp>
    </p:spTree>
    <p:extLst>
      <p:ext uri="{BB962C8B-B14F-4D97-AF65-F5344CB8AC3E}">
        <p14:creationId xmlns:p14="http://schemas.microsoft.com/office/powerpoint/2010/main" val="143147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MUSIC</a:t>
            </a:r>
            <a:endParaRPr lang="en-GB" sz="2800" dirty="0">
              <a:latin typeface="Segoe Print" panose="02000600000000000000" pitchFamily="2" charset="0"/>
            </a:endParaRPr>
          </a:p>
        </p:txBody>
      </p:sp>
      <p:sp>
        <p:nvSpPr>
          <p:cNvPr id="4" name="TextBox 3"/>
          <p:cNvSpPr txBox="1"/>
          <p:nvPr/>
        </p:nvSpPr>
        <p:spPr>
          <a:xfrm>
            <a:off x="0" y="5288340"/>
            <a:ext cx="12192000" cy="1569660"/>
          </a:xfrm>
          <a:prstGeom prst="rect">
            <a:avLst/>
          </a:prstGeom>
          <a:solidFill>
            <a:schemeClr val="accent4">
              <a:lumMod val="20000"/>
              <a:lumOff val="80000"/>
            </a:schemeClr>
          </a:solidFill>
        </p:spPr>
        <p:txBody>
          <a:bodyPr wrap="square" rtlCol="0">
            <a:spAutoFit/>
          </a:bodyPr>
          <a:lstStyle/>
          <a:p>
            <a:r>
              <a:rPr lang="en-GB" sz="2400" b="1" dirty="0"/>
              <a:t>Live music</a:t>
            </a:r>
            <a:r>
              <a:rPr lang="en-GB" sz="2400" dirty="0"/>
              <a:t> – some churches have bands who play live and so lead the worship. This can sometimes lead to a concert style of service which some people like but others may not. Where does it become focused on the band rather than God? Is it more important that we are there worshipping God rather than jumping to modern music?  (Mainly used by evangelical)</a:t>
            </a:r>
          </a:p>
        </p:txBody>
      </p:sp>
    </p:spTree>
    <p:extLst>
      <p:ext uri="{BB962C8B-B14F-4D97-AF65-F5344CB8AC3E}">
        <p14:creationId xmlns:p14="http://schemas.microsoft.com/office/powerpoint/2010/main" val="210036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CHRISTIANITY REVISION (3)</a:t>
            </a:r>
            <a:endParaRPr lang="en-GB" sz="2800" dirty="0">
              <a:latin typeface="Segoe Print" panose="02000600000000000000"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509039765"/>
              </p:ext>
            </p:extLst>
          </p:nvPr>
        </p:nvGraphicFramePr>
        <p:xfrm>
          <a:off x="117565" y="621441"/>
          <a:ext cx="11956869" cy="6138337"/>
        </p:xfrm>
        <a:graphic>
          <a:graphicData uri="http://schemas.openxmlformats.org/drawingml/2006/table">
            <a:tbl>
              <a:tblPr firstRow="1" bandRow="1">
                <a:tableStyleId>{5C22544A-7EE6-4342-B048-85BDC9FD1C3A}</a:tableStyleId>
              </a:tblPr>
              <a:tblGrid>
                <a:gridCol w="3985623">
                  <a:extLst>
                    <a:ext uri="{9D8B030D-6E8A-4147-A177-3AD203B41FA5}">
                      <a16:colId xmlns:a16="http://schemas.microsoft.com/office/drawing/2014/main" val="2186285200"/>
                    </a:ext>
                  </a:extLst>
                </a:gridCol>
                <a:gridCol w="3985623">
                  <a:extLst>
                    <a:ext uri="{9D8B030D-6E8A-4147-A177-3AD203B41FA5}">
                      <a16:colId xmlns:a16="http://schemas.microsoft.com/office/drawing/2014/main" val="182864570"/>
                    </a:ext>
                  </a:extLst>
                </a:gridCol>
                <a:gridCol w="3985623">
                  <a:extLst>
                    <a:ext uri="{9D8B030D-6E8A-4147-A177-3AD203B41FA5}">
                      <a16:colId xmlns:a16="http://schemas.microsoft.com/office/drawing/2014/main" val="3412066055"/>
                    </a:ext>
                  </a:extLst>
                </a:gridCol>
              </a:tblGrid>
              <a:tr h="3656881">
                <a:tc>
                  <a:txBody>
                    <a:bodyPr/>
                    <a:lstStyle/>
                    <a:p>
                      <a:pPr marL="342900" indent="-342900">
                        <a:buAutoNum type="arabicParenBoth"/>
                      </a:pPr>
                      <a:r>
                        <a:rPr lang="en-GB" dirty="0" smtClean="0">
                          <a:solidFill>
                            <a:srgbClr val="7030A0"/>
                          </a:solidFill>
                        </a:rPr>
                        <a:t>Religious</a:t>
                      </a:r>
                      <a:r>
                        <a:rPr lang="en-GB" baseline="0" dirty="0" smtClean="0">
                          <a:solidFill>
                            <a:srgbClr val="7030A0"/>
                          </a:solidFill>
                        </a:rPr>
                        <a:t> beliefs, Values and teachings</a:t>
                      </a:r>
                    </a:p>
                    <a:p>
                      <a:pPr marL="285750" indent="-285750">
                        <a:buFontTx/>
                        <a:buChar char="-"/>
                      </a:pPr>
                      <a:r>
                        <a:rPr lang="en-GB" baseline="0" dirty="0" smtClean="0">
                          <a:solidFill>
                            <a:schemeClr val="tx1"/>
                          </a:solidFill>
                        </a:rPr>
                        <a:t>Nature of God as personal  / Creator</a:t>
                      </a:r>
                    </a:p>
                    <a:p>
                      <a:pPr marL="285750" indent="-285750">
                        <a:buFontTx/>
                        <a:buChar char="-"/>
                      </a:pPr>
                      <a:r>
                        <a:rPr lang="en-GB" baseline="0" dirty="0" smtClean="0">
                          <a:solidFill>
                            <a:schemeClr val="tx1"/>
                          </a:solidFill>
                        </a:rPr>
                        <a:t>The Trinity</a:t>
                      </a:r>
                    </a:p>
                    <a:p>
                      <a:pPr marL="285750" indent="-285750">
                        <a:buFontTx/>
                        <a:buChar char="-"/>
                      </a:pPr>
                      <a:r>
                        <a:rPr lang="en-GB" baseline="0" dirty="0" smtClean="0">
                          <a:solidFill>
                            <a:schemeClr val="tx1"/>
                          </a:solidFill>
                        </a:rPr>
                        <a:t>Nature of the Church</a:t>
                      </a:r>
                    </a:p>
                    <a:p>
                      <a:pPr marL="285750" indent="-285750">
                        <a:buFontTx/>
                        <a:buChar char="-"/>
                      </a:pPr>
                      <a:r>
                        <a:rPr lang="en-GB" baseline="0" dirty="0" smtClean="0">
                          <a:solidFill>
                            <a:schemeClr val="tx1"/>
                          </a:solidFill>
                        </a:rPr>
                        <a:t>Key Moral Principles</a:t>
                      </a:r>
                      <a:endParaRPr lang="en-GB" dirty="0">
                        <a:solidFill>
                          <a:schemeClr val="tx1"/>
                        </a:solidFill>
                      </a:endParaRPr>
                    </a:p>
                  </a:txBody>
                  <a:tcPr>
                    <a:solidFill>
                      <a:schemeClr val="bg2">
                        <a:lumMod val="90000"/>
                      </a:schemeClr>
                    </a:solidFill>
                  </a:tcPr>
                </a:tc>
                <a:tc>
                  <a:txBody>
                    <a:bodyPr/>
                    <a:lstStyle/>
                    <a:p>
                      <a:r>
                        <a:rPr lang="en-GB" dirty="0" smtClean="0">
                          <a:solidFill>
                            <a:srgbClr val="7030A0"/>
                          </a:solidFill>
                        </a:rPr>
                        <a:t>(2)Sources of Wisdom and Authority</a:t>
                      </a:r>
                    </a:p>
                    <a:p>
                      <a:pPr marL="285750" indent="-285750">
                        <a:buFontTx/>
                        <a:buChar char="-"/>
                      </a:pPr>
                      <a:r>
                        <a:rPr lang="en-GB" baseline="0" dirty="0" smtClean="0">
                          <a:solidFill>
                            <a:srgbClr val="7030A0"/>
                          </a:solidFill>
                        </a:rPr>
                        <a:t>The Bible</a:t>
                      </a:r>
                    </a:p>
                    <a:p>
                      <a:pPr marL="285750" indent="-285750">
                        <a:buFontTx/>
                        <a:buChar char="-"/>
                      </a:pPr>
                      <a:r>
                        <a:rPr lang="en-GB" baseline="0" dirty="0" smtClean="0">
                          <a:solidFill>
                            <a:schemeClr val="tx1"/>
                          </a:solidFill>
                        </a:rPr>
                        <a:t>The nature and role of Jesus (Arius vs Athanasius)</a:t>
                      </a:r>
                    </a:p>
                    <a:p>
                      <a:pPr marL="285750" indent="-285750">
                        <a:buFontTx/>
                        <a:buChar char="-"/>
                      </a:pPr>
                      <a:r>
                        <a:rPr lang="en-GB" baseline="0" dirty="0" smtClean="0">
                          <a:solidFill>
                            <a:schemeClr val="tx1"/>
                          </a:solidFill>
                        </a:rPr>
                        <a:t>The Reformation (Luther and Calvin)</a:t>
                      </a:r>
                    </a:p>
                    <a:p>
                      <a:pPr marL="285750" indent="-285750">
                        <a:buFontTx/>
                        <a:buChar char="-"/>
                      </a:pPr>
                      <a:r>
                        <a:rPr lang="en-GB" baseline="0" dirty="0" smtClean="0">
                          <a:solidFill>
                            <a:schemeClr val="tx1"/>
                          </a:solidFill>
                        </a:rPr>
                        <a:t>Does God suffer? (</a:t>
                      </a:r>
                      <a:r>
                        <a:rPr lang="en-GB" baseline="0" dirty="0" err="1" smtClean="0">
                          <a:solidFill>
                            <a:schemeClr val="tx1"/>
                          </a:solidFill>
                        </a:rPr>
                        <a:t>Moltmann</a:t>
                      </a:r>
                      <a:r>
                        <a:rPr lang="en-GB" baseline="0" dirty="0" smtClean="0">
                          <a:solidFill>
                            <a:schemeClr val="tx1"/>
                          </a:solidFill>
                        </a:rPr>
                        <a:t> / </a:t>
                      </a:r>
                      <a:r>
                        <a:rPr lang="en-GB" baseline="0" dirty="0" err="1" smtClean="0">
                          <a:solidFill>
                            <a:schemeClr val="tx1"/>
                          </a:solidFill>
                        </a:rPr>
                        <a:t>Weinandy</a:t>
                      </a:r>
                      <a:r>
                        <a:rPr lang="en-GB" baseline="0" dirty="0" smtClean="0">
                          <a:solidFill>
                            <a:schemeClr val="tx1"/>
                          </a:solidFill>
                        </a:rPr>
                        <a:t>)</a:t>
                      </a:r>
                      <a:endParaRPr lang="en-GB" dirty="0" smtClean="0">
                        <a:solidFill>
                          <a:schemeClr val="tx1"/>
                        </a:solidFill>
                      </a:endParaRPr>
                    </a:p>
                  </a:txBody>
                  <a:tcPr>
                    <a:solidFill>
                      <a:schemeClr val="bg2">
                        <a:lumMod val="90000"/>
                      </a:schemeClr>
                    </a:solidFill>
                  </a:tcPr>
                </a:tc>
                <a:tc>
                  <a:txBody>
                    <a:bodyPr/>
                    <a:lstStyle/>
                    <a:p>
                      <a:r>
                        <a:rPr lang="en-GB" dirty="0" smtClean="0">
                          <a:solidFill>
                            <a:srgbClr val="7030A0"/>
                          </a:solidFill>
                        </a:rPr>
                        <a:t>(3) Practices that</a:t>
                      </a:r>
                      <a:r>
                        <a:rPr lang="en-GB" baseline="0" dirty="0" smtClean="0">
                          <a:solidFill>
                            <a:srgbClr val="7030A0"/>
                          </a:solidFill>
                        </a:rPr>
                        <a:t> shape and express religious identity</a:t>
                      </a:r>
                    </a:p>
                    <a:p>
                      <a:pPr marL="285750" indent="-285750">
                        <a:buFontTx/>
                        <a:buChar char="-"/>
                      </a:pPr>
                      <a:r>
                        <a:rPr lang="en-GB" baseline="0" dirty="0" smtClean="0">
                          <a:solidFill>
                            <a:schemeClr val="tx1"/>
                          </a:solidFill>
                        </a:rPr>
                        <a:t>Diversity of practice in the Eucharist</a:t>
                      </a:r>
                    </a:p>
                    <a:p>
                      <a:pPr marL="285750" indent="-285750">
                        <a:buFontTx/>
                        <a:buChar char="-"/>
                      </a:pPr>
                      <a:r>
                        <a:rPr lang="en-GB" baseline="0" dirty="0" smtClean="0">
                          <a:solidFill>
                            <a:schemeClr val="tx1"/>
                          </a:solidFill>
                        </a:rPr>
                        <a:t>Diversity of creative expressions</a:t>
                      </a:r>
                      <a:endParaRPr lang="en-GB" dirty="0">
                        <a:solidFill>
                          <a:schemeClr val="tx1"/>
                        </a:solidFill>
                      </a:endParaRPr>
                    </a:p>
                  </a:txBody>
                  <a:tcPr>
                    <a:solidFill>
                      <a:schemeClr val="accent1">
                        <a:lumMod val="60000"/>
                        <a:lumOff val="40000"/>
                      </a:schemeClr>
                    </a:solidFill>
                  </a:tcPr>
                </a:tc>
                <a:extLst>
                  <a:ext uri="{0D108BD9-81ED-4DB2-BD59-A6C34878D82A}">
                    <a16:rowId xmlns:a16="http://schemas.microsoft.com/office/drawing/2014/main" val="1535699400"/>
                  </a:ext>
                </a:extLst>
              </a:tr>
              <a:tr h="2481456">
                <a:tc>
                  <a:txBody>
                    <a:bodyPr/>
                    <a:lstStyle/>
                    <a:p>
                      <a:r>
                        <a:rPr lang="en-GB" b="1" dirty="0" smtClean="0">
                          <a:solidFill>
                            <a:srgbClr val="FF0000"/>
                          </a:solidFill>
                        </a:rPr>
                        <a:t>(4) Social and historical developments</a:t>
                      </a:r>
                    </a:p>
                    <a:p>
                      <a:pPr marL="285750" indent="-285750">
                        <a:buFontTx/>
                        <a:buChar char="-"/>
                      </a:pPr>
                      <a:r>
                        <a:rPr lang="en-GB" b="1" dirty="0" smtClean="0">
                          <a:solidFill>
                            <a:srgbClr val="FF0000"/>
                          </a:solidFill>
                        </a:rPr>
                        <a:t>Science (2)</a:t>
                      </a:r>
                    </a:p>
                    <a:p>
                      <a:pPr marL="285750" indent="-285750">
                        <a:buFontTx/>
                        <a:buChar char="-"/>
                      </a:pPr>
                      <a:r>
                        <a:rPr lang="en-GB" b="1" dirty="0" smtClean="0">
                          <a:solidFill>
                            <a:schemeClr val="tx1"/>
                          </a:solidFill>
                        </a:rPr>
                        <a:t>Secularisation</a:t>
                      </a:r>
                    </a:p>
                    <a:p>
                      <a:pPr marL="285750" indent="-285750">
                        <a:buFontTx/>
                        <a:buChar char="-"/>
                      </a:pPr>
                      <a:r>
                        <a:rPr lang="en-GB" b="1" dirty="0" smtClean="0">
                          <a:solidFill>
                            <a:schemeClr val="tx1"/>
                          </a:solidFill>
                        </a:rPr>
                        <a:t>New movements in theology</a:t>
                      </a:r>
                      <a:endParaRPr lang="en-GB" b="1" dirty="0">
                        <a:solidFill>
                          <a:schemeClr val="tx1"/>
                        </a:solidFill>
                      </a:endParaRPr>
                    </a:p>
                  </a:txBody>
                  <a:tcPr>
                    <a:solidFill>
                      <a:schemeClr val="bg2">
                        <a:lumMod val="90000"/>
                      </a:schemeClr>
                    </a:solidFill>
                  </a:tcPr>
                </a:tc>
                <a:tc>
                  <a:txBody>
                    <a:bodyPr/>
                    <a:lstStyle/>
                    <a:p>
                      <a:r>
                        <a:rPr lang="en-GB" b="1" dirty="0" smtClean="0">
                          <a:solidFill>
                            <a:srgbClr val="FF0000"/>
                          </a:solidFill>
                        </a:rPr>
                        <a:t>(5) Works of Scholars</a:t>
                      </a:r>
                    </a:p>
                    <a:p>
                      <a:pPr marL="285750" indent="-285750">
                        <a:buFontTx/>
                        <a:buChar char="-"/>
                      </a:pPr>
                      <a:r>
                        <a:rPr lang="en-GB" b="1" dirty="0" smtClean="0">
                          <a:solidFill>
                            <a:schemeClr val="tx1"/>
                          </a:solidFill>
                        </a:rPr>
                        <a:t>Comparison of Barth and Hick (3 &amp; 4)</a:t>
                      </a:r>
                    </a:p>
                    <a:p>
                      <a:pPr marL="285750" indent="-285750">
                        <a:buFontTx/>
                        <a:buChar char="-"/>
                      </a:pPr>
                      <a:r>
                        <a:rPr lang="en-GB" b="1" dirty="0" smtClean="0">
                          <a:solidFill>
                            <a:schemeClr val="tx1"/>
                          </a:solidFill>
                        </a:rPr>
                        <a:t>Atonement (Anselm and </a:t>
                      </a:r>
                      <a:r>
                        <a:rPr lang="en-GB" b="1" dirty="0" err="1" smtClean="0">
                          <a:solidFill>
                            <a:schemeClr val="tx1"/>
                          </a:solidFill>
                        </a:rPr>
                        <a:t>Aulen</a:t>
                      </a:r>
                      <a:r>
                        <a:rPr lang="en-GB" b="1" dirty="0" smtClean="0">
                          <a:solidFill>
                            <a:schemeClr val="tx1"/>
                          </a:solidFill>
                        </a:rPr>
                        <a:t>)</a:t>
                      </a:r>
                      <a:endParaRPr lang="en-GB" b="1" dirty="0">
                        <a:solidFill>
                          <a:schemeClr val="tx1"/>
                        </a:solidFill>
                      </a:endParaRPr>
                    </a:p>
                  </a:txBody>
                  <a:tcPr>
                    <a:solidFill>
                      <a:schemeClr val="bg2">
                        <a:lumMod val="90000"/>
                      </a:schemeClr>
                    </a:solidFill>
                  </a:tcPr>
                </a:tc>
                <a:tc>
                  <a:txBody>
                    <a:bodyPr/>
                    <a:lstStyle/>
                    <a:p>
                      <a:r>
                        <a:rPr lang="en-GB" b="1" dirty="0" smtClean="0">
                          <a:solidFill>
                            <a:srgbClr val="FF0000"/>
                          </a:solidFill>
                        </a:rPr>
                        <a:t>(6) Religion and Society</a:t>
                      </a:r>
                    </a:p>
                    <a:p>
                      <a:pPr marL="285750" indent="-285750">
                        <a:buFontTx/>
                        <a:buChar char="-"/>
                      </a:pPr>
                      <a:r>
                        <a:rPr lang="en-GB" b="1" dirty="0" smtClean="0">
                          <a:solidFill>
                            <a:schemeClr val="tx1"/>
                          </a:solidFill>
                        </a:rPr>
                        <a:t>Pluralism</a:t>
                      </a:r>
                      <a:r>
                        <a:rPr lang="en-GB" b="1" baseline="0" dirty="0" smtClean="0">
                          <a:solidFill>
                            <a:schemeClr val="tx1"/>
                          </a:solidFill>
                        </a:rPr>
                        <a:t> and Diversity</a:t>
                      </a:r>
                    </a:p>
                    <a:p>
                      <a:pPr marL="285750" indent="-285750">
                        <a:buFontTx/>
                        <a:buChar char="-"/>
                      </a:pPr>
                      <a:r>
                        <a:rPr lang="en-GB" b="1" baseline="0" dirty="0" smtClean="0">
                          <a:solidFill>
                            <a:schemeClr val="tx1"/>
                          </a:solidFill>
                        </a:rPr>
                        <a:t>Equality and discrimination (gender)</a:t>
                      </a:r>
                      <a:endParaRPr lang="en-GB" b="1" dirty="0">
                        <a:solidFill>
                          <a:schemeClr val="tx1"/>
                        </a:solidFill>
                      </a:endParaRPr>
                    </a:p>
                  </a:txBody>
                  <a:tcPr>
                    <a:solidFill>
                      <a:schemeClr val="bg2">
                        <a:lumMod val="90000"/>
                      </a:schemeClr>
                    </a:solidFill>
                  </a:tcPr>
                </a:tc>
                <a:extLst>
                  <a:ext uri="{0D108BD9-81ED-4DB2-BD59-A6C34878D82A}">
                    <a16:rowId xmlns:a16="http://schemas.microsoft.com/office/drawing/2014/main" val="1144066801"/>
                  </a:ext>
                </a:extLst>
              </a:tr>
            </a:tbl>
          </a:graphicData>
        </a:graphic>
      </p:graphicFrame>
    </p:spTree>
    <p:extLst>
      <p:ext uri="{BB962C8B-B14F-4D97-AF65-F5344CB8AC3E}">
        <p14:creationId xmlns:p14="http://schemas.microsoft.com/office/powerpoint/2010/main" val="5690394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MUSIC</a:t>
            </a:r>
            <a:endParaRPr lang="en-GB" sz="2800" dirty="0">
              <a:latin typeface="Segoe Print" panose="02000600000000000000" pitchFamily="2" charset="0"/>
            </a:endParaRPr>
          </a:p>
        </p:txBody>
      </p:sp>
      <p:sp>
        <p:nvSpPr>
          <p:cNvPr id="4" name="TextBox 3"/>
          <p:cNvSpPr txBox="1"/>
          <p:nvPr/>
        </p:nvSpPr>
        <p:spPr>
          <a:xfrm>
            <a:off x="0" y="4549676"/>
            <a:ext cx="12192000" cy="2308324"/>
          </a:xfrm>
          <a:prstGeom prst="rect">
            <a:avLst/>
          </a:prstGeom>
          <a:solidFill>
            <a:schemeClr val="accent4">
              <a:lumMod val="20000"/>
              <a:lumOff val="80000"/>
            </a:schemeClr>
          </a:solidFill>
        </p:spPr>
        <p:txBody>
          <a:bodyPr wrap="square" rtlCol="0">
            <a:spAutoFit/>
          </a:bodyPr>
          <a:lstStyle/>
          <a:p>
            <a:r>
              <a:rPr lang="en-GB" sz="2400" b="1" dirty="0"/>
              <a:t>Plainchant </a:t>
            </a:r>
            <a:r>
              <a:rPr lang="en-GB" sz="2400" dirty="0"/>
              <a:t>– this is a type of music that is used in monasteries or in certain services during the day. It is a very spiritual type of music. It is very reflective and provides the opportunity for individual, private prayer. The music follows the same pattern in how it is sung and so has a </a:t>
            </a:r>
            <a:r>
              <a:rPr lang="en-GB" sz="2400" dirty="0" err="1"/>
              <a:t>mesmorising</a:t>
            </a:r>
            <a:r>
              <a:rPr lang="en-GB" sz="2400" dirty="0"/>
              <a:t> way of being listened to. The problems with this is that it can be difficult to understand what is being sung as sometimes it is in Latin. Also, for the younger generation it is very old fashioned. (Mainly used by Catholic and Anglican in certain services)</a:t>
            </a:r>
          </a:p>
        </p:txBody>
      </p:sp>
    </p:spTree>
    <p:extLst>
      <p:ext uri="{BB962C8B-B14F-4D97-AF65-F5344CB8AC3E}">
        <p14:creationId xmlns:p14="http://schemas.microsoft.com/office/powerpoint/2010/main" val="21202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MUSIC</a:t>
            </a:r>
            <a:endParaRPr lang="en-GB" sz="2800" dirty="0">
              <a:latin typeface="Segoe Print" panose="02000600000000000000" pitchFamily="2" charset="0"/>
            </a:endParaRPr>
          </a:p>
        </p:txBody>
      </p:sp>
      <p:sp>
        <p:nvSpPr>
          <p:cNvPr id="4" name="TextBox 3"/>
          <p:cNvSpPr txBox="1"/>
          <p:nvPr/>
        </p:nvSpPr>
        <p:spPr>
          <a:xfrm>
            <a:off x="0" y="1012954"/>
            <a:ext cx="12192000" cy="2677656"/>
          </a:xfrm>
          <a:prstGeom prst="rect">
            <a:avLst/>
          </a:prstGeom>
          <a:solidFill>
            <a:schemeClr val="accent4">
              <a:lumMod val="20000"/>
              <a:lumOff val="80000"/>
            </a:schemeClr>
          </a:solidFill>
        </p:spPr>
        <p:txBody>
          <a:bodyPr wrap="square" rtlCol="0">
            <a:spAutoFit/>
          </a:bodyPr>
          <a:lstStyle/>
          <a:p>
            <a:r>
              <a:rPr lang="en-GB" sz="2400" b="1" dirty="0"/>
              <a:t>The role of music is to do the following:</a:t>
            </a:r>
            <a:endParaRPr lang="en-GB" sz="2400" dirty="0"/>
          </a:p>
          <a:p>
            <a:pPr lvl="0"/>
            <a:r>
              <a:rPr lang="en-GB" sz="2400" dirty="0"/>
              <a:t>Bring heart and mind together when thinking about God</a:t>
            </a:r>
          </a:p>
          <a:p>
            <a:pPr lvl="0"/>
            <a:r>
              <a:rPr lang="en-GB" sz="2400" dirty="0"/>
              <a:t>Praise God through the whole person – “He who sings prays twice”</a:t>
            </a:r>
          </a:p>
          <a:p>
            <a:pPr lvl="0"/>
            <a:r>
              <a:rPr lang="en-GB" sz="2400" dirty="0"/>
              <a:t>Lift the spirits of the person</a:t>
            </a:r>
          </a:p>
          <a:p>
            <a:pPr lvl="0"/>
            <a:r>
              <a:rPr lang="en-GB" sz="2400" dirty="0"/>
              <a:t>Provide some time for reflection of the work of God for us</a:t>
            </a:r>
          </a:p>
          <a:p>
            <a:pPr lvl="0"/>
            <a:r>
              <a:rPr lang="en-GB" sz="2400" dirty="0"/>
              <a:t>Unite people in their faith through their singing</a:t>
            </a:r>
          </a:p>
          <a:p>
            <a:pPr lvl="0"/>
            <a:r>
              <a:rPr lang="en-GB" sz="2400" dirty="0"/>
              <a:t>People are lifting their voices and so are lifting themselves to God</a:t>
            </a:r>
          </a:p>
        </p:txBody>
      </p:sp>
    </p:spTree>
    <p:extLst>
      <p:ext uri="{BB962C8B-B14F-4D97-AF65-F5344CB8AC3E}">
        <p14:creationId xmlns:p14="http://schemas.microsoft.com/office/powerpoint/2010/main" val="288992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MUSIC</a:t>
            </a:r>
            <a:endParaRPr lang="en-GB" sz="2800" dirty="0">
              <a:latin typeface="Segoe Print" panose="02000600000000000000" pitchFamily="2" charset="0"/>
            </a:endParaRPr>
          </a:p>
        </p:txBody>
      </p:sp>
      <p:sp>
        <p:nvSpPr>
          <p:cNvPr id="4" name="TextBox 3"/>
          <p:cNvSpPr txBox="1"/>
          <p:nvPr/>
        </p:nvSpPr>
        <p:spPr>
          <a:xfrm>
            <a:off x="0" y="1012954"/>
            <a:ext cx="12192000" cy="2308324"/>
          </a:xfrm>
          <a:prstGeom prst="rect">
            <a:avLst/>
          </a:prstGeom>
          <a:solidFill>
            <a:schemeClr val="accent4">
              <a:lumMod val="20000"/>
              <a:lumOff val="80000"/>
            </a:schemeClr>
          </a:solidFill>
        </p:spPr>
        <p:txBody>
          <a:bodyPr wrap="square" rtlCol="0">
            <a:spAutoFit/>
          </a:bodyPr>
          <a:lstStyle/>
          <a:p>
            <a:r>
              <a:rPr lang="en-GB" sz="2400" b="1" dirty="0"/>
              <a:t>Problems</a:t>
            </a:r>
            <a:endParaRPr lang="en-GB" sz="2400" dirty="0"/>
          </a:p>
          <a:p>
            <a:pPr lvl="0"/>
            <a:r>
              <a:rPr lang="en-GB" sz="2400" dirty="0"/>
              <a:t>Some people may not like the style of music being played and so cannot engage with the worship of God</a:t>
            </a:r>
          </a:p>
          <a:p>
            <a:pPr lvl="0"/>
            <a:r>
              <a:rPr lang="en-GB" sz="2400" dirty="0"/>
              <a:t>The music may overtake the focus of the service</a:t>
            </a:r>
          </a:p>
          <a:p>
            <a:pPr lvl="0"/>
            <a:r>
              <a:rPr lang="en-GB" sz="2400" dirty="0"/>
              <a:t>Some people do not like singing as they believe that they do not have a good voice</a:t>
            </a:r>
          </a:p>
          <a:p>
            <a:pPr lvl="0"/>
            <a:r>
              <a:rPr lang="en-GB" sz="2400" dirty="0"/>
              <a:t>To sing is embarrassing for some people</a:t>
            </a:r>
          </a:p>
        </p:txBody>
      </p:sp>
    </p:spTree>
    <p:extLst>
      <p:ext uri="{BB962C8B-B14F-4D97-AF65-F5344CB8AC3E}">
        <p14:creationId xmlns:p14="http://schemas.microsoft.com/office/powerpoint/2010/main" val="213153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850270" cy="373117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0270" y="-84083"/>
            <a:ext cx="6341730" cy="694208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531476"/>
            <a:ext cx="5948855" cy="3326524"/>
          </a:xfrm>
          <a:prstGeom prst="rect">
            <a:avLst/>
          </a:prstGeom>
        </p:spPr>
      </p:pic>
    </p:spTree>
    <p:extLst>
      <p:ext uri="{BB962C8B-B14F-4D97-AF65-F5344CB8AC3E}">
        <p14:creationId xmlns:p14="http://schemas.microsoft.com/office/powerpoint/2010/main" val="63453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Review of information and test your knowledge</a:t>
            </a:r>
            <a:endParaRPr lang="en-GB" sz="2800" dirty="0">
              <a:latin typeface="Segoe Print" panose="02000600000000000000" pitchFamily="2" charset="0"/>
            </a:endParaRPr>
          </a:p>
        </p:txBody>
      </p:sp>
      <p:sp>
        <p:nvSpPr>
          <p:cNvPr id="4" name="TextBox 3"/>
          <p:cNvSpPr txBox="1"/>
          <p:nvPr/>
        </p:nvSpPr>
        <p:spPr>
          <a:xfrm>
            <a:off x="0" y="919655"/>
            <a:ext cx="12192000" cy="954107"/>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You will be given a sheet with some general questions.</a:t>
            </a:r>
          </a:p>
          <a:p>
            <a:pPr algn="ctr"/>
            <a:r>
              <a:rPr lang="en-GB" sz="2800" dirty="0" smtClean="0">
                <a:latin typeface="Segoe Print" panose="02000600000000000000" pitchFamily="2" charset="0"/>
              </a:rPr>
              <a:t>Have a go at answering them. </a:t>
            </a:r>
            <a:endParaRPr lang="en-GB" sz="2800" dirty="0">
              <a:latin typeface="Segoe Print" panose="02000600000000000000" pitchFamily="2" charset="0"/>
            </a:endParaRPr>
          </a:p>
        </p:txBody>
      </p:sp>
    </p:spTree>
    <p:extLst>
      <p:ext uri="{BB962C8B-B14F-4D97-AF65-F5344CB8AC3E}">
        <p14:creationId xmlns:p14="http://schemas.microsoft.com/office/powerpoint/2010/main" val="41604135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Review of information and test your knowledge</a:t>
            </a:r>
            <a:endParaRPr lang="en-GB" sz="2800" dirty="0">
              <a:latin typeface="Segoe Print" panose="02000600000000000000" pitchFamily="2" charset="0"/>
            </a:endParaRPr>
          </a:p>
        </p:txBody>
      </p:sp>
      <p:sp>
        <p:nvSpPr>
          <p:cNvPr id="4" name="TextBox 3"/>
          <p:cNvSpPr txBox="1"/>
          <p:nvPr/>
        </p:nvSpPr>
        <p:spPr>
          <a:xfrm>
            <a:off x="0" y="919655"/>
            <a:ext cx="12192000" cy="1384995"/>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Now have a look at some exam style questions</a:t>
            </a:r>
          </a:p>
          <a:p>
            <a:pPr algn="ctr"/>
            <a:endParaRPr lang="en-GB" sz="2800" dirty="0">
              <a:latin typeface="Segoe Print" panose="02000600000000000000" pitchFamily="2" charset="0"/>
            </a:endParaRPr>
          </a:p>
          <a:p>
            <a:pPr algn="ctr"/>
            <a:r>
              <a:rPr lang="en-GB" sz="2800" dirty="0" smtClean="0">
                <a:latin typeface="Segoe Print" panose="02000600000000000000" pitchFamily="2" charset="0"/>
              </a:rPr>
              <a:t>Make notes on how you would answer them.</a:t>
            </a:r>
            <a:endParaRPr lang="en-GB" sz="2800" dirty="0">
              <a:latin typeface="Segoe Print" panose="02000600000000000000" pitchFamily="2" charset="0"/>
            </a:endParaRPr>
          </a:p>
        </p:txBody>
      </p:sp>
    </p:spTree>
    <p:extLst>
      <p:ext uri="{BB962C8B-B14F-4D97-AF65-F5344CB8AC3E}">
        <p14:creationId xmlns:p14="http://schemas.microsoft.com/office/powerpoint/2010/main" val="1115183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Bread and Wine at Mass</a:t>
            </a:r>
            <a:endParaRPr lang="en-GB" sz="2800" dirty="0">
              <a:latin typeface="Segoe Print" panose="02000600000000000000" pitchFamily="2" charset="0"/>
            </a:endParaRPr>
          </a:p>
        </p:txBody>
      </p:sp>
      <p:sp>
        <p:nvSpPr>
          <p:cNvPr id="6" name="TextBox 5"/>
          <p:cNvSpPr txBox="1"/>
          <p:nvPr/>
        </p:nvSpPr>
        <p:spPr>
          <a:xfrm>
            <a:off x="266700" y="551289"/>
            <a:ext cx="11925300" cy="4431983"/>
          </a:xfrm>
          <a:prstGeom prst="rect">
            <a:avLst/>
          </a:prstGeom>
          <a:solidFill>
            <a:schemeClr val="accent4">
              <a:lumMod val="20000"/>
              <a:lumOff val="80000"/>
            </a:schemeClr>
          </a:solidFill>
        </p:spPr>
        <p:txBody>
          <a:bodyPr wrap="square" rtlCol="0">
            <a:spAutoFit/>
          </a:bodyPr>
          <a:lstStyle/>
          <a:p>
            <a:pPr marL="342900" indent="-342900">
              <a:buFont typeface="Arial" panose="020B0604020202020204" pitchFamily="34" charset="0"/>
              <a:buChar char="•"/>
            </a:pPr>
            <a:r>
              <a:rPr lang="en-GB" sz="2400" dirty="0"/>
              <a:t>“Take this all of you and eat it. This is my body…This is the blood of the new and everlasting covenant which will be poured out for you and all people so that sins may be forgiven. Do this in memory of me</a:t>
            </a:r>
            <a:r>
              <a:rPr lang="en-GB" sz="2400" dirty="0" smtClean="0"/>
              <a:t>.”</a:t>
            </a:r>
          </a:p>
          <a:p>
            <a:pPr marL="342900" lvl="0" indent="-342900">
              <a:buFont typeface="Arial" panose="020B0604020202020204" pitchFamily="34" charset="0"/>
              <a:buChar char="•"/>
            </a:pPr>
            <a:r>
              <a:rPr lang="en-GB" sz="2400" dirty="0"/>
              <a:t>Jesus was anticipating his death</a:t>
            </a:r>
          </a:p>
          <a:p>
            <a:pPr marL="342900" lvl="0" indent="-342900">
              <a:buFont typeface="Arial" panose="020B0604020202020204" pitchFamily="34" charset="0"/>
              <a:buChar char="•"/>
            </a:pPr>
            <a:r>
              <a:rPr lang="en-GB" sz="2400" dirty="0"/>
              <a:t>Jesus was showing that his whole being was present, by saying the bread was his body and the wine was his blood.</a:t>
            </a:r>
          </a:p>
          <a:p>
            <a:pPr marL="342900" lvl="0" indent="-342900">
              <a:buFont typeface="Arial" panose="020B0604020202020204" pitchFamily="34" charset="0"/>
              <a:buChar char="•"/>
            </a:pPr>
            <a:r>
              <a:rPr lang="en-GB" sz="2400" dirty="0"/>
              <a:t>The actions of breaking the bread and pouring the wine symbolise the death of Jesus, which he accepted for the sake of humanity. Both actions reflect the idea of the body and life force being destroyed.</a:t>
            </a:r>
          </a:p>
          <a:p>
            <a:pPr marL="342900" lvl="0" indent="-342900">
              <a:buFont typeface="Arial" panose="020B0604020202020204" pitchFamily="34" charset="0"/>
              <a:buChar char="•"/>
            </a:pPr>
            <a:r>
              <a:rPr lang="en-GB" sz="2400" dirty="0"/>
              <a:t>Jesus’ command to eat and drink makes his followers sharers in the offering that he made to the Father on the cross.</a:t>
            </a:r>
          </a:p>
          <a:p>
            <a:endParaRPr lang="en-GB" dirty="0"/>
          </a:p>
        </p:txBody>
      </p:sp>
    </p:spTree>
    <p:extLst>
      <p:ext uri="{BB962C8B-B14F-4D97-AF65-F5344CB8AC3E}">
        <p14:creationId xmlns:p14="http://schemas.microsoft.com/office/powerpoint/2010/main" val="427893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Bread and Wine</a:t>
            </a:r>
            <a:endParaRPr lang="en-GB" sz="2800" dirty="0">
              <a:latin typeface="Segoe Print" panose="02000600000000000000" pitchFamily="2" charset="0"/>
            </a:endParaRPr>
          </a:p>
        </p:txBody>
      </p:sp>
      <p:sp>
        <p:nvSpPr>
          <p:cNvPr id="6" name="TextBox 5"/>
          <p:cNvSpPr txBox="1"/>
          <p:nvPr/>
        </p:nvSpPr>
        <p:spPr>
          <a:xfrm>
            <a:off x="0" y="1238250"/>
            <a:ext cx="12192000" cy="3785652"/>
          </a:xfrm>
          <a:prstGeom prst="rect">
            <a:avLst/>
          </a:prstGeom>
          <a:solidFill>
            <a:schemeClr val="accent4">
              <a:lumMod val="40000"/>
              <a:lumOff val="60000"/>
            </a:schemeClr>
          </a:solidFill>
        </p:spPr>
        <p:txBody>
          <a:bodyPr wrap="square" rtlCol="0">
            <a:spAutoFit/>
          </a:bodyPr>
          <a:lstStyle/>
          <a:p>
            <a:r>
              <a:rPr lang="en-GB" sz="2400" b="1" u="sng" dirty="0"/>
              <a:t>The Our Father and Communion</a:t>
            </a:r>
            <a:endParaRPr lang="en-GB" sz="2400" dirty="0"/>
          </a:p>
          <a:p>
            <a:pPr marL="342900" indent="-342900">
              <a:buFont typeface="Arial" panose="020B0604020202020204" pitchFamily="34" charset="0"/>
              <a:buChar char="•"/>
            </a:pPr>
            <a:r>
              <a:rPr lang="en-GB" sz="2400" dirty="0"/>
              <a:t>Through Christ’s redemption, believers are allowed to call God “Father”. At this point in the Mass they say the prayer that Christ taught, the “Our Father”.</a:t>
            </a:r>
          </a:p>
          <a:p>
            <a:pPr marL="342900" indent="-342900">
              <a:buFont typeface="Arial" panose="020B0604020202020204" pitchFamily="34" charset="0"/>
              <a:buChar char="•"/>
            </a:pPr>
            <a:r>
              <a:rPr lang="en-GB" sz="2400" dirty="0"/>
              <a:t>In Communion, believers believe the Body, Blood, Soul and Divinity of Christ – everything that he is – in the form of bread and wine. Through this action:</a:t>
            </a:r>
          </a:p>
          <a:p>
            <a:pPr marL="342900" lvl="0" indent="-342900">
              <a:buFont typeface="Arial" panose="020B0604020202020204" pitchFamily="34" charset="0"/>
              <a:buChar char="•"/>
            </a:pPr>
            <a:r>
              <a:rPr lang="en-GB" sz="2400" dirty="0"/>
              <a:t>Believers are brought even closer to Christ</a:t>
            </a:r>
          </a:p>
          <a:p>
            <a:pPr marL="342900" lvl="0" indent="-342900">
              <a:buFont typeface="Arial" panose="020B0604020202020204" pitchFamily="34" charset="0"/>
              <a:buChar char="•"/>
            </a:pPr>
            <a:r>
              <a:rPr lang="en-GB" sz="2400" dirty="0"/>
              <a:t>They are given power and grace to resist temptation and sin</a:t>
            </a:r>
          </a:p>
          <a:p>
            <a:pPr marL="342900" lvl="0" indent="-342900">
              <a:buFont typeface="Arial" panose="020B0604020202020204" pitchFamily="34" charset="0"/>
              <a:buChar char="•"/>
            </a:pPr>
            <a:r>
              <a:rPr lang="en-GB" sz="2400" dirty="0"/>
              <a:t>Jesus’ words are remembered: “Those who eat my flesh and drink my blood have eternal life, and I will raise them up on the last day; for my flesh is true food and my blood is true drink. Those who eat my flesh and drink my blood live in me and I in them. (John 6:54-56)</a:t>
            </a:r>
          </a:p>
        </p:txBody>
      </p:sp>
    </p:spTree>
    <p:extLst>
      <p:ext uri="{BB962C8B-B14F-4D97-AF65-F5344CB8AC3E}">
        <p14:creationId xmlns:p14="http://schemas.microsoft.com/office/powerpoint/2010/main" val="2057425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Different attitudes on the Eucharist</a:t>
            </a:r>
            <a:endParaRPr lang="en-GB" sz="2800" dirty="0">
              <a:latin typeface="Segoe Print" panose="02000600000000000000" pitchFamily="2" charset="0"/>
            </a:endParaRPr>
          </a:p>
        </p:txBody>
      </p:sp>
      <p:sp>
        <p:nvSpPr>
          <p:cNvPr id="6" name="TextBox 5"/>
          <p:cNvSpPr txBox="1"/>
          <p:nvPr/>
        </p:nvSpPr>
        <p:spPr>
          <a:xfrm>
            <a:off x="0" y="784830"/>
            <a:ext cx="12192000" cy="4893647"/>
          </a:xfrm>
          <a:prstGeom prst="rect">
            <a:avLst/>
          </a:prstGeom>
          <a:solidFill>
            <a:schemeClr val="accent4">
              <a:lumMod val="40000"/>
              <a:lumOff val="60000"/>
            </a:schemeClr>
          </a:solidFill>
        </p:spPr>
        <p:txBody>
          <a:bodyPr wrap="square" rtlCol="0">
            <a:spAutoFit/>
          </a:bodyPr>
          <a:lstStyle/>
          <a:p>
            <a:pPr marL="342900" indent="-342900">
              <a:buFont typeface="Arial" panose="020B0604020202020204" pitchFamily="34" charset="0"/>
              <a:buChar char="•"/>
            </a:pPr>
            <a:r>
              <a:rPr lang="en-GB" sz="2400" dirty="0"/>
              <a:t>For Catholics, the Mass is the “source and summit” of Christian life. This means:</a:t>
            </a:r>
          </a:p>
          <a:p>
            <a:pPr marL="342900" lvl="0" indent="-342900">
              <a:buFont typeface="Arial" panose="020B0604020202020204" pitchFamily="34" charset="0"/>
              <a:buChar char="•"/>
            </a:pPr>
            <a:r>
              <a:rPr lang="en-GB" sz="2400" dirty="0"/>
              <a:t>The offering of Christ on the cross is the highest form of prayer to God. All other acts of prayer and praise are simply joining in with Christ’s prayer.</a:t>
            </a:r>
          </a:p>
          <a:p>
            <a:pPr marL="342900" lvl="0" indent="-342900">
              <a:buFont typeface="Arial" panose="020B0604020202020204" pitchFamily="34" charset="0"/>
              <a:buChar char="•"/>
            </a:pPr>
            <a:r>
              <a:rPr lang="en-GB" sz="2400" dirty="0"/>
              <a:t>The Mass re-enacts the sacrifice of Christ on the cross, so it is the highest form of prayer that a believer can make.</a:t>
            </a:r>
          </a:p>
          <a:p>
            <a:pPr marL="342900" lvl="0" indent="-342900">
              <a:buFont typeface="Arial" panose="020B0604020202020204" pitchFamily="34" charset="0"/>
              <a:buChar char="•"/>
            </a:pPr>
            <a:r>
              <a:rPr lang="en-GB" sz="2400" dirty="0"/>
              <a:t>All prayers offered by Christians are inspired by the Spirit that flowed from the crucified Christ</a:t>
            </a:r>
          </a:p>
          <a:p>
            <a:pPr marL="342900" lvl="0" indent="-342900">
              <a:buFont typeface="Arial" panose="020B0604020202020204" pitchFamily="34" charset="0"/>
              <a:buChar char="•"/>
            </a:pPr>
            <a:r>
              <a:rPr lang="en-GB" sz="2400" dirty="0"/>
              <a:t>All acts of love are reflections of the total love for the Father that was shown in the death of Christ, which is repeated in every Mass.</a:t>
            </a:r>
          </a:p>
          <a:p>
            <a:pPr marL="342900" lvl="0" indent="-342900">
              <a:buFont typeface="Arial" panose="020B0604020202020204" pitchFamily="34" charset="0"/>
              <a:buChar char="•"/>
            </a:pPr>
            <a:r>
              <a:rPr lang="en-GB" sz="2400" dirty="0"/>
              <a:t>Without receiving the Eucharist, Christians cannot live the full life that Christ wants. Christ’s Body and Blood give life to the soul just as normal food gives life to the human body.</a:t>
            </a:r>
          </a:p>
          <a:p>
            <a:pPr marL="342900" lvl="0" indent="-342900">
              <a:buFont typeface="Arial" panose="020B0604020202020204" pitchFamily="34" charset="0"/>
              <a:buChar char="•"/>
            </a:pPr>
            <a:r>
              <a:rPr lang="en-GB" sz="2400" dirty="0"/>
              <a:t>Offering Mass on Sunday is the perfect way to “keep holy the Sabbath day”, fulfilling this commandment from God in a Christian way by celebrating the day of resurrection every Sunday.</a:t>
            </a:r>
          </a:p>
        </p:txBody>
      </p:sp>
    </p:spTree>
    <p:extLst>
      <p:ext uri="{BB962C8B-B14F-4D97-AF65-F5344CB8AC3E}">
        <p14:creationId xmlns:p14="http://schemas.microsoft.com/office/powerpoint/2010/main" val="161040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23220"/>
            <a:ext cx="123444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Different attitudes to the bread and wine</a:t>
            </a:r>
            <a:endParaRPr lang="en-GB" sz="2800" dirty="0">
              <a:latin typeface="Segoe Print" panose="02000600000000000000" pitchFamily="2" charset="0"/>
            </a:endParaRPr>
          </a:p>
        </p:txBody>
      </p:sp>
      <p:sp>
        <p:nvSpPr>
          <p:cNvPr id="4" name="TextBox 3"/>
          <p:cNvSpPr txBox="1"/>
          <p:nvPr/>
        </p:nvSpPr>
        <p:spPr>
          <a:xfrm>
            <a:off x="205740" y="643622"/>
            <a:ext cx="11658600" cy="4524315"/>
          </a:xfrm>
          <a:prstGeom prst="rect">
            <a:avLst/>
          </a:prstGeom>
          <a:solidFill>
            <a:schemeClr val="accent4">
              <a:lumMod val="20000"/>
              <a:lumOff val="80000"/>
            </a:schemeClr>
          </a:solidFill>
        </p:spPr>
        <p:txBody>
          <a:bodyPr wrap="square" rtlCol="0">
            <a:spAutoFit/>
          </a:bodyPr>
          <a:lstStyle/>
          <a:p>
            <a:pPr marL="342900" indent="-342900">
              <a:buFont typeface="Arial" panose="020B0604020202020204" pitchFamily="34" charset="0"/>
              <a:buChar char="•"/>
            </a:pPr>
            <a:r>
              <a:rPr lang="en-GB" sz="2400" dirty="0"/>
              <a:t>Orthodox Christians have an understanding of the Eucharist that is very similar to what Catholics believe, although there are a few differences in the practice:</a:t>
            </a:r>
          </a:p>
          <a:p>
            <a:pPr marL="342900" lvl="0" indent="-342900">
              <a:buFont typeface="Arial" panose="020B0604020202020204" pitchFamily="34" charset="0"/>
              <a:buChar char="•"/>
            </a:pPr>
            <a:r>
              <a:rPr lang="en-GB" sz="2400" dirty="0"/>
              <a:t>The Orthodox Eucharist is called the Liturgy and is full of intense symbolism and ritual, more so than in the Catholic Mass.</a:t>
            </a:r>
          </a:p>
          <a:p>
            <a:pPr marL="342900" lvl="0" indent="-342900">
              <a:buFont typeface="Arial" panose="020B0604020202020204" pitchFamily="34" charset="0"/>
              <a:buChar char="•"/>
            </a:pPr>
            <a:r>
              <a:rPr lang="en-GB" sz="2400" dirty="0"/>
              <a:t>In Orthodox Churches the consecration takes place behind the Holy Doors of the iconostasis, as what happens is considered to be too holy to be seen directly by the congregation. The Holy Doors represent a gateway between heaven and earth and the Eucharist is on the side of heaven but is given to humans in communion.</a:t>
            </a:r>
          </a:p>
          <a:p>
            <a:pPr marL="342900" lvl="0" indent="-342900">
              <a:buFont typeface="Arial" panose="020B0604020202020204" pitchFamily="34" charset="0"/>
              <a:buChar char="•"/>
            </a:pPr>
            <a:r>
              <a:rPr lang="en-GB" sz="2400" dirty="0"/>
              <a:t>The Orthodox and Catholic Churches both believe that Christ is fully present in the Eucharist. </a:t>
            </a:r>
          </a:p>
          <a:p>
            <a:pPr marL="342900" lvl="0" indent="-342900">
              <a:buFont typeface="Arial" panose="020B0604020202020204" pitchFamily="34" charset="0"/>
              <a:buChar char="•"/>
            </a:pPr>
            <a:r>
              <a:rPr lang="en-GB" sz="2400" dirty="0"/>
              <a:t>The Liturgy is a communal activity that the whole group of believers are called to share in, whereas a Catholic Priest is allowed to say the Mass in private. </a:t>
            </a:r>
          </a:p>
        </p:txBody>
      </p:sp>
    </p:spTree>
    <p:extLst>
      <p:ext uri="{BB962C8B-B14F-4D97-AF65-F5344CB8AC3E}">
        <p14:creationId xmlns:p14="http://schemas.microsoft.com/office/powerpoint/2010/main" val="401154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23220"/>
            <a:ext cx="123444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Different attitudes to the bread and wine</a:t>
            </a:r>
            <a:endParaRPr lang="en-GB" sz="2800" dirty="0">
              <a:latin typeface="Segoe Print" panose="02000600000000000000" pitchFamily="2" charset="0"/>
            </a:endParaRPr>
          </a:p>
        </p:txBody>
      </p:sp>
      <p:sp>
        <p:nvSpPr>
          <p:cNvPr id="4" name="TextBox 3"/>
          <p:cNvSpPr txBox="1"/>
          <p:nvPr/>
        </p:nvSpPr>
        <p:spPr>
          <a:xfrm>
            <a:off x="205740" y="643622"/>
            <a:ext cx="11658600" cy="3046988"/>
          </a:xfrm>
          <a:prstGeom prst="rect">
            <a:avLst/>
          </a:prstGeom>
          <a:solidFill>
            <a:schemeClr val="accent4">
              <a:lumMod val="20000"/>
              <a:lumOff val="80000"/>
            </a:schemeClr>
          </a:solidFill>
        </p:spPr>
        <p:txBody>
          <a:bodyPr wrap="square" rtlCol="0">
            <a:spAutoFit/>
          </a:bodyPr>
          <a:lstStyle/>
          <a:p>
            <a:r>
              <a:rPr lang="en-GB" sz="2400" b="1" dirty="0" smtClean="0"/>
              <a:t>ANGLICAN</a:t>
            </a:r>
          </a:p>
          <a:p>
            <a:r>
              <a:rPr lang="en-GB" sz="2400" dirty="0" smtClean="0"/>
              <a:t>There </a:t>
            </a:r>
            <a:r>
              <a:rPr lang="en-GB" sz="2400" dirty="0"/>
              <a:t>is a range of acceptable beliefs within the Anglican Church about the Eucharist:</a:t>
            </a:r>
          </a:p>
          <a:p>
            <a:pPr lvl="0"/>
            <a:r>
              <a:rPr lang="en-GB" sz="2400" dirty="0"/>
              <a:t>Some share the Catholic understanding that in the Eucharist the bread and wine become the Body and Blood of Christ.</a:t>
            </a:r>
          </a:p>
          <a:p>
            <a:pPr lvl="0"/>
            <a:r>
              <a:rPr lang="en-GB" sz="2400" dirty="0"/>
              <a:t>A larger group believe that the Spirit of Christ is received when Communion is given. Christ is spiritually present, but the bread and wine do not literally become the Body and Blood of Christ.</a:t>
            </a:r>
          </a:p>
          <a:p>
            <a:pPr lvl="0"/>
            <a:r>
              <a:rPr lang="en-GB" sz="2400" dirty="0"/>
              <a:t>Christ </a:t>
            </a:r>
            <a:r>
              <a:rPr lang="en-GB" sz="2400" dirty="0" smtClean="0"/>
              <a:t>is </a:t>
            </a:r>
            <a:r>
              <a:rPr lang="en-GB" sz="2400" dirty="0"/>
              <a:t>present in the community that shares the Eucharist.</a:t>
            </a:r>
          </a:p>
        </p:txBody>
      </p:sp>
    </p:spTree>
    <p:extLst>
      <p:ext uri="{BB962C8B-B14F-4D97-AF65-F5344CB8AC3E}">
        <p14:creationId xmlns:p14="http://schemas.microsoft.com/office/powerpoint/2010/main" val="316203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01939"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Karl </a:t>
            </a:r>
            <a:r>
              <a:rPr lang="en-GB" sz="2800" dirty="0" err="1" smtClean="0">
                <a:latin typeface="Segoe Print" panose="02000600000000000000" pitchFamily="2" charset="0"/>
              </a:rPr>
              <a:t>Rahner</a:t>
            </a:r>
            <a:endParaRPr lang="en-GB" sz="2800" dirty="0">
              <a:latin typeface="Segoe Print" panose="02000600000000000000" pitchFamily="2" charset="0"/>
            </a:endParaRPr>
          </a:p>
        </p:txBody>
      </p:sp>
      <p:sp>
        <p:nvSpPr>
          <p:cNvPr id="4" name="TextBox 3"/>
          <p:cNvSpPr txBox="1"/>
          <p:nvPr/>
        </p:nvSpPr>
        <p:spPr>
          <a:xfrm>
            <a:off x="4801939" y="398740"/>
            <a:ext cx="7062401" cy="6740307"/>
          </a:xfrm>
          <a:prstGeom prst="rect">
            <a:avLst/>
          </a:prstGeom>
          <a:solidFill>
            <a:schemeClr val="accent4">
              <a:lumMod val="20000"/>
              <a:lumOff val="80000"/>
            </a:schemeClr>
          </a:solidFill>
        </p:spPr>
        <p:txBody>
          <a:bodyPr wrap="square" rtlCol="0">
            <a:spAutoFit/>
          </a:bodyPr>
          <a:lstStyle/>
          <a:p>
            <a:pPr algn="just"/>
            <a:r>
              <a:rPr lang="en-GB" sz="2400" dirty="0"/>
              <a:t>The mental event as such is the individually occurring real and actual event. The fact that besides this there is </a:t>
            </a:r>
            <a:r>
              <a:rPr lang="en-GB" sz="2400" i="1" dirty="0"/>
              <a:t>physical being</a:t>
            </a:r>
            <a:r>
              <a:rPr lang="en-GB" sz="2400" dirty="0"/>
              <a:t> with activities, but not present to itself in its own awareness, </a:t>
            </a:r>
            <a:r>
              <a:rPr lang="en-GB" sz="2400" i="1" dirty="0"/>
              <a:t>does not make such a being a paradigm case of what being "real" means.</a:t>
            </a:r>
            <a:r>
              <a:rPr lang="en-GB" sz="2400" dirty="0"/>
              <a:t> The physical must be regarded as a deficient mode of that being and reality which is immanently present to itself and precisely thereby brings its own ontological nature as an objective datum before itself.</a:t>
            </a:r>
            <a:r>
              <a:rPr lang="en-GB" sz="2400" baseline="30000" dirty="0"/>
              <a:t>19</a:t>
            </a:r>
            <a:endParaRPr lang="en-GB" sz="2400" dirty="0"/>
          </a:p>
          <a:p>
            <a:pPr algn="just"/>
            <a:r>
              <a:rPr lang="en-GB" sz="2400" dirty="0"/>
              <a:t>While it is true that "physical being" is not the </a:t>
            </a:r>
            <a:r>
              <a:rPr lang="en-GB" sz="2400" i="1" dirty="0"/>
              <a:t>only</a:t>
            </a:r>
            <a:r>
              <a:rPr lang="en-GB" sz="2400" dirty="0"/>
              <a:t> "real" being, </a:t>
            </a:r>
            <a:r>
              <a:rPr lang="en-GB" sz="2400" dirty="0" err="1"/>
              <a:t>Rahner</a:t>
            </a:r>
            <a:r>
              <a:rPr lang="en-GB" sz="2400" dirty="0"/>
              <a:t> is saying here that to be "physical" does not mean to be "real" at all, i.e., "physical being" is not "real" being. </a:t>
            </a:r>
            <a:endParaRPr lang="en-GB" sz="2400" dirty="0" smtClean="0"/>
          </a:p>
          <a:p>
            <a:pPr algn="just"/>
            <a:r>
              <a:rPr lang="en-GB" sz="2400" dirty="0"/>
              <a:t>So, transubstantiation must now be understood as "</a:t>
            </a:r>
            <a:r>
              <a:rPr lang="en-GB" sz="2400" i="1" dirty="0" err="1"/>
              <a:t>transfinalization</a:t>
            </a:r>
            <a:r>
              <a:rPr lang="en-GB" sz="2400" i="1" dirty="0"/>
              <a:t> or transignification.</a:t>
            </a:r>
            <a:r>
              <a:rPr lang="en-GB" sz="2400" dirty="0"/>
              <a:t>"</a:t>
            </a:r>
            <a:r>
              <a:rPr lang="en-GB" sz="2400" baseline="30000" dirty="0"/>
              <a:t>28</a:t>
            </a:r>
            <a:r>
              <a:rPr lang="en-GB" sz="2400" dirty="0"/>
              <a:t> The bread is only a "symbol" of Christ. For </a:t>
            </a:r>
            <a:r>
              <a:rPr lang="en-GB" sz="2400" dirty="0" err="1"/>
              <a:t>Rahner</a:t>
            </a:r>
            <a:r>
              <a:rPr lang="en-GB" sz="2400" dirty="0"/>
              <a:t>, the bread is not Christ, himself, but rather Christ is "in the bread" spiritually and symbolically.</a:t>
            </a:r>
          </a:p>
        </p:txBody>
      </p:sp>
    </p:spTree>
    <p:extLst>
      <p:ext uri="{BB962C8B-B14F-4D97-AF65-F5344CB8AC3E}">
        <p14:creationId xmlns:p14="http://schemas.microsoft.com/office/powerpoint/2010/main" val="329268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21832"/>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Different attitudes to the bread and wine</a:t>
            </a:r>
            <a:endParaRPr lang="en-GB" sz="2800" dirty="0">
              <a:latin typeface="Segoe Print" panose="02000600000000000000" pitchFamily="2" charset="0"/>
            </a:endParaRPr>
          </a:p>
        </p:txBody>
      </p:sp>
      <p:sp>
        <p:nvSpPr>
          <p:cNvPr id="4" name="TextBox 3"/>
          <p:cNvSpPr txBox="1"/>
          <p:nvPr/>
        </p:nvSpPr>
        <p:spPr>
          <a:xfrm>
            <a:off x="205740" y="643622"/>
            <a:ext cx="11658600" cy="4893647"/>
          </a:xfrm>
          <a:prstGeom prst="rect">
            <a:avLst/>
          </a:prstGeom>
          <a:solidFill>
            <a:schemeClr val="accent4">
              <a:lumMod val="20000"/>
              <a:lumOff val="80000"/>
            </a:schemeClr>
          </a:solidFill>
        </p:spPr>
        <p:txBody>
          <a:bodyPr wrap="square" rtlCol="0">
            <a:spAutoFit/>
          </a:bodyPr>
          <a:lstStyle/>
          <a:p>
            <a:pPr lvl="0"/>
            <a:r>
              <a:rPr lang="en-GB" sz="2400" dirty="0"/>
              <a:t>Set (formulaic) prayer. Formal prayers are said at Mass and other liturgical celebrations and the Rosary. Set prayers may be said in a formal service by everyone or led by a Priest.</a:t>
            </a:r>
          </a:p>
          <a:p>
            <a:r>
              <a:rPr lang="en-GB" sz="2400" dirty="0"/>
              <a:t>Informal (extempore) prayer. Among informal prayer are meditation, contemplation, personal reflection, centring oneself in the presence of God, and silence. Informal prayers can be used by a Christian whenever they want to contact God</a:t>
            </a:r>
            <a:r>
              <a:rPr lang="en-GB" sz="2400" dirty="0" smtClean="0"/>
              <a:t>.</a:t>
            </a:r>
          </a:p>
          <a:p>
            <a:endParaRPr lang="en-GB" sz="2400" dirty="0"/>
          </a:p>
          <a:p>
            <a:r>
              <a:rPr lang="en-US" sz="2400" b="1" dirty="0"/>
              <a:t>Adoration: </a:t>
            </a:r>
            <a:r>
              <a:rPr lang="en-US" sz="2400" dirty="0"/>
              <a:t>Adoration is praising God for his greatness and admitting dependence on him. Adoration is important because </a:t>
            </a:r>
            <a:r>
              <a:rPr lang="en-GB" sz="2400" dirty="0"/>
              <a:t>Christians sometimes find it hard to keep on the straight and narrow, so need to rely on God for the continuation of moral behaviour. Also when their faith wanes, they need God to guide them. Finally, recognising God as omnipotent and omniscient is extremely important.</a:t>
            </a:r>
            <a:r>
              <a:rPr lang="en-GB" sz="2400" b="1" dirty="0"/>
              <a:t> </a:t>
            </a:r>
            <a:endParaRPr lang="en-GB" sz="2400" dirty="0"/>
          </a:p>
          <a:p>
            <a:r>
              <a:rPr lang="en-US" sz="2400" b="1" dirty="0"/>
              <a:t>Confession: </a:t>
            </a:r>
            <a:r>
              <a:rPr lang="en-US" sz="2400" dirty="0"/>
              <a:t>Confession is owning up to sin and asking for God's mercy and forgiveness</a:t>
            </a:r>
            <a:r>
              <a:rPr lang="en-GB" sz="2400" dirty="0"/>
              <a:t>. </a:t>
            </a:r>
            <a:endParaRPr lang="en-GB" sz="2400" dirty="0" smtClean="0"/>
          </a:p>
          <a:p>
            <a:r>
              <a:rPr lang="en-US" sz="2400" b="1" dirty="0"/>
              <a:t>Thanksgiving: </a:t>
            </a:r>
            <a:r>
              <a:rPr lang="en-US" sz="2400" dirty="0"/>
              <a:t>Thanksgiving is thanking God for his many blessings, </a:t>
            </a:r>
            <a:r>
              <a:rPr lang="en-US" sz="2400" dirty="0" err="1"/>
              <a:t>eg</a:t>
            </a:r>
            <a:r>
              <a:rPr lang="en-US" sz="2400" dirty="0"/>
              <a:t> health or children.</a:t>
            </a:r>
            <a:endParaRPr lang="en-GB" sz="2400" dirty="0"/>
          </a:p>
        </p:txBody>
      </p:sp>
    </p:spTree>
    <p:extLst>
      <p:ext uri="{BB962C8B-B14F-4D97-AF65-F5344CB8AC3E}">
        <p14:creationId xmlns:p14="http://schemas.microsoft.com/office/powerpoint/2010/main" val="142618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TotalTime>
  <Words>2659</Words>
  <Application>Microsoft Office PowerPoint</Application>
  <PresentationFormat>Widescreen</PresentationFormat>
  <Paragraphs>153</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Segoe Print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Blackburn, Rachael</dc:creator>
  <cp:lastModifiedBy>Blackburn, Rachael</cp:lastModifiedBy>
  <cp:revision>26</cp:revision>
  <cp:lastPrinted>2018-04-24T08:04:57Z</cp:lastPrinted>
  <dcterms:created xsi:type="dcterms:W3CDTF">2018-03-06T10:56:52Z</dcterms:created>
  <dcterms:modified xsi:type="dcterms:W3CDTF">2018-04-24T08:05:00Z</dcterms:modified>
</cp:coreProperties>
</file>