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72"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07/03/2018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81683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07/03/2018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95245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07/03/2018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32331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07/03/2018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23041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0D6933-2BD8-4BEC-8F1C-E1A5595A80CE}" type="datetimeFigureOut">
              <a:rPr lang="en-GB" smtClean="0"/>
              <a:t>07/03/2018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168356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0D6933-2BD8-4BEC-8F1C-E1A5595A80CE}" type="datetimeFigureOut">
              <a:rPr lang="en-GB" smtClean="0"/>
              <a:t>07/03/2018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7209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0D6933-2BD8-4BEC-8F1C-E1A5595A80CE}" type="datetimeFigureOut">
              <a:rPr lang="en-GB" smtClean="0"/>
              <a:t>07/03/2018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172124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0D6933-2BD8-4BEC-8F1C-E1A5595A80CE}" type="datetimeFigureOut">
              <a:rPr lang="en-GB" smtClean="0"/>
              <a:t>07/03/2018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338793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D6933-2BD8-4BEC-8F1C-E1A5595A80CE}" type="datetimeFigureOut">
              <a:rPr lang="en-GB" smtClean="0"/>
              <a:t>07/03/2018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176495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0D6933-2BD8-4BEC-8F1C-E1A5595A80CE}" type="datetimeFigureOut">
              <a:rPr lang="en-GB" smtClean="0"/>
              <a:t>07/03/2018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59990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0D6933-2BD8-4BEC-8F1C-E1A5595A80CE}" type="datetimeFigureOut">
              <a:rPr lang="en-GB" smtClean="0"/>
              <a:t>07/03/2018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81736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D6933-2BD8-4BEC-8F1C-E1A5595A80CE}" type="datetimeFigureOut">
              <a:rPr lang="en-GB" smtClean="0"/>
              <a:t>07/03/2018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FC96C-A1D9-440E-AC38-BF9B3B888AF0}" type="slidenum">
              <a:rPr lang="en-GB" smtClean="0"/>
              <a:t>‹#›</a:t>
            </a:fld>
            <a:endParaRPr lang="en-GB"/>
          </a:p>
        </p:txBody>
      </p:sp>
    </p:spTree>
    <p:extLst>
      <p:ext uri="{BB962C8B-B14F-4D97-AF65-F5344CB8AC3E}">
        <p14:creationId xmlns:p14="http://schemas.microsoft.com/office/powerpoint/2010/main" val="2426107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CHRISTIANITY REVISION (1)</a:t>
            </a:r>
            <a:endParaRPr lang="en-GB" sz="2800" dirty="0">
              <a:latin typeface="Segoe Print" panose="020006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06152762"/>
              </p:ext>
            </p:extLst>
          </p:nvPr>
        </p:nvGraphicFramePr>
        <p:xfrm>
          <a:off x="117565" y="621441"/>
          <a:ext cx="11956869" cy="6138337"/>
        </p:xfrm>
        <a:graphic>
          <a:graphicData uri="http://schemas.openxmlformats.org/drawingml/2006/table">
            <a:tbl>
              <a:tblPr firstRow="1" bandRow="1">
                <a:tableStyleId>{5C22544A-7EE6-4342-B048-85BDC9FD1C3A}</a:tableStyleId>
              </a:tblPr>
              <a:tblGrid>
                <a:gridCol w="3985623">
                  <a:extLst>
                    <a:ext uri="{9D8B030D-6E8A-4147-A177-3AD203B41FA5}">
                      <a16:colId xmlns:a16="http://schemas.microsoft.com/office/drawing/2014/main" val="2186285200"/>
                    </a:ext>
                  </a:extLst>
                </a:gridCol>
                <a:gridCol w="3985623">
                  <a:extLst>
                    <a:ext uri="{9D8B030D-6E8A-4147-A177-3AD203B41FA5}">
                      <a16:colId xmlns:a16="http://schemas.microsoft.com/office/drawing/2014/main" val="182864570"/>
                    </a:ext>
                  </a:extLst>
                </a:gridCol>
                <a:gridCol w="3985623">
                  <a:extLst>
                    <a:ext uri="{9D8B030D-6E8A-4147-A177-3AD203B41FA5}">
                      <a16:colId xmlns:a16="http://schemas.microsoft.com/office/drawing/2014/main" val="3412066055"/>
                    </a:ext>
                  </a:extLst>
                </a:gridCol>
              </a:tblGrid>
              <a:tr h="3656881">
                <a:tc>
                  <a:txBody>
                    <a:bodyPr/>
                    <a:lstStyle/>
                    <a:p>
                      <a:pPr marL="342900" indent="-342900">
                        <a:buAutoNum type="arabicParenBoth"/>
                      </a:pPr>
                      <a:r>
                        <a:rPr lang="en-GB" dirty="0" smtClean="0">
                          <a:solidFill>
                            <a:srgbClr val="7030A0"/>
                          </a:solidFill>
                        </a:rPr>
                        <a:t>Religious</a:t>
                      </a:r>
                      <a:r>
                        <a:rPr lang="en-GB" baseline="0" dirty="0" smtClean="0">
                          <a:solidFill>
                            <a:srgbClr val="7030A0"/>
                          </a:solidFill>
                        </a:rPr>
                        <a:t> beliefs, Values and teachings</a:t>
                      </a:r>
                    </a:p>
                    <a:p>
                      <a:pPr marL="285750" indent="-285750">
                        <a:buFontTx/>
                        <a:buChar char="-"/>
                      </a:pPr>
                      <a:r>
                        <a:rPr lang="en-GB" baseline="0" dirty="0" smtClean="0">
                          <a:solidFill>
                            <a:schemeClr val="tx1"/>
                          </a:solidFill>
                        </a:rPr>
                        <a:t>Nature of God as personal  / Creator</a:t>
                      </a:r>
                    </a:p>
                    <a:p>
                      <a:pPr marL="285750" indent="-285750">
                        <a:buFontTx/>
                        <a:buChar char="-"/>
                      </a:pPr>
                      <a:r>
                        <a:rPr lang="en-GB" baseline="0" dirty="0" smtClean="0">
                          <a:solidFill>
                            <a:schemeClr val="tx1"/>
                          </a:solidFill>
                        </a:rPr>
                        <a:t>The Trinity</a:t>
                      </a:r>
                    </a:p>
                    <a:p>
                      <a:pPr marL="285750" indent="-285750">
                        <a:buFontTx/>
                        <a:buChar char="-"/>
                      </a:pPr>
                      <a:r>
                        <a:rPr lang="en-GB" baseline="0" dirty="0" smtClean="0">
                          <a:solidFill>
                            <a:schemeClr val="tx1"/>
                          </a:solidFill>
                        </a:rPr>
                        <a:t>Nature of the Church</a:t>
                      </a:r>
                    </a:p>
                    <a:p>
                      <a:pPr marL="285750" indent="-285750">
                        <a:buFontTx/>
                        <a:buChar char="-"/>
                      </a:pPr>
                      <a:r>
                        <a:rPr lang="en-GB" baseline="0" dirty="0" smtClean="0">
                          <a:solidFill>
                            <a:schemeClr val="tx1"/>
                          </a:solidFill>
                        </a:rPr>
                        <a:t>Key Moral Principles</a:t>
                      </a:r>
                      <a:endParaRPr lang="en-GB" dirty="0">
                        <a:solidFill>
                          <a:schemeClr val="tx1"/>
                        </a:solidFill>
                      </a:endParaRPr>
                    </a:p>
                  </a:txBody>
                  <a:tcPr/>
                </a:tc>
                <a:tc>
                  <a:txBody>
                    <a:bodyPr/>
                    <a:lstStyle/>
                    <a:p>
                      <a:r>
                        <a:rPr lang="en-GB" dirty="0" smtClean="0">
                          <a:solidFill>
                            <a:srgbClr val="7030A0"/>
                          </a:solidFill>
                        </a:rPr>
                        <a:t>(2)Sources of Wisdom and Authority</a:t>
                      </a:r>
                    </a:p>
                    <a:p>
                      <a:pPr marL="285750" indent="-285750">
                        <a:buFontTx/>
                        <a:buChar char="-"/>
                      </a:pPr>
                      <a:r>
                        <a:rPr lang="en-GB" baseline="0" dirty="0" smtClean="0">
                          <a:solidFill>
                            <a:srgbClr val="7030A0"/>
                          </a:solidFill>
                        </a:rPr>
                        <a:t>The Bible</a:t>
                      </a:r>
                    </a:p>
                    <a:p>
                      <a:pPr marL="285750" indent="-285750">
                        <a:buFontTx/>
                        <a:buChar char="-"/>
                      </a:pPr>
                      <a:r>
                        <a:rPr lang="en-GB" baseline="0" dirty="0" smtClean="0">
                          <a:solidFill>
                            <a:schemeClr val="tx1"/>
                          </a:solidFill>
                        </a:rPr>
                        <a:t>The nature and role of Jesus (Arius vs Athanasius)</a:t>
                      </a:r>
                    </a:p>
                    <a:p>
                      <a:pPr marL="285750" indent="-285750">
                        <a:buFontTx/>
                        <a:buChar char="-"/>
                      </a:pPr>
                      <a:r>
                        <a:rPr lang="en-GB" baseline="0" dirty="0" smtClean="0">
                          <a:solidFill>
                            <a:schemeClr val="tx1"/>
                          </a:solidFill>
                        </a:rPr>
                        <a:t>The Reformation (Luther and Calvin)</a:t>
                      </a:r>
                    </a:p>
                    <a:p>
                      <a:pPr marL="285750" indent="-285750">
                        <a:buFontTx/>
                        <a:buChar char="-"/>
                      </a:pPr>
                      <a:r>
                        <a:rPr lang="en-GB" baseline="0" dirty="0" smtClean="0">
                          <a:solidFill>
                            <a:schemeClr val="tx1"/>
                          </a:solidFill>
                        </a:rPr>
                        <a:t>Does God suffer? (</a:t>
                      </a:r>
                      <a:r>
                        <a:rPr lang="en-GB" baseline="0" dirty="0" err="1" smtClean="0">
                          <a:solidFill>
                            <a:schemeClr val="tx1"/>
                          </a:solidFill>
                        </a:rPr>
                        <a:t>Moltmann</a:t>
                      </a:r>
                      <a:r>
                        <a:rPr lang="en-GB" baseline="0" dirty="0" smtClean="0">
                          <a:solidFill>
                            <a:schemeClr val="tx1"/>
                          </a:solidFill>
                        </a:rPr>
                        <a:t> / </a:t>
                      </a:r>
                      <a:r>
                        <a:rPr lang="en-GB" baseline="0" dirty="0" err="1" smtClean="0">
                          <a:solidFill>
                            <a:schemeClr val="tx1"/>
                          </a:solidFill>
                        </a:rPr>
                        <a:t>Weinandy</a:t>
                      </a:r>
                      <a:r>
                        <a:rPr lang="en-GB" baseline="0" dirty="0" smtClean="0">
                          <a:solidFill>
                            <a:schemeClr val="tx1"/>
                          </a:solidFill>
                        </a:rPr>
                        <a:t>)</a:t>
                      </a:r>
                      <a:endParaRPr lang="en-GB" dirty="0" smtClean="0">
                        <a:solidFill>
                          <a:schemeClr val="tx1"/>
                        </a:solidFill>
                      </a:endParaRPr>
                    </a:p>
                  </a:txBody>
                  <a:tcPr/>
                </a:tc>
                <a:tc>
                  <a:txBody>
                    <a:bodyPr/>
                    <a:lstStyle/>
                    <a:p>
                      <a:r>
                        <a:rPr lang="en-GB" dirty="0" smtClean="0">
                          <a:solidFill>
                            <a:srgbClr val="7030A0"/>
                          </a:solidFill>
                        </a:rPr>
                        <a:t>(3) Practices that</a:t>
                      </a:r>
                      <a:r>
                        <a:rPr lang="en-GB" baseline="0" dirty="0" smtClean="0">
                          <a:solidFill>
                            <a:srgbClr val="7030A0"/>
                          </a:solidFill>
                        </a:rPr>
                        <a:t> shape and express religious identity</a:t>
                      </a:r>
                    </a:p>
                    <a:p>
                      <a:pPr marL="285750" indent="-285750">
                        <a:buFontTx/>
                        <a:buChar char="-"/>
                      </a:pPr>
                      <a:r>
                        <a:rPr lang="en-GB" baseline="0" dirty="0" smtClean="0">
                          <a:solidFill>
                            <a:schemeClr val="tx1"/>
                          </a:solidFill>
                        </a:rPr>
                        <a:t>Diversity of practice in the Eucharist</a:t>
                      </a:r>
                    </a:p>
                    <a:p>
                      <a:pPr marL="285750" indent="-285750">
                        <a:buFontTx/>
                        <a:buChar char="-"/>
                      </a:pPr>
                      <a:r>
                        <a:rPr lang="en-GB" baseline="0" dirty="0" smtClean="0">
                          <a:solidFill>
                            <a:schemeClr val="tx1"/>
                          </a:solidFill>
                        </a:rPr>
                        <a:t>Diversity of creative expressions</a:t>
                      </a:r>
                      <a:endParaRPr lang="en-GB" dirty="0">
                        <a:solidFill>
                          <a:schemeClr val="tx1"/>
                        </a:solidFill>
                      </a:endParaRPr>
                    </a:p>
                  </a:txBody>
                  <a:tcPr/>
                </a:tc>
                <a:extLst>
                  <a:ext uri="{0D108BD9-81ED-4DB2-BD59-A6C34878D82A}">
                    <a16:rowId xmlns:a16="http://schemas.microsoft.com/office/drawing/2014/main" val="1535699400"/>
                  </a:ext>
                </a:extLst>
              </a:tr>
              <a:tr h="2481456">
                <a:tc>
                  <a:txBody>
                    <a:bodyPr/>
                    <a:lstStyle/>
                    <a:p>
                      <a:r>
                        <a:rPr lang="en-GB" b="1" dirty="0" smtClean="0">
                          <a:solidFill>
                            <a:srgbClr val="FF0000"/>
                          </a:solidFill>
                        </a:rPr>
                        <a:t>(4) Social and historical developments</a:t>
                      </a:r>
                    </a:p>
                    <a:p>
                      <a:pPr marL="285750" indent="-285750">
                        <a:buFontTx/>
                        <a:buChar char="-"/>
                      </a:pPr>
                      <a:r>
                        <a:rPr lang="en-GB" b="1" dirty="0" smtClean="0">
                          <a:solidFill>
                            <a:srgbClr val="FF0000"/>
                          </a:solidFill>
                        </a:rPr>
                        <a:t>Science (2)</a:t>
                      </a:r>
                    </a:p>
                    <a:p>
                      <a:pPr marL="285750" indent="-285750">
                        <a:buFontTx/>
                        <a:buChar char="-"/>
                      </a:pPr>
                      <a:r>
                        <a:rPr lang="en-GB" b="1" dirty="0" smtClean="0">
                          <a:solidFill>
                            <a:schemeClr val="tx1"/>
                          </a:solidFill>
                        </a:rPr>
                        <a:t>Secularisation</a:t>
                      </a:r>
                    </a:p>
                    <a:p>
                      <a:pPr marL="285750" indent="-285750">
                        <a:buFontTx/>
                        <a:buChar char="-"/>
                      </a:pPr>
                      <a:r>
                        <a:rPr lang="en-GB" b="1" dirty="0" smtClean="0">
                          <a:solidFill>
                            <a:schemeClr val="tx1"/>
                          </a:solidFill>
                        </a:rPr>
                        <a:t>New movements in theology</a:t>
                      </a:r>
                      <a:endParaRPr lang="en-GB" b="1" dirty="0">
                        <a:solidFill>
                          <a:schemeClr val="tx1"/>
                        </a:solidFill>
                      </a:endParaRPr>
                    </a:p>
                  </a:txBody>
                  <a:tcPr/>
                </a:tc>
                <a:tc>
                  <a:txBody>
                    <a:bodyPr/>
                    <a:lstStyle/>
                    <a:p>
                      <a:r>
                        <a:rPr lang="en-GB" b="1" dirty="0" smtClean="0">
                          <a:solidFill>
                            <a:srgbClr val="FF0000"/>
                          </a:solidFill>
                        </a:rPr>
                        <a:t>(5) Works of Scholars</a:t>
                      </a:r>
                    </a:p>
                    <a:p>
                      <a:pPr marL="285750" indent="-285750">
                        <a:buFontTx/>
                        <a:buChar char="-"/>
                      </a:pPr>
                      <a:r>
                        <a:rPr lang="en-GB" b="1" dirty="0" smtClean="0">
                          <a:solidFill>
                            <a:schemeClr val="tx1"/>
                          </a:solidFill>
                        </a:rPr>
                        <a:t>Comparison of Barth and Hick (3 &amp; 4)</a:t>
                      </a:r>
                    </a:p>
                    <a:p>
                      <a:pPr marL="285750" indent="-285750">
                        <a:buFontTx/>
                        <a:buChar char="-"/>
                      </a:pPr>
                      <a:r>
                        <a:rPr lang="en-GB" b="1" dirty="0" smtClean="0">
                          <a:solidFill>
                            <a:schemeClr val="tx1"/>
                          </a:solidFill>
                        </a:rPr>
                        <a:t>Atonement (Anselm and </a:t>
                      </a:r>
                      <a:r>
                        <a:rPr lang="en-GB" b="1" dirty="0" err="1" smtClean="0">
                          <a:solidFill>
                            <a:schemeClr val="tx1"/>
                          </a:solidFill>
                        </a:rPr>
                        <a:t>Aulen</a:t>
                      </a:r>
                      <a:r>
                        <a:rPr lang="en-GB" b="1" dirty="0" smtClean="0">
                          <a:solidFill>
                            <a:schemeClr val="tx1"/>
                          </a:solidFill>
                        </a:rPr>
                        <a:t>)</a:t>
                      </a:r>
                      <a:endParaRPr lang="en-GB" b="1" dirty="0">
                        <a:solidFill>
                          <a:schemeClr val="tx1"/>
                        </a:solidFill>
                      </a:endParaRPr>
                    </a:p>
                  </a:txBody>
                  <a:tcPr/>
                </a:tc>
                <a:tc>
                  <a:txBody>
                    <a:bodyPr/>
                    <a:lstStyle/>
                    <a:p>
                      <a:r>
                        <a:rPr lang="en-GB" b="1" dirty="0" smtClean="0">
                          <a:solidFill>
                            <a:srgbClr val="FF0000"/>
                          </a:solidFill>
                        </a:rPr>
                        <a:t>(6) Religion and Society</a:t>
                      </a:r>
                    </a:p>
                    <a:p>
                      <a:pPr marL="285750" indent="-285750">
                        <a:buFontTx/>
                        <a:buChar char="-"/>
                      </a:pPr>
                      <a:r>
                        <a:rPr lang="en-GB" b="1" dirty="0" smtClean="0">
                          <a:solidFill>
                            <a:schemeClr val="tx1"/>
                          </a:solidFill>
                        </a:rPr>
                        <a:t>Pluralism</a:t>
                      </a:r>
                      <a:r>
                        <a:rPr lang="en-GB" b="1" baseline="0" dirty="0" smtClean="0">
                          <a:solidFill>
                            <a:schemeClr val="tx1"/>
                          </a:solidFill>
                        </a:rPr>
                        <a:t> and Diversity</a:t>
                      </a:r>
                    </a:p>
                    <a:p>
                      <a:pPr marL="285750" indent="-285750">
                        <a:buFontTx/>
                        <a:buChar char="-"/>
                      </a:pPr>
                      <a:r>
                        <a:rPr lang="en-GB" b="1" baseline="0" dirty="0" smtClean="0">
                          <a:solidFill>
                            <a:schemeClr val="tx1"/>
                          </a:solidFill>
                        </a:rPr>
                        <a:t>Equality and discrimination (gender)</a:t>
                      </a:r>
                      <a:endParaRPr lang="en-GB" b="1" dirty="0">
                        <a:solidFill>
                          <a:schemeClr val="tx1"/>
                        </a:solidFill>
                      </a:endParaRPr>
                    </a:p>
                  </a:txBody>
                  <a:tcPr/>
                </a:tc>
                <a:extLst>
                  <a:ext uri="{0D108BD9-81ED-4DB2-BD59-A6C34878D82A}">
                    <a16:rowId xmlns:a16="http://schemas.microsoft.com/office/drawing/2014/main" val="1144066801"/>
                  </a:ext>
                </a:extLst>
              </a:tr>
            </a:tbl>
          </a:graphicData>
        </a:graphic>
      </p:graphicFrame>
    </p:spTree>
    <p:extLst>
      <p:ext uri="{BB962C8B-B14F-4D97-AF65-F5344CB8AC3E}">
        <p14:creationId xmlns:p14="http://schemas.microsoft.com/office/powerpoint/2010/main" val="3926139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Modern views of the Trinity</a:t>
            </a:r>
            <a:endParaRPr lang="en-GB" sz="2800" dirty="0">
              <a:latin typeface="Segoe Print" panose="02000600000000000000" pitchFamily="2" charset="0"/>
            </a:endParaRPr>
          </a:p>
        </p:txBody>
      </p:sp>
      <p:sp>
        <p:nvSpPr>
          <p:cNvPr id="10" name="TextBox 9"/>
          <p:cNvSpPr txBox="1"/>
          <p:nvPr/>
        </p:nvSpPr>
        <p:spPr>
          <a:xfrm>
            <a:off x="205740" y="643622"/>
            <a:ext cx="11658600" cy="707886"/>
          </a:xfrm>
          <a:prstGeom prst="rect">
            <a:avLst/>
          </a:prstGeom>
          <a:solidFill>
            <a:schemeClr val="accent4">
              <a:lumMod val="20000"/>
              <a:lumOff val="80000"/>
            </a:schemeClr>
          </a:solidFill>
        </p:spPr>
        <p:txBody>
          <a:bodyPr wrap="square" rtlCol="0">
            <a:spAutoFit/>
          </a:bodyPr>
          <a:lstStyle/>
          <a:p>
            <a:r>
              <a:rPr lang="en-GB" sz="2000" dirty="0" smtClean="0"/>
              <a:t>Karl Barth</a:t>
            </a:r>
          </a:p>
          <a:p>
            <a:pPr marL="285750" indent="-285750">
              <a:buFont typeface="Arial" panose="020B0604020202020204" pitchFamily="34" charset="0"/>
              <a:buChar char="•"/>
            </a:pPr>
            <a:r>
              <a:rPr lang="en-GB" sz="2000" dirty="0" smtClean="0"/>
              <a:t>Church </a:t>
            </a:r>
            <a:r>
              <a:rPr lang="en-GB" sz="2000" dirty="0" err="1" smtClean="0"/>
              <a:t>Dogmatics</a:t>
            </a:r>
            <a:endParaRPr lang="en-GB" sz="2000" dirty="0" smtClean="0"/>
          </a:p>
        </p:txBody>
      </p:sp>
      <p:sp>
        <p:nvSpPr>
          <p:cNvPr id="8" name="TextBox 7"/>
          <p:cNvSpPr txBox="1"/>
          <p:nvPr/>
        </p:nvSpPr>
        <p:spPr>
          <a:xfrm>
            <a:off x="205740" y="1440448"/>
            <a:ext cx="11658600" cy="3754874"/>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
            </a:pPr>
            <a:r>
              <a:rPr lang="en-GB" sz="2000" dirty="0" smtClean="0"/>
              <a:t>God is only revealed as a result of the Trinity</a:t>
            </a:r>
          </a:p>
          <a:p>
            <a:pPr marL="285750" indent="-285750">
              <a:buFont typeface="Wingdings" panose="05000000000000000000" pitchFamily="2" charset="2"/>
              <a:buChar char="§"/>
            </a:pPr>
            <a:r>
              <a:rPr lang="en-GB" sz="2000" dirty="0" smtClean="0"/>
              <a:t>It is through the Trinity that we can understand what God is </a:t>
            </a:r>
          </a:p>
          <a:p>
            <a:pPr marL="285750" indent="-285750">
              <a:buFont typeface="Wingdings" panose="05000000000000000000" pitchFamily="2" charset="2"/>
              <a:buChar char="§"/>
            </a:pPr>
            <a:r>
              <a:rPr lang="en-GB" sz="2000" dirty="0" smtClean="0"/>
              <a:t>“God reveals himself, through himself. He reveals himself”</a:t>
            </a:r>
          </a:p>
          <a:p>
            <a:pPr marL="285750" indent="-285750">
              <a:buFont typeface="Wingdings" panose="05000000000000000000" pitchFamily="2" charset="2"/>
              <a:buChar char="§"/>
            </a:pPr>
            <a:r>
              <a:rPr lang="en-GB" sz="2000" dirty="0" smtClean="0"/>
              <a:t>The Trinity was purposefully formed by God so he could reveal himself through each of the three persons</a:t>
            </a:r>
          </a:p>
          <a:p>
            <a:pPr marL="285750" indent="-285750">
              <a:buFont typeface="Wingdings" panose="05000000000000000000" pitchFamily="2" charset="2"/>
              <a:buChar char="§"/>
            </a:pPr>
            <a:r>
              <a:rPr lang="en-GB" sz="2000" dirty="0" smtClean="0"/>
              <a:t>The task of theology is to enquire what  the revelation of God through the Trinity implies</a:t>
            </a:r>
          </a:p>
          <a:p>
            <a:pPr marL="285750" indent="-285750">
              <a:buFont typeface="Wingdings" panose="05000000000000000000" pitchFamily="2" charset="2"/>
              <a:buChar char="§"/>
            </a:pPr>
            <a:r>
              <a:rPr lang="en-GB" sz="2000" dirty="0" smtClean="0"/>
              <a:t>He believes that the Trinity reveals God to us through the word of God in the Bible</a:t>
            </a:r>
          </a:p>
          <a:p>
            <a:pPr marL="285750" indent="-285750">
              <a:buFont typeface="Wingdings" panose="05000000000000000000" pitchFamily="2" charset="2"/>
              <a:buChar char="§"/>
            </a:pPr>
            <a:r>
              <a:rPr lang="en-GB" sz="2000" dirty="0" smtClean="0"/>
              <a:t>Jesus makes the message heard</a:t>
            </a:r>
          </a:p>
          <a:p>
            <a:pPr marL="285750" indent="-285750">
              <a:buFont typeface="Wingdings" panose="05000000000000000000" pitchFamily="2" charset="2"/>
              <a:buChar char="§"/>
            </a:pPr>
            <a:r>
              <a:rPr lang="en-GB" sz="2000" dirty="0" smtClean="0"/>
              <a:t>Holy Spirit was sent to support the founders of the Church</a:t>
            </a:r>
          </a:p>
          <a:p>
            <a:pPr marL="285750" indent="-285750">
              <a:buFont typeface="Wingdings" panose="05000000000000000000" pitchFamily="2" charset="2"/>
              <a:buChar char="§"/>
            </a:pPr>
            <a:r>
              <a:rPr lang="en-GB" sz="2000" dirty="0" smtClean="0"/>
              <a:t>We have a God who wants to reveal himself and also we have a God who is self-revealed</a:t>
            </a:r>
          </a:p>
          <a:p>
            <a:pPr marL="285750" indent="-285750">
              <a:buFont typeface="Wingdings" panose="05000000000000000000" pitchFamily="2" charset="2"/>
              <a:buChar char="§"/>
            </a:pPr>
            <a:r>
              <a:rPr lang="en-GB" sz="2000" dirty="0" smtClean="0"/>
              <a:t>Humans cannot understand God fully and so he reveals himself as Jesus and the Spirit helps us to hear this revelation</a:t>
            </a:r>
          </a:p>
          <a:p>
            <a:pPr marL="285750" indent="-285750">
              <a:buFont typeface="Wingdings" panose="05000000000000000000" pitchFamily="2" charset="2"/>
              <a:buChar char="§"/>
            </a:pPr>
            <a:endParaRPr lang="en-GB" dirty="0"/>
          </a:p>
        </p:txBody>
      </p:sp>
    </p:spTree>
    <p:extLst>
      <p:ext uri="{BB962C8B-B14F-4D97-AF65-F5344CB8AC3E}">
        <p14:creationId xmlns:p14="http://schemas.microsoft.com/office/powerpoint/2010/main" val="78081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Modern views of the Trinity</a:t>
            </a:r>
            <a:endParaRPr lang="en-GB" sz="2800" dirty="0">
              <a:latin typeface="Segoe Print" panose="02000600000000000000" pitchFamily="2" charset="0"/>
            </a:endParaRPr>
          </a:p>
        </p:txBody>
      </p:sp>
      <p:sp>
        <p:nvSpPr>
          <p:cNvPr id="10" name="TextBox 9"/>
          <p:cNvSpPr txBox="1"/>
          <p:nvPr/>
        </p:nvSpPr>
        <p:spPr>
          <a:xfrm>
            <a:off x="205740" y="643622"/>
            <a:ext cx="11658600" cy="707886"/>
          </a:xfrm>
          <a:prstGeom prst="rect">
            <a:avLst/>
          </a:prstGeom>
          <a:solidFill>
            <a:schemeClr val="accent4">
              <a:lumMod val="20000"/>
              <a:lumOff val="80000"/>
            </a:schemeClr>
          </a:solidFill>
        </p:spPr>
        <p:txBody>
          <a:bodyPr wrap="square" rtlCol="0">
            <a:spAutoFit/>
          </a:bodyPr>
          <a:lstStyle/>
          <a:p>
            <a:r>
              <a:rPr lang="en-GB" sz="2000" dirty="0" smtClean="0"/>
              <a:t>Karl Barth</a:t>
            </a:r>
          </a:p>
          <a:p>
            <a:pPr marL="285750" indent="-285750">
              <a:buFont typeface="Arial" panose="020B0604020202020204" pitchFamily="34" charset="0"/>
              <a:buChar char="•"/>
            </a:pPr>
            <a:r>
              <a:rPr lang="en-GB" sz="2000" dirty="0" smtClean="0"/>
              <a:t>Church </a:t>
            </a:r>
            <a:r>
              <a:rPr lang="en-GB" sz="2000" dirty="0" err="1" smtClean="0"/>
              <a:t>Dogmatics</a:t>
            </a:r>
            <a:endParaRPr lang="en-GB" sz="2000" dirty="0" smtClean="0"/>
          </a:p>
        </p:txBody>
      </p:sp>
      <p:sp>
        <p:nvSpPr>
          <p:cNvPr id="8" name="TextBox 7"/>
          <p:cNvSpPr txBox="1"/>
          <p:nvPr/>
        </p:nvSpPr>
        <p:spPr>
          <a:xfrm>
            <a:off x="205740" y="1440448"/>
            <a:ext cx="11658600" cy="1323439"/>
          </a:xfrm>
          <a:prstGeom prst="rect">
            <a:avLst/>
          </a:prstGeom>
          <a:solidFill>
            <a:schemeClr val="accent4">
              <a:lumMod val="20000"/>
              <a:lumOff val="80000"/>
            </a:schemeClr>
          </a:solidFill>
        </p:spPr>
        <p:txBody>
          <a:bodyPr wrap="square" rtlCol="0">
            <a:spAutoFit/>
          </a:bodyPr>
          <a:lstStyle/>
          <a:p>
            <a:r>
              <a:rPr lang="en-GB" sz="2000" dirty="0" smtClean="0"/>
              <a:t>Strengths</a:t>
            </a:r>
          </a:p>
          <a:p>
            <a:pPr marL="285750" indent="-285750">
              <a:buFont typeface="Wingdings" panose="05000000000000000000" pitchFamily="2" charset="2"/>
              <a:buChar char="ü"/>
            </a:pPr>
            <a:r>
              <a:rPr lang="en-GB" sz="2000" dirty="0" smtClean="0"/>
              <a:t>Shows an awareness that humans are limited in their ability to understand God</a:t>
            </a:r>
          </a:p>
          <a:p>
            <a:pPr marL="285750" indent="-285750">
              <a:buFont typeface="Wingdings" panose="05000000000000000000" pitchFamily="2" charset="2"/>
              <a:buChar char="ü"/>
            </a:pPr>
            <a:r>
              <a:rPr lang="en-GB" sz="2000" dirty="0" smtClean="0"/>
              <a:t>A purpose and a logic is created to the separate forms of the Trinity</a:t>
            </a:r>
          </a:p>
          <a:p>
            <a:pPr marL="285750" indent="-285750">
              <a:buFont typeface="Wingdings" panose="05000000000000000000" pitchFamily="2" charset="2"/>
              <a:buChar char="ü"/>
            </a:pPr>
            <a:r>
              <a:rPr lang="en-GB" sz="2000" dirty="0" smtClean="0"/>
              <a:t>He is reinstating the importance of the Trinity when for a time it was not deemed to be important</a:t>
            </a:r>
            <a:endParaRPr lang="en-GB" sz="2000" dirty="0"/>
          </a:p>
        </p:txBody>
      </p:sp>
      <p:sp>
        <p:nvSpPr>
          <p:cNvPr id="6" name="TextBox 5"/>
          <p:cNvSpPr txBox="1"/>
          <p:nvPr/>
        </p:nvSpPr>
        <p:spPr>
          <a:xfrm>
            <a:off x="205740" y="2965162"/>
            <a:ext cx="11658600" cy="1323439"/>
          </a:xfrm>
          <a:prstGeom prst="rect">
            <a:avLst/>
          </a:prstGeom>
          <a:solidFill>
            <a:schemeClr val="accent4">
              <a:lumMod val="20000"/>
              <a:lumOff val="80000"/>
            </a:schemeClr>
          </a:solidFill>
        </p:spPr>
        <p:txBody>
          <a:bodyPr wrap="square" rtlCol="0">
            <a:spAutoFit/>
          </a:bodyPr>
          <a:lstStyle/>
          <a:p>
            <a:r>
              <a:rPr lang="en-GB" sz="2000" dirty="0" smtClean="0"/>
              <a:t>Weaknesses</a:t>
            </a:r>
          </a:p>
          <a:p>
            <a:pPr marL="285750" indent="-285750">
              <a:buFont typeface="Wingdings" panose="05000000000000000000" pitchFamily="2" charset="2"/>
              <a:buChar char="ü"/>
            </a:pPr>
            <a:r>
              <a:rPr lang="en-GB" sz="2000" dirty="0" smtClean="0"/>
              <a:t>Does not support the belief that the Trinity are all equal in status</a:t>
            </a:r>
          </a:p>
          <a:p>
            <a:pPr marL="285750" indent="-285750">
              <a:buFont typeface="Wingdings" panose="05000000000000000000" pitchFamily="2" charset="2"/>
              <a:buChar char="ü"/>
            </a:pPr>
            <a:r>
              <a:rPr lang="en-GB" sz="2000" dirty="0" smtClean="0"/>
              <a:t>Goes against the belief that the Father, Son and Spirit were all present a the beginning of time</a:t>
            </a:r>
          </a:p>
          <a:p>
            <a:pPr marL="285750" indent="-285750">
              <a:buFont typeface="Wingdings" panose="05000000000000000000" pitchFamily="2" charset="2"/>
              <a:buChar char="ü"/>
            </a:pPr>
            <a:r>
              <a:rPr lang="en-GB" sz="2000" dirty="0" smtClean="0"/>
              <a:t>His theory may imply that before Jesus and the Holy Spirit arrived, humans were not able to understand God</a:t>
            </a:r>
            <a:endParaRPr lang="en-GB" sz="2000" dirty="0"/>
          </a:p>
        </p:txBody>
      </p:sp>
    </p:spTree>
    <p:extLst>
      <p:ext uri="{BB962C8B-B14F-4D97-AF65-F5344CB8AC3E}">
        <p14:creationId xmlns:p14="http://schemas.microsoft.com/office/powerpoint/2010/main" val="344975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6306"/>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The Nature of the Church</a:t>
            </a:r>
            <a:endParaRPr lang="en-GB" sz="2800" dirty="0">
              <a:latin typeface="Segoe Print" panose="02000600000000000000" pitchFamily="2" charset="0"/>
            </a:endParaRPr>
          </a:p>
        </p:txBody>
      </p:sp>
      <p:sp>
        <p:nvSpPr>
          <p:cNvPr id="4" name="TextBox 3"/>
          <p:cNvSpPr txBox="1"/>
          <p:nvPr/>
        </p:nvSpPr>
        <p:spPr>
          <a:xfrm>
            <a:off x="266700" y="774412"/>
            <a:ext cx="11658600" cy="3170099"/>
          </a:xfrm>
          <a:prstGeom prst="rect">
            <a:avLst/>
          </a:prstGeom>
          <a:solidFill>
            <a:schemeClr val="accent4">
              <a:lumMod val="20000"/>
              <a:lumOff val="80000"/>
            </a:schemeClr>
          </a:solidFill>
        </p:spPr>
        <p:txBody>
          <a:bodyPr wrap="square" rtlCol="0">
            <a:spAutoFit/>
          </a:bodyPr>
          <a:lstStyle/>
          <a:p>
            <a:pPr algn="ctr"/>
            <a:r>
              <a:rPr lang="en-GB" sz="2000" dirty="0" smtClean="0"/>
              <a:t>The Nicene Creed professes, </a:t>
            </a:r>
          </a:p>
          <a:p>
            <a:pPr algn="ctr"/>
            <a:endParaRPr lang="en-GB" sz="2000" dirty="0" smtClean="0"/>
          </a:p>
          <a:p>
            <a:pPr algn="ctr"/>
            <a:r>
              <a:rPr lang="en-GB" sz="2000" dirty="0" smtClean="0"/>
              <a:t>“We believe in one, holy, Catholic and Apostolic Church”</a:t>
            </a:r>
          </a:p>
          <a:p>
            <a:endParaRPr lang="en-GB" sz="2000" dirty="0"/>
          </a:p>
          <a:p>
            <a:pPr algn="ctr"/>
            <a:r>
              <a:rPr lang="en-GB" sz="2000" dirty="0" smtClean="0"/>
              <a:t>These are the four marks of the Church</a:t>
            </a:r>
          </a:p>
          <a:p>
            <a:pPr algn="ctr"/>
            <a:endParaRPr lang="en-GB" sz="2000" dirty="0"/>
          </a:p>
          <a:p>
            <a:pPr algn="ctr"/>
            <a:r>
              <a:rPr lang="en-GB" sz="2000" dirty="0" smtClean="0"/>
              <a:t>They are linked to each other. The belief is that Jesus himself, in founding the Church, marked it with these characteristics which reflect its features and mission.</a:t>
            </a:r>
          </a:p>
          <a:p>
            <a:pPr algn="ctr"/>
            <a:endParaRPr lang="en-GB" sz="2000" dirty="0"/>
          </a:p>
          <a:p>
            <a:pPr algn="ctr"/>
            <a:r>
              <a:rPr lang="en-GB" sz="2000" dirty="0" smtClean="0"/>
              <a:t>The Holy Spirit guides the Church to fulfil these</a:t>
            </a:r>
            <a:endParaRPr lang="en-GB" sz="2000" dirty="0"/>
          </a:p>
        </p:txBody>
      </p:sp>
    </p:spTree>
    <p:extLst>
      <p:ext uri="{BB962C8B-B14F-4D97-AF65-F5344CB8AC3E}">
        <p14:creationId xmlns:p14="http://schemas.microsoft.com/office/powerpoint/2010/main" val="137733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The Nature of the Church</a:t>
            </a:r>
            <a:endParaRPr lang="en-GB" sz="2800" dirty="0">
              <a:latin typeface="Segoe Print" panose="02000600000000000000" pitchFamily="2" charset="0"/>
            </a:endParaRPr>
          </a:p>
        </p:txBody>
      </p:sp>
      <p:sp>
        <p:nvSpPr>
          <p:cNvPr id="4" name="TextBox 3"/>
          <p:cNvSpPr txBox="1"/>
          <p:nvPr/>
        </p:nvSpPr>
        <p:spPr>
          <a:xfrm>
            <a:off x="0" y="523220"/>
            <a:ext cx="5200650" cy="3108543"/>
          </a:xfrm>
          <a:prstGeom prst="rect">
            <a:avLst/>
          </a:prstGeom>
          <a:solidFill>
            <a:schemeClr val="accent4">
              <a:lumMod val="20000"/>
              <a:lumOff val="80000"/>
            </a:schemeClr>
          </a:solidFill>
        </p:spPr>
        <p:txBody>
          <a:bodyPr wrap="square" rtlCol="0">
            <a:spAutoFit/>
          </a:bodyPr>
          <a:lstStyle/>
          <a:p>
            <a:r>
              <a:rPr lang="en-GB" sz="2000" b="1" dirty="0" smtClean="0"/>
              <a:t>The Church is ONE:</a:t>
            </a:r>
          </a:p>
          <a:p>
            <a:pPr marL="285750" indent="-285750">
              <a:buFont typeface="Wingdings" panose="05000000000000000000" pitchFamily="2" charset="2"/>
              <a:buChar char="§"/>
            </a:pPr>
            <a:r>
              <a:rPr lang="en-GB" sz="2000" dirty="0" smtClean="0"/>
              <a:t>It is the source of the Trinity that is united</a:t>
            </a:r>
          </a:p>
          <a:p>
            <a:pPr marL="285750" indent="-285750">
              <a:buFont typeface="Wingdings" panose="05000000000000000000" pitchFamily="2" charset="2"/>
              <a:buChar char="§"/>
            </a:pPr>
            <a:r>
              <a:rPr lang="en-GB" sz="2000" dirty="0" smtClean="0"/>
              <a:t>All humans are united and reconciled to God through the sacrifice of Jesus</a:t>
            </a:r>
          </a:p>
          <a:p>
            <a:pPr marL="285750" indent="-285750">
              <a:buFont typeface="Wingdings" panose="05000000000000000000" pitchFamily="2" charset="2"/>
              <a:buChar char="§"/>
            </a:pPr>
            <a:r>
              <a:rPr lang="en-GB" sz="2000" dirty="0" smtClean="0"/>
              <a:t>The Church has a soul that unites all people of faith</a:t>
            </a:r>
          </a:p>
          <a:p>
            <a:pPr marL="285750" indent="-285750">
              <a:buFont typeface="Wingdings" panose="05000000000000000000" pitchFamily="2" charset="2"/>
              <a:buChar char="§"/>
            </a:pPr>
            <a:endParaRPr lang="en-GB" sz="2000" dirty="0"/>
          </a:p>
          <a:p>
            <a:pPr marL="285750" indent="-285750">
              <a:buFont typeface="Wingdings" panose="05000000000000000000" pitchFamily="2" charset="2"/>
              <a:buChar char="§"/>
            </a:pPr>
            <a:r>
              <a:rPr lang="en-GB" sz="2000" dirty="0" smtClean="0"/>
              <a:t>Catholic must work for unity so e</a:t>
            </a:r>
            <a:r>
              <a:rPr lang="en-GB" dirty="0" smtClean="0"/>
              <a:t>veryone believes in the ONE true Church.</a:t>
            </a:r>
          </a:p>
          <a:p>
            <a:pPr algn="ctr"/>
            <a:endParaRPr lang="en-GB" dirty="0"/>
          </a:p>
        </p:txBody>
      </p:sp>
      <p:sp>
        <p:nvSpPr>
          <p:cNvPr id="6" name="TextBox 5"/>
          <p:cNvSpPr txBox="1"/>
          <p:nvPr/>
        </p:nvSpPr>
        <p:spPr>
          <a:xfrm>
            <a:off x="0" y="3775855"/>
            <a:ext cx="5200650" cy="3170099"/>
          </a:xfrm>
          <a:prstGeom prst="rect">
            <a:avLst/>
          </a:prstGeom>
          <a:solidFill>
            <a:schemeClr val="accent4">
              <a:lumMod val="20000"/>
              <a:lumOff val="80000"/>
            </a:schemeClr>
          </a:solidFill>
        </p:spPr>
        <p:txBody>
          <a:bodyPr wrap="square" rtlCol="0">
            <a:spAutoFit/>
          </a:bodyPr>
          <a:lstStyle/>
          <a:p>
            <a:r>
              <a:rPr lang="en-GB" sz="2000" b="1" dirty="0" smtClean="0"/>
              <a:t>The Church is HOLY:</a:t>
            </a:r>
          </a:p>
          <a:p>
            <a:pPr marL="285750" indent="-285750">
              <a:buFont typeface="Wingdings" panose="05000000000000000000" pitchFamily="2" charset="2"/>
              <a:buChar char="§"/>
            </a:pPr>
            <a:r>
              <a:rPr lang="en-GB" sz="2000" dirty="0" smtClean="0"/>
              <a:t>Jesus is the source of all holiness and the Church continues the work of Jesus</a:t>
            </a:r>
          </a:p>
          <a:p>
            <a:pPr marL="285750" indent="-285750">
              <a:buFont typeface="Wingdings" panose="05000000000000000000" pitchFamily="2" charset="2"/>
              <a:buChar char="§"/>
            </a:pPr>
            <a:r>
              <a:rPr lang="en-GB" sz="2000" dirty="0" smtClean="0"/>
              <a:t>Many aspects of the Church are holy – prayer and worship</a:t>
            </a:r>
          </a:p>
          <a:p>
            <a:pPr marL="285750" indent="-285750">
              <a:buFont typeface="Wingdings" panose="05000000000000000000" pitchFamily="2" charset="2"/>
              <a:buChar char="§"/>
            </a:pPr>
            <a:r>
              <a:rPr lang="en-GB" sz="2000" dirty="0" smtClean="0"/>
              <a:t>The holiness of the Church can be experienced through the sacraments and prayer</a:t>
            </a:r>
          </a:p>
          <a:p>
            <a:pPr marL="285750" indent="-285750">
              <a:buFont typeface="Wingdings" panose="05000000000000000000" pitchFamily="2" charset="2"/>
              <a:buChar char="§"/>
            </a:pPr>
            <a:r>
              <a:rPr lang="en-GB" sz="2000" dirty="0" smtClean="0"/>
              <a:t>Saints provide examples on how to live a holy li</a:t>
            </a:r>
            <a:r>
              <a:rPr lang="en-GB" dirty="0" smtClean="0"/>
              <a:t>fe</a:t>
            </a:r>
            <a:endParaRPr lang="en-GB" dirty="0"/>
          </a:p>
        </p:txBody>
      </p:sp>
      <p:sp>
        <p:nvSpPr>
          <p:cNvPr id="7" name="TextBox 6"/>
          <p:cNvSpPr txBox="1"/>
          <p:nvPr/>
        </p:nvSpPr>
        <p:spPr>
          <a:xfrm>
            <a:off x="5753100" y="523219"/>
            <a:ext cx="6438900" cy="3016210"/>
          </a:xfrm>
          <a:prstGeom prst="rect">
            <a:avLst/>
          </a:prstGeom>
          <a:solidFill>
            <a:schemeClr val="accent4">
              <a:lumMod val="20000"/>
              <a:lumOff val="80000"/>
            </a:schemeClr>
          </a:solidFill>
        </p:spPr>
        <p:txBody>
          <a:bodyPr wrap="square" rtlCol="0">
            <a:spAutoFit/>
          </a:bodyPr>
          <a:lstStyle/>
          <a:p>
            <a:endParaRPr lang="en-GB" dirty="0" smtClean="0"/>
          </a:p>
          <a:p>
            <a:r>
              <a:rPr lang="en-GB" sz="2000" b="1" dirty="0" smtClean="0"/>
              <a:t>The Church is CATHOLIC:</a:t>
            </a:r>
          </a:p>
          <a:p>
            <a:pPr marL="285750" indent="-285750">
              <a:buFont typeface="Wingdings" panose="05000000000000000000" pitchFamily="2" charset="2"/>
              <a:buChar char="§"/>
            </a:pPr>
            <a:r>
              <a:rPr lang="en-GB" sz="2000" dirty="0" smtClean="0"/>
              <a:t>Catholic means “universal”</a:t>
            </a:r>
          </a:p>
          <a:p>
            <a:pPr marL="285750" indent="-285750">
              <a:buFont typeface="Wingdings" panose="05000000000000000000" pitchFamily="2" charset="2"/>
              <a:buChar char="§"/>
            </a:pPr>
            <a:r>
              <a:rPr lang="en-GB" sz="2000" dirty="0" smtClean="0"/>
              <a:t>Jesus is present throughout the world</a:t>
            </a:r>
          </a:p>
          <a:p>
            <a:pPr marL="285750" indent="-285750">
              <a:buFont typeface="Wingdings" panose="05000000000000000000" pitchFamily="2" charset="2"/>
              <a:buChar char="§"/>
            </a:pPr>
            <a:r>
              <a:rPr lang="en-GB" sz="2000" dirty="0" smtClean="0"/>
              <a:t>“Go and make disciples of all nations”</a:t>
            </a:r>
          </a:p>
          <a:p>
            <a:pPr marL="285750" indent="-285750">
              <a:buFont typeface="Wingdings" panose="05000000000000000000" pitchFamily="2" charset="2"/>
              <a:buChar char="§"/>
            </a:pPr>
            <a:r>
              <a:rPr lang="en-GB" sz="2000" dirty="0" smtClean="0"/>
              <a:t>The Church has a duty to evangelize to all</a:t>
            </a:r>
          </a:p>
          <a:p>
            <a:pPr marL="285750" indent="-285750">
              <a:buFont typeface="Wingdings" panose="05000000000000000000" pitchFamily="2" charset="2"/>
              <a:buChar char="§"/>
            </a:pPr>
            <a:endParaRPr lang="en-GB" dirty="0" smtClean="0"/>
          </a:p>
          <a:p>
            <a:pPr marL="285750" indent="-285750">
              <a:buFont typeface="Wingdings" panose="05000000000000000000" pitchFamily="2" charset="2"/>
              <a:buChar char="§"/>
            </a:pPr>
            <a:endParaRPr lang="en-GB" dirty="0"/>
          </a:p>
          <a:p>
            <a:endParaRPr lang="en-GB" dirty="0" smtClean="0"/>
          </a:p>
          <a:p>
            <a:endParaRPr lang="en-GB" dirty="0"/>
          </a:p>
        </p:txBody>
      </p:sp>
      <p:sp>
        <p:nvSpPr>
          <p:cNvPr id="8" name="TextBox 7"/>
          <p:cNvSpPr txBox="1"/>
          <p:nvPr/>
        </p:nvSpPr>
        <p:spPr>
          <a:xfrm>
            <a:off x="5753100" y="3631763"/>
            <a:ext cx="6438900" cy="2862322"/>
          </a:xfrm>
          <a:prstGeom prst="rect">
            <a:avLst/>
          </a:prstGeom>
          <a:solidFill>
            <a:schemeClr val="accent4">
              <a:lumMod val="20000"/>
              <a:lumOff val="80000"/>
            </a:schemeClr>
          </a:solidFill>
        </p:spPr>
        <p:txBody>
          <a:bodyPr wrap="square" rtlCol="0">
            <a:spAutoFit/>
          </a:bodyPr>
          <a:lstStyle/>
          <a:p>
            <a:r>
              <a:rPr lang="en-GB" sz="2000" b="1" dirty="0" smtClean="0"/>
              <a:t>The Church is APOSTOLIC:</a:t>
            </a:r>
          </a:p>
          <a:p>
            <a:pPr marL="285750" indent="-285750">
              <a:buFont typeface="Wingdings" panose="05000000000000000000" pitchFamily="2" charset="2"/>
              <a:buChar char="§"/>
            </a:pPr>
            <a:r>
              <a:rPr lang="en-GB" sz="2000" dirty="0" smtClean="0"/>
              <a:t>Jesus founded the Church</a:t>
            </a:r>
          </a:p>
          <a:p>
            <a:pPr marL="285750" indent="-285750">
              <a:buFont typeface="Wingdings" panose="05000000000000000000" pitchFamily="2" charset="2"/>
              <a:buChar char="§"/>
            </a:pPr>
            <a:r>
              <a:rPr lang="en-GB" sz="2000" dirty="0" smtClean="0"/>
              <a:t>Authority was passed to the disciples / apostles</a:t>
            </a:r>
          </a:p>
          <a:p>
            <a:pPr marL="285750" indent="-285750">
              <a:buFont typeface="Wingdings" panose="05000000000000000000" pitchFamily="2" charset="2"/>
              <a:buChar char="§"/>
            </a:pPr>
            <a:r>
              <a:rPr lang="en-GB" sz="2000" dirty="0" smtClean="0"/>
              <a:t>St Peter was the first Pope</a:t>
            </a:r>
          </a:p>
          <a:p>
            <a:pPr marL="285750" indent="-285750">
              <a:buFont typeface="Wingdings" panose="05000000000000000000" pitchFamily="2" charset="2"/>
              <a:buChar char="§"/>
            </a:pPr>
            <a:r>
              <a:rPr lang="en-GB" sz="2000" dirty="0" smtClean="0"/>
              <a:t>This authority is handed down from the apostles to the Popes, Bishops and Priests</a:t>
            </a:r>
          </a:p>
          <a:p>
            <a:pPr marL="285750" indent="-285750">
              <a:buFont typeface="Wingdings" panose="05000000000000000000" pitchFamily="2" charset="2"/>
              <a:buChar char="§"/>
            </a:pPr>
            <a:r>
              <a:rPr lang="en-GB" sz="2000" dirty="0" smtClean="0"/>
              <a:t>This is called APOSTOLIC SUCCESSION</a:t>
            </a:r>
          </a:p>
          <a:p>
            <a:pPr marL="285750" indent="-285750">
              <a:buFont typeface="Wingdings" panose="05000000000000000000" pitchFamily="2" charset="2"/>
              <a:buChar char="§"/>
            </a:pPr>
            <a:r>
              <a:rPr lang="en-GB" sz="2000" dirty="0" smtClean="0"/>
              <a:t>They have the same responsibility and work the apostles did</a:t>
            </a:r>
            <a:endParaRPr lang="en-GB" sz="2000" dirty="0"/>
          </a:p>
        </p:txBody>
      </p:sp>
    </p:spTree>
    <p:extLst>
      <p:ext uri="{BB962C8B-B14F-4D97-AF65-F5344CB8AC3E}">
        <p14:creationId xmlns:p14="http://schemas.microsoft.com/office/powerpoint/2010/main" val="61312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The Nature of the Church</a:t>
            </a:r>
            <a:endParaRPr lang="en-GB" sz="2800" dirty="0">
              <a:latin typeface="Segoe Print" panose="02000600000000000000" pitchFamily="2" charset="0"/>
            </a:endParaRPr>
          </a:p>
        </p:txBody>
      </p:sp>
      <p:sp>
        <p:nvSpPr>
          <p:cNvPr id="4" name="TextBox 3"/>
          <p:cNvSpPr txBox="1"/>
          <p:nvPr/>
        </p:nvSpPr>
        <p:spPr>
          <a:xfrm>
            <a:off x="266700" y="774412"/>
            <a:ext cx="11658600" cy="3447098"/>
          </a:xfrm>
          <a:prstGeom prst="rect">
            <a:avLst/>
          </a:prstGeom>
          <a:solidFill>
            <a:schemeClr val="accent4">
              <a:lumMod val="20000"/>
              <a:lumOff val="80000"/>
            </a:schemeClr>
          </a:solidFill>
        </p:spPr>
        <p:txBody>
          <a:bodyPr wrap="square" rtlCol="0">
            <a:spAutoFit/>
          </a:bodyPr>
          <a:lstStyle/>
          <a:p>
            <a:r>
              <a:rPr lang="en-GB" b="1" dirty="0" smtClean="0"/>
              <a:t>MART</a:t>
            </a:r>
            <a:r>
              <a:rPr lang="en-GB" sz="2000" b="1" dirty="0" smtClean="0"/>
              <a:t>IN LUTHER</a:t>
            </a:r>
          </a:p>
          <a:p>
            <a:pPr marL="285750" indent="-285750">
              <a:buFont typeface="Wingdings" panose="05000000000000000000" pitchFamily="2" charset="2"/>
              <a:buChar char="§"/>
            </a:pPr>
            <a:r>
              <a:rPr lang="en-GB" sz="2000" dirty="0" smtClean="0"/>
              <a:t>He was at the centre of the Reformation</a:t>
            </a:r>
          </a:p>
          <a:p>
            <a:pPr marL="285750" indent="-285750">
              <a:buFont typeface="Wingdings" panose="05000000000000000000" pitchFamily="2" charset="2"/>
              <a:buChar char="§"/>
            </a:pPr>
            <a:r>
              <a:rPr lang="en-GB" sz="2000" dirty="0" smtClean="0"/>
              <a:t>The reformers were certain that the Catholic Church had lost sight of its teaching and grace</a:t>
            </a:r>
          </a:p>
          <a:p>
            <a:pPr marL="285750" indent="-285750">
              <a:buFont typeface="Wingdings" panose="05000000000000000000" pitchFamily="2" charset="2"/>
              <a:buChar char="§"/>
            </a:pPr>
            <a:r>
              <a:rPr lang="en-GB" sz="2000" dirty="0" smtClean="0"/>
              <a:t>Martin Luther believed that the Church was no longer authentic</a:t>
            </a:r>
          </a:p>
          <a:p>
            <a:pPr marL="285750" indent="-285750">
              <a:buFont typeface="Wingdings" panose="05000000000000000000" pitchFamily="2" charset="2"/>
              <a:buChar char="§"/>
            </a:pPr>
            <a:r>
              <a:rPr lang="en-GB" sz="2000" dirty="0" smtClean="0"/>
              <a:t>He felt it was emphasising the way it looked rather than the quality of worship</a:t>
            </a:r>
          </a:p>
          <a:p>
            <a:pPr marL="285750" indent="-285750">
              <a:buFont typeface="Wingdings" panose="05000000000000000000" pitchFamily="2" charset="2"/>
              <a:buChar char="§"/>
            </a:pPr>
            <a:r>
              <a:rPr lang="en-GB" sz="2000" dirty="0" smtClean="0"/>
              <a:t>Luther wanted to simplify worship so that people could feel closer to God</a:t>
            </a:r>
          </a:p>
          <a:p>
            <a:pPr marL="285750" indent="-285750">
              <a:buFont typeface="Wingdings" panose="05000000000000000000" pitchFamily="2" charset="2"/>
              <a:buChar char="§"/>
            </a:pPr>
            <a:r>
              <a:rPr lang="en-GB" sz="2000" dirty="0" smtClean="0"/>
              <a:t>Luther was focused on what a person had to do in life to be saved</a:t>
            </a:r>
          </a:p>
          <a:p>
            <a:pPr marL="285750" indent="-285750">
              <a:buFont typeface="Wingdings" panose="05000000000000000000" pitchFamily="2" charset="2"/>
              <a:buChar char="§"/>
            </a:pPr>
            <a:r>
              <a:rPr lang="en-GB" sz="2000" dirty="0" smtClean="0"/>
              <a:t>He emphasised FAITH</a:t>
            </a:r>
          </a:p>
          <a:p>
            <a:pPr marL="285750" indent="-285750">
              <a:buFont typeface="Wingdings" panose="05000000000000000000" pitchFamily="2" charset="2"/>
              <a:buChar char="§"/>
            </a:pPr>
            <a:r>
              <a:rPr lang="en-GB" sz="2000" dirty="0" smtClean="0"/>
              <a:t>The cross is the centre of faith and so too much decoration in church takes away from this</a:t>
            </a:r>
          </a:p>
          <a:p>
            <a:pPr marL="285750" indent="-285750">
              <a:buFont typeface="Wingdings" panose="05000000000000000000" pitchFamily="2" charset="2"/>
              <a:buChar char="§"/>
            </a:pPr>
            <a:r>
              <a:rPr lang="en-GB" sz="2000" dirty="0" smtClean="0"/>
              <a:t>Luther sees the presence of Christ in the Eucharist but does NOT admit there is transubstantiation</a:t>
            </a:r>
          </a:p>
          <a:p>
            <a:pPr marL="285750" indent="-285750">
              <a:buFont typeface="Wingdings" panose="05000000000000000000" pitchFamily="2" charset="2"/>
              <a:buChar char="§"/>
            </a:pPr>
            <a:endParaRPr lang="en-GB" dirty="0"/>
          </a:p>
        </p:txBody>
      </p:sp>
    </p:spTree>
    <p:extLst>
      <p:ext uri="{BB962C8B-B14F-4D97-AF65-F5344CB8AC3E}">
        <p14:creationId xmlns:p14="http://schemas.microsoft.com/office/powerpoint/2010/main" val="407523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The Nature of the Church</a:t>
            </a:r>
            <a:endParaRPr lang="en-GB" sz="2800" dirty="0">
              <a:latin typeface="Segoe Print" panose="02000600000000000000" pitchFamily="2" charset="0"/>
            </a:endParaRPr>
          </a:p>
        </p:txBody>
      </p:sp>
      <p:sp>
        <p:nvSpPr>
          <p:cNvPr id="4" name="TextBox 3"/>
          <p:cNvSpPr txBox="1"/>
          <p:nvPr/>
        </p:nvSpPr>
        <p:spPr>
          <a:xfrm>
            <a:off x="266700" y="774412"/>
            <a:ext cx="11658600" cy="2554545"/>
          </a:xfrm>
          <a:prstGeom prst="rect">
            <a:avLst/>
          </a:prstGeom>
          <a:solidFill>
            <a:schemeClr val="accent4">
              <a:lumMod val="20000"/>
              <a:lumOff val="80000"/>
            </a:schemeClr>
          </a:solidFill>
        </p:spPr>
        <p:txBody>
          <a:bodyPr wrap="square" rtlCol="0">
            <a:spAutoFit/>
          </a:bodyPr>
          <a:lstStyle/>
          <a:p>
            <a:r>
              <a:rPr lang="en-GB" sz="2000" b="1" dirty="0" smtClean="0"/>
              <a:t>MARTIN LUTHER AND HIS SEVEN MARKS OF THE CHURCH</a:t>
            </a:r>
          </a:p>
          <a:p>
            <a:pPr marL="342900" indent="-342900">
              <a:buAutoNum type="arabicParenBoth"/>
            </a:pPr>
            <a:r>
              <a:rPr lang="en-GB" sz="2000" dirty="0" smtClean="0"/>
              <a:t>Christian people are to be known as HOLY</a:t>
            </a:r>
          </a:p>
          <a:p>
            <a:pPr marL="342900" indent="-342900">
              <a:buAutoNum type="arabicParenBoth"/>
            </a:pPr>
            <a:r>
              <a:rPr lang="en-GB" sz="2000" dirty="0" smtClean="0"/>
              <a:t>The Christian people are to be known by BAPTISM</a:t>
            </a:r>
          </a:p>
          <a:p>
            <a:pPr marL="342900" indent="-342900">
              <a:buAutoNum type="arabicParenBoth"/>
            </a:pPr>
            <a:r>
              <a:rPr lang="en-GB" sz="2000" dirty="0" smtClean="0"/>
              <a:t>The Christian people are to be known as the SACRAMENT OF THE ALTAR (Eucharist)</a:t>
            </a:r>
          </a:p>
          <a:p>
            <a:pPr marL="342900" indent="-342900">
              <a:buAutoNum type="arabicParenBoth"/>
            </a:pPr>
            <a:r>
              <a:rPr lang="en-GB" sz="2000" dirty="0" smtClean="0"/>
              <a:t>The people are to be known by KEYS</a:t>
            </a:r>
          </a:p>
          <a:p>
            <a:pPr marL="342900" indent="-342900">
              <a:buAutoNum type="arabicParenBoth"/>
            </a:pPr>
            <a:r>
              <a:rPr lang="en-GB" sz="2000" dirty="0" smtClean="0"/>
              <a:t>The people are to be known by the fact that it consecrates ministers</a:t>
            </a:r>
          </a:p>
          <a:p>
            <a:pPr marL="342900" indent="-342900">
              <a:buAutoNum type="arabicParenBoth"/>
            </a:pPr>
            <a:r>
              <a:rPr lang="en-GB" sz="2000" dirty="0" smtClean="0"/>
              <a:t>Public prayer and praise</a:t>
            </a:r>
          </a:p>
          <a:p>
            <a:pPr marL="342900" indent="-342900">
              <a:buAutoNum type="arabicParenBoth"/>
            </a:pPr>
            <a:r>
              <a:rPr lang="en-GB" sz="2000" dirty="0" smtClean="0"/>
              <a:t>Possession of the HOLY CROSS</a:t>
            </a:r>
            <a:endParaRPr lang="en-GB" sz="2000" dirty="0"/>
          </a:p>
        </p:txBody>
      </p:sp>
    </p:spTree>
    <p:extLst>
      <p:ext uri="{BB962C8B-B14F-4D97-AF65-F5344CB8AC3E}">
        <p14:creationId xmlns:p14="http://schemas.microsoft.com/office/powerpoint/2010/main" val="105511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The Nature of the Church</a:t>
            </a:r>
            <a:endParaRPr lang="en-GB" sz="2800" dirty="0">
              <a:latin typeface="Segoe Print" panose="02000600000000000000" pitchFamily="2" charset="0"/>
            </a:endParaRPr>
          </a:p>
        </p:txBody>
      </p:sp>
      <p:sp>
        <p:nvSpPr>
          <p:cNvPr id="4" name="TextBox 3"/>
          <p:cNvSpPr txBox="1"/>
          <p:nvPr/>
        </p:nvSpPr>
        <p:spPr>
          <a:xfrm>
            <a:off x="266700" y="774412"/>
            <a:ext cx="11658600" cy="3477875"/>
          </a:xfrm>
          <a:prstGeom prst="rect">
            <a:avLst/>
          </a:prstGeom>
          <a:solidFill>
            <a:schemeClr val="accent4">
              <a:lumMod val="20000"/>
              <a:lumOff val="80000"/>
            </a:schemeClr>
          </a:solidFill>
        </p:spPr>
        <p:txBody>
          <a:bodyPr wrap="square" rtlCol="0">
            <a:spAutoFit/>
          </a:bodyPr>
          <a:lstStyle/>
          <a:p>
            <a:r>
              <a:rPr lang="en-GB" sz="2000" b="1" dirty="0" smtClean="0"/>
              <a:t>CYPRIAN OF CARTHAGE</a:t>
            </a:r>
          </a:p>
          <a:p>
            <a:endParaRPr lang="en-GB" sz="2000" dirty="0"/>
          </a:p>
          <a:p>
            <a:pPr marL="285750" indent="-285750">
              <a:buFont typeface="Wingdings" panose="05000000000000000000" pitchFamily="2" charset="2"/>
              <a:buChar char="§"/>
            </a:pPr>
            <a:r>
              <a:rPr lang="en-GB" sz="2000" dirty="0" smtClean="0"/>
              <a:t>THE UNITY OF THE CHURCH (His book)</a:t>
            </a:r>
          </a:p>
          <a:p>
            <a:pPr marL="285750" indent="-285750">
              <a:buFont typeface="Wingdings" panose="05000000000000000000" pitchFamily="2" charset="2"/>
              <a:buChar char="§"/>
            </a:pPr>
            <a:r>
              <a:rPr lang="en-GB" sz="2000" dirty="0" smtClean="0"/>
              <a:t>He was trying to prevent a split in the Church</a:t>
            </a:r>
          </a:p>
          <a:p>
            <a:pPr marL="285750" indent="-285750">
              <a:buFont typeface="Wingdings" panose="05000000000000000000" pitchFamily="2" charset="2"/>
              <a:buChar char="§"/>
            </a:pPr>
            <a:r>
              <a:rPr lang="en-GB" sz="2000" dirty="0" smtClean="0"/>
              <a:t>He argued that there could only be ONE  church and any other breakaway movement was a false church</a:t>
            </a:r>
          </a:p>
          <a:p>
            <a:pPr marL="285750" indent="-285750">
              <a:buFont typeface="Wingdings" panose="05000000000000000000" pitchFamily="2" charset="2"/>
              <a:buChar char="§"/>
            </a:pPr>
            <a:r>
              <a:rPr lang="en-GB" sz="2000" dirty="0" smtClean="0"/>
              <a:t>He raised the profile of the Bishops and the idea that there should be ONE church united in practice</a:t>
            </a:r>
          </a:p>
          <a:p>
            <a:pPr marL="285750" indent="-285750">
              <a:buFont typeface="Wingdings" panose="05000000000000000000" pitchFamily="2" charset="2"/>
              <a:buChar char="§"/>
            </a:pPr>
            <a:r>
              <a:rPr lang="en-GB" sz="2000" dirty="0" smtClean="0"/>
              <a:t>He was responding to Christians dying for their faith and those who had lost trust in the Church and had turned away from ONE god</a:t>
            </a:r>
          </a:p>
          <a:p>
            <a:pPr marL="285750" indent="-285750">
              <a:buFont typeface="Wingdings" panose="05000000000000000000" pitchFamily="2" charset="2"/>
              <a:buChar char="§"/>
            </a:pPr>
            <a:r>
              <a:rPr lang="en-GB" sz="2000" dirty="0" smtClean="0"/>
              <a:t>What would happen to those who had turned away from the Church? Could they return to it? How would this work?</a:t>
            </a:r>
          </a:p>
          <a:p>
            <a:pPr marL="285750" indent="-285750">
              <a:buFont typeface="Wingdings" panose="05000000000000000000" pitchFamily="2" charset="2"/>
              <a:buChar char="§"/>
            </a:pPr>
            <a:r>
              <a:rPr lang="en-GB" sz="2000" dirty="0" smtClean="0"/>
              <a:t>Cyprian was sympathetic and suggested that they should be allowed back to the ONE church</a:t>
            </a:r>
          </a:p>
        </p:txBody>
      </p:sp>
    </p:spTree>
    <p:extLst>
      <p:ext uri="{BB962C8B-B14F-4D97-AF65-F5344CB8AC3E}">
        <p14:creationId xmlns:p14="http://schemas.microsoft.com/office/powerpoint/2010/main" val="282160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Key Moral Principles</a:t>
            </a:r>
            <a:endParaRPr lang="en-GB" sz="2800" dirty="0">
              <a:latin typeface="Segoe Print" panose="02000600000000000000" pitchFamily="2" charset="0"/>
            </a:endParaRPr>
          </a:p>
        </p:txBody>
      </p:sp>
      <p:sp>
        <p:nvSpPr>
          <p:cNvPr id="4" name="TextBox 3"/>
          <p:cNvSpPr txBox="1"/>
          <p:nvPr/>
        </p:nvSpPr>
        <p:spPr>
          <a:xfrm>
            <a:off x="0" y="597455"/>
            <a:ext cx="12192000" cy="5909310"/>
          </a:xfrm>
          <a:prstGeom prst="rect">
            <a:avLst/>
          </a:prstGeom>
          <a:solidFill>
            <a:schemeClr val="accent4">
              <a:lumMod val="20000"/>
              <a:lumOff val="80000"/>
            </a:schemeClr>
          </a:solidFill>
        </p:spPr>
        <p:txBody>
          <a:bodyPr wrap="square" rtlCol="0">
            <a:spAutoFit/>
          </a:bodyPr>
          <a:lstStyle/>
          <a:p>
            <a:r>
              <a:rPr lang="en-GB" b="1" dirty="0" smtClean="0"/>
              <a:t>LOVE</a:t>
            </a:r>
          </a:p>
          <a:p>
            <a:pPr marL="285750" indent="-285750">
              <a:buFont typeface="Wingdings" panose="05000000000000000000" pitchFamily="2" charset="2"/>
              <a:buChar char="§"/>
            </a:pPr>
            <a:r>
              <a:rPr lang="en-GB" dirty="0" smtClean="0"/>
              <a:t>Love is a basis of all actions / principles</a:t>
            </a:r>
          </a:p>
          <a:p>
            <a:pPr marL="285750" indent="-285750">
              <a:buFont typeface="Wingdings" panose="05000000000000000000" pitchFamily="2" charset="2"/>
              <a:buChar char="§"/>
            </a:pPr>
            <a:r>
              <a:rPr lang="en-GB" dirty="0" smtClean="0"/>
              <a:t>St Paul spoke of Agape (selfless love)</a:t>
            </a:r>
          </a:p>
          <a:p>
            <a:pPr marL="285750" indent="-285750">
              <a:buFont typeface="Wingdings" panose="05000000000000000000" pitchFamily="2" charset="2"/>
              <a:buChar char="§"/>
            </a:pPr>
            <a:r>
              <a:rPr lang="en-GB" dirty="0" smtClean="0"/>
              <a:t>“Love your neighbour”</a:t>
            </a:r>
          </a:p>
          <a:p>
            <a:pPr marL="285750" indent="-285750">
              <a:buFont typeface="Wingdings" panose="05000000000000000000" pitchFamily="2" charset="2"/>
              <a:buChar char="§"/>
            </a:pPr>
            <a:r>
              <a:rPr lang="en-GB" dirty="0" smtClean="0"/>
              <a:t>“Love your enemies”</a:t>
            </a:r>
          </a:p>
          <a:p>
            <a:r>
              <a:rPr lang="en-GB" b="1" dirty="0" smtClean="0"/>
              <a:t>FLETCHER</a:t>
            </a:r>
          </a:p>
          <a:p>
            <a:pPr marL="285750" indent="-285750">
              <a:buFont typeface="Arial" panose="020B0604020202020204" pitchFamily="34" charset="0"/>
              <a:buChar char="•"/>
            </a:pPr>
            <a:r>
              <a:rPr lang="en-GB" dirty="0" smtClean="0"/>
              <a:t>Situation Ethics</a:t>
            </a:r>
          </a:p>
          <a:p>
            <a:pPr marL="285750" indent="-285750">
              <a:buFont typeface="Arial" panose="020B0604020202020204" pitchFamily="34" charset="0"/>
              <a:buChar char="•"/>
            </a:pPr>
            <a:r>
              <a:rPr lang="en-GB" dirty="0" smtClean="0"/>
              <a:t>“Always do the most loving thing”</a:t>
            </a:r>
          </a:p>
          <a:p>
            <a:pPr marL="285750" indent="-285750">
              <a:buFont typeface="Arial" panose="020B0604020202020204" pitchFamily="34" charset="0"/>
              <a:buChar char="•"/>
            </a:pPr>
            <a:r>
              <a:rPr lang="en-GB" dirty="0" smtClean="0"/>
              <a:t>All actions should result in love</a:t>
            </a:r>
          </a:p>
          <a:p>
            <a:pPr marL="285750" indent="-285750">
              <a:buFont typeface="Arial" panose="020B0604020202020204" pitchFamily="34" charset="0"/>
              <a:buChar char="•"/>
            </a:pPr>
            <a:r>
              <a:rPr lang="en-GB" dirty="0" err="1" smtClean="0"/>
              <a:t>Agapeic</a:t>
            </a:r>
            <a:r>
              <a:rPr lang="en-GB" dirty="0" smtClean="0"/>
              <a:t> Calculus</a:t>
            </a:r>
          </a:p>
          <a:p>
            <a:pPr marL="285750" indent="-285750">
              <a:buFont typeface="Arial" panose="020B0604020202020204" pitchFamily="34" charset="0"/>
              <a:buChar char="•"/>
            </a:pPr>
            <a:r>
              <a:rPr lang="en-GB" dirty="0" smtClean="0"/>
              <a:t>4 presuppositions – Pragmatism, Positivism , </a:t>
            </a:r>
            <a:r>
              <a:rPr lang="en-GB" dirty="0" err="1" smtClean="0"/>
              <a:t>personalism</a:t>
            </a:r>
            <a:r>
              <a:rPr lang="en-GB" dirty="0"/>
              <a:t> </a:t>
            </a:r>
            <a:r>
              <a:rPr lang="en-GB" dirty="0" smtClean="0"/>
              <a:t>and </a:t>
            </a:r>
            <a:endParaRPr lang="en-GB" b="1" dirty="0"/>
          </a:p>
          <a:p>
            <a:r>
              <a:rPr lang="en-GB" b="1" dirty="0" smtClean="0"/>
              <a:t>TRINITY AND LOVE</a:t>
            </a:r>
          </a:p>
          <a:p>
            <a:pPr marL="285750" indent="-285750">
              <a:buFont typeface="Arial" panose="020B0604020202020204" pitchFamily="34" charset="0"/>
              <a:buChar char="•"/>
            </a:pPr>
            <a:r>
              <a:rPr lang="en-GB" dirty="0" smtClean="0"/>
              <a:t>God shows his love for humans through the sacrifice of Jesus</a:t>
            </a:r>
            <a:endParaRPr lang="en-GB" dirty="0"/>
          </a:p>
          <a:p>
            <a:r>
              <a:rPr lang="en-GB" b="1" dirty="0" smtClean="0"/>
              <a:t>CHRISTIAN VALUES</a:t>
            </a:r>
          </a:p>
          <a:p>
            <a:pPr marL="285750" indent="-285750">
              <a:buFont typeface="Arial" panose="020B0604020202020204" pitchFamily="34" charset="0"/>
              <a:buChar char="•"/>
            </a:pPr>
            <a:r>
              <a:rPr lang="en-GB" dirty="0" smtClean="0"/>
              <a:t>Working and supporting charities</a:t>
            </a:r>
          </a:p>
          <a:p>
            <a:pPr marL="285750" indent="-285750">
              <a:buFont typeface="Arial" panose="020B0604020202020204" pitchFamily="34" charset="0"/>
              <a:buChar char="•"/>
            </a:pPr>
            <a:r>
              <a:rPr lang="en-GB" dirty="0" smtClean="0"/>
              <a:t>Patience for people</a:t>
            </a:r>
          </a:p>
          <a:p>
            <a:pPr marL="285750" indent="-285750">
              <a:buFont typeface="Arial" panose="020B0604020202020204" pitchFamily="34" charset="0"/>
              <a:buChar char="•"/>
            </a:pPr>
            <a:r>
              <a:rPr lang="en-GB" dirty="0" smtClean="0"/>
              <a:t>Christians should be faithful in their relationships</a:t>
            </a:r>
          </a:p>
          <a:p>
            <a:pPr marL="285750" indent="-285750">
              <a:buFont typeface="Arial" panose="020B0604020202020204" pitchFamily="34" charset="0"/>
              <a:buChar char="•"/>
            </a:pPr>
            <a:r>
              <a:rPr lang="en-GB" dirty="0" smtClean="0"/>
              <a:t>Christians should have self-control, moderation</a:t>
            </a:r>
          </a:p>
          <a:p>
            <a:pPr marL="285750" indent="-285750">
              <a:buFont typeface="Arial" panose="020B0604020202020204" pitchFamily="34" charset="0"/>
              <a:buChar char="•"/>
            </a:pPr>
            <a:r>
              <a:rPr lang="en-GB" dirty="0" smtClean="0"/>
              <a:t>Christians are challenged to stand up for what they believe to be right</a:t>
            </a:r>
          </a:p>
          <a:p>
            <a:pPr marL="285750" indent="-285750">
              <a:buFont typeface="Arial" panose="020B0604020202020204" pitchFamily="34" charset="0"/>
              <a:buChar char="•"/>
            </a:pPr>
            <a:r>
              <a:rPr lang="en-GB" dirty="0" smtClean="0"/>
              <a:t>Jesus said his work was with those who did not need a doctor</a:t>
            </a:r>
          </a:p>
          <a:p>
            <a:pPr marL="285750" indent="-285750">
              <a:buFont typeface="Arial" panose="020B0604020202020204" pitchFamily="34" charset="0"/>
              <a:buChar char="•"/>
            </a:pPr>
            <a:r>
              <a:rPr lang="en-GB" dirty="0" smtClean="0"/>
              <a:t>Pope Francis told his Bishops “to get the smell of their sheep”</a:t>
            </a:r>
          </a:p>
        </p:txBody>
      </p:sp>
    </p:spTree>
    <p:extLst>
      <p:ext uri="{BB962C8B-B14F-4D97-AF65-F5344CB8AC3E}">
        <p14:creationId xmlns:p14="http://schemas.microsoft.com/office/powerpoint/2010/main" val="206972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Review of information and test your knowledge</a:t>
            </a:r>
            <a:endParaRPr lang="en-GB" sz="2800" dirty="0">
              <a:latin typeface="Segoe Print" panose="02000600000000000000" pitchFamily="2" charset="0"/>
            </a:endParaRPr>
          </a:p>
        </p:txBody>
      </p:sp>
      <p:sp>
        <p:nvSpPr>
          <p:cNvPr id="4" name="TextBox 3"/>
          <p:cNvSpPr txBox="1"/>
          <p:nvPr/>
        </p:nvSpPr>
        <p:spPr>
          <a:xfrm>
            <a:off x="0" y="919655"/>
            <a:ext cx="12192000" cy="954107"/>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You will be given a sheet with some general questions.</a:t>
            </a:r>
          </a:p>
          <a:p>
            <a:pPr algn="ctr"/>
            <a:r>
              <a:rPr lang="en-GB" sz="2800" dirty="0" smtClean="0">
                <a:latin typeface="Segoe Print" panose="02000600000000000000" pitchFamily="2" charset="0"/>
              </a:rPr>
              <a:t>Have a go at answering them. </a:t>
            </a:r>
            <a:endParaRPr lang="en-GB" sz="2800" dirty="0">
              <a:latin typeface="Segoe Print" panose="02000600000000000000" pitchFamily="2" charset="0"/>
            </a:endParaRPr>
          </a:p>
        </p:txBody>
      </p:sp>
    </p:spTree>
    <p:extLst>
      <p:ext uri="{BB962C8B-B14F-4D97-AF65-F5344CB8AC3E}">
        <p14:creationId xmlns:p14="http://schemas.microsoft.com/office/powerpoint/2010/main" val="4160413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Review of information and test your knowledge</a:t>
            </a:r>
            <a:endParaRPr lang="en-GB" sz="2800" dirty="0">
              <a:latin typeface="Segoe Print" panose="02000600000000000000" pitchFamily="2" charset="0"/>
            </a:endParaRPr>
          </a:p>
        </p:txBody>
      </p:sp>
      <p:sp>
        <p:nvSpPr>
          <p:cNvPr id="4" name="TextBox 3"/>
          <p:cNvSpPr txBox="1"/>
          <p:nvPr/>
        </p:nvSpPr>
        <p:spPr>
          <a:xfrm>
            <a:off x="0" y="919655"/>
            <a:ext cx="12192000" cy="1384995"/>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Now have a look at some exam style questions</a:t>
            </a:r>
          </a:p>
          <a:p>
            <a:pPr algn="ctr"/>
            <a:endParaRPr lang="en-GB" sz="2800" dirty="0">
              <a:latin typeface="Segoe Print" panose="02000600000000000000" pitchFamily="2" charset="0"/>
            </a:endParaRPr>
          </a:p>
          <a:p>
            <a:pPr algn="ctr"/>
            <a:r>
              <a:rPr lang="en-GB" sz="2800" dirty="0" smtClean="0">
                <a:latin typeface="Segoe Print" panose="02000600000000000000" pitchFamily="2" charset="0"/>
              </a:rPr>
              <a:t>Make notes on how you would answer them.</a:t>
            </a:r>
            <a:endParaRPr lang="en-GB" sz="2800" dirty="0">
              <a:latin typeface="Segoe Print" panose="02000600000000000000" pitchFamily="2" charset="0"/>
            </a:endParaRPr>
          </a:p>
        </p:txBody>
      </p:sp>
    </p:spTree>
    <p:extLst>
      <p:ext uri="{BB962C8B-B14F-4D97-AF65-F5344CB8AC3E}">
        <p14:creationId xmlns:p14="http://schemas.microsoft.com/office/powerpoint/2010/main" val="1115183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CHRISTIANITY REVISION (1)</a:t>
            </a:r>
            <a:endParaRPr lang="en-GB" sz="2800" dirty="0">
              <a:latin typeface="Segoe Print" panose="020006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30031439"/>
              </p:ext>
            </p:extLst>
          </p:nvPr>
        </p:nvGraphicFramePr>
        <p:xfrm>
          <a:off x="117565" y="621441"/>
          <a:ext cx="11956869" cy="6138337"/>
        </p:xfrm>
        <a:graphic>
          <a:graphicData uri="http://schemas.openxmlformats.org/drawingml/2006/table">
            <a:tbl>
              <a:tblPr firstRow="1" bandRow="1">
                <a:tableStyleId>{5C22544A-7EE6-4342-B048-85BDC9FD1C3A}</a:tableStyleId>
              </a:tblPr>
              <a:tblGrid>
                <a:gridCol w="3985623">
                  <a:extLst>
                    <a:ext uri="{9D8B030D-6E8A-4147-A177-3AD203B41FA5}">
                      <a16:colId xmlns:a16="http://schemas.microsoft.com/office/drawing/2014/main" val="2186285200"/>
                    </a:ext>
                  </a:extLst>
                </a:gridCol>
                <a:gridCol w="3985623">
                  <a:extLst>
                    <a:ext uri="{9D8B030D-6E8A-4147-A177-3AD203B41FA5}">
                      <a16:colId xmlns:a16="http://schemas.microsoft.com/office/drawing/2014/main" val="182864570"/>
                    </a:ext>
                  </a:extLst>
                </a:gridCol>
                <a:gridCol w="3985623">
                  <a:extLst>
                    <a:ext uri="{9D8B030D-6E8A-4147-A177-3AD203B41FA5}">
                      <a16:colId xmlns:a16="http://schemas.microsoft.com/office/drawing/2014/main" val="3412066055"/>
                    </a:ext>
                  </a:extLst>
                </a:gridCol>
              </a:tblGrid>
              <a:tr h="3656881">
                <a:tc>
                  <a:txBody>
                    <a:bodyPr/>
                    <a:lstStyle/>
                    <a:p>
                      <a:pPr marL="342900" indent="-342900">
                        <a:buAutoNum type="arabicParenBoth"/>
                      </a:pPr>
                      <a:r>
                        <a:rPr lang="en-GB" dirty="0" smtClean="0">
                          <a:solidFill>
                            <a:srgbClr val="7030A0"/>
                          </a:solidFill>
                        </a:rPr>
                        <a:t>Religious</a:t>
                      </a:r>
                      <a:r>
                        <a:rPr lang="en-GB" baseline="0" dirty="0" smtClean="0">
                          <a:solidFill>
                            <a:srgbClr val="7030A0"/>
                          </a:solidFill>
                        </a:rPr>
                        <a:t> beliefs, Values and teachings</a:t>
                      </a:r>
                    </a:p>
                    <a:p>
                      <a:pPr marL="285750" indent="-285750">
                        <a:buFontTx/>
                        <a:buChar char="-"/>
                      </a:pPr>
                      <a:r>
                        <a:rPr lang="en-GB" baseline="0" dirty="0" smtClean="0">
                          <a:solidFill>
                            <a:schemeClr val="tx1"/>
                          </a:solidFill>
                        </a:rPr>
                        <a:t>Nature of God as personal  / Creator</a:t>
                      </a:r>
                    </a:p>
                    <a:p>
                      <a:pPr marL="285750" indent="-285750">
                        <a:buFontTx/>
                        <a:buChar char="-"/>
                      </a:pPr>
                      <a:r>
                        <a:rPr lang="en-GB" baseline="0" dirty="0" smtClean="0">
                          <a:solidFill>
                            <a:schemeClr val="tx1"/>
                          </a:solidFill>
                        </a:rPr>
                        <a:t>The Trinity</a:t>
                      </a:r>
                    </a:p>
                    <a:p>
                      <a:pPr marL="285750" indent="-285750">
                        <a:buFontTx/>
                        <a:buChar char="-"/>
                      </a:pPr>
                      <a:r>
                        <a:rPr lang="en-GB" baseline="0" dirty="0" smtClean="0">
                          <a:solidFill>
                            <a:schemeClr val="tx1"/>
                          </a:solidFill>
                        </a:rPr>
                        <a:t>Nature of the Church</a:t>
                      </a:r>
                    </a:p>
                    <a:p>
                      <a:pPr marL="285750" indent="-285750">
                        <a:buFontTx/>
                        <a:buChar char="-"/>
                      </a:pPr>
                      <a:r>
                        <a:rPr lang="en-GB" baseline="0" dirty="0" smtClean="0">
                          <a:solidFill>
                            <a:schemeClr val="tx1"/>
                          </a:solidFill>
                        </a:rPr>
                        <a:t>Key Moral Principles</a:t>
                      </a:r>
                      <a:endParaRPr lang="en-GB" dirty="0">
                        <a:solidFill>
                          <a:schemeClr val="tx1"/>
                        </a:solidFill>
                      </a:endParaRPr>
                    </a:p>
                  </a:txBody>
                  <a:tcPr/>
                </a:tc>
                <a:tc>
                  <a:txBody>
                    <a:bodyPr/>
                    <a:lstStyle/>
                    <a:p>
                      <a:r>
                        <a:rPr lang="en-GB" dirty="0" smtClean="0">
                          <a:solidFill>
                            <a:srgbClr val="7030A0"/>
                          </a:solidFill>
                        </a:rPr>
                        <a:t>(2)Sources of Wisdom and Authority</a:t>
                      </a:r>
                    </a:p>
                    <a:p>
                      <a:pPr marL="285750" indent="-285750">
                        <a:buFontTx/>
                        <a:buChar char="-"/>
                      </a:pPr>
                      <a:r>
                        <a:rPr lang="en-GB" baseline="0" dirty="0" smtClean="0">
                          <a:solidFill>
                            <a:srgbClr val="7030A0"/>
                          </a:solidFill>
                        </a:rPr>
                        <a:t>The Bible</a:t>
                      </a:r>
                    </a:p>
                    <a:p>
                      <a:pPr marL="285750" indent="-285750">
                        <a:buFontTx/>
                        <a:buChar char="-"/>
                      </a:pPr>
                      <a:r>
                        <a:rPr lang="en-GB" baseline="0" dirty="0" smtClean="0">
                          <a:solidFill>
                            <a:schemeClr val="tx1"/>
                          </a:solidFill>
                        </a:rPr>
                        <a:t>The nature and role of Jesus (Arius vs Athanasius)</a:t>
                      </a:r>
                    </a:p>
                    <a:p>
                      <a:pPr marL="285750" indent="-285750">
                        <a:buFontTx/>
                        <a:buChar char="-"/>
                      </a:pPr>
                      <a:r>
                        <a:rPr lang="en-GB" baseline="0" dirty="0" smtClean="0">
                          <a:solidFill>
                            <a:schemeClr val="tx1"/>
                          </a:solidFill>
                        </a:rPr>
                        <a:t>The Reformation (Luther and Calvin)</a:t>
                      </a:r>
                    </a:p>
                    <a:p>
                      <a:pPr marL="285750" indent="-285750">
                        <a:buFontTx/>
                        <a:buChar char="-"/>
                      </a:pPr>
                      <a:r>
                        <a:rPr lang="en-GB" baseline="0" dirty="0" smtClean="0">
                          <a:solidFill>
                            <a:schemeClr val="tx1"/>
                          </a:solidFill>
                        </a:rPr>
                        <a:t>Does God suffer? (</a:t>
                      </a:r>
                      <a:r>
                        <a:rPr lang="en-GB" baseline="0" dirty="0" err="1" smtClean="0">
                          <a:solidFill>
                            <a:schemeClr val="tx1"/>
                          </a:solidFill>
                        </a:rPr>
                        <a:t>Moltmann</a:t>
                      </a:r>
                      <a:r>
                        <a:rPr lang="en-GB" baseline="0" dirty="0" smtClean="0">
                          <a:solidFill>
                            <a:schemeClr val="tx1"/>
                          </a:solidFill>
                        </a:rPr>
                        <a:t> / </a:t>
                      </a:r>
                      <a:r>
                        <a:rPr lang="en-GB" baseline="0" dirty="0" err="1" smtClean="0">
                          <a:solidFill>
                            <a:schemeClr val="tx1"/>
                          </a:solidFill>
                        </a:rPr>
                        <a:t>Weinandy</a:t>
                      </a:r>
                      <a:r>
                        <a:rPr lang="en-GB" baseline="0" dirty="0" smtClean="0">
                          <a:solidFill>
                            <a:schemeClr val="tx1"/>
                          </a:solidFill>
                        </a:rPr>
                        <a:t>)</a:t>
                      </a:r>
                      <a:endParaRPr lang="en-GB" dirty="0" smtClean="0">
                        <a:solidFill>
                          <a:schemeClr val="tx1"/>
                        </a:solidFill>
                      </a:endParaRPr>
                    </a:p>
                  </a:txBody>
                  <a:tcPr>
                    <a:solidFill>
                      <a:schemeClr val="bg2">
                        <a:lumMod val="90000"/>
                      </a:schemeClr>
                    </a:solidFill>
                  </a:tcPr>
                </a:tc>
                <a:tc>
                  <a:txBody>
                    <a:bodyPr/>
                    <a:lstStyle/>
                    <a:p>
                      <a:r>
                        <a:rPr lang="en-GB" dirty="0" smtClean="0">
                          <a:solidFill>
                            <a:srgbClr val="7030A0"/>
                          </a:solidFill>
                        </a:rPr>
                        <a:t>(3) Practices that</a:t>
                      </a:r>
                      <a:r>
                        <a:rPr lang="en-GB" baseline="0" dirty="0" smtClean="0">
                          <a:solidFill>
                            <a:srgbClr val="7030A0"/>
                          </a:solidFill>
                        </a:rPr>
                        <a:t> shape and express religious identity</a:t>
                      </a:r>
                    </a:p>
                    <a:p>
                      <a:pPr marL="285750" indent="-285750">
                        <a:buFontTx/>
                        <a:buChar char="-"/>
                      </a:pPr>
                      <a:r>
                        <a:rPr lang="en-GB" baseline="0" dirty="0" smtClean="0">
                          <a:solidFill>
                            <a:schemeClr val="tx1"/>
                          </a:solidFill>
                        </a:rPr>
                        <a:t>Diversity of practice in the Eucharist</a:t>
                      </a:r>
                    </a:p>
                    <a:p>
                      <a:pPr marL="285750" indent="-285750">
                        <a:buFontTx/>
                        <a:buChar char="-"/>
                      </a:pPr>
                      <a:r>
                        <a:rPr lang="en-GB" baseline="0" dirty="0" smtClean="0">
                          <a:solidFill>
                            <a:schemeClr val="tx1"/>
                          </a:solidFill>
                        </a:rPr>
                        <a:t>Diversity of creative expressions</a:t>
                      </a:r>
                      <a:endParaRPr lang="en-GB" dirty="0">
                        <a:solidFill>
                          <a:schemeClr val="tx1"/>
                        </a:solidFill>
                      </a:endParaRPr>
                    </a:p>
                  </a:txBody>
                  <a:tcPr>
                    <a:solidFill>
                      <a:schemeClr val="bg2">
                        <a:lumMod val="90000"/>
                      </a:schemeClr>
                    </a:solidFill>
                  </a:tcPr>
                </a:tc>
                <a:extLst>
                  <a:ext uri="{0D108BD9-81ED-4DB2-BD59-A6C34878D82A}">
                    <a16:rowId xmlns:a16="http://schemas.microsoft.com/office/drawing/2014/main" val="1535699400"/>
                  </a:ext>
                </a:extLst>
              </a:tr>
              <a:tr h="2481456">
                <a:tc>
                  <a:txBody>
                    <a:bodyPr/>
                    <a:lstStyle/>
                    <a:p>
                      <a:r>
                        <a:rPr lang="en-GB" b="1" dirty="0" smtClean="0">
                          <a:solidFill>
                            <a:srgbClr val="FF0000"/>
                          </a:solidFill>
                        </a:rPr>
                        <a:t>(4) Social and historical developments</a:t>
                      </a:r>
                    </a:p>
                    <a:p>
                      <a:pPr marL="285750" indent="-285750">
                        <a:buFontTx/>
                        <a:buChar char="-"/>
                      </a:pPr>
                      <a:r>
                        <a:rPr lang="en-GB" b="1" dirty="0" smtClean="0">
                          <a:solidFill>
                            <a:srgbClr val="FF0000"/>
                          </a:solidFill>
                        </a:rPr>
                        <a:t>Science (2)</a:t>
                      </a:r>
                    </a:p>
                    <a:p>
                      <a:pPr marL="285750" indent="-285750">
                        <a:buFontTx/>
                        <a:buChar char="-"/>
                      </a:pPr>
                      <a:r>
                        <a:rPr lang="en-GB" b="1" dirty="0" smtClean="0">
                          <a:solidFill>
                            <a:schemeClr val="tx1"/>
                          </a:solidFill>
                        </a:rPr>
                        <a:t>Secularisation</a:t>
                      </a:r>
                    </a:p>
                    <a:p>
                      <a:pPr marL="285750" indent="-285750">
                        <a:buFontTx/>
                        <a:buChar char="-"/>
                      </a:pPr>
                      <a:r>
                        <a:rPr lang="en-GB" b="1" dirty="0" smtClean="0">
                          <a:solidFill>
                            <a:schemeClr val="tx1"/>
                          </a:solidFill>
                        </a:rPr>
                        <a:t>New movements in theology</a:t>
                      </a:r>
                      <a:endParaRPr lang="en-GB" b="1" dirty="0">
                        <a:solidFill>
                          <a:schemeClr val="tx1"/>
                        </a:solidFill>
                      </a:endParaRPr>
                    </a:p>
                  </a:txBody>
                  <a:tcPr>
                    <a:solidFill>
                      <a:schemeClr val="bg2">
                        <a:lumMod val="90000"/>
                      </a:schemeClr>
                    </a:solidFill>
                  </a:tcPr>
                </a:tc>
                <a:tc>
                  <a:txBody>
                    <a:bodyPr/>
                    <a:lstStyle/>
                    <a:p>
                      <a:r>
                        <a:rPr lang="en-GB" b="1" dirty="0" smtClean="0">
                          <a:solidFill>
                            <a:srgbClr val="FF0000"/>
                          </a:solidFill>
                        </a:rPr>
                        <a:t>(5) Works of Scholars</a:t>
                      </a:r>
                    </a:p>
                    <a:p>
                      <a:pPr marL="285750" indent="-285750">
                        <a:buFontTx/>
                        <a:buChar char="-"/>
                      </a:pPr>
                      <a:r>
                        <a:rPr lang="en-GB" b="1" dirty="0" smtClean="0">
                          <a:solidFill>
                            <a:schemeClr val="tx1"/>
                          </a:solidFill>
                        </a:rPr>
                        <a:t>Comparison of Barth and Hick (3 &amp; 4)</a:t>
                      </a:r>
                    </a:p>
                    <a:p>
                      <a:pPr marL="285750" indent="-285750">
                        <a:buFontTx/>
                        <a:buChar char="-"/>
                      </a:pPr>
                      <a:r>
                        <a:rPr lang="en-GB" b="1" dirty="0" smtClean="0">
                          <a:solidFill>
                            <a:schemeClr val="tx1"/>
                          </a:solidFill>
                        </a:rPr>
                        <a:t>Atonement (Anselm and </a:t>
                      </a:r>
                      <a:r>
                        <a:rPr lang="en-GB" b="1" dirty="0" err="1" smtClean="0">
                          <a:solidFill>
                            <a:schemeClr val="tx1"/>
                          </a:solidFill>
                        </a:rPr>
                        <a:t>Aulen</a:t>
                      </a:r>
                      <a:r>
                        <a:rPr lang="en-GB" b="1" dirty="0" smtClean="0">
                          <a:solidFill>
                            <a:schemeClr val="tx1"/>
                          </a:solidFill>
                        </a:rPr>
                        <a:t>)</a:t>
                      </a:r>
                      <a:endParaRPr lang="en-GB" b="1" dirty="0">
                        <a:solidFill>
                          <a:schemeClr val="tx1"/>
                        </a:solidFill>
                      </a:endParaRPr>
                    </a:p>
                  </a:txBody>
                  <a:tcPr>
                    <a:solidFill>
                      <a:schemeClr val="bg2">
                        <a:lumMod val="90000"/>
                      </a:schemeClr>
                    </a:solidFill>
                  </a:tcPr>
                </a:tc>
                <a:tc>
                  <a:txBody>
                    <a:bodyPr/>
                    <a:lstStyle/>
                    <a:p>
                      <a:r>
                        <a:rPr lang="en-GB" b="1" dirty="0" smtClean="0">
                          <a:solidFill>
                            <a:srgbClr val="FF0000"/>
                          </a:solidFill>
                        </a:rPr>
                        <a:t>(6) Religion and Society</a:t>
                      </a:r>
                    </a:p>
                    <a:p>
                      <a:pPr marL="285750" indent="-285750">
                        <a:buFontTx/>
                        <a:buChar char="-"/>
                      </a:pPr>
                      <a:r>
                        <a:rPr lang="en-GB" b="1" dirty="0" smtClean="0">
                          <a:solidFill>
                            <a:schemeClr val="tx1"/>
                          </a:solidFill>
                        </a:rPr>
                        <a:t>Pluralism</a:t>
                      </a:r>
                      <a:r>
                        <a:rPr lang="en-GB" b="1" baseline="0" dirty="0" smtClean="0">
                          <a:solidFill>
                            <a:schemeClr val="tx1"/>
                          </a:solidFill>
                        </a:rPr>
                        <a:t> and Diversity</a:t>
                      </a:r>
                    </a:p>
                    <a:p>
                      <a:pPr marL="285750" indent="-285750">
                        <a:buFontTx/>
                        <a:buChar char="-"/>
                      </a:pPr>
                      <a:r>
                        <a:rPr lang="en-GB" b="1" baseline="0" dirty="0" smtClean="0">
                          <a:solidFill>
                            <a:schemeClr val="tx1"/>
                          </a:solidFill>
                        </a:rPr>
                        <a:t>Equality and discrimination (gender)</a:t>
                      </a:r>
                      <a:endParaRPr lang="en-GB" b="1" dirty="0">
                        <a:solidFill>
                          <a:schemeClr val="tx1"/>
                        </a:solidFill>
                      </a:endParaRPr>
                    </a:p>
                  </a:txBody>
                  <a:tcPr>
                    <a:solidFill>
                      <a:schemeClr val="bg2">
                        <a:lumMod val="90000"/>
                      </a:schemeClr>
                    </a:solidFill>
                  </a:tcPr>
                </a:tc>
                <a:extLst>
                  <a:ext uri="{0D108BD9-81ED-4DB2-BD59-A6C34878D82A}">
                    <a16:rowId xmlns:a16="http://schemas.microsoft.com/office/drawing/2014/main" val="1144066801"/>
                  </a:ext>
                </a:extLst>
              </a:tr>
            </a:tbl>
          </a:graphicData>
        </a:graphic>
      </p:graphicFrame>
    </p:spTree>
    <p:extLst>
      <p:ext uri="{BB962C8B-B14F-4D97-AF65-F5344CB8AC3E}">
        <p14:creationId xmlns:p14="http://schemas.microsoft.com/office/powerpoint/2010/main" val="569039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God as Personal and a Creator</a:t>
            </a:r>
            <a:endParaRPr lang="en-GB" sz="2800" dirty="0">
              <a:latin typeface="Segoe Print" panose="020006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6" name="TextBox 5"/>
          <p:cNvSpPr txBox="1"/>
          <p:nvPr/>
        </p:nvSpPr>
        <p:spPr>
          <a:xfrm>
            <a:off x="266700" y="551289"/>
            <a:ext cx="11925300" cy="2215991"/>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
            </a:pPr>
            <a:r>
              <a:rPr lang="en-GB" sz="2000" dirty="0" smtClean="0"/>
              <a:t>God is a skilled builder</a:t>
            </a:r>
          </a:p>
          <a:p>
            <a:pPr marL="285750" indent="-285750">
              <a:buFont typeface="Wingdings" panose="05000000000000000000" pitchFamily="2" charset="2"/>
              <a:buChar char="§"/>
            </a:pPr>
            <a:r>
              <a:rPr lang="en-GB" sz="2000" dirty="0" smtClean="0"/>
              <a:t>Job 38 he is the designer of the world</a:t>
            </a:r>
          </a:p>
          <a:p>
            <a:pPr marL="285750" indent="-285750">
              <a:buFont typeface="Wingdings" panose="05000000000000000000" pitchFamily="2" charset="2"/>
              <a:buChar char="§"/>
            </a:pPr>
            <a:r>
              <a:rPr lang="en-GB" sz="2000" dirty="0" smtClean="0"/>
              <a:t>In Genesis 2 God is the potter shaping clay as he makes Adam from dust</a:t>
            </a:r>
          </a:p>
          <a:p>
            <a:pPr marL="285750" indent="-285750">
              <a:buFont typeface="Wingdings" panose="05000000000000000000" pitchFamily="2" charset="2"/>
              <a:buChar char="§"/>
            </a:pPr>
            <a:r>
              <a:rPr lang="en-GB" sz="2000" dirty="0" smtClean="0"/>
              <a:t>God knows humans very well and interacts with them.</a:t>
            </a:r>
          </a:p>
          <a:p>
            <a:pPr marL="285750" indent="-285750">
              <a:buFont typeface="Wingdings" panose="05000000000000000000" pitchFamily="2" charset="2"/>
              <a:buChar char="§"/>
            </a:pPr>
            <a:r>
              <a:rPr lang="en-GB" sz="2000" dirty="0" smtClean="0"/>
              <a:t>Humans are made in the image of God – nothing else is</a:t>
            </a:r>
          </a:p>
          <a:p>
            <a:pPr marL="285750" indent="-285750">
              <a:buFont typeface="Wingdings" panose="05000000000000000000" pitchFamily="2" charset="2"/>
              <a:buChar char="§"/>
            </a:pPr>
            <a:r>
              <a:rPr lang="en-GB" sz="2000" dirty="0" smtClean="0"/>
              <a:t>God creates ex nihilo – he creates out of nothing</a:t>
            </a:r>
          </a:p>
          <a:p>
            <a:endParaRPr lang="en-GB" dirty="0"/>
          </a:p>
        </p:txBody>
      </p:sp>
      <p:sp>
        <p:nvSpPr>
          <p:cNvPr id="7" name="TextBox 6"/>
          <p:cNvSpPr txBox="1"/>
          <p:nvPr/>
        </p:nvSpPr>
        <p:spPr>
          <a:xfrm>
            <a:off x="0" y="2795349"/>
            <a:ext cx="12192000" cy="4370427"/>
          </a:xfrm>
          <a:prstGeom prst="rect">
            <a:avLst/>
          </a:prstGeom>
          <a:solidFill>
            <a:schemeClr val="accent4">
              <a:lumMod val="40000"/>
              <a:lumOff val="60000"/>
            </a:schemeClr>
          </a:solidFill>
        </p:spPr>
        <p:txBody>
          <a:bodyPr wrap="square" rtlCol="0">
            <a:spAutoFit/>
          </a:bodyPr>
          <a:lstStyle/>
          <a:p>
            <a:r>
              <a:rPr lang="en-GB" sz="2000" b="1" dirty="0" smtClean="0"/>
              <a:t>Omnipotence </a:t>
            </a:r>
            <a:r>
              <a:rPr lang="en-GB" sz="2000" dirty="0" smtClean="0"/>
              <a:t>– God has limitless power. God brings order out of chaos. God has complete control over creation. He watches from above and sees his creation like “grasshoppers”. God is present in all of creation. He is both immanent and transcendent </a:t>
            </a:r>
          </a:p>
          <a:p>
            <a:endParaRPr lang="en-GB" sz="2000" dirty="0"/>
          </a:p>
          <a:p>
            <a:r>
              <a:rPr lang="en-GB" sz="2000" b="1" dirty="0" smtClean="0"/>
              <a:t>Omnipresence</a:t>
            </a:r>
            <a:r>
              <a:rPr lang="en-GB" sz="2000" dirty="0" smtClean="0"/>
              <a:t> – God sustains his creation. God is shown to be with his creation when he is in the Garden of Eden, his Spirit moves over the earth. There is no where we can go to where God is not there</a:t>
            </a:r>
          </a:p>
          <a:p>
            <a:endParaRPr lang="en-GB" sz="2000" dirty="0"/>
          </a:p>
          <a:p>
            <a:r>
              <a:rPr lang="en-GB" sz="2000" b="1" dirty="0" smtClean="0"/>
              <a:t>Omniscience</a:t>
            </a:r>
            <a:r>
              <a:rPr lang="en-GB" sz="2000" dirty="0" smtClean="0"/>
              <a:t> – God knows everything. He knew when Adam and Eve had sinned. God gives humans freewill even though he knows everything</a:t>
            </a:r>
          </a:p>
          <a:p>
            <a:endParaRPr lang="en-GB" sz="2000" dirty="0"/>
          </a:p>
          <a:p>
            <a:r>
              <a:rPr lang="en-GB" sz="2000" b="1" dirty="0" smtClean="0"/>
              <a:t>Other qualities</a:t>
            </a:r>
          </a:p>
          <a:p>
            <a:r>
              <a:rPr lang="en-GB" sz="2000" dirty="0" smtClean="0"/>
              <a:t>Boethius said that God was eternal. God saw time all as one. He has no understanding of past, present or future</a:t>
            </a:r>
          </a:p>
          <a:p>
            <a:r>
              <a:rPr lang="en-GB" sz="2000" dirty="0" smtClean="0"/>
              <a:t>God is perfect and what he creates is perfect. God himself is unable to change</a:t>
            </a:r>
          </a:p>
          <a:p>
            <a:endParaRPr lang="en-GB" dirty="0"/>
          </a:p>
        </p:txBody>
      </p:sp>
    </p:spTree>
    <p:extLst>
      <p:ext uri="{BB962C8B-B14F-4D97-AF65-F5344CB8AC3E}">
        <p14:creationId xmlns:p14="http://schemas.microsoft.com/office/powerpoint/2010/main" val="42789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God as Personal and a Creator</a:t>
            </a:r>
            <a:endParaRPr lang="en-GB" sz="2800" dirty="0">
              <a:latin typeface="Segoe Print" panose="02000600000000000000" pitchFamily="2" charset="0"/>
            </a:endParaRPr>
          </a:p>
        </p:txBody>
      </p:sp>
      <p:sp>
        <p:nvSpPr>
          <p:cNvPr id="4" name="TextBox 3"/>
          <p:cNvSpPr txBox="1"/>
          <p:nvPr/>
        </p:nvSpPr>
        <p:spPr>
          <a:xfrm>
            <a:off x="205740" y="643622"/>
            <a:ext cx="11658600" cy="1938992"/>
          </a:xfrm>
          <a:prstGeom prst="rect">
            <a:avLst/>
          </a:prstGeom>
          <a:solidFill>
            <a:schemeClr val="accent4">
              <a:lumMod val="20000"/>
              <a:lumOff val="80000"/>
            </a:schemeClr>
          </a:solidFill>
        </p:spPr>
        <p:txBody>
          <a:bodyPr wrap="square" rtlCol="0">
            <a:spAutoFit/>
          </a:bodyPr>
          <a:lstStyle/>
          <a:p>
            <a:r>
              <a:rPr lang="en-GB" sz="2000" dirty="0" smtClean="0"/>
              <a:t>Genesis 1</a:t>
            </a:r>
          </a:p>
          <a:p>
            <a:pPr marL="285750" indent="-285750">
              <a:buFont typeface="Wingdings" panose="05000000000000000000" pitchFamily="2" charset="2"/>
              <a:buChar char="§"/>
            </a:pPr>
            <a:r>
              <a:rPr lang="en-GB" sz="2000" dirty="0" smtClean="0"/>
              <a:t>God’s power is shown</a:t>
            </a:r>
          </a:p>
          <a:p>
            <a:pPr marL="285750" indent="-285750">
              <a:buFont typeface="Wingdings" panose="05000000000000000000" pitchFamily="2" charset="2"/>
              <a:buChar char="§"/>
            </a:pPr>
            <a:r>
              <a:rPr lang="en-GB" sz="2000" dirty="0" smtClean="0"/>
              <a:t>Humans are conscious beings, distinct from animals</a:t>
            </a:r>
          </a:p>
          <a:p>
            <a:pPr marL="285750" indent="-285750">
              <a:buFont typeface="Wingdings" panose="05000000000000000000" pitchFamily="2" charset="2"/>
              <a:buChar char="§"/>
            </a:pPr>
            <a:r>
              <a:rPr lang="en-GB" sz="2000" dirty="0" smtClean="0"/>
              <a:t>The earth is created with harmony</a:t>
            </a:r>
          </a:p>
          <a:p>
            <a:pPr marL="285750" indent="-285750">
              <a:buFont typeface="Wingdings" panose="05000000000000000000" pitchFamily="2" charset="2"/>
              <a:buChar char="§"/>
            </a:pPr>
            <a:r>
              <a:rPr lang="en-GB" sz="2000" dirty="0" smtClean="0"/>
              <a:t>Order is brought to chaos</a:t>
            </a:r>
          </a:p>
          <a:p>
            <a:pPr marL="285750" indent="-285750">
              <a:buFont typeface="Wingdings" panose="05000000000000000000" pitchFamily="2" charset="2"/>
              <a:buChar char="§"/>
            </a:pPr>
            <a:r>
              <a:rPr lang="en-GB" sz="2000" dirty="0" smtClean="0"/>
              <a:t>God creates out of nothing- he commands it into existence</a:t>
            </a:r>
            <a:endParaRPr lang="en-GB" sz="2000" dirty="0"/>
          </a:p>
        </p:txBody>
      </p:sp>
      <p:sp>
        <p:nvSpPr>
          <p:cNvPr id="5" name="TextBox 4"/>
          <p:cNvSpPr txBox="1"/>
          <p:nvPr/>
        </p:nvSpPr>
        <p:spPr>
          <a:xfrm>
            <a:off x="205740" y="2518350"/>
            <a:ext cx="11658600" cy="1631216"/>
          </a:xfrm>
          <a:prstGeom prst="rect">
            <a:avLst/>
          </a:prstGeom>
          <a:solidFill>
            <a:schemeClr val="accent4">
              <a:lumMod val="20000"/>
              <a:lumOff val="80000"/>
            </a:schemeClr>
          </a:solidFill>
        </p:spPr>
        <p:txBody>
          <a:bodyPr wrap="square" rtlCol="0">
            <a:spAutoFit/>
          </a:bodyPr>
          <a:lstStyle/>
          <a:p>
            <a:r>
              <a:rPr lang="en-GB" sz="2000" dirty="0" smtClean="0"/>
              <a:t>Genesis 2</a:t>
            </a:r>
          </a:p>
          <a:p>
            <a:pPr marL="285750" indent="-285750">
              <a:buFont typeface="Wingdings" panose="05000000000000000000" pitchFamily="2" charset="2"/>
              <a:buChar char="§"/>
            </a:pPr>
            <a:r>
              <a:rPr lang="en-GB" sz="2000" dirty="0" smtClean="0"/>
              <a:t>Man is created and then woman</a:t>
            </a:r>
          </a:p>
          <a:p>
            <a:pPr marL="285750" indent="-285750">
              <a:buFont typeface="Wingdings" panose="05000000000000000000" pitchFamily="2" charset="2"/>
              <a:buChar char="§"/>
            </a:pPr>
            <a:r>
              <a:rPr lang="en-GB" sz="2000" dirty="0" smtClean="0"/>
              <a:t>God makes man from clay</a:t>
            </a:r>
          </a:p>
          <a:p>
            <a:pPr marL="285750" indent="-285750">
              <a:buFont typeface="Wingdings" panose="05000000000000000000" pitchFamily="2" charset="2"/>
              <a:buChar char="§"/>
            </a:pPr>
            <a:r>
              <a:rPr lang="en-GB" sz="2000" dirty="0" smtClean="0"/>
              <a:t>God interacts with his creation – speaks to Adam and Eve</a:t>
            </a:r>
          </a:p>
          <a:p>
            <a:pPr marL="285750" indent="-285750">
              <a:buFont typeface="Wingdings" panose="05000000000000000000" pitchFamily="2" charset="2"/>
              <a:buChar char="§"/>
            </a:pPr>
            <a:r>
              <a:rPr lang="en-GB" sz="2000" dirty="0" smtClean="0"/>
              <a:t>Humans are given freewill and dominion </a:t>
            </a:r>
          </a:p>
        </p:txBody>
      </p:sp>
      <p:sp>
        <p:nvSpPr>
          <p:cNvPr id="6" name="TextBox 5"/>
          <p:cNvSpPr txBox="1"/>
          <p:nvPr/>
        </p:nvSpPr>
        <p:spPr>
          <a:xfrm>
            <a:off x="205740" y="4116080"/>
            <a:ext cx="11658600" cy="1631216"/>
          </a:xfrm>
          <a:prstGeom prst="rect">
            <a:avLst/>
          </a:prstGeom>
          <a:solidFill>
            <a:schemeClr val="accent4">
              <a:lumMod val="20000"/>
              <a:lumOff val="80000"/>
            </a:schemeClr>
          </a:solidFill>
        </p:spPr>
        <p:txBody>
          <a:bodyPr wrap="square" rtlCol="0">
            <a:spAutoFit/>
          </a:bodyPr>
          <a:lstStyle/>
          <a:p>
            <a:r>
              <a:rPr lang="en-GB" dirty="0" smtClean="0"/>
              <a:t>Gen</a:t>
            </a:r>
            <a:r>
              <a:rPr lang="en-GB" sz="2000" dirty="0" smtClean="0"/>
              <a:t>esis 3</a:t>
            </a:r>
          </a:p>
          <a:p>
            <a:pPr marL="285750" indent="-285750">
              <a:buFont typeface="Wingdings" panose="05000000000000000000" pitchFamily="2" charset="2"/>
              <a:buChar char="§"/>
            </a:pPr>
            <a:r>
              <a:rPr lang="en-GB" sz="2000" dirty="0" smtClean="0"/>
              <a:t>Man loses immortality</a:t>
            </a:r>
          </a:p>
          <a:p>
            <a:pPr marL="285750" indent="-285750">
              <a:buFont typeface="Wingdings" panose="05000000000000000000" pitchFamily="2" charset="2"/>
              <a:buChar char="§"/>
            </a:pPr>
            <a:r>
              <a:rPr lang="en-GB" sz="2000" dirty="0" smtClean="0"/>
              <a:t>Humans lose innocence as wanting to become like God in knowledge</a:t>
            </a:r>
          </a:p>
          <a:p>
            <a:pPr marL="285750" indent="-285750">
              <a:buFont typeface="Wingdings" panose="05000000000000000000" pitchFamily="2" charset="2"/>
              <a:buChar char="§"/>
            </a:pPr>
            <a:r>
              <a:rPr lang="en-GB" sz="2000" dirty="0" smtClean="0"/>
              <a:t>God is the judge and banishes humans from the Garden</a:t>
            </a:r>
          </a:p>
          <a:p>
            <a:pPr marL="285750" indent="-285750">
              <a:buFont typeface="Wingdings" panose="05000000000000000000" pitchFamily="2" charset="2"/>
              <a:buChar char="§"/>
            </a:pPr>
            <a:r>
              <a:rPr lang="en-GB" sz="2000" dirty="0" smtClean="0"/>
              <a:t>A gap appears between God and man as a result of sin</a:t>
            </a:r>
            <a:endParaRPr lang="en-GB" sz="2000" dirty="0"/>
          </a:p>
        </p:txBody>
      </p:sp>
    </p:spTree>
    <p:extLst>
      <p:ext uri="{BB962C8B-B14F-4D97-AF65-F5344CB8AC3E}">
        <p14:creationId xmlns:p14="http://schemas.microsoft.com/office/powerpoint/2010/main" val="156143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12"/>
            <a:ext cx="12192000" cy="6885412"/>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Saint Augustine and his view of God the Creator</a:t>
            </a:r>
            <a:endParaRPr lang="en-GB" sz="2800" dirty="0">
              <a:latin typeface="Segoe Print" panose="02000600000000000000" pitchFamily="2" charset="0"/>
            </a:endParaRPr>
          </a:p>
        </p:txBody>
      </p:sp>
      <p:sp>
        <p:nvSpPr>
          <p:cNvPr id="4" name="TextBox 3"/>
          <p:cNvSpPr txBox="1"/>
          <p:nvPr/>
        </p:nvSpPr>
        <p:spPr>
          <a:xfrm>
            <a:off x="205740" y="643622"/>
            <a:ext cx="11658600" cy="2246769"/>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
            </a:pPr>
            <a:r>
              <a:rPr lang="en-GB" sz="2000" dirty="0" smtClean="0"/>
              <a:t>God is uniquely simple. God is a perfect being</a:t>
            </a:r>
          </a:p>
          <a:p>
            <a:pPr marL="285750" indent="-285750">
              <a:buFont typeface="Wingdings" panose="05000000000000000000" pitchFamily="2" charset="2"/>
              <a:buChar char="§"/>
            </a:pPr>
            <a:r>
              <a:rPr lang="en-GB" sz="2000" dirty="0" smtClean="0"/>
              <a:t>He is the sustainer</a:t>
            </a:r>
            <a:r>
              <a:rPr lang="en-GB" sz="2000" dirty="0"/>
              <a:t> </a:t>
            </a:r>
            <a:r>
              <a:rPr lang="en-GB" sz="2000" dirty="0" smtClean="0"/>
              <a:t>of the universe</a:t>
            </a:r>
          </a:p>
          <a:p>
            <a:pPr marL="285750" indent="-285750">
              <a:buFont typeface="Wingdings" panose="05000000000000000000" pitchFamily="2" charset="2"/>
              <a:buChar char="§"/>
            </a:pPr>
            <a:r>
              <a:rPr lang="en-GB" sz="2000" dirty="0" smtClean="0"/>
              <a:t>God is completely free and so did not have to create but he did so as an act of love</a:t>
            </a:r>
          </a:p>
          <a:p>
            <a:pPr marL="285750" indent="-285750">
              <a:buFont typeface="Wingdings" panose="05000000000000000000" pitchFamily="2" charset="2"/>
              <a:buChar char="§"/>
            </a:pPr>
            <a:r>
              <a:rPr lang="en-GB" sz="2000" dirty="0" smtClean="0"/>
              <a:t>Evil was not created and so was a privation</a:t>
            </a:r>
          </a:p>
          <a:p>
            <a:pPr marL="285750" indent="-285750">
              <a:buFont typeface="Wingdings" panose="05000000000000000000" pitchFamily="2" charset="2"/>
              <a:buChar char="§"/>
            </a:pPr>
            <a:r>
              <a:rPr lang="en-GB" sz="2000" dirty="0" smtClean="0"/>
              <a:t>God is not responsible for evil but it does have a purpose and that is show what is good with God</a:t>
            </a:r>
          </a:p>
          <a:p>
            <a:pPr marL="285750" indent="-285750">
              <a:buFont typeface="Wingdings" panose="05000000000000000000" pitchFamily="2" charset="2"/>
              <a:buChar char="§"/>
            </a:pPr>
            <a:r>
              <a:rPr lang="en-GB" sz="2000" dirty="0" smtClean="0"/>
              <a:t>God loves his creatures so much that he becomes human to save them and bring them back to himself</a:t>
            </a:r>
          </a:p>
          <a:p>
            <a:pPr marL="285750" indent="-285750">
              <a:buFont typeface="Wingdings" panose="05000000000000000000" pitchFamily="2" charset="2"/>
              <a:buChar char="§"/>
            </a:pPr>
            <a:r>
              <a:rPr lang="en-GB" sz="2000" dirty="0" smtClean="0"/>
              <a:t>The relationship God has with humans is the most important one he has</a:t>
            </a:r>
            <a:endParaRPr lang="en-GB" sz="2000" dirty="0"/>
          </a:p>
        </p:txBody>
      </p:sp>
      <p:sp>
        <p:nvSpPr>
          <p:cNvPr id="5" name="TextBox 4"/>
          <p:cNvSpPr txBox="1"/>
          <p:nvPr/>
        </p:nvSpPr>
        <p:spPr>
          <a:xfrm>
            <a:off x="205740" y="2951946"/>
            <a:ext cx="11658600" cy="1600438"/>
          </a:xfrm>
          <a:prstGeom prst="rect">
            <a:avLst/>
          </a:prstGeom>
          <a:solidFill>
            <a:schemeClr val="accent4">
              <a:lumMod val="20000"/>
              <a:lumOff val="80000"/>
            </a:schemeClr>
          </a:solidFill>
        </p:spPr>
        <p:txBody>
          <a:bodyPr wrap="square" rtlCol="0">
            <a:spAutoFit/>
          </a:bodyPr>
          <a:lstStyle/>
          <a:p>
            <a:r>
              <a:rPr lang="en-GB" sz="2000" dirty="0" smtClean="0"/>
              <a:t>Strengths</a:t>
            </a:r>
          </a:p>
          <a:p>
            <a:pPr marL="285750" indent="-285750">
              <a:buFont typeface="Wingdings" panose="05000000000000000000" pitchFamily="2" charset="2"/>
              <a:buChar char="ü"/>
            </a:pPr>
            <a:r>
              <a:rPr lang="en-GB" sz="2000" dirty="0" smtClean="0"/>
              <a:t>Augustine has a literal interpretation of the Bible and some Christians would support this</a:t>
            </a:r>
          </a:p>
          <a:p>
            <a:pPr marL="285750" indent="-285750">
              <a:buFont typeface="Wingdings" panose="05000000000000000000" pitchFamily="2" charset="2"/>
              <a:buChar char="ü"/>
            </a:pPr>
            <a:r>
              <a:rPr lang="en-GB" sz="2000" dirty="0" smtClean="0"/>
              <a:t>Beliefs about the Trinity emphasise the relationship God has with humans</a:t>
            </a:r>
          </a:p>
          <a:p>
            <a:pPr marL="285750" indent="-285750">
              <a:buFont typeface="Wingdings" panose="05000000000000000000" pitchFamily="2" charset="2"/>
              <a:buChar char="ü"/>
            </a:pPr>
            <a:r>
              <a:rPr lang="en-GB" sz="2000" dirty="0" smtClean="0"/>
              <a:t>Aquinas also believed that God is the creator and sustains the universe. God is Cause in </a:t>
            </a:r>
            <a:r>
              <a:rPr lang="en-GB" sz="2000" dirty="0" err="1" smtClean="0"/>
              <a:t>Esse</a:t>
            </a:r>
            <a:endParaRPr lang="en-GB" sz="2000" dirty="0" smtClean="0"/>
          </a:p>
          <a:p>
            <a:pPr marL="285750" indent="-285750">
              <a:buFont typeface="Wingdings" panose="05000000000000000000" pitchFamily="2" charset="2"/>
              <a:buChar char="§"/>
            </a:pPr>
            <a:endParaRPr lang="en-GB" dirty="0" smtClean="0"/>
          </a:p>
        </p:txBody>
      </p:sp>
      <p:sp>
        <p:nvSpPr>
          <p:cNvPr id="6" name="TextBox 5"/>
          <p:cNvSpPr txBox="1"/>
          <p:nvPr/>
        </p:nvSpPr>
        <p:spPr>
          <a:xfrm>
            <a:off x="205740" y="4749730"/>
            <a:ext cx="11658600" cy="1631216"/>
          </a:xfrm>
          <a:prstGeom prst="rect">
            <a:avLst/>
          </a:prstGeom>
          <a:solidFill>
            <a:schemeClr val="accent4">
              <a:lumMod val="20000"/>
              <a:lumOff val="80000"/>
            </a:schemeClr>
          </a:solidFill>
        </p:spPr>
        <p:txBody>
          <a:bodyPr wrap="square" rtlCol="0">
            <a:spAutoFit/>
          </a:bodyPr>
          <a:lstStyle/>
          <a:p>
            <a:r>
              <a:rPr lang="en-GB" sz="2000" dirty="0" smtClean="0"/>
              <a:t>Weaknesses</a:t>
            </a:r>
          </a:p>
          <a:p>
            <a:pPr marL="285750" indent="-285750">
              <a:buFont typeface="Wingdings" panose="05000000000000000000" pitchFamily="2" charset="2"/>
              <a:buChar char="v"/>
            </a:pPr>
            <a:r>
              <a:rPr lang="en-GB" sz="2000" dirty="0" smtClean="0"/>
              <a:t>Schleiermacher argues it is a contradiction to claim a perfectly created world could go wrong. Either the world was not perfect or God made it go wrong</a:t>
            </a:r>
          </a:p>
          <a:p>
            <a:pPr marL="285750" indent="-285750">
              <a:buFont typeface="Wingdings" panose="05000000000000000000" pitchFamily="2" charset="2"/>
              <a:buChar char="v"/>
            </a:pPr>
            <a:r>
              <a:rPr lang="en-GB" sz="2000" dirty="0" smtClean="0"/>
              <a:t>If there was no knowledge of evil, how could Adam and Eve have gone against God?</a:t>
            </a:r>
          </a:p>
          <a:p>
            <a:pPr marL="285750" indent="-285750">
              <a:buFont typeface="Wingdings" panose="05000000000000000000" pitchFamily="2" charset="2"/>
              <a:buChar char="v"/>
            </a:pPr>
            <a:r>
              <a:rPr lang="en-GB" sz="2000" dirty="0" smtClean="0"/>
              <a:t>Augustine’s view does not consider evolution. How can we all be affected by the sin of one man?</a:t>
            </a:r>
            <a:endParaRPr lang="en-GB" sz="2000" dirty="0"/>
          </a:p>
        </p:txBody>
      </p:sp>
    </p:spTree>
    <p:extLst>
      <p:ext uri="{BB962C8B-B14F-4D97-AF65-F5344CB8AC3E}">
        <p14:creationId xmlns:p14="http://schemas.microsoft.com/office/powerpoint/2010/main" val="311043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Buber and his view of God as personal</a:t>
            </a:r>
            <a:endParaRPr lang="en-GB" sz="2800" dirty="0">
              <a:latin typeface="Segoe Print" panose="02000600000000000000" pitchFamily="2" charset="0"/>
            </a:endParaRPr>
          </a:p>
        </p:txBody>
      </p:sp>
      <p:sp>
        <p:nvSpPr>
          <p:cNvPr id="4" name="TextBox 3"/>
          <p:cNvSpPr txBox="1"/>
          <p:nvPr/>
        </p:nvSpPr>
        <p:spPr>
          <a:xfrm>
            <a:off x="205740" y="643622"/>
            <a:ext cx="11658600" cy="1938992"/>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
            </a:pPr>
            <a:r>
              <a:rPr lang="en-GB" dirty="0" smtClean="0"/>
              <a:t>Th</a:t>
            </a:r>
            <a:r>
              <a:rPr lang="en-GB" sz="2000" dirty="0" smtClean="0"/>
              <a:t>e Eternal Thou is God</a:t>
            </a:r>
          </a:p>
          <a:p>
            <a:pPr marL="285750" indent="-285750">
              <a:buFont typeface="Wingdings" panose="05000000000000000000" pitchFamily="2" charset="2"/>
              <a:buChar char="§"/>
            </a:pPr>
            <a:r>
              <a:rPr lang="en-GB" sz="2000" dirty="0" smtClean="0"/>
              <a:t>God is only thou which never became and IT</a:t>
            </a:r>
          </a:p>
          <a:p>
            <a:pPr marL="285750" indent="-285750">
              <a:buFont typeface="Wingdings" panose="05000000000000000000" pitchFamily="2" charset="2"/>
              <a:buChar char="§"/>
            </a:pPr>
            <a:r>
              <a:rPr lang="en-GB" sz="2000" dirty="0" smtClean="0"/>
              <a:t>God cannot be used as a means to an end</a:t>
            </a:r>
          </a:p>
          <a:p>
            <a:pPr marL="285750" indent="-285750">
              <a:buFont typeface="Wingdings" panose="05000000000000000000" pitchFamily="2" charset="2"/>
              <a:buChar char="§"/>
            </a:pPr>
            <a:r>
              <a:rPr lang="en-GB" sz="2000" dirty="0" smtClean="0"/>
              <a:t>Our relationship with God serves as a foundation for our relationships with others</a:t>
            </a:r>
          </a:p>
          <a:p>
            <a:pPr marL="285750" indent="-285750">
              <a:buFont typeface="Wingdings" panose="05000000000000000000" pitchFamily="2" charset="2"/>
              <a:buChar char="§"/>
            </a:pPr>
            <a:r>
              <a:rPr lang="en-GB" sz="2000" dirty="0" smtClean="0"/>
              <a:t>I-Thou relationship involves God and has meaning</a:t>
            </a:r>
          </a:p>
          <a:p>
            <a:pPr marL="285750" indent="-285750">
              <a:buFont typeface="Wingdings" panose="05000000000000000000" pitchFamily="2" charset="2"/>
              <a:buChar char="§"/>
            </a:pPr>
            <a:r>
              <a:rPr lang="en-GB" sz="2000" dirty="0" smtClean="0"/>
              <a:t>I-It involves little as the object or thing is not important to us</a:t>
            </a:r>
          </a:p>
        </p:txBody>
      </p:sp>
      <p:sp>
        <p:nvSpPr>
          <p:cNvPr id="5" name="TextBox 4"/>
          <p:cNvSpPr txBox="1"/>
          <p:nvPr/>
        </p:nvSpPr>
        <p:spPr>
          <a:xfrm>
            <a:off x="205740" y="3358068"/>
            <a:ext cx="11658600" cy="400110"/>
          </a:xfrm>
          <a:prstGeom prst="rect">
            <a:avLst/>
          </a:prstGeom>
          <a:solidFill>
            <a:schemeClr val="accent4">
              <a:lumMod val="20000"/>
              <a:lumOff val="80000"/>
            </a:schemeClr>
          </a:solidFill>
        </p:spPr>
        <p:txBody>
          <a:bodyPr wrap="square" rtlCol="0">
            <a:spAutoFit/>
          </a:bodyPr>
          <a:lstStyle/>
          <a:p>
            <a:r>
              <a:rPr lang="en-GB" dirty="0" smtClean="0"/>
              <a:t>“</a:t>
            </a:r>
            <a:r>
              <a:rPr lang="en-GB" sz="2000" dirty="0" smtClean="0"/>
              <a:t>Meet the world with the fullness of your being and you shall meet God”</a:t>
            </a:r>
          </a:p>
        </p:txBody>
      </p:sp>
    </p:spTree>
    <p:extLst>
      <p:ext uri="{BB962C8B-B14F-4D97-AF65-F5344CB8AC3E}">
        <p14:creationId xmlns:p14="http://schemas.microsoft.com/office/powerpoint/2010/main" val="401154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Beliefs on the Trinity</a:t>
            </a:r>
            <a:endParaRPr lang="en-GB" sz="2800" dirty="0">
              <a:latin typeface="Segoe Print" panose="02000600000000000000" pitchFamily="2" charset="0"/>
            </a:endParaRPr>
          </a:p>
        </p:txBody>
      </p:sp>
      <p:sp>
        <p:nvSpPr>
          <p:cNvPr id="4" name="TextBox 3"/>
          <p:cNvSpPr txBox="1"/>
          <p:nvPr/>
        </p:nvSpPr>
        <p:spPr>
          <a:xfrm>
            <a:off x="205740" y="643622"/>
            <a:ext cx="11658600" cy="1754326"/>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
            </a:pPr>
            <a:r>
              <a:rPr lang="en-GB" dirty="0" smtClean="0"/>
              <a:t>The Eternal Thou is God</a:t>
            </a:r>
          </a:p>
          <a:p>
            <a:pPr marL="285750" indent="-285750">
              <a:buFont typeface="Wingdings" panose="05000000000000000000" pitchFamily="2" charset="2"/>
              <a:buChar char="§"/>
            </a:pPr>
            <a:r>
              <a:rPr lang="en-GB" dirty="0" smtClean="0"/>
              <a:t>God is only thou which never became and IT</a:t>
            </a:r>
          </a:p>
          <a:p>
            <a:pPr marL="285750" indent="-285750">
              <a:buFont typeface="Wingdings" panose="05000000000000000000" pitchFamily="2" charset="2"/>
              <a:buChar char="§"/>
            </a:pPr>
            <a:r>
              <a:rPr lang="en-GB" dirty="0" smtClean="0"/>
              <a:t>God cannot be used as a means to an end</a:t>
            </a:r>
          </a:p>
          <a:p>
            <a:pPr marL="285750" indent="-285750">
              <a:buFont typeface="Wingdings" panose="05000000000000000000" pitchFamily="2" charset="2"/>
              <a:buChar char="§"/>
            </a:pPr>
            <a:r>
              <a:rPr lang="en-GB" dirty="0" smtClean="0"/>
              <a:t>Our relationship with God serves as a foundation for our relationships with others</a:t>
            </a:r>
          </a:p>
          <a:p>
            <a:pPr marL="285750" indent="-285750">
              <a:buFont typeface="Wingdings" panose="05000000000000000000" pitchFamily="2" charset="2"/>
              <a:buChar char="§"/>
            </a:pPr>
            <a:r>
              <a:rPr lang="en-GB" dirty="0" smtClean="0"/>
              <a:t>I-Thou relationship involves God and has meaning</a:t>
            </a:r>
          </a:p>
          <a:p>
            <a:pPr marL="285750" indent="-285750">
              <a:buFont typeface="Wingdings" panose="05000000000000000000" pitchFamily="2" charset="2"/>
              <a:buChar char="§"/>
            </a:pPr>
            <a:r>
              <a:rPr lang="en-GB" dirty="0" smtClean="0"/>
              <a:t>I-It involves little as the object or thing is not important to us</a:t>
            </a:r>
          </a:p>
        </p:txBody>
      </p:sp>
      <p:sp>
        <p:nvSpPr>
          <p:cNvPr id="5" name="TextBox 4"/>
          <p:cNvSpPr txBox="1"/>
          <p:nvPr/>
        </p:nvSpPr>
        <p:spPr>
          <a:xfrm>
            <a:off x="205740" y="3358068"/>
            <a:ext cx="11658600" cy="369332"/>
          </a:xfrm>
          <a:prstGeom prst="rect">
            <a:avLst/>
          </a:prstGeom>
          <a:solidFill>
            <a:schemeClr val="accent4">
              <a:lumMod val="20000"/>
              <a:lumOff val="80000"/>
            </a:schemeClr>
          </a:solidFill>
        </p:spPr>
        <p:txBody>
          <a:bodyPr wrap="square" rtlCol="0">
            <a:spAutoFit/>
          </a:bodyPr>
          <a:lstStyle/>
          <a:p>
            <a:r>
              <a:rPr lang="en-GB" dirty="0" smtClean="0"/>
              <a:t>“Meet the world with the fullness of your being and you shall meet God”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523220"/>
            <a:ext cx="12192000" cy="6334780"/>
          </a:xfrm>
          <a:prstGeom prst="rect">
            <a:avLst/>
          </a:prstGeom>
        </p:spPr>
      </p:pic>
      <p:sp>
        <p:nvSpPr>
          <p:cNvPr id="10" name="TextBox 9"/>
          <p:cNvSpPr txBox="1"/>
          <p:nvPr/>
        </p:nvSpPr>
        <p:spPr>
          <a:xfrm>
            <a:off x="205740" y="643622"/>
            <a:ext cx="11658600" cy="2554545"/>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
            </a:pPr>
            <a:r>
              <a:rPr lang="en-GB" sz="2000" dirty="0" smtClean="0"/>
              <a:t>Can also be called Triune God or Three in one</a:t>
            </a:r>
          </a:p>
          <a:p>
            <a:pPr marL="285750" indent="-285750">
              <a:buFont typeface="Wingdings" panose="05000000000000000000" pitchFamily="2" charset="2"/>
              <a:buChar char="§"/>
            </a:pPr>
            <a:r>
              <a:rPr lang="en-GB" sz="2000" dirty="0" smtClean="0"/>
              <a:t>It is the belief that there is one God who is Father, Son and Spirit</a:t>
            </a:r>
          </a:p>
          <a:p>
            <a:pPr marL="285750" indent="-285750">
              <a:buFont typeface="Wingdings" panose="05000000000000000000" pitchFamily="2" charset="2"/>
              <a:buChar char="§"/>
            </a:pPr>
            <a:r>
              <a:rPr lang="en-GB" sz="2000" dirty="0" smtClean="0"/>
              <a:t>The Father is God</a:t>
            </a:r>
          </a:p>
          <a:p>
            <a:pPr marL="285750" indent="-285750">
              <a:buFont typeface="Wingdings" panose="05000000000000000000" pitchFamily="2" charset="2"/>
              <a:buChar char="§"/>
            </a:pPr>
            <a:r>
              <a:rPr lang="en-GB" sz="2000" dirty="0" smtClean="0"/>
              <a:t>The Son is God</a:t>
            </a:r>
          </a:p>
          <a:p>
            <a:pPr marL="285750" indent="-285750">
              <a:buFont typeface="Wingdings" panose="05000000000000000000" pitchFamily="2" charset="2"/>
              <a:buChar char="§"/>
            </a:pPr>
            <a:r>
              <a:rPr lang="en-GB" sz="2000" dirty="0" smtClean="0"/>
              <a:t>The Spirit is God</a:t>
            </a:r>
          </a:p>
          <a:p>
            <a:pPr marL="285750" indent="-285750">
              <a:buFont typeface="Wingdings" panose="05000000000000000000" pitchFamily="2" charset="2"/>
              <a:buChar char="§"/>
            </a:pPr>
            <a:r>
              <a:rPr lang="en-GB" sz="2000" dirty="0" smtClean="0"/>
              <a:t>The Father is not the Son </a:t>
            </a:r>
          </a:p>
          <a:p>
            <a:pPr marL="285750" indent="-285750">
              <a:buFont typeface="Wingdings" panose="05000000000000000000" pitchFamily="2" charset="2"/>
              <a:buChar char="§"/>
            </a:pPr>
            <a:r>
              <a:rPr lang="en-GB" sz="2000" dirty="0" smtClean="0"/>
              <a:t>The Son is not the Spirit</a:t>
            </a:r>
          </a:p>
          <a:p>
            <a:pPr marL="285750" indent="-285750">
              <a:buFont typeface="Wingdings" panose="05000000000000000000" pitchFamily="2" charset="2"/>
              <a:buChar char="§"/>
            </a:pPr>
            <a:r>
              <a:rPr lang="en-GB" sz="2000" dirty="0" smtClean="0"/>
              <a:t>The Father is not the Spirit</a:t>
            </a:r>
            <a:endParaRPr lang="en-GB" sz="2000" dirty="0"/>
          </a:p>
        </p:txBody>
      </p:sp>
    </p:spTree>
    <p:extLst>
      <p:ext uri="{BB962C8B-B14F-4D97-AF65-F5344CB8AC3E}">
        <p14:creationId xmlns:p14="http://schemas.microsoft.com/office/powerpoint/2010/main" val="4242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0325"/>
            <a:ext cx="12191999" cy="6397675"/>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Models of the Trinity</a:t>
            </a:r>
            <a:endParaRPr lang="en-GB" sz="2800" dirty="0">
              <a:latin typeface="Segoe Print" panose="02000600000000000000" pitchFamily="2" charset="0"/>
            </a:endParaRPr>
          </a:p>
        </p:txBody>
      </p:sp>
      <p:sp>
        <p:nvSpPr>
          <p:cNvPr id="10" name="TextBox 9"/>
          <p:cNvSpPr txBox="1"/>
          <p:nvPr/>
        </p:nvSpPr>
        <p:spPr>
          <a:xfrm>
            <a:off x="205740" y="643622"/>
            <a:ext cx="11658600" cy="1908215"/>
          </a:xfrm>
          <a:prstGeom prst="rect">
            <a:avLst/>
          </a:prstGeom>
          <a:solidFill>
            <a:schemeClr val="accent4">
              <a:lumMod val="20000"/>
              <a:lumOff val="80000"/>
            </a:schemeClr>
          </a:solidFill>
        </p:spPr>
        <p:txBody>
          <a:bodyPr wrap="square" rtlCol="0">
            <a:spAutoFit/>
          </a:bodyPr>
          <a:lstStyle/>
          <a:p>
            <a:r>
              <a:rPr lang="en-GB" sz="2000" dirty="0" smtClean="0"/>
              <a:t>Perichoresis</a:t>
            </a:r>
          </a:p>
          <a:p>
            <a:pPr marL="285750" indent="-285750">
              <a:buFont typeface="Arial" panose="020B0604020202020204" pitchFamily="34" charset="0"/>
              <a:buChar char="•"/>
            </a:pPr>
            <a:r>
              <a:rPr lang="en-GB" sz="2000" dirty="0" smtClean="0"/>
              <a:t>Mutual Interpenetration</a:t>
            </a:r>
          </a:p>
          <a:p>
            <a:pPr marL="285750" indent="-285750">
              <a:buFont typeface="Arial" panose="020B0604020202020204" pitchFamily="34" charset="0"/>
              <a:buChar char="•"/>
            </a:pPr>
            <a:r>
              <a:rPr lang="en-GB" sz="2000" dirty="0" smtClean="0"/>
              <a:t>About how the three persons of the Trinity relate to each other</a:t>
            </a:r>
          </a:p>
          <a:p>
            <a:pPr marL="285750" indent="-285750">
              <a:buFont typeface="Arial" panose="020B0604020202020204" pitchFamily="34" charset="0"/>
              <a:buChar char="•"/>
            </a:pPr>
            <a:r>
              <a:rPr lang="en-GB" sz="2000" dirty="0" smtClean="0"/>
              <a:t>Allows individuality to be maintained whilst each person shares in the life of the other two</a:t>
            </a:r>
          </a:p>
          <a:p>
            <a:pPr marL="285750" indent="-285750">
              <a:buFont typeface="Arial" panose="020B0604020202020204" pitchFamily="34" charset="0"/>
              <a:buChar char="•"/>
            </a:pPr>
            <a:r>
              <a:rPr lang="en-GB" sz="2000" dirty="0" smtClean="0"/>
              <a:t>“Community of being”</a:t>
            </a:r>
          </a:p>
          <a:p>
            <a:pPr marL="285750" indent="-285750">
              <a:buFont typeface="Arial" panose="020B0604020202020204" pitchFamily="34" charset="0"/>
              <a:buChar char="•"/>
            </a:pPr>
            <a:endParaRPr lang="en-GB" dirty="0"/>
          </a:p>
        </p:txBody>
      </p:sp>
      <p:sp>
        <p:nvSpPr>
          <p:cNvPr id="8" name="TextBox 7"/>
          <p:cNvSpPr txBox="1"/>
          <p:nvPr/>
        </p:nvSpPr>
        <p:spPr>
          <a:xfrm>
            <a:off x="205740" y="2781999"/>
            <a:ext cx="11658600" cy="1323439"/>
          </a:xfrm>
          <a:prstGeom prst="rect">
            <a:avLst/>
          </a:prstGeom>
          <a:solidFill>
            <a:schemeClr val="accent4">
              <a:lumMod val="20000"/>
              <a:lumOff val="80000"/>
            </a:schemeClr>
          </a:solidFill>
        </p:spPr>
        <p:txBody>
          <a:bodyPr wrap="square" rtlCol="0">
            <a:spAutoFit/>
          </a:bodyPr>
          <a:lstStyle/>
          <a:p>
            <a:r>
              <a:rPr lang="en-GB" sz="2000" dirty="0" smtClean="0"/>
              <a:t>Appropriation</a:t>
            </a:r>
          </a:p>
          <a:p>
            <a:pPr marL="285750" indent="-285750">
              <a:buFont typeface="Arial" panose="020B0604020202020204" pitchFamily="34" charset="0"/>
              <a:buChar char="•"/>
            </a:pPr>
            <a:r>
              <a:rPr lang="en-GB" sz="2000" dirty="0" smtClean="0"/>
              <a:t>All three persons of the Trinity are involved in every action of God</a:t>
            </a:r>
          </a:p>
          <a:p>
            <a:pPr marL="285750" indent="-285750">
              <a:buFont typeface="Arial" panose="020B0604020202020204" pitchFamily="34" charset="0"/>
              <a:buChar char="•"/>
            </a:pPr>
            <a:r>
              <a:rPr lang="en-GB" sz="2000" dirty="0" smtClean="0"/>
              <a:t>It is appropriate to think of some actions as distinctive and belonging to one person of the Trinity</a:t>
            </a:r>
          </a:p>
          <a:p>
            <a:pPr marL="285750" indent="-285750">
              <a:buFont typeface="Arial" panose="020B0604020202020204" pitchFamily="34" charset="0"/>
              <a:buChar char="•"/>
            </a:pPr>
            <a:r>
              <a:rPr lang="en-GB" sz="2000" dirty="0" smtClean="0"/>
              <a:t>For example, creation is the work of the Father / salvation is the work of the Son </a:t>
            </a:r>
          </a:p>
        </p:txBody>
      </p:sp>
    </p:spTree>
    <p:extLst>
      <p:ext uri="{BB962C8B-B14F-4D97-AF65-F5344CB8AC3E}">
        <p14:creationId xmlns:p14="http://schemas.microsoft.com/office/powerpoint/2010/main" val="48121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Modern views of the Trinity</a:t>
            </a:r>
            <a:endParaRPr lang="en-GB" sz="2800" dirty="0">
              <a:latin typeface="Segoe Print" panose="02000600000000000000" pitchFamily="2" charset="0"/>
            </a:endParaRPr>
          </a:p>
        </p:txBody>
      </p:sp>
      <p:sp>
        <p:nvSpPr>
          <p:cNvPr id="10" name="TextBox 9"/>
          <p:cNvSpPr txBox="1"/>
          <p:nvPr/>
        </p:nvSpPr>
        <p:spPr>
          <a:xfrm>
            <a:off x="205740" y="643622"/>
            <a:ext cx="11658600" cy="1015663"/>
          </a:xfrm>
          <a:prstGeom prst="rect">
            <a:avLst/>
          </a:prstGeom>
          <a:solidFill>
            <a:schemeClr val="accent4">
              <a:lumMod val="20000"/>
              <a:lumOff val="80000"/>
            </a:schemeClr>
          </a:solidFill>
        </p:spPr>
        <p:txBody>
          <a:bodyPr wrap="square" rtlCol="0">
            <a:spAutoFit/>
          </a:bodyPr>
          <a:lstStyle/>
          <a:p>
            <a:r>
              <a:rPr lang="en-GB" dirty="0" smtClean="0"/>
              <a:t>Kar</a:t>
            </a:r>
            <a:r>
              <a:rPr lang="en-GB" sz="2000" dirty="0" smtClean="0"/>
              <a:t>l </a:t>
            </a:r>
            <a:r>
              <a:rPr lang="en-GB" sz="2000" dirty="0" err="1" smtClean="0"/>
              <a:t>Rahner</a:t>
            </a:r>
            <a:endParaRPr lang="en-GB" sz="2000" dirty="0" smtClean="0"/>
          </a:p>
          <a:p>
            <a:pPr marL="285750" indent="-285750">
              <a:buFont typeface="Arial" panose="020B0604020202020204" pitchFamily="34" charset="0"/>
              <a:buChar char="•"/>
            </a:pPr>
            <a:r>
              <a:rPr lang="en-GB" sz="2000" dirty="0" smtClean="0"/>
              <a:t>Treatise of the Trinity 1970</a:t>
            </a:r>
          </a:p>
          <a:p>
            <a:pPr marL="285750" indent="-285750">
              <a:buFont typeface="Arial" panose="020B0604020202020204" pitchFamily="34" charset="0"/>
              <a:buChar char="•"/>
            </a:pPr>
            <a:r>
              <a:rPr lang="en-GB" sz="2000" dirty="0" smtClean="0"/>
              <a:t>“Economic” and “Essential” trinities</a:t>
            </a:r>
          </a:p>
        </p:txBody>
      </p:sp>
      <p:sp>
        <p:nvSpPr>
          <p:cNvPr id="8" name="TextBox 7"/>
          <p:cNvSpPr txBox="1"/>
          <p:nvPr/>
        </p:nvSpPr>
        <p:spPr>
          <a:xfrm>
            <a:off x="205740" y="1783749"/>
            <a:ext cx="11658600" cy="1323439"/>
          </a:xfrm>
          <a:prstGeom prst="rect">
            <a:avLst/>
          </a:prstGeom>
          <a:solidFill>
            <a:schemeClr val="accent4">
              <a:lumMod val="20000"/>
              <a:lumOff val="80000"/>
            </a:schemeClr>
          </a:solidFill>
        </p:spPr>
        <p:txBody>
          <a:bodyPr wrap="square" rtlCol="0">
            <a:spAutoFit/>
          </a:bodyPr>
          <a:lstStyle/>
          <a:p>
            <a:r>
              <a:rPr lang="en-GB" sz="2000" dirty="0" smtClean="0"/>
              <a:t>Essential Trinity</a:t>
            </a:r>
          </a:p>
          <a:p>
            <a:pPr marL="285750" indent="-285750">
              <a:buFont typeface="Arial" panose="020B0604020202020204" pitchFamily="34" charset="0"/>
              <a:buChar char="•"/>
            </a:pPr>
            <a:r>
              <a:rPr lang="en-GB" sz="2000" dirty="0" smtClean="0"/>
              <a:t>Also known as the “Immanent Trinity”</a:t>
            </a:r>
          </a:p>
          <a:p>
            <a:pPr marL="285750" indent="-285750">
              <a:buFont typeface="Arial" panose="020B0604020202020204" pitchFamily="34" charset="0"/>
              <a:buChar char="•"/>
            </a:pPr>
            <a:r>
              <a:rPr lang="en-GB" sz="2000" dirty="0" smtClean="0"/>
              <a:t>Formulate God outside of limiting conditions of time and space</a:t>
            </a:r>
          </a:p>
          <a:p>
            <a:pPr marL="285750" indent="-285750">
              <a:buFont typeface="Arial" panose="020B0604020202020204" pitchFamily="34" charset="0"/>
              <a:buChar char="•"/>
            </a:pPr>
            <a:r>
              <a:rPr lang="en-GB" sz="2000" dirty="0" smtClean="0"/>
              <a:t>This Trinity is beyond our experience and that is beyond the universe</a:t>
            </a:r>
          </a:p>
        </p:txBody>
      </p:sp>
      <p:sp>
        <p:nvSpPr>
          <p:cNvPr id="7" name="TextBox 6"/>
          <p:cNvSpPr txBox="1"/>
          <p:nvPr/>
        </p:nvSpPr>
        <p:spPr>
          <a:xfrm>
            <a:off x="205740" y="3443711"/>
            <a:ext cx="11658600" cy="1631216"/>
          </a:xfrm>
          <a:prstGeom prst="rect">
            <a:avLst/>
          </a:prstGeom>
          <a:solidFill>
            <a:schemeClr val="accent4">
              <a:lumMod val="20000"/>
              <a:lumOff val="80000"/>
            </a:schemeClr>
          </a:solidFill>
        </p:spPr>
        <p:txBody>
          <a:bodyPr wrap="square" rtlCol="0">
            <a:spAutoFit/>
          </a:bodyPr>
          <a:lstStyle/>
          <a:p>
            <a:r>
              <a:rPr lang="en-GB" dirty="0" smtClean="0"/>
              <a:t>Eco</a:t>
            </a:r>
            <a:r>
              <a:rPr lang="en-GB" sz="2000" dirty="0" smtClean="0"/>
              <a:t>nomic Trinity</a:t>
            </a:r>
          </a:p>
          <a:p>
            <a:pPr marL="285750" indent="-285750">
              <a:buFont typeface="Arial" panose="020B0604020202020204" pitchFamily="34" charset="0"/>
              <a:buChar char="•"/>
            </a:pPr>
            <a:r>
              <a:rPr lang="en-GB" sz="2000" dirty="0" smtClean="0"/>
              <a:t>Way in which the Trinity has been made known through salvation</a:t>
            </a:r>
          </a:p>
          <a:p>
            <a:pPr marL="285750" indent="-285750">
              <a:buFont typeface="Arial" panose="020B0604020202020204" pitchFamily="34" charset="0"/>
              <a:buChar char="•"/>
            </a:pPr>
            <a:r>
              <a:rPr lang="en-GB" sz="2000" dirty="0" smtClean="0"/>
              <a:t>This is also the Immanent Trinity and vice versa</a:t>
            </a:r>
          </a:p>
          <a:p>
            <a:pPr marL="285750" indent="-285750">
              <a:buFont typeface="Arial" panose="020B0604020202020204" pitchFamily="34" charset="0"/>
              <a:buChar char="•"/>
            </a:pPr>
            <a:r>
              <a:rPr lang="en-GB" sz="2000" dirty="0" smtClean="0"/>
              <a:t>This Trinity is when we speak of salvation. How God saved humans</a:t>
            </a:r>
          </a:p>
          <a:p>
            <a:pPr marL="285750" indent="-285750">
              <a:buFont typeface="Arial" panose="020B0604020202020204" pitchFamily="34" charset="0"/>
              <a:buChar char="•"/>
            </a:pPr>
            <a:r>
              <a:rPr lang="en-GB" sz="2000" dirty="0" smtClean="0"/>
              <a:t>This Trinity is seen in actual events e.g. the crucifixion, resurrection, creation</a:t>
            </a:r>
          </a:p>
        </p:txBody>
      </p:sp>
    </p:spTree>
    <p:extLst>
      <p:ext uri="{BB962C8B-B14F-4D97-AF65-F5344CB8AC3E}">
        <p14:creationId xmlns:p14="http://schemas.microsoft.com/office/powerpoint/2010/main" val="284247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2268</Words>
  <Application>Microsoft Office PowerPoint</Application>
  <PresentationFormat>Widescreen</PresentationFormat>
  <Paragraphs>264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Segoe Print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Blackburn, Rachael</dc:creator>
  <cp:lastModifiedBy>Blackburn, Rachael</cp:lastModifiedBy>
  <cp:revision>17</cp:revision>
  <dcterms:created xsi:type="dcterms:W3CDTF">2018-03-06T10:56:52Z</dcterms:created>
  <dcterms:modified xsi:type="dcterms:W3CDTF">2018-03-07T14:10:31Z</dcterms:modified>
</cp:coreProperties>
</file>