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3" r:id="rId7"/>
    <p:sldId id="261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1BF-4637-4BC9-961A-1B5090EC4B58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9B68-C384-481C-A5D7-3ABF702FC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482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1BF-4637-4BC9-961A-1B5090EC4B58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9B68-C384-481C-A5D7-3ABF702FC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44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1BF-4637-4BC9-961A-1B5090EC4B58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9B68-C384-481C-A5D7-3ABF702FC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567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1BF-4637-4BC9-961A-1B5090EC4B58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9B68-C384-481C-A5D7-3ABF702FC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614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1BF-4637-4BC9-961A-1B5090EC4B58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9B68-C384-481C-A5D7-3ABF702FC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370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1BF-4637-4BC9-961A-1B5090EC4B58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9B68-C384-481C-A5D7-3ABF702FC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5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1BF-4637-4BC9-961A-1B5090EC4B58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9B68-C384-481C-A5D7-3ABF702FC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28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1BF-4637-4BC9-961A-1B5090EC4B58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9B68-C384-481C-A5D7-3ABF702FC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421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1BF-4637-4BC9-961A-1B5090EC4B58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9B68-C384-481C-A5D7-3ABF702FC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631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1BF-4637-4BC9-961A-1B5090EC4B58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9B68-C384-481C-A5D7-3ABF702FC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57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441BF-4637-4BC9-961A-1B5090EC4B58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9B68-C384-481C-A5D7-3ABF702FC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133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441BF-4637-4BC9-961A-1B5090EC4B58}" type="datetimeFigureOut">
              <a:rPr lang="en-GB" smtClean="0"/>
              <a:t>29/04/2019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69B68-C384-481C-A5D7-3ABF702FC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63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yGyLdKF_-I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-1"/>
            <a:ext cx="12192001" cy="1517073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Segoe Print" panose="02000600000000000000" pitchFamily="2" charset="0"/>
              </a:rPr>
              <a:t>Topic 5:Comparing two religions:</a:t>
            </a:r>
            <a:br>
              <a:rPr lang="en-GB" dirty="0" smtClean="0">
                <a:latin typeface="Segoe Print" panose="02000600000000000000" pitchFamily="2" charset="0"/>
              </a:rPr>
            </a:br>
            <a:r>
              <a:rPr lang="en-GB" dirty="0" smtClean="0">
                <a:latin typeface="Segoe Print" panose="02000600000000000000" pitchFamily="2" charset="0"/>
              </a:rPr>
              <a:t>Christianity and Judaism</a:t>
            </a:r>
            <a:endParaRPr lang="en-GB" dirty="0">
              <a:latin typeface="Segoe Print" panose="020006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" y="5721784"/>
            <a:ext cx="12192001" cy="53354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800" dirty="0" smtClean="0">
                <a:latin typeface="Segoe Print" panose="02000600000000000000" pitchFamily="2" charset="0"/>
              </a:rPr>
              <a:t>Lesson 2: The nature of G-d in Judaism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55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3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6525"/>
            <a:ext cx="12192000" cy="1006475"/>
          </a:xfrm>
          <a:solidFill>
            <a:srgbClr val="FFFF00"/>
          </a:solidFill>
        </p:spPr>
        <p:txBody>
          <a:bodyPr/>
          <a:lstStyle/>
          <a:p>
            <a:r>
              <a:rPr lang="en-GB" dirty="0" smtClean="0">
                <a:latin typeface="Segoe Print" panose="02000600000000000000" pitchFamily="2" charset="0"/>
              </a:rPr>
              <a:t>Plenary</a:t>
            </a:r>
            <a:endParaRPr lang="en-GB" dirty="0">
              <a:latin typeface="Segoe Print" panose="020006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337502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GB" sz="5400" dirty="0" smtClean="0"/>
              <a:t> List at list two things you have learnt.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5400" dirty="0"/>
              <a:t> </a:t>
            </a:r>
            <a:r>
              <a:rPr lang="en-GB" sz="5400" dirty="0" smtClean="0"/>
              <a:t>Explain at least three qualities of God.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5400" dirty="0"/>
              <a:t> </a:t>
            </a:r>
            <a:r>
              <a:rPr lang="en-GB" sz="5400" dirty="0" smtClean="0"/>
              <a:t>Create two differences between Judaism and Christianity.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4064228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12292149" cy="809897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GB" dirty="0" smtClean="0">
                <a:latin typeface="Segoe Print" panose="02000600000000000000" pitchFamily="2" charset="0"/>
              </a:rPr>
              <a:t>Lesson Objectives</a:t>
            </a:r>
            <a:endParaRPr lang="en-GB" dirty="0">
              <a:latin typeface="Segoe Print" panose="020006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21119786">
            <a:off x="435515" y="1711312"/>
            <a:ext cx="11023899" cy="2597758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en-GB" sz="4400" dirty="0" smtClean="0">
                <a:latin typeface="Segoe Print" panose="02000600000000000000" pitchFamily="2" charset="0"/>
              </a:rPr>
              <a:t>To know and understand key beliefs about God in Judaism.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GB" sz="4400" dirty="0">
                <a:latin typeface="Segoe Print" panose="02000600000000000000" pitchFamily="2" charset="0"/>
              </a:rPr>
              <a:t> </a:t>
            </a:r>
            <a:r>
              <a:rPr lang="en-GB" sz="4400" dirty="0" smtClean="0">
                <a:latin typeface="Segoe Print" panose="02000600000000000000" pitchFamily="2" charset="0"/>
              </a:rPr>
              <a:t>To compare beliefs with Christianity.</a:t>
            </a:r>
            <a:endParaRPr lang="en-GB" sz="44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70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66206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GB" dirty="0" smtClean="0">
                <a:latin typeface="Segoe Print" panose="02000600000000000000" pitchFamily="2" charset="0"/>
              </a:rPr>
              <a:t>Starter Activity</a:t>
            </a:r>
            <a:endParaRPr lang="en-GB" dirty="0">
              <a:latin typeface="Segoe Print" panose="020006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21345356">
            <a:off x="0" y="1969316"/>
            <a:ext cx="12192000" cy="2315301"/>
          </a:xfrm>
          <a:solidFill>
            <a:srgbClr val="FFFF00"/>
          </a:solidFill>
        </p:spPr>
        <p:txBody>
          <a:bodyPr/>
          <a:lstStyle/>
          <a:p>
            <a:pPr marL="0" indent="0" algn="just">
              <a:buNone/>
            </a:pPr>
            <a:r>
              <a:rPr lang="en-GB" dirty="0" smtClean="0">
                <a:latin typeface="Segoe Print" panose="02000600000000000000" pitchFamily="2" charset="0"/>
              </a:rPr>
              <a:t>In your exercise book record at least four things you know about Judaism and the Jewish G-d. </a:t>
            </a:r>
          </a:p>
          <a:p>
            <a:pPr marL="0" indent="0" algn="just">
              <a:buNone/>
            </a:pPr>
            <a:r>
              <a:rPr lang="en-GB" dirty="0" smtClean="0">
                <a:latin typeface="Segoe Print" panose="02000600000000000000" pitchFamily="2" charset="0"/>
              </a:rPr>
              <a:t>We will share this information as a class. </a:t>
            </a:r>
          </a:p>
          <a:p>
            <a:pPr marL="0" indent="0" algn="just">
              <a:buNone/>
            </a:pPr>
            <a:r>
              <a:rPr lang="en-GB" dirty="0" smtClean="0">
                <a:latin typeface="Segoe Print" panose="02000600000000000000" pitchFamily="2" charset="0"/>
              </a:rPr>
              <a:t>As your teachers adds information to the board, ensure you copy into your exercise books.</a:t>
            </a:r>
            <a:endParaRPr lang="en-GB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12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79269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Segoe Print" panose="02000600000000000000" pitchFamily="2" charset="0"/>
              </a:rPr>
              <a:t>Jewish ideas about G-d</a:t>
            </a:r>
            <a:endParaRPr lang="en-GB" dirty="0">
              <a:latin typeface="Segoe Print" panose="020006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50859"/>
            <a:ext cx="12192000" cy="3425644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GB" dirty="0" smtClean="0">
                <a:latin typeface="Segoe Print" panose="02000600000000000000" pitchFamily="2" charset="0"/>
              </a:rPr>
              <a:t>Jews have very strong beliefs about what G-d is like. 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GB" dirty="0" smtClean="0">
              <a:latin typeface="Segoe Print" panose="02000600000000000000" pitchFamily="2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dirty="0" smtClean="0">
                <a:latin typeface="Segoe Print" panose="02000600000000000000" pitchFamily="2" charset="0"/>
              </a:rPr>
              <a:t>They believe that G-d is so important that they will not make any images of Him; this is to stop people worshipping false idols.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GB" dirty="0">
              <a:latin typeface="Segoe Print" panose="02000600000000000000" pitchFamily="2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dirty="0" smtClean="0">
                <a:latin typeface="Segoe Print" panose="02000600000000000000" pitchFamily="2" charset="0"/>
              </a:rPr>
              <a:t>They will also not </a:t>
            </a:r>
            <a:r>
              <a:rPr lang="en-GB" smtClean="0">
                <a:latin typeface="Segoe Print" panose="02000600000000000000" pitchFamily="2" charset="0"/>
              </a:rPr>
              <a:t>write His </a:t>
            </a:r>
            <a:r>
              <a:rPr lang="en-GB" dirty="0" smtClean="0">
                <a:latin typeface="Segoe Print" panose="02000600000000000000" pitchFamily="2" charset="0"/>
              </a:rPr>
              <a:t>name as a sign of respect and to avoid His name being damaged.</a:t>
            </a:r>
            <a:endParaRPr lang="en-GB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78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910"/>
            <a:ext cx="12096206" cy="706090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GB" dirty="0" smtClean="0">
                <a:latin typeface="Segoe Print" panose="02000600000000000000" pitchFamily="2" charset="0"/>
              </a:rPr>
              <a:t>Main Activity 1: Characteristics of G-d.</a:t>
            </a:r>
            <a:endParaRPr lang="en-GB" dirty="0">
              <a:latin typeface="Segoe Print" panose="020006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20688"/>
            <a:ext cx="12191999" cy="1309641"/>
          </a:xfrm>
          <a:solidFill>
            <a:schemeClr val="bg2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000" b="1" dirty="0">
                <a:solidFill>
                  <a:srgbClr val="00B050"/>
                </a:solidFill>
                <a:latin typeface="Segoe Print" panose="02000600000000000000" pitchFamily="2" charset="0"/>
              </a:rPr>
              <a:t>In Judaism there is a belief in four key characteristics of God. These four characteristics will be handed out. </a:t>
            </a:r>
            <a:r>
              <a:rPr lang="en-GB" sz="2000" dirty="0">
                <a:latin typeface="Segoe Print" panose="02000600000000000000" pitchFamily="2" charset="0"/>
              </a:rPr>
              <a:t>You have 3 minutes for each piece of information then YOU must swap with the person next to </a:t>
            </a:r>
            <a:r>
              <a:rPr lang="en-GB" sz="2000" b="1" dirty="0">
                <a:latin typeface="Segoe Print" panose="02000600000000000000" pitchFamily="2" charset="0"/>
              </a:rPr>
              <a:t>you</a:t>
            </a:r>
            <a:r>
              <a:rPr lang="en-GB" sz="2000" b="1" dirty="0">
                <a:solidFill>
                  <a:srgbClr val="00B050"/>
                </a:solidFill>
                <a:latin typeface="Segoe Print" panose="02000600000000000000" pitchFamily="2" charset="0"/>
              </a:rPr>
              <a:t>. You must summarise each characteristic in at least 30 words.</a:t>
            </a:r>
          </a:p>
          <a:p>
            <a:pPr marL="0" indent="0" algn="ctr">
              <a:buNone/>
            </a:pPr>
            <a:r>
              <a:rPr lang="en-GB" sz="2000" b="1" u="sng" dirty="0">
                <a:latin typeface="Segoe Print" panose="02000600000000000000" pitchFamily="2" charset="0"/>
              </a:rPr>
              <a:t>You  have 12 minutes!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076" y="4442570"/>
            <a:ext cx="3275856" cy="224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34263"/>
            <a:ext cx="6205232" cy="230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1934262"/>
            <a:ext cx="6023992" cy="2304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389" y="4528887"/>
            <a:ext cx="3594454" cy="2271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 rot="20860245">
            <a:off x="2313321" y="2818610"/>
            <a:ext cx="33843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Segoe Print" panose="02000600000000000000" pitchFamily="2" charset="0"/>
              </a:rPr>
              <a:t>Creator</a:t>
            </a:r>
          </a:p>
        </p:txBody>
      </p:sp>
      <p:sp>
        <p:nvSpPr>
          <p:cNvPr id="10" name="TextBox 9"/>
          <p:cNvSpPr txBox="1"/>
          <p:nvPr/>
        </p:nvSpPr>
        <p:spPr>
          <a:xfrm rot="20860245">
            <a:off x="6678703" y="2495385"/>
            <a:ext cx="33843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Segoe Print" panose="02000600000000000000" pitchFamily="2" charset="0"/>
              </a:rPr>
              <a:t>Lawgiver</a:t>
            </a:r>
          </a:p>
        </p:txBody>
      </p:sp>
      <p:sp>
        <p:nvSpPr>
          <p:cNvPr id="11" name="TextBox 10"/>
          <p:cNvSpPr txBox="1"/>
          <p:nvPr/>
        </p:nvSpPr>
        <p:spPr>
          <a:xfrm rot="20860245">
            <a:off x="2417956" y="5479938"/>
            <a:ext cx="33843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Segoe Print" panose="02000600000000000000" pitchFamily="2" charset="0"/>
              </a:rPr>
              <a:t>Judge</a:t>
            </a:r>
          </a:p>
        </p:txBody>
      </p:sp>
      <p:sp>
        <p:nvSpPr>
          <p:cNvPr id="12" name="TextBox 11"/>
          <p:cNvSpPr txBox="1"/>
          <p:nvPr/>
        </p:nvSpPr>
        <p:spPr>
          <a:xfrm rot="20860245">
            <a:off x="6970552" y="5298240"/>
            <a:ext cx="33843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Segoe Print" panose="02000600000000000000" pitchFamily="2" charset="0"/>
              </a:rPr>
              <a:t>God is ONE</a:t>
            </a:r>
          </a:p>
        </p:txBody>
      </p:sp>
    </p:spTree>
    <p:extLst>
      <p:ext uri="{BB962C8B-B14F-4D97-AF65-F5344CB8AC3E}">
        <p14:creationId xmlns:p14="http://schemas.microsoft.com/office/powerpoint/2010/main" val="124592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" y="10909"/>
            <a:ext cx="12292149" cy="890427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>
                <a:latin typeface="Segoe Print" panose="02000600000000000000" pitchFamily="2" charset="0"/>
              </a:rPr>
              <a:t>Main Activity 2: The relationship between G-d and the Jewish people</a:t>
            </a:r>
            <a:endParaRPr lang="en-GB" dirty="0">
              <a:latin typeface="Segoe Print" panose="020006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01336"/>
            <a:ext cx="8948058" cy="60437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52560" y="1084216"/>
            <a:ext cx="31394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C00000"/>
                </a:solidFill>
              </a:rPr>
              <a:t>This is an image of Abraham.</a:t>
            </a:r>
            <a:endParaRPr lang="en-GB" sz="2800" dirty="0">
              <a:solidFill>
                <a:srgbClr val="C00000"/>
              </a:solidFill>
            </a:endParaRPr>
          </a:p>
          <a:p>
            <a:pPr algn="ctr"/>
            <a:r>
              <a:rPr lang="en-GB" sz="2800" dirty="0" smtClean="0">
                <a:solidFill>
                  <a:srgbClr val="0070C0"/>
                </a:solidFill>
              </a:rPr>
              <a:t>From this picture and the clip record anything your thoughts on who Abraham is and why he is important. </a:t>
            </a:r>
          </a:p>
          <a:p>
            <a:pPr algn="ctr"/>
            <a:endParaRPr lang="en-GB" sz="2800" dirty="0">
              <a:solidFill>
                <a:srgbClr val="0070C0"/>
              </a:solidFill>
            </a:endParaRPr>
          </a:p>
          <a:p>
            <a:pPr algn="ctr"/>
            <a:r>
              <a:rPr lang="en-GB" sz="2800" dirty="0" smtClean="0">
                <a:solidFill>
                  <a:srgbClr val="FF0000"/>
                </a:solidFill>
              </a:rPr>
              <a:t>You have five minutes.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52560" y="6196539"/>
            <a:ext cx="2875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hlinkClick r:id="rId3"/>
              </a:rPr>
              <a:t>https://www.youtube.com/watch?v=4yGyLdKF_-I</a:t>
            </a:r>
            <a:r>
              <a:rPr lang="en-GB" sz="1200" dirty="0" smtClean="0"/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07319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" y="10909"/>
            <a:ext cx="12292149" cy="890427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>
                <a:latin typeface="Segoe Print" panose="02000600000000000000" pitchFamily="2" charset="0"/>
              </a:rPr>
              <a:t>Main Activity 3: The relationship between G-d and the Jewish people</a:t>
            </a:r>
            <a:endParaRPr lang="en-GB" dirty="0">
              <a:latin typeface="Segoe Print" panose="020006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" y="901336"/>
            <a:ext cx="12192000" cy="4401205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b="1" dirty="0" smtClean="0">
                <a:latin typeface="Segoe Print" panose="02000600000000000000" pitchFamily="2" charset="0"/>
              </a:rPr>
              <a:t>God and Abraham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The covenant between God and the Jewish people is a thread running throughout the early parts of the Torah, and one of the vital pillars of Judaism. </a:t>
            </a:r>
            <a:r>
              <a:rPr lang="en-GB" sz="20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A covenant is a promise.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Segoe Print" panose="02000600000000000000" pitchFamily="2" charset="0"/>
              </a:rPr>
              <a:t>God asks Abraham to do certain things, in return for which He will take special care of them.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The covenant between God and Jews is the basis for the idea of the Jews as the chosen people.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God </a:t>
            </a:r>
            <a:r>
              <a:rPr lang="en-GB" sz="20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promised to make Abraham the father of a great people and said that Abraham and his descendants must obey God.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Segoe Print" panose="02000600000000000000" pitchFamily="2" charset="0"/>
              </a:rPr>
              <a:t>In return God would guide them and protect them and give them the land of Israel.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But it wasn’t simply a matter of obeying rules - God didn't just want the Jews to follow a particular set of laws, but to live their lives in such a way as to show the world that God actually was the one and only all-powerful God, whom people should follow and worship.</a:t>
            </a:r>
            <a:endParaRPr lang="en-GB" sz="2000" dirty="0">
              <a:solidFill>
                <a:srgbClr val="0070C0"/>
              </a:solidFill>
              <a:latin typeface="Segoe Print" panose="020006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" y="6100635"/>
            <a:ext cx="12192001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Summarise the information above in at least 50 words.</a:t>
            </a:r>
          </a:p>
          <a:p>
            <a:r>
              <a:rPr lang="en-GB" sz="2000" b="1" dirty="0" smtClean="0">
                <a:solidFill>
                  <a:schemeClr val="bg1"/>
                </a:solidFill>
              </a:rPr>
              <a:t>Extension: Why do you think Abraham is know as the Father of Judaism? Explain in at least thirty words</a:t>
            </a:r>
            <a:r>
              <a:rPr lang="en-GB" b="1" dirty="0" smtClean="0">
                <a:solidFill>
                  <a:schemeClr val="bg1"/>
                </a:solidFill>
              </a:rPr>
              <a:t>.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28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3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901336"/>
            <a:ext cx="12192000" cy="888275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400" dirty="0" smtClean="0"/>
              <a:t>Return to the sheet that you created during the plenary last lesson. From this information create a table of at least three similarities and three differences. </a:t>
            </a:r>
            <a:endParaRPr lang="en-GB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" y="10909"/>
            <a:ext cx="12292149" cy="890427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>
                <a:latin typeface="Segoe Print" panose="02000600000000000000" pitchFamily="2" charset="0"/>
              </a:rPr>
              <a:t>Main Activity 4: Comparing Christianity and Judaism</a:t>
            </a:r>
            <a:endParaRPr lang="en-GB" dirty="0">
              <a:latin typeface="Segoe Print" panose="02000600000000000000" pitchFamily="2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952502"/>
              </p:ext>
            </p:extLst>
          </p:nvPr>
        </p:nvGraphicFramePr>
        <p:xfrm>
          <a:off x="705394" y="2124412"/>
          <a:ext cx="10816046" cy="2931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898572">
                  <a:extLst>
                    <a:ext uri="{9D8B030D-6E8A-4147-A177-3AD203B41FA5}">
                      <a16:colId xmlns:a16="http://schemas.microsoft.com/office/drawing/2014/main" val="2267763919"/>
                    </a:ext>
                  </a:extLst>
                </a:gridCol>
                <a:gridCol w="5917474">
                  <a:extLst>
                    <a:ext uri="{9D8B030D-6E8A-4147-A177-3AD203B41FA5}">
                      <a16:colId xmlns:a16="http://schemas.microsoft.com/office/drawing/2014/main" val="21536378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Similarities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Differences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823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935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769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3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66206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Homework</a:t>
            </a:r>
            <a:endParaRPr lang="en-GB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21359299">
            <a:off x="627509" y="1582291"/>
            <a:ext cx="11210591" cy="3634650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7030A0"/>
                </a:solidFill>
              </a:rPr>
              <a:t>MUST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7030A0"/>
                </a:solidFill>
              </a:rPr>
              <a:t>Create a quiz on Christian and Jewish teaching about God. Include at least 10 questions and answers.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00B050"/>
                </a:solidFill>
              </a:rPr>
              <a:t>SHOULD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00B050"/>
                </a:solidFill>
              </a:rPr>
              <a:t>Explain in at least forty words why Jews and Christians believe God is all-powerful.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COULD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Create an A4 overview outlining different and similar beliefs about God.</a:t>
            </a:r>
          </a:p>
        </p:txBody>
      </p:sp>
    </p:spTree>
    <p:extLst>
      <p:ext uri="{BB962C8B-B14F-4D97-AF65-F5344CB8AC3E}">
        <p14:creationId xmlns:p14="http://schemas.microsoft.com/office/powerpoint/2010/main" val="1682755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596</Words>
  <Application>Microsoft Office PowerPoint</Application>
  <PresentationFormat>Widescreen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Segoe Print</vt:lpstr>
      <vt:lpstr>Wingdings</vt:lpstr>
      <vt:lpstr>Office Theme</vt:lpstr>
      <vt:lpstr>Topic 5:Comparing two religions: Christianity and Judaism</vt:lpstr>
      <vt:lpstr>Lesson Objectives</vt:lpstr>
      <vt:lpstr>Starter Activity</vt:lpstr>
      <vt:lpstr>Jewish ideas about G-d</vt:lpstr>
      <vt:lpstr>Main Activity 1: Characteristics of G-d.</vt:lpstr>
      <vt:lpstr>PowerPoint Presentation</vt:lpstr>
      <vt:lpstr>PowerPoint Presentation</vt:lpstr>
      <vt:lpstr>PowerPoint Presentation</vt:lpstr>
      <vt:lpstr>Homework</vt:lpstr>
      <vt:lpstr>Plenary</vt:lpstr>
    </vt:vector>
  </TitlesOfParts>
  <Company>NCC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5:Comparing two religions: Christianity and Judaism</dc:title>
  <dc:creator>Hardy, Annelise</dc:creator>
  <cp:lastModifiedBy>Coady, Rebecca</cp:lastModifiedBy>
  <cp:revision>16</cp:revision>
  <dcterms:created xsi:type="dcterms:W3CDTF">2018-03-25T16:14:10Z</dcterms:created>
  <dcterms:modified xsi:type="dcterms:W3CDTF">2019-04-29T14:09:43Z</dcterms:modified>
</cp:coreProperties>
</file>