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0" r:id="rId3"/>
    <p:sldId id="275" r:id="rId4"/>
    <p:sldId id="265" r:id="rId5"/>
    <p:sldId id="266" r:id="rId6"/>
    <p:sldId id="267" r:id="rId7"/>
    <p:sldId id="268" r:id="rId8"/>
    <p:sldId id="269" r:id="rId9"/>
    <p:sldId id="277" r:id="rId10"/>
    <p:sldId id="278" r:id="rId11"/>
    <p:sldId id="279" r:id="rId12"/>
    <p:sldId id="280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A0E5E-1152-E649-A88D-684728500AB6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1C18F-8F66-8442-8B4C-27327D43C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28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C0B29-ADCA-A448-B3EE-383C32D982C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B948A-06DE-6E43-88AC-E870AC9B6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4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B948A-06DE-6E43-88AC-E870AC9B62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23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021667"/>
            <a:ext cx="7542212" cy="1058333"/>
          </a:xfrm>
        </p:spPr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Life After Levels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latin typeface="Arial Rounded MT Bold"/>
                <a:cs typeface="Arial Rounded MT Bold"/>
              </a:rPr>
              <a:t>Sue Fisher</a:t>
            </a:r>
            <a:endParaRPr lang="en-US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206936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Next Steps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Rounded MT Bold"/>
                <a:cs typeface="Arial Rounded MT Bold"/>
              </a:rPr>
              <a:t>Using </a:t>
            </a:r>
            <a:r>
              <a:rPr lang="en-US" dirty="0" err="1" smtClean="0">
                <a:latin typeface="Arial Rounded MT Bold"/>
                <a:cs typeface="Arial Rounded MT Bold"/>
              </a:rPr>
              <a:t>iASEND</a:t>
            </a:r>
            <a:r>
              <a:rPr lang="en-US" dirty="0" smtClean="0">
                <a:latin typeface="Arial Rounded MT Bold"/>
                <a:cs typeface="Arial Rounded MT Bold"/>
              </a:rPr>
              <a:t> as the basis, we created a curriculum model based on our key drivers and what we believe our pupils need</a:t>
            </a:r>
          </a:p>
          <a:p>
            <a:r>
              <a:rPr lang="en-US" dirty="0" smtClean="0">
                <a:latin typeface="Arial Rounded MT Bold"/>
                <a:cs typeface="Arial Rounded MT Bold"/>
              </a:rPr>
              <a:t>The Key Drivers are:</a:t>
            </a:r>
          </a:p>
          <a:p>
            <a:pPr lvl="1"/>
            <a:r>
              <a:rPr lang="en-US" dirty="0" smtClean="0">
                <a:latin typeface="Arial Rounded MT Bold"/>
                <a:cs typeface="Arial Rounded MT Bold"/>
              </a:rPr>
              <a:t>Communication</a:t>
            </a:r>
          </a:p>
          <a:p>
            <a:pPr lvl="1"/>
            <a:r>
              <a:rPr lang="en-US" dirty="0" smtClean="0">
                <a:latin typeface="Arial Rounded MT Bold"/>
                <a:cs typeface="Arial Rounded MT Bold"/>
              </a:rPr>
              <a:t>Wellbeing</a:t>
            </a:r>
          </a:p>
          <a:p>
            <a:pPr lvl="1"/>
            <a:r>
              <a:rPr lang="en-US" dirty="0" smtClean="0">
                <a:latin typeface="Arial Rounded MT Bold"/>
                <a:cs typeface="Arial Rounded MT Bold"/>
              </a:rPr>
              <a:t>Functionality and Independence</a:t>
            </a:r>
          </a:p>
          <a:p>
            <a:pPr lvl="1"/>
            <a:endParaRPr lang="en-US" dirty="0">
              <a:latin typeface="Arial Rounded MT Bold"/>
              <a:cs typeface="Arial Rounded MT Bold"/>
            </a:endParaRPr>
          </a:p>
          <a:p>
            <a:pPr marL="403225" lvl="1" indent="0">
              <a:buNone/>
            </a:pPr>
            <a:endParaRPr lang="en-US" dirty="0" smtClean="0">
              <a:latin typeface="Arial Rounded MT Bold"/>
              <a:cs typeface="Arial Rounded MT Bold"/>
            </a:endParaRPr>
          </a:p>
          <a:p>
            <a:pPr lvl="1"/>
            <a:endParaRPr lang="en-US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1808159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Curriculum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We created a curriculum model based on stages of learning (ASEND) and need</a:t>
            </a:r>
          </a:p>
          <a:p>
            <a:r>
              <a:rPr lang="en-US" dirty="0" smtClean="0">
                <a:latin typeface="Arial Rounded MT Bold"/>
                <a:cs typeface="Arial Rounded MT Bold"/>
              </a:rPr>
              <a:t>Pupils with CP have a curriculum delivered within the principles of Conductive Education</a:t>
            </a:r>
          </a:p>
          <a:p>
            <a:r>
              <a:rPr lang="en-US" dirty="0" smtClean="0">
                <a:latin typeface="Arial Rounded MT Bold"/>
                <a:cs typeface="Arial Rounded MT Bold"/>
              </a:rPr>
              <a:t>Pupils with S&amp;L difficulties have an ‘real world’ vocabulary based curriculum to support the development of functional understanding (so pupils can apply their knowledge)</a:t>
            </a:r>
            <a:endParaRPr lang="en-US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775409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Tracking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Using the information from the first year, we created a Pupil Information Tracking Wall  which shows pupil pathways.</a:t>
            </a:r>
          </a:p>
          <a:p>
            <a:r>
              <a:rPr lang="en-US" dirty="0" smtClean="0">
                <a:latin typeface="Arial Rounded MT Bold"/>
                <a:cs typeface="Arial Rounded MT Bold"/>
              </a:rPr>
              <a:t>Over time this will reveal if pupils exceed expectations or fall behind.</a:t>
            </a:r>
          </a:p>
          <a:p>
            <a:r>
              <a:rPr lang="en-US" dirty="0" smtClean="0">
                <a:latin typeface="Arial Rounded MT Bold"/>
                <a:cs typeface="Arial Rounded MT Bold"/>
              </a:rPr>
              <a:t>It also communicates pupil outcomes for school leavers</a:t>
            </a:r>
            <a:endParaRPr lang="en-US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2774842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latin typeface="Arial Rounded MT Bold"/>
                <a:cs typeface="Arial Rounded MT Bold"/>
              </a:rPr>
              <a:t>Thank you</a:t>
            </a:r>
            <a:endParaRPr lang="en-US" sz="6000" dirty="0" smtClean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16732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Background…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30292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 Rounded MT Bold"/>
                <a:cs typeface="Arial Rounded MT Bold"/>
              </a:rPr>
              <a:t>PIVATS and many other systems only really consider vertical progress. </a:t>
            </a:r>
          </a:p>
          <a:p>
            <a:r>
              <a:rPr lang="en-US" dirty="0" smtClean="0">
                <a:latin typeface="Arial Rounded MT Bold"/>
                <a:cs typeface="Arial Rounded MT Bold"/>
              </a:rPr>
              <a:t>Over time it became increasingly obvious that ‘knowing’ something can be only ‘shallow learning’. </a:t>
            </a:r>
          </a:p>
          <a:p>
            <a:r>
              <a:rPr lang="en-US" dirty="0" smtClean="0">
                <a:latin typeface="Arial Rounded MT Bold"/>
                <a:cs typeface="Arial Rounded MT Bold"/>
              </a:rPr>
              <a:t>‘Deep learning’ comes from applying knowledge and building understanding. </a:t>
            </a:r>
          </a:p>
          <a:p>
            <a:r>
              <a:rPr lang="en-US" dirty="0" smtClean="0">
                <a:latin typeface="Arial Rounded MT Bold"/>
                <a:cs typeface="Arial Rounded MT Bold"/>
              </a:rPr>
              <a:t>Deep learning and functional skills was not effectively captured by our PIVATS based system.</a:t>
            </a:r>
          </a:p>
          <a:p>
            <a:endParaRPr lang="en-US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253011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 Rounded MT Bold"/>
                <a:cs typeface="Arial Rounded MT Bold"/>
              </a:rPr>
              <a:t>Shallow and deep learning</a:t>
            </a:r>
            <a:endParaRPr lang="en-US" sz="4400" dirty="0">
              <a:latin typeface="Arial Rounded MT Bold"/>
              <a:cs typeface="Arial Rounded MT Bold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25" t="45307" b="28283"/>
          <a:stretch/>
        </p:blipFill>
        <p:spPr bwMode="auto">
          <a:xfrm>
            <a:off x="2844580" y="2826619"/>
            <a:ext cx="2325674" cy="12016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69" r="70000" b="2033"/>
          <a:stretch/>
        </p:blipFill>
        <p:spPr bwMode="auto">
          <a:xfrm>
            <a:off x="6035689" y="1761565"/>
            <a:ext cx="2325674" cy="28811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64" t="47996" r="2545" b="30886"/>
          <a:stretch/>
        </p:blipFill>
        <p:spPr bwMode="auto">
          <a:xfrm>
            <a:off x="1224853" y="2172507"/>
            <a:ext cx="304552" cy="8588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64" t="47996" r="2545" b="30886"/>
          <a:stretch/>
        </p:blipFill>
        <p:spPr bwMode="auto">
          <a:xfrm>
            <a:off x="851996" y="3653309"/>
            <a:ext cx="304552" cy="8588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64" t="47996" r="2545" b="30886"/>
          <a:stretch/>
        </p:blipFill>
        <p:spPr bwMode="auto">
          <a:xfrm>
            <a:off x="1806894" y="3196725"/>
            <a:ext cx="304552" cy="8588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64" t="47996" r="2545" b="30886"/>
          <a:stretch/>
        </p:blipFill>
        <p:spPr bwMode="auto">
          <a:xfrm>
            <a:off x="1681805" y="5069472"/>
            <a:ext cx="304552" cy="8588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64" t="51634" r="2835" b="41371"/>
          <a:stretch/>
        </p:blipFill>
        <p:spPr bwMode="auto">
          <a:xfrm flipH="1" flipV="1">
            <a:off x="2111446" y="4274616"/>
            <a:ext cx="309816" cy="3680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64" t="51634" r="2835" b="41371"/>
          <a:stretch/>
        </p:blipFill>
        <p:spPr bwMode="auto">
          <a:xfrm flipH="1" flipV="1">
            <a:off x="469646" y="2513050"/>
            <a:ext cx="309816" cy="3680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313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Vanishing levels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171079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 Rounded MT Bold"/>
                <a:cs typeface="Arial Rounded MT Bold"/>
              </a:rPr>
              <a:t>Last year we considered a range of existing systems (PIVATS, </a:t>
            </a:r>
            <a:r>
              <a:rPr lang="en-US" dirty="0" err="1" smtClean="0">
                <a:latin typeface="Arial Rounded MT Bold"/>
                <a:cs typeface="Arial Rounded MT Bold"/>
              </a:rPr>
              <a:t>Caspa</a:t>
            </a:r>
            <a:r>
              <a:rPr lang="en-US" dirty="0" smtClean="0">
                <a:latin typeface="Arial Rounded MT Bold"/>
                <a:cs typeface="Arial Rounded MT Bold"/>
              </a:rPr>
              <a:t> </a:t>
            </a:r>
            <a:r>
              <a:rPr lang="en-US" dirty="0" err="1" smtClean="0">
                <a:latin typeface="Arial Rounded MT Bold"/>
                <a:cs typeface="Arial Rounded MT Bold"/>
              </a:rPr>
              <a:t>etc</a:t>
            </a:r>
            <a:r>
              <a:rPr lang="en-US" dirty="0" smtClean="0">
                <a:latin typeface="Arial Rounded MT Bold"/>
                <a:cs typeface="Arial Rounded MT Bold"/>
              </a:rPr>
              <a:t>) and the new National Curriculum.</a:t>
            </a:r>
          </a:p>
          <a:p>
            <a:r>
              <a:rPr lang="en-US" dirty="0" smtClean="0">
                <a:latin typeface="Arial Rounded MT Bold"/>
                <a:cs typeface="Arial Rounded MT Bold"/>
              </a:rPr>
              <a:t>We considered changes to </a:t>
            </a:r>
            <a:r>
              <a:rPr lang="en-US" dirty="0" err="1" smtClean="0">
                <a:latin typeface="Arial Rounded MT Bold"/>
                <a:cs typeface="Arial Rounded MT Bold"/>
              </a:rPr>
              <a:t>Ofsted</a:t>
            </a:r>
            <a:r>
              <a:rPr lang="en-US" dirty="0" smtClean="0">
                <a:latin typeface="Arial Rounded MT Bold"/>
                <a:cs typeface="Arial Rounded MT Bold"/>
              </a:rPr>
              <a:t>, the new SEND Code of Practice, The Children and Families </a:t>
            </a:r>
            <a:r>
              <a:rPr lang="en-US" dirty="0">
                <a:latin typeface="Arial Rounded MT Bold"/>
                <a:cs typeface="Arial Rounded MT Bold"/>
              </a:rPr>
              <a:t>B</a:t>
            </a:r>
            <a:r>
              <a:rPr lang="en-US" dirty="0" smtClean="0">
                <a:latin typeface="Arial Rounded MT Bold"/>
                <a:cs typeface="Arial Rounded MT Bold"/>
              </a:rPr>
              <a:t>ill and our new status as a teaching school.</a:t>
            </a:r>
          </a:p>
          <a:p>
            <a:r>
              <a:rPr lang="en-US" dirty="0" smtClean="0">
                <a:latin typeface="Arial Rounded MT Bold"/>
                <a:cs typeface="Arial Rounded MT Bold"/>
              </a:rPr>
              <a:t>Mainstream schools and other special schools can struggle to provide meaningful pupil information for their pupils with additional needs. </a:t>
            </a:r>
          </a:p>
        </p:txBody>
      </p:sp>
    </p:spTree>
    <p:extLst>
      <p:ext uri="{BB962C8B-B14F-4D97-AF65-F5344CB8AC3E}">
        <p14:creationId xmlns:p14="http://schemas.microsoft.com/office/powerpoint/2010/main" val="249101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Rounded MT Bold"/>
                <a:cs typeface="Arial Rounded MT Bold"/>
              </a:rPr>
              <a:t>iASEND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3974410"/>
          </a:xfrm>
        </p:spPr>
        <p:txBody>
          <a:bodyPr>
            <a:normAutofit lnSpcReduction="10000"/>
          </a:bodyPr>
          <a:lstStyle/>
          <a:p>
            <a:r>
              <a:rPr lang="en-GB" sz="2800" dirty="0" err="1">
                <a:effectLst/>
                <a:latin typeface="Arial Rounded MT Bold"/>
                <a:cs typeface="Arial Rounded MT Bold"/>
              </a:rPr>
              <a:t>i</a:t>
            </a:r>
            <a:r>
              <a:rPr lang="en-GB" sz="2800" dirty="0" err="1" smtClean="0">
                <a:effectLst/>
                <a:latin typeface="Arial Rounded MT Bold"/>
                <a:cs typeface="Arial Rounded MT Bold"/>
              </a:rPr>
              <a:t>ASEND</a:t>
            </a:r>
            <a:r>
              <a:rPr lang="en-GB" sz="2800" dirty="0" smtClean="0">
                <a:effectLst/>
                <a:latin typeface="Arial Rounded MT Bold"/>
                <a:cs typeface="Arial Rounded MT Bold"/>
              </a:rPr>
              <a:t> </a:t>
            </a:r>
            <a:r>
              <a:rPr lang="en-GB" sz="2800" dirty="0">
                <a:effectLst/>
                <a:latin typeface="Arial Rounded MT Bold"/>
                <a:cs typeface="Arial Rounded MT Bold"/>
              </a:rPr>
              <a:t>is an assessment, tracking and target setting </a:t>
            </a:r>
            <a:r>
              <a:rPr lang="en-GB" sz="2800" dirty="0" smtClean="0">
                <a:effectLst/>
                <a:latin typeface="Arial Rounded MT Bold"/>
                <a:cs typeface="Arial Rounded MT Bold"/>
              </a:rPr>
              <a:t>system </a:t>
            </a:r>
            <a:r>
              <a:rPr lang="en-GB" sz="2800" dirty="0">
                <a:effectLst/>
                <a:latin typeface="Arial Rounded MT Bold"/>
                <a:cs typeface="Arial Rounded MT Bold"/>
              </a:rPr>
              <a:t>that provides schools, teachers, parents and researchers with information that shows attainment and progress in real time. </a:t>
            </a:r>
            <a:endParaRPr lang="en-GB" sz="2800" dirty="0" smtClean="0">
              <a:effectLst/>
              <a:latin typeface="Arial Rounded MT Bold"/>
              <a:cs typeface="Arial Rounded MT Bold"/>
            </a:endParaRPr>
          </a:p>
          <a:p>
            <a:r>
              <a:rPr lang="en-GB" sz="2800" dirty="0" smtClean="0">
                <a:effectLst/>
                <a:latin typeface="Arial Rounded MT Bold"/>
                <a:cs typeface="Arial Rounded MT Bold"/>
              </a:rPr>
              <a:t>It </a:t>
            </a:r>
            <a:r>
              <a:rPr lang="en-GB" sz="2800" dirty="0">
                <a:effectLst/>
                <a:latin typeface="Arial Rounded MT Bold"/>
                <a:cs typeface="Arial Rounded MT Bold"/>
              </a:rPr>
              <a:t>is a unified assessment solution, making use of digital technologies, to support inclusion and equal opportunities for all. </a:t>
            </a:r>
            <a:endParaRPr lang="en-US" sz="2800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542852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And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dirty="0">
                <a:effectLst/>
                <a:latin typeface="Arial Rounded MT Bold"/>
                <a:cs typeface="Arial Rounded MT Bold"/>
              </a:rPr>
              <a:t>By analysing pupil data in cohorts of similar difficulty, schools will be able to compare the attainment and progress of their pupils with a wider population of pupils with difficulties of similar type and severity (benchmarking).</a:t>
            </a:r>
          </a:p>
          <a:p>
            <a:r>
              <a:rPr lang="en-US" dirty="0" smtClean="0">
                <a:latin typeface="Arial Rounded MT Bold"/>
                <a:cs typeface="Arial Rounded MT Bold"/>
              </a:rPr>
              <a:t>It links planning, assessment and data with real-time tracking and short / mid / long term target setting. This supports high quality, targeted learning opportunities.</a:t>
            </a:r>
          </a:p>
          <a:p>
            <a:r>
              <a:rPr lang="en-US" dirty="0" smtClean="0">
                <a:latin typeface="Arial Rounded MT Bold"/>
                <a:cs typeface="Arial Rounded MT Bold"/>
              </a:rPr>
              <a:t>It captures both vertical and horizontal progress. </a:t>
            </a:r>
            <a:endParaRPr lang="en-US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411393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And…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Parents of pupils with additional needs currently have very little to support learning at home. Online support can be inappropriate and these systems tend to progress too quickly.</a:t>
            </a:r>
          </a:p>
          <a:p>
            <a:r>
              <a:rPr lang="en-US" dirty="0" err="1" smtClean="0">
                <a:latin typeface="Arial Rounded MT Bold"/>
                <a:cs typeface="Arial Rounded MT Bold"/>
              </a:rPr>
              <a:t>iASEND</a:t>
            </a:r>
            <a:r>
              <a:rPr lang="en-US" dirty="0" smtClean="0">
                <a:latin typeface="Arial Rounded MT Bold"/>
                <a:cs typeface="Arial Rounded MT Bold"/>
              </a:rPr>
              <a:t> should have the capability for parents to access ideas and activities to support their child’s progress.</a:t>
            </a:r>
            <a:endParaRPr lang="en-US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1266318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Finally…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22399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 Rounded MT Bold"/>
                <a:cs typeface="Arial Rounded MT Bold"/>
              </a:rPr>
              <a:t>If </a:t>
            </a:r>
            <a:r>
              <a:rPr lang="en-US" dirty="0" err="1" smtClean="0">
                <a:latin typeface="Arial Rounded MT Bold"/>
                <a:cs typeface="Arial Rounded MT Bold"/>
              </a:rPr>
              <a:t>iASEND</a:t>
            </a:r>
            <a:r>
              <a:rPr lang="en-US" dirty="0" smtClean="0">
                <a:latin typeface="Arial Rounded MT Bold"/>
                <a:cs typeface="Arial Rounded MT Bold"/>
              </a:rPr>
              <a:t> was used by a number of schools, by </a:t>
            </a:r>
            <a:r>
              <a:rPr lang="en-US" dirty="0">
                <a:latin typeface="Arial Rounded MT Bold"/>
                <a:cs typeface="Arial Rounded MT Bold"/>
              </a:rPr>
              <a:t>analysing ‘like with </a:t>
            </a:r>
            <a:r>
              <a:rPr lang="en-US" dirty="0" smtClean="0">
                <a:latin typeface="Arial Rounded MT Bold"/>
                <a:cs typeface="Arial Rounded MT Bold"/>
              </a:rPr>
              <a:t>like’ it would be possible to benchmark in a meaningful way for the first time.</a:t>
            </a:r>
          </a:p>
          <a:p>
            <a:r>
              <a:rPr lang="en-US" dirty="0" smtClean="0">
                <a:latin typeface="Arial Rounded MT Bold"/>
                <a:cs typeface="Arial Rounded MT Bold"/>
              </a:rPr>
              <a:t>This would also support R&amp;D as there is no current idea of ‘average’ progress or attainment for pupils with specific severity of difficulties. </a:t>
            </a:r>
          </a:p>
          <a:p>
            <a:r>
              <a:rPr lang="en-US" dirty="0" smtClean="0">
                <a:latin typeface="Arial Rounded MT Bold"/>
                <a:cs typeface="Arial Rounded MT Bold"/>
              </a:rPr>
              <a:t>Wide categories (e.g. ASD) don’t support drawing meaningful, valid conclusions as they lack specificity but assume homogeny. </a:t>
            </a:r>
            <a:endParaRPr lang="en-US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1495085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Rounded MT Bold"/>
                <a:cs typeface="Arial Rounded MT Bold"/>
              </a:rPr>
              <a:t>iASEND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3832412"/>
          </a:xfrm>
        </p:spPr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Produced and managed by LCP </a:t>
            </a:r>
            <a:r>
              <a:rPr lang="en-US" dirty="0" smtClean="0">
                <a:latin typeface="Arial Rounded MT Bold"/>
                <a:cs typeface="Arial Rounded MT Bold"/>
              </a:rPr>
              <a:t>who produced </a:t>
            </a:r>
            <a:r>
              <a:rPr lang="en-US" dirty="0" err="1" smtClean="0">
                <a:latin typeface="Arial Rounded MT Bold"/>
                <a:cs typeface="Arial Rounded MT Bold"/>
              </a:rPr>
              <a:t>iTRACK</a:t>
            </a:r>
            <a:endParaRPr lang="en-US" dirty="0" smtClean="0">
              <a:latin typeface="Arial Rounded MT Bold"/>
              <a:cs typeface="Arial Rounded MT Bold"/>
            </a:endParaRPr>
          </a:p>
          <a:p>
            <a:r>
              <a:rPr lang="en-US" dirty="0" smtClean="0">
                <a:latin typeface="Arial Rounded MT Bold"/>
                <a:cs typeface="Arial Rounded MT Bold"/>
              </a:rPr>
              <a:t>Schools can use it for one or all of their pupils with additional needs</a:t>
            </a:r>
          </a:p>
          <a:p>
            <a:r>
              <a:rPr lang="en-US" dirty="0" smtClean="0">
                <a:latin typeface="Arial Rounded MT Bold"/>
                <a:cs typeface="Arial Rounded MT Bold"/>
              </a:rPr>
              <a:t>Data can be used to provide schools with benchmarking information (but with more refinement than </a:t>
            </a:r>
            <a:r>
              <a:rPr lang="en-US" dirty="0" err="1" smtClean="0">
                <a:latin typeface="Arial Rounded MT Bold"/>
                <a:cs typeface="Arial Rounded MT Bold"/>
              </a:rPr>
              <a:t>RAISEonline</a:t>
            </a:r>
            <a:r>
              <a:rPr lang="en-US" dirty="0" smtClean="0">
                <a:latin typeface="Arial Rounded MT Bold"/>
                <a:cs typeface="Arial Rounded MT Bold"/>
              </a:rPr>
              <a:t>)</a:t>
            </a:r>
          </a:p>
          <a:p>
            <a:pPr marL="0" indent="0">
              <a:buNone/>
            </a:pPr>
            <a:endParaRPr lang="en-US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960821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277</TotalTime>
  <Words>579</Words>
  <Application>Microsoft Office PowerPoint</Application>
  <PresentationFormat>On-screen Show (4:3)</PresentationFormat>
  <Paragraphs>49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Orbit</vt:lpstr>
      <vt:lpstr>Life After Levels</vt:lpstr>
      <vt:lpstr>Background…</vt:lpstr>
      <vt:lpstr>Shallow and deep learning</vt:lpstr>
      <vt:lpstr>Vanishing levels…</vt:lpstr>
      <vt:lpstr>iASEND</vt:lpstr>
      <vt:lpstr>And…</vt:lpstr>
      <vt:lpstr>And…</vt:lpstr>
      <vt:lpstr>Finally…</vt:lpstr>
      <vt:lpstr>iASEND</vt:lpstr>
      <vt:lpstr>Next Steps</vt:lpstr>
      <vt:lpstr>Curriculum</vt:lpstr>
      <vt:lpstr>Tracking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progress and proof</dc:title>
  <dc:creator>Susan Fisher</dc:creator>
  <cp:lastModifiedBy>Katie Murray</cp:lastModifiedBy>
  <cp:revision>28</cp:revision>
  <cp:lastPrinted>2014-11-25T21:02:47Z</cp:lastPrinted>
  <dcterms:created xsi:type="dcterms:W3CDTF">2014-11-25T19:32:29Z</dcterms:created>
  <dcterms:modified xsi:type="dcterms:W3CDTF">2020-11-30T09:11:08Z</dcterms:modified>
</cp:coreProperties>
</file>