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Pacifico"/>
      <p:regular r:id="rId8"/>
    </p:embeddedFont>
    <p:embeddedFont>
      <p:font typeface="Oswald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Pacific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c03680d72_0_86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c03680d72_0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4d5a6f0c2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4d5a6f0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.png"/><Relationship Id="rId13" Type="http://schemas.openxmlformats.org/officeDocument/2006/relationships/image" Target="../media/image5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15" Type="http://schemas.openxmlformats.org/officeDocument/2006/relationships/image" Target="../media/image8.png"/><Relationship Id="rId14" Type="http://schemas.openxmlformats.org/officeDocument/2006/relationships/image" Target="../media/image9.png"/><Relationship Id="rId17" Type="http://schemas.openxmlformats.org/officeDocument/2006/relationships/image" Target="../media/image13.png"/><Relationship Id="rId16" Type="http://schemas.openxmlformats.org/officeDocument/2006/relationships/image" Target="../media/image19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8" Type="http://schemas.openxmlformats.org/officeDocument/2006/relationships/image" Target="../media/image2.png"/><Relationship Id="rId7" Type="http://schemas.openxmlformats.org/officeDocument/2006/relationships/image" Target="../media/image14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5.png"/><Relationship Id="rId13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5" Type="http://schemas.openxmlformats.org/officeDocument/2006/relationships/image" Target="../media/image13.png"/><Relationship Id="rId14" Type="http://schemas.openxmlformats.org/officeDocument/2006/relationships/image" Target="../media/image19.jpg"/><Relationship Id="rId17" Type="http://schemas.openxmlformats.org/officeDocument/2006/relationships/image" Target="../media/image17.jpg"/><Relationship Id="rId16" Type="http://schemas.openxmlformats.org/officeDocument/2006/relationships/image" Target="../media/image16.jpg"/><Relationship Id="rId5" Type="http://schemas.openxmlformats.org/officeDocument/2006/relationships/image" Target="../media/image3.png"/><Relationship Id="rId19" Type="http://schemas.openxmlformats.org/officeDocument/2006/relationships/image" Target="../media/image2.png"/><Relationship Id="rId6" Type="http://schemas.openxmlformats.org/officeDocument/2006/relationships/image" Target="../media/image14.png"/><Relationship Id="rId18" Type="http://schemas.openxmlformats.org/officeDocument/2006/relationships/image" Target="../media/image18.jp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664950" y="2002175"/>
            <a:ext cx="4497900" cy="2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21250" y="115875"/>
            <a:ext cx="563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REDMOOR ACADEMY</a:t>
            </a:r>
            <a:r>
              <a:rPr lang="en" sz="19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: P.E. Core CURRICULUM JOURNEY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00" y="-16300"/>
            <a:ext cx="7560000" cy="10692000"/>
          </a:xfrm>
          <a:prstGeom prst="frame">
            <a:avLst>
              <a:gd fmla="val 1945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4944" y="165950"/>
            <a:ext cx="794500" cy="7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49700" y="10109826"/>
            <a:ext cx="653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Our students learn to love sport for life. 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550980" y="1581092"/>
            <a:ext cx="6725839" cy="7867555"/>
            <a:chOff x="402024" y="1119679"/>
            <a:chExt cx="6725839" cy="7867555"/>
          </a:xfrm>
        </p:grpSpPr>
        <p:sp>
          <p:nvSpPr>
            <p:cNvPr id="60" name="Google Shape;60;p13"/>
            <p:cNvSpPr/>
            <p:nvPr/>
          </p:nvSpPr>
          <p:spPr>
            <a:xfrm>
              <a:off x="1534553" y="3311200"/>
              <a:ext cx="46281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2982682" y="2719463"/>
              <a:ext cx="134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Football</a:t>
              </a:r>
              <a:endParaRPr b="1" i="1"/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4794657" y="2613514"/>
              <a:ext cx="10422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Netball</a:t>
              </a:r>
              <a:endParaRPr b="1" i="1"/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5932631" y="2115564"/>
              <a:ext cx="996000" cy="5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Rounders/</a:t>
              </a:r>
              <a:endParaRPr b="1" sz="8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Cricket</a:t>
              </a:r>
              <a:endParaRPr b="1" sz="800"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232531" y="1119679"/>
              <a:ext cx="14748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Football</a:t>
              </a:r>
              <a:endParaRPr b="1" i="1"/>
            </a:p>
          </p:txBody>
        </p:sp>
        <p:cxnSp>
          <p:nvCxnSpPr>
            <p:cNvPr id="65" name="Google Shape;65;p13"/>
            <p:cNvCxnSpPr/>
            <p:nvPr/>
          </p:nvCxnSpPr>
          <p:spPr>
            <a:xfrm>
              <a:off x="4479127" y="3396426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2744006" y="3388277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5318606" y="3175559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3640927" y="3167409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2134406" y="3167409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2270507" y="1651976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4328006" y="1441696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2955127" y="1441696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5928206" y="3396426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74" name="Google Shape;74;p13"/>
            <p:cNvSpPr/>
            <p:nvPr/>
          </p:nvSpPr>
          <p:spPr>
            <a:xfrm flipH="1" rot="5400000">
              <a:off x="5252413" y="1640891"/>
              <a:ext cx="1874400" cy="1876500"/>
            </a:xfrm>
            <a:prstGeom prst="blockArc">
              <a:avLst>
                <a:gd fmla="val 10884908" name="adj1"/>
                <a:gd fmla="val 21494355" name="adj2"/>
                <a:gd fmla="val 11021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5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534553" y="6631401"/>
              <a:ext cx="46281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 flipH="1" rot="5400000">
              <a:off x="5252413" y="4961091"/>
              <a:ext cx="1874400" cy="1876500"/>
            </a:xfrm>
            <a:prstGeom prst="blockArc">
              <a:avLst>
                <a:gd fmla="val 10884908" name="adj1"/>
                <a:gd fmla="val 21494355" name="adj2"/>
                <a:gd fmla="val 11021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5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 flipH="1" rot="-5399450">
              <a:off x="396125" y="3368541"/>
              <a:ext cx="1874100" cy="1731600"/>
            </a:xfrm>
            <a:prstGeom prst="blockArc">
              <a:avLst>
                <a:gd fmla="val 10884908" name="adj1"/>
                <a:gd fmla="val 21494355" name="adj2"/>
                <a:gd fmla="val 11021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5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362927" y="4978075"/>
              <a:ext cx="45693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9" name="Google Shape;79;p13"/>
            <p:cNvCxnSpPr/>
            <p:nvPr/>
          </p:nvCxnSpPr>
          <p:spPr>
            <a:xfrm>
              <a:off x="6718381" y="2556464"/>
              <a:ext cx="285300" cy="122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3946004" y="6430437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2933789" y="6441262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1898769" y="6487612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83" name="Google Shape;83;p13"/>
            <p:cNvSpPr txBox="1"/>
            <p:nvPr/>
          </p:nvSpPr>
          <p:spPr>
            <a:xfrm>
              <a:off x="4946100" y="6981176"/>
              <a:ext cx="118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Rugby</a:t>
              </a:r>
              <a:endParaRPr b="1" i="1"/>
            </a:p>
          </p:txBody>
        </p:sp>
        <p:cxnSp>
          <p:nvCxnSpPr>
            <p:cNvPr id="84" name="Google Shape;84;p13"/>
            <p:cNvCxnSpPr/>
            <p:nvPr/>
          </p:nvCxnSpPr>
          <p:spPr>
            <a:xfrm>
              <a:off x="5536206" y="6741924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85" name="Google Shape;85;p13"/>
            <p:cNvCxnSpPr/>
            <p:nvPr/>
          </p:nvCxnSpPr>
          <p:spPr>
            <a:xfrm>
              <a:off x="3413252" y="6675474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2436919" y="6672274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87" name="Google Shape;87;p13"/>
            <p:cNvSpPr/>
            <p:nvPr/>
          </p:nvSpPr>
          <p:spPr>
            <a:xfrm flipH="1" rot="-5399450">
              <a:off x="374574" y="6650391"/>
              <a:ext cx="1874100" cy="1818900"/>
            </a:xfrm>
            <a:prstGeom prst="blockArc">
              <a:avLst>
                <a:gd fmla="val 10884908" name="adj1"/>
                <a:gd fmla="val 21494355" name="adj2"/>
                <a:gd fmla="val 11021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5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360950" y="8307800"/>
              <a:ext cx="48861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2218411" y="7788762"/>
              <a:ext cx="9534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Rugby</a:t>
              </a:r>
              <a:endParaRPr b="1" i="1"/>
            </a:p>
          </p:txBody>
        </p:sp>
        <p:cxnSp>
          <p:nvCxnSpPr>
            <p:cNvPr id="90" name="Google Shape;90;p13"/>
            <p:cNvCxnSpPr/>
            <p:nvPr/>
          </p:nvCxnSpPr>
          <p:spPr>
            <a:xfrm>
              <a:off x="5196857" y="8156680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91" name="Google Shape;91;p13"/>
            <p:cNvCxnSpPr/>
            <p:nvPr/>
          </p:nvCxnSpPr>
          <p:spPr>
            <a:xfrm>
              <a:off x="3946005" y="8156693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2695130" y="8156693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5775806" y="8390173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4594252" y="8407061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95" name="Google Shape;95;p13"/>
            <p:cNvCxnSpPr/>
            <p:nvPr/>
          </p:nvCxnSpPr>
          <p:spPr>
            <a:xfrm>
              <a:off x="3363706" y="8390174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96" name="Google Shape;96;p13"/>
            <p:cNvSpPr/>
            <p:nvPr/>
          </p:nvSpPr>
          <p:spPr>
            <a:xfrm>
              <a:off x="5731975" y="4840501"/>
              <a:ext cx="563700" cy="461700"/>
            </a:xfrm>
            <a:prstGeom prst="ellipse">
              <a:avLst/>
            </a:prstGeom>
            <a:solidFill>
              <a:srgbClr val="000000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9</a:t>
              </a:r>
              <a:endParaRPr b="1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136025" y="3147238"/>
              <a:ext cx="563700" cy="461700"/>
            </a:xfrm>
            <a:prstGeom prst="ellipse">
              <a:avLst/>
            </a:prstGeom>
            <a:solidFill>
              <a:srgbClr val="000000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10</a:t>
              </a:r>
              <a:endParaRPr b="1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5840250" y="1471330"/>
              <a:ext cx="563700" cy="461700"/>
            </a:xfrm>
            <a:prstGeom prst="ellipse">
              <a:avLst/>
            </a:prstGeom>
            <a:solidFill>
              <a:srgbClr val="000000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11</a:t>
              </a:r>
              <a:endParaRPr b="1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136025" y="6523488"/>
              <a:ext cx="563700" cy="461700"/>
            </a:xfrm>
            <a:prstGeom prst="ellipse">
              <a:avLst/>
            </a:prstGeom>
            <a:solidFill>
              <a:srgbClr val="000000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8</a:t>
              </a:r>
              <a:endParaRPr b="1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6094778" y="8156688"/>
              <a:ext cx="563700" cy="461700"/>
            </a:xfrm>
            <a:prstGeom prst="ellipse">
              <a:avLst/>
            </a:prstGeom>
            <a:solidFill>
              <a:srgbClr val="000000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7</a:t>
              </a:r>
              <a:endParaRPr b="1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101" name="Google Shape;101;p13"/>
            <p:cNvCxnSpPr/>
            <p:nvPr/>
          </p:nvCxnSpPr>
          <p:spPr>
            <a:xfrm>
              <a:off x="3564727" y="1660125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102" name="Google Shape;102;p13"/>
            <p:cNvCxnSpPr/>
            <p:nvPr/>
          </p:nvCxnSpPr>
          <p:spPr>
            <a:xfrm>
              <a:off x="5088727" y="1660125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103" name="Google Shape;103;p13"/>
            <p:cNvCxnSpPr/>
            <p:nvPr/>
          </p:nvCxnSpPr>
          <p:spPr>
            <a:xfrm flipH="1" rot="10800000">
              <a:off x="722781" y="4558238"/>
              <a:ext cx="318900" cy="72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104" name="Google Shape;104;p13"/>
            <p:cNvCxnSpPr/>
            <p:nvPr/>
          </p:nvCxnSpPr>
          <p:spPr>
            <a:xfrm flipH="1" rot="10800000">
              <a:off x="6649345" y="5560175"/>
              <a:ext cx="307800" cy="60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105" name="Google Shape;105;p13"/>
            <p:cNvSpPr txBox="1"/>
            <p:nvPr/>
          </p:nvSpPr>
          <p:spPr>
            <a:xfrm>
              <a:off x="3590606" y="1127229"/>
              <a:ext cx="14748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Netball</a:t>
              </a:r>
              <a:endParaRPr b="1" i="1"/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2842131" y="1957879"/>
              <a:ext cx="14748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Tennis</a:t>
              </a:r>
              <a:endParaRPr b="1" i="1"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1533107" y="1962279"/>
              <a:ext cx="14748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Rounders / Cricket</a:t>
              </a:r>
              <a:endParaRPr b="1" sz="800"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4341601" y="1965429"/>
              <a:ext cx="14748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Basketball</a:t>
              </a:r>
              <a:endParaRPr b="1" i="1"/>
            </a:p>
          </p:txBody>
        </p:sp>
        <p:cxnSp>
          <p:nvCxnSpPr>
            <p:cNvPr id="109" name="Google Shape;109;p13"/>
            <p:cNvCxnSpPr/>
            <p:nvPr/>
          </p:nvCxnSpPr>
          <p:spPr>
            <a:xfrm>
              <a:off x="5536201" y="1441696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110" name="Google Shape;110;p13"/>
            <p:cNvSpPr txBox="1"/>
            <p:nvPr/>
          </p:nvSpPr>
          <p:spPr>
            <a:xfrm>
              <a:off x="4798801" y="1127229"/>
              <a:ext cx="14748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Badminton</a:t>
              </a:r>
              <a:endParaRPr b="1" i="1"/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1458682" y="2719463"/>
              <a:ext cx="134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Badminton</a:t>
              </a:r>
              <a:endParaRPr b="1" i="1"/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3802081" y="3650400"/>
              <a:ext cx="1314000" cy="7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B5394"/>
                  </a:solidFill>
                </a:rPr>
                <a:t>Unit 2</a:t>
              </a:r>
              <a:endParaRPr b="1" sz="800">
                <a:solidFill>
                  <a:srgbClr val="0B5394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B5394"/>
                  </a:solidFill>
                </a:rPr>
                <a:t>Plan, assist and review</a:t>
              </a:r>
              <a:endParaRPr b="1" sz="800">
                <a:solidFill>
                  <a:srgbClr val="0B5394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B5394"/>
                  </a:solidFill>
                </a:rPr>
                <a:t>s</a:t>
              </a:r>
              <a:r>
                <a:rPr b="1" lang="en" sz="800">
                  <a:solidFill>
                    <a:srgbClr val="0B5394"/>
                  </a:solidFill>
                </a:rPr>
                <a:t>port and activity sessions</a:t>
              </a:r>
              <a:endParaRPr b="1" sz="800">
                <a:solidFill>
                  <a:srgbClr val="0B5394"/>
                </a:solidFill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5404269" y="3531812"/>
              <a:ext cx="1089300" cy="5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B5394"/>
                  </a:solidFill>
                </a:rPr>
                <a:t>Volunteer</a:t>
              </a:r>
              <a:r>
                <a:rPr b="1" lang="en" sz="800">
                  <a:solidFill>
                    <a:srgbClr val="0B5394"/>
                  </a:solidFill>
                </a:rPr>
                <a:t> for </a:t>
              </a:r>
              <a:r>
                <a:rPr b="1" lang="en" sz="800">
                  <a:solidFill>
                    <a:srgbClr val="0B5394"/>
                  </a:solidFill>
                </a:rPr>
                <a:t>festivals</a:t>
              </a:r>
              <a:endParaRPr b="1" i="1">
                <a:solidFill>
                  <a:srgbClr val="0B5394"/>
                </a:solidFill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2134394" y="3709087"/>
              <a:ext cx="1215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B5394"/>
                  </a:solidFill>
                </a:rPr>
                <a:t>Unit 1</a:t>
              </a:r>
              <a:endParaRPr b="1" sz="800">
                <a:solidFill>
                  <a:srgbClr val="0B5394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B5394"/>
                  </a:solidFill>
                </a:rPr>
                <a:t>Developing Leadership Skills</a:t>
              </a:r>
              <a:endParaRPr b="1" sz="800">
                <a:solidFill>
                  <a:srgbClr val="0B5394"/>
                </a:solidFill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835180" y="4165425"/>
              <a:ext cx="996000" cy="5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Athletics</a:t>
              </a:r>
              <a:endParaRPr b="1" i="1"/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3656320" y="4355022"/>
              <a:ext cx="134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Fitness PEP</a:t>
              </a:r>
              <a:endParaRPr b="1" i="1"/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4718770" y="4254373"/>
              <a:ext cx="10422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Gymnastics</a:t>
              </a:r>
              <a:endParaRPr b="1" i="1"/>
            </a:p>
          </p:txBody>
        </p:sp>
        <p:cxnSp>
          <p:nvCxnSpPr>
            <p:cNvPr id="118" name="Google Shape;118;p13"/>
            <p:cNvCxnSpPr/>
            <p:nvPr/>
          </p:nvCxnSpPr>
          <p:spPr>
            <a:xfrm>
              <a:off x="5318606" y="4824655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119" name="Google Shape;119;p13"/>
            <p:cNvCxnSpPr/>
            <p:nvPr/>
          </p:nvCxnSpPr>
          <p:spPr>
            <a:xfrm>
              <a:off x="4321689" y="4824630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120" name="Google Shape;120;p13"/>
            <p:cNvCxnSpPr/>
            <p:nvPr/>
          </p:nvCxnSpPr>
          <p:spPr>
            <a:xfrm>
              <a:off x="3233719" y="4806755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121" name="Google Shape;121;p13"/>
            <p:cNvSpPr txBox="1"/>
            <p:nvPr/>
          </p:nvSpPr>
          <p:spPr>
            <a:xfrm>
              <a:off x="2588245" y="4378622"/>
              <a:ext cx="134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Cross Country</a:t>
              </a:r>
              <a:endParaRPr b="1" i="1"/>
            </a:p>
          </p:txBody>
        </p:sp>
        <p:cxnSp>
          <p:nvCxnSpPr>
            <p:cNvPr id="122" name="Google Shape;122;p13"/>
            <p:cNvCxnSpPr/>
            <p:nvPr/>
          </p:nvCxnSpPr>
          <p:spPr>
            <a:xfrm>
              <a:off x="3760952" y="5048159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123" name="Google Shape;123;p13"/>
            <p:cNvCxnSpPr/>
            <p:nvPr/>
          </p:nvCxnSpPr>
          <p:spPr>
            <a:xfrm>
              <a:off x="2635431" y="5056684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124" name="Google Shape;124;p13"/>
            <p:cNvSpPr txBox="1"/>
            <p:nvPr/>
          </p:nvSpPr>
          <p:spPr>
            <a:xfrm>
              <a:off x="3152620" y="5283833"/>
              <a:ext cx="134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800">
                  <a:solidFill>
                    <a:schemeClr val="dk1"/>
                  </a:solidFill>
                </a:rPr>
                <a:t>T</a:t>
              </a:r>
              <a:r>
                <a:rPr b="1" lang="en" sz="800">
                  <a:solidFill>
                    <a:schemeClr val="dk1"/>
                  </a:solidFill>
                </a:rPr>
                <a:t>heory Health Fitness &amp; Wellbeing</a:t>
              </a:r>
              <a:endParaRPr b="1" i="1"/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4362607" y="5184246"/>
              <a:ext cx="10422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Netball</a:t>
              </a:r>
              <a:endParaRPr b="1" i="1"/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1965282" y="5290770"/>
              <a:ext cx="134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Football</a:t>
              </a:r>
              <a:endParaRPr b="1" i="1"/>
            </a:p>
          </p:txBody>
        </p:sp>
        <p:cxnSp>
          <p:nvCxnSpPr>
            <p:cNvPr id="127" name="Google Shape;127;p13"/>
            <p:cNvCxnSpPr/>
            <p:nvPr/>
          </p:nvCxnSpPr>
          <p:spPr>
            <a:xfrm>
              <a:off x="4874139" y="5057045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128" name="Google Shape;128;p13"/>
            <p:cNvSpPr txBox="1"/>
            <p:nvPr/>
          </p:nvSpPr>
          <p:spPr>
            <a:xfrm>
              <a:off x="2363865" y="5983113"/>
              <a:ext cx="118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Basketball</a:t>
              </a:r>
              <a:endParaRPr b="1" i="1"/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2823143" y="7004551"/>
              <a:ext cx="118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Theory A&amp;P</a:t>
              </a:r>
              <a:endParaRPr b="1" i="1"/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1808216" y="6994326"/>
              <a:ext cx="118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Football</a:t>
              </a:r>
              <a:endParaRPr b="1" i="1"/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3355905" y="6007413"/>
              <a:ext cx="118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Cross Country</a:t>
              </a:r>
              <a:endParaRPr b="1" i="1"/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1543047" y="6006887"/>
              <a:ext cx="794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Fitness Methods</a:t>
              </a:r>
              <a:endParaRPr b="1" i="1"/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3590606" y="7788759"/>
              <a:ext cx="9534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Basketball</a:t>
              </a:r>
              <a:endParaRPr b="1" i="1"/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4720174" y="7778084"/>
              <a:ext cx="9534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Football</a:t>
              </a:r>
              <a:endParaRPr b="1" i="1"/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2900881" y="8632659"/>
              <a:ext cx="9534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Gymnastics</a:t>
              </a:r>
              <a:endParaRPr b="1" i="1"/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4117534" y="8656659"/>
              <a:ext cx="9534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Netball</a:t>
              </a:r>
              <a:endParaRPr b="1" i="1"/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5307057" y="8658134"/>
              <a:ext cx="9534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Fitness Testing</a:t>
              </a:r>
              <a:endParaRPr b="1" i="1"/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5935320" y="5357375"/>
              <a:ext cx="882600" cy="5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Striking &amp; Fielding</a:t>
              </a:r>
              <a:endParaRPr b="1" i="1"/>
            </a:p>
          </p:txBody>
        </p:sp>
        <p:cxnSp>
          <p:nvCxnSpPr>
            <p:cNvPr id="139" name="Google Shape;139;p13"/>
            <p:cNvCxnSpPr/>
            <p:nvPr/>
          </p:nvCxnSpPr>
          <p:spPr>
            <a:xfrm>
              <a:off x="489219" y="6749012"/>
              <a:ext cx="321300" cy="101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140" name="Google Shape;140;p13"/>
            <p:cNvSpPr txBox="1"/>
            <p:nvPr/>
          </p:nvSpPr>
          <p:spPr>
            <a:xfrm>
              <a:off x="1641594" y="8649712"/>
              <a:ext cx="9960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Handball</a:t>
              </a:r>
              <a:endParaRPr b="1" i="1"/>
            </a:p>
          </p:txBody>
        </p:sp>
      </p:grpSp>
      <p:sp>
        <p:nvSpPr>
          <p:cNvPr id="141" name="Google Shape;141;p13"/>
          <p:cNvSpPr txBox="1"/>
          <p:nvPr/>
        </p:nvSpPr>
        <p:spPr>
          <a:xfrm>
            <a:off x="249625" y="580050"/>
            <a:ext cx="62940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 Redmoor PE student will be inspired to lead a lifelong healthy active lifestyle and have the opportunity to engage in competitive sport.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 allow students to participate in a challenging and enjoyable environment that focuses on the physical and holistic development of our students.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Our curriculum develops skills to build the whole character and embeds values such as teamwork, resilience and respect.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42" name="Google Shape;142;p13"/>
          <p:cNvCxnSpPr/>
          <p:nvPr/>
        </p:nvCxnSpPr>
        <p:spPr>
          <a:xfrm rot="10800000">
            <a:off x="2295618" y="8870428"/>
            <a:ext cx="300" cy="27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43" name="Google Shape;143;p13"/>
          <p:cNvCxnSpPr/>
          <p:nvPr/>
        </p:nvCxnSpPr>
        <p:spPr>
          <a:xfrm flipH="1" rot="10800000">
            <a:off x="872725" y="8370775"/>
            <a:ext cx="228600" cy="16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44" name="Google Shape;144;p13"/>
          <p:cNvSpPr txBox="1"/>
          <p:nvPr/>
        </p:nvSpPr>
        <p:spPr>
          <a:xfrm>
            <a:off x="825092" y="8113749"/>
            <a:ext cx="9534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Tennis</a:t>
            </a:r>
            <a:endParaRPr b="1" i="1"/>
          </a:p>
        </p:txBody>
      </p:sp>
      <p:cxnSp>
        <p:nvCxnSpPr>
          <p:cNvPr id="145" name="Google Shape;145;p13"/>
          <p:cNvCxnSpPr/>
          <p:nvPr/>
        </p:nvCxnSpPr>
        <p:spPr>
          <a:xfrm flipH="1" rot="10800000">
            <a:off x="1866900" y="8601000"/>
            <a:ext cx="9600" cy="276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46" name="Google Shape;146;p13"/>
          <p:cNvSpPr txBox="1"/>
          <p:nvPr/>
        </p:nvSpPr>
        <p:spPr>
          <a:xfrm>
            <a:off x="422705" y="9111787"/>
            <a:ext cx="9534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Athletics (T&amp;F)</a:t>
            </a:r>
            <a:endParaRPr b="1" i="1"/>
          </a:p>
        </p:txBody>
      </p:sp>
      <p:cxnSp>
        <p:nvCxnSpPr>
          <p:cNvPr id="147" name="Google Shape;147;p13"/>
          <p:cNvCxnSpPr/>
          <p:nvPr/>
        </p:nvCxnSpPr>
        <p:spPr>
          <a:xfrm flipH="1" rot="10800000">
            <a:off x="662443" y="7858078"/>
            <a:ext cx="385200" cy="21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48" name="Google Shape;148;p13"/>
          <p:cNvSpPr txBox="1"/>
          <p:nvPr/>
        </p:nvSpPr>
        <p:spPr>
          <a:xfrm>
            <a:off x="1394992" y="8222337"/>
            <a:ext cx="9534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OAA</a:t>
            </a:r>
            <a:endParaRPr b="1" i="1"/>
          </a:p>
        </p:txBody>
      </p:sp>
      <p:cxnSp>
        <p:nvCxnSpPr>
          <p:cNvPr id="149" name="Google Shape;149;p13"/>
          <p:cNvCxnSpPr/>
          <p:nvPr/>
        </p:nvCxnSpPr>
        <p:spPr>
          <a:xfrm flipH="1" rot="10800000">
            <a:off x="1038225" y="8870400"/>
            <a:ext cx="113400" cy="235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0" name="Google Shape;150;p13"/>
          <p:cNvSpPr txBox="1"/>
          <p:nvPr/>
        </p:nvSpPr>
        <p:spPr>
          <a:xfrm>
            <a:off x="825092" y="7704024"/>
            <a:ext cx="9534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Cricket</a:t>
            </a:r>
            <a:endParaRPr b="1" i="1"/>
          </a:p>
        </p:txBody>
      </p:sp>
      <p:sp>
        <p:nvSpPr>
          <p:cNvPr id="151" name="Google Shape;151;p13"/>
          <p:cNvSpPr txBox="1"/>
          <p:nvPr/>
        </p:nvSpPr>
        <p:spPr>
          <a:xfrm>
            <a:off x="123292" y="6816924"/>
            <a:ext cx="9534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Rounders</a:t>
            </a:r>
            <a:endParaRPr b="1" i="1"/>
          </a:p>
        </p:txBody>
      </p:sp>
      <p:pic>
        <p:nvPicPr>
          <p:cNvPr id="152" name="Google Shape;15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1400" y="8213775"/>
            <a:ext cx="346201" cy="34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5081" y="4110800"/>
            <a:ext cx="612294" cy="2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/>
          <p:cNvSpPr txBox="1"/>
          <p:nvPr/>
        </p:nvSpPr>
        <p:spPr>
          <a:xfrm>
            <a:off x="6350100" y="1476400"/>
            <a:ext cx="10893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B5394"/>
                </a:solidFill>
              </a:rPr>
              <a:t>Assist with school events </a:t>
            </a:r>
            <a:endParaRPr b="1" sz="800">
              <a:solidFill>
                <a:srgbClr val="0B5394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B5394"/>
                </a:solidFill>
              </a:rPr>
              <a:t>(sports day)</a:t>
            </a:r>
            <a:endParaRPr b="1" sz="800">
              <a:solidFill>
                <a:srgbClr val="0B5394"/>
              </a:solidFill>
            </a:endParaRPr>
          </a:p>
        </p:txBody>
      </p:sp>
      <p:cxnSp>
        <p:nvCxnSpPr>
          <p:cNvPr id="155" name="Google Shape;155;p13"/>
          <p:cNvCxnSpPr/>
          <p:nvPr/>
        </p:nvCxnSpPr>
        <p:spPr>
          <a:xfrm flipH="1">
            <a:off x="6874800" y="2057200"/>
            <a:ext cx="154800" cy="289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pic>
        <p:nvPicPr>
          <p:cNvPr id="156" name="Google Shape;1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215899" y="5825566"/>
            <a:ext cx="285301" cy="30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3812" y="9471882"/>
            <a:ext cx="346200" cy="45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400000">
            <a:off x="5983900" y="9322869"/>
            <a:ext cx="794500" cy="104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2450" y="9410580"/>
            <a:ext cx="473922" cy="58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13"/>
          <p:cNvCxnSpPr/>
          <p:nvPr/>
        </p:nvCxnSpPr>
        <p:spPr>
          <a:xfrm>
            <a:off x="4609958" y="7146037"/>
            <a:ext cx="0" cy="27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1" name="Google Shape;161;p13"/>
          <p:cNvSpPr txBox="1"/>
          <p:nvPr/>
        </p:nvSpPr>
        <p:spPr>
          <a:xfrm>
            <a:off x="4019849" y="7423214"/>
            <a:ext cx="118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Netball</a:t>
            </a:r>
            <a:endParaRPr b="1" i="1"/>
          </a:p>
        </p:txBody>
      </p:sp>
      <p:cxnSp>
        <p:nvCxnSpPr>
          <p:cNvPr id="162" name="Google Shape;162;p13"/>
          <p:cNvCxnSpPr/>
          <p:nvPr/>
        </p:nvCxnSpPr>
        <p:spPr>
          <a:xfrm>
            <a:off x="5142710" y="6868824"/>
            <a:ext cx="0" cy="27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3" name="Google Shape;163;p13"/>
          <p:cNvSpPr txBox="1"/>
          <p:nvPr/>
        </p:nvSpPr>
        <p:spPr>
          <a:xfrm>
            <a:off x="4552609" y="6454750"/>
            <a:ext cx="118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Gymnastics</a:t>
            </a:r>
            <a:endParaRPr b="1" i="1"/>
          </a:p>
        </p:txBody>
      </p:sp>
      <p:cxnSp>
        <p:nvCxnSpPr>
          <p:cNvPr id="164" name="Google Shape;164;p13"/>
          <p:cNvCxnSpPr/>
          <p:nvPr/>
        </p:nvCxnSpPr>
        <p:spPr>
          <a:xfrm>
            <a:off x="6016710" y="6868824"/>
            <a:ext cx="0" cy="27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5" name="Google Shape;165;p13"/>
          <p:cNvSpPr txBox="1"/>
          <p:nvPr/>
        </p:nvSpPr>
        <p:spPr>
          <a:xfrm>
            <a:off x="5426609" y="6454750"/>
            <a:ext cx="118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OAA</a:t>
            </a:r>
            <a:endParaRPr b="1" i="1"/>
          </a:p>
        </p:txBody>
      </p:sp>
      <p:cxnSp>
        <p:nvCxnSpPr>
          <p:cNvPr id="166" name="Google Shape;166;p13"/>
          <p:cNvCxnSpPr/>
          <p:nvPr/>
        </p:nvCxnSpPr>
        <p:spPr>
          <a:xfrm>
            <a:off x="6543675" y="7192975"/>
            <a:ext cx="162000" cy="236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7" name="Google Shape;167;p13"/>
          <p:cNvSpPr txBox="1"/>
          <p:nvPr/>
        </p:nvSpPr>
        <p:spPr>
          <a:xfrm>
            <a:off x="6162856" y="7423214"/>
            <a:ext cx="118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Athletics</a:t>
            </a:r>
            <a:endParaRPr b="1" i="1"/>
          </a:p>
        </p:txBody>
      </p:sp>
      <p:cxnSp>
        <p:nvCxnSpPr>
          <p:cNvPr id="168" name="Google Shape;168;p13"/>
          <p:cNvCxnSpPr/>
          <p:nvPr/>
        </p:nvCxnSpPr>
        <p:spPr>
          <a:xfrm>
            <a:off x="6809556" y="6624401"/>
            <a:ext cx="285300" cy="12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9" name="Google Shape;169;p13"/>
          <p:cNvSpPr txBox="1"/>
          <p:nvPr/>
        </p:nvSpPr>
        <p:spPr>
          <a:xfrm>
            <a:off x="6034584" y="6237475"/>
            <a:ext cx="118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Handball</a:t>
            </a:r>
            <a:endParaRPr b="1" i="1"/>
          </a:p>
        </p:txBody>
      </p:sp>
      <p:pic>
        <p:nvPicPr>
          <p:cNvPr id="170" name="Google Shape;17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37375" y="6542950"/>
            <a:ext cx="285299" cy="28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03200" y="6372162"/>
            <a:ext cx="192899" cy="19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53650" y="5825563"/>
            <a:ext cx="192901" cy="19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9625" y="7429374"/>
            <a:ext cx="228600" cy="55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25327" y="7528639"/>
            <a:ext cx="285300" cy="3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94300" y="4575551"/>
            <a:ext cx="154800" cy="15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779738" y="4859288"/>
            <a:ext cx="473922" cy="33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877550" y="7524387"/>
            <a:ext cx="285300" cy="2588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13"/>
          <p:cNvCxnSpPr/>
          <p:nvPr/>
        </p:nvCxnSpPr>
        <p:spPr>
          <a:xfrm>
            <a:off x="2295775" y="5259418"/>
            <a:ext cx="0" cy="27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9" name="Google Shape;179;p13"/>
          <p:cNvSpPr txBox="1"/>
          <p:nvPr/>
        </p:nvSpPr>
        <p:spPr>
          <a:xfrm>
            <a:off x="1623613" y="4797722"/>
            <a:ext cx="134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Rugby</a:t>
            </a:r>
            <a:endParaRPr b="1" i="1"/>
          </a:p>
        </p:txBody>
      </p:sp>
      <p:cxnSp>
        <p:nvCxnSpPr>
          <p:cNvPr id="180" name="Google Shape;180;p13"/>
          <p:cNvCxnSpPr/>
          <p:nvPr/>
        </p:nvCxnSpPr>
        <p:spPr>
          <a:xfrm>
            <a:off x="1871712" y="5536622"/>
            <a:ext cx="0" cy="27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1" name="Google Shape;181;p13"/>
          <p:cNvSpPr txBox="1"/>
          <p:nvPr/>
        </p:nvSpPr>
        <p:spPr>
          <a:xfrm>
            <a:off x="1199538" y="5746258"/>
            <a:ext cx="134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Handball</a:t>
            </a:r>
            <a:endParaRPr b="1" i="1"/>
          </a:p>
        </p:txBody>
      </p:sp>
      <p:cxnSp>
        <p:nvCxnSpPr>
          <p:cNvPr id="182" name="Google Shape;182;p13"/>
          <p:cNvCxnSpPr/>
          <p:nvPr/>
        </p:nvCxnSpPr>
        <p:spPr>
          <a:xfrm flipH="1" rot="10800000">
            <a:off x="923925" y="5432025"/>
            <a:ext cx="227700" cy="19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3" name="Google Shape;183;p13"/>
          <p:cNvSpPr txBox="1"/>
          <p:nvPr/>
        </p:nvSpPr>
        <p:spPr>
          <a:xfrm>
            <a:off x="123288" y="5584333"/>
            <a:ext cx="134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Basketball</a:t>
            </a:r>
            <a:endParaRPr b="1" i="1"/>
          </a:p>
        </p:txBody>
      </p:sp>
      <p:cxnSp>
        <p:nvCxnSpPr>
          <p:cNvPr id="184" name="Google Shape;184;p13"/>
          <p:cNvCxnSpPr/>
          <p:nvPr/>
        </p:nvCxnSpPr>
        <p:spPr>
          <a:xfrm>
            <a:off x="818887" y="4392726"/>
            <a:ext cx="336300" cy="17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5" name="Google Shape;185;p13"/>
          <p:cNvSpPr txBox="1"/>
          <p:nvPr/>
        </p:nvSpPr>
        <p:spPr>
          <a:xfrm>
            <a:off x="1038236" y="4151288"/>
            <a:ext cx="9960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Striking &amp; Fielding</a:t>
            </a:r>
            <a:endParaRPr b="1" i="1"/>
          </a:p>
        </p:txBody>
      </p:sp>
      <p:sp>
        <p:nvSpPr>
          <p:cNvPr id="186" name="Google Shape;186;p13"/>
          <p:cNvSpPr txBox="1"/>
          <p:nvPr/>
        </p:nvSpPr>
        <p:spPr>
          <a:xfrm>
            <a:off x="6347675" y="8185050"/>
            <a:ext cx="996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Learning Fundamental Skills and Rules</a:t>
            </a:r>
            <a:endParaRPr sz="700"/>
          </a:p>
        </p:txBody>
      </p:sp>
      <p:sp>
        <p:nvSpPr>
          <p:cNvPr id="187" name="Google Shape;187;p13"/>
          <p:cNvSpPr txBox="1"/>
          <p:nvPr/>
        </p:nvSpPr>
        <p:spPr>
          <a:xfrm>
            <a:off x="657225" y="6553200"/>
            <a:ext cx="9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Developing Skills, Techniques &amp; Rules</a:t>
            </a:r>
            <a:endParaRPr sz="700"/>
          </a:p>
        </p:txBody>
      </p:sp>
      <p:sp>
        <p:nvSpPr>
          <p:cNvPr id="188" name="Google Shape;188;p13"/>
          <p:cNvSpPr txBox="1"/>
          <p:nvPr/>
        </p:nvSpPr>
        <p:spPr>
          <a:xfrm>
            <a:off x="6391275" y="4581375"/>
            <a:ext cx="794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Performing Skills with Technique, Tactics &amp; Leadership</a:t>
            </a:r>
            <a:endParaRPr sz="700"/>
          </a:p>
        </p:txBody>
      </p:sp>
      <p:sp>
        <p:nvSpPr>
          <p:cNvPr id="189" name="Google Shape;189;p13"/>
          <p:cNvSpPr txBox="1"/>
          <p:nvPr/>
        </p:nvSpPr>
        <p:spPr>
          <a:xfrm>
            <a:off x="1371600" y="3162300"/>
            <a:ext cx="6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Core PE for enjoyment</a:t>
            </a:r>
            <a:endParaRPr sz="700"/>
          </a:p>
        </p:txBody>
      </p:sp>
      <p:sp>
        <p:nvSpPr>
          <p:cNvPr id="190" name="Google Shape;190;p13"/>
          <p:cNvSpPr txBox="1"/>
          <p:nvPr/>
        </p:nvSpPr>
        <p:spPr>
          <a:xfrm>
            <a:off x="5600700" y="2426625"/>
            <a:ext cx="6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Core PE for enjoyment</a:t>
            </a:r>
            <a:endParaRPr sz="700"/>
          </a:p>
        </p:txBody>
      </p:sp>
      <p:pic>
        <p:nvPicPr>
          <p:cNvPr id="191" name="Google Shape;191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flipH="1">
            <a:off x="308953" y="1151425"/>
            <a:ext cx="612300" cy="6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/>
          <p:nvPr/>
        </p:nvSpPr>
        <p:spPr>
          <a:xfrm>
            <a:off x="1664950" y="2002175"/>
            <a:ext cx="4497900" cy="2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197325" y="115875"/>
            <a:ext cx="566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REDMOOR ACADEMY</a:t>
            </a:r>
            <a:r>
              <a:rPr lang="en" sz="19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: P.E. GCSE CURRICULUM JOURNEY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100" y="-16300"/>
            <a:ext cx="7560000" cy="10692000"/>
          </a:xfrm>
          <a:prstGeom prst="frame">
            <a:avLst>
              <a:gd fmla="val 1945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794" y="115875"/>
            <a:ext cx="794500" cy="7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/>
          <p:nvPr/>
        </p:nvSpPr>
        <p:spPr>
          <a:xfrm>
            <a:off x="549700" y="10109826"/>
            <a:ext cx="653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Our students learn to love sport for life. 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201" name="Google Shape;201;p14"/>
          <p:cNvGrpSpPr/>
          <p:nvPr/>
        </p:nvGrpSpPr>
        <p:grpSpPr>
          <a:xfrm>
            <a:off x="550980" y="1208548"/>
            <a:ext cx="6725839" cy="8240099"/>
            <a:chOff x="402024" y="747135"/>
            <a:chExt cx="6725839" cy="8240099"/>
          </a:xfrm>
        </p:grpSpPr>
        <p:sp>
          <p:nvSpPr>
            <p:cNvPr id="202" name="Google Shape;202;p14"/>
            <p:cNvSpPr/>
            <p:nvPr/>
          </p:nvSpPr>
          <p:spPr>
            <a:xfrm>
              <a:off x="1534553" y="3311200"/>
              <a:ext cx="46281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4"/>
            <p:cNvSpPr txBox="1"/>
            <p:nvPr/>
          </p:nvSpPr>
          <p:spPr>
            <a:xfrm>
              <a:off x="2982682" y="2719463"/>
              <a:ext cx="134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Netball</a:t>
              </a:r>
              <a:endParaRPr b="1" i="1"/>
            </a:p>
          </p:txBody>
        </p:sp>
        <p:sp>
          <p:nvSpPr>
            <p:cNvPr id="204" name="Google Shape;204;p14"/>
            <p:cNvSpPr txBox="1"/>
            <p:nvPr/>
          </p:nvSpPr>
          <p:spPr>
            <a:xfrm>
              <a:off x="4794669" y="2781813"/>
              <a:ext cx="1042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Handball</a:t>
              </a:r>
              <a:endParaRPr b="1" i="1"/>
            </a:p>
          </p:txBody>
        </p:sp>
        <p:sp>
          <p:nvSpPr>
            <p:cNvPr id="205" name="Google Shape;205;p14"/>
            <p:cNvSpPr txBox="1"/>
            <p:nvPr/>
          </p:nvSpPr>
          <p:spPr>
            <a:xfrm>
              <a:off x="5734194" y="2043125"/>
              <a:ext cx="9960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Athletics</a:t>
              </a:r>
              <a:endParaRPr b="1" sz="800"/>
            </a:p>
          </p:txBody>
        </p:sp>
        <p:sp>
          <p:nvSpPr>
            <p:cNvPr id="206" name="Google Shape;206;p14"/>
            <p:cNvSpPr txBox="1"/>
            <p:nvPr/>
          </p:nvSpPr>
          <p:spPr>
            <a:xfrm>
              <a:off x="2232519" y="969392"/>
              <a:ext cx="1474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B5394"/>
                  </a:solidFill>
                </a:rPr>
                <a:t>Socio-</a:t>
              </a:r>
              <a:r>
                <a:rPr b="1" lang="en" sz="800">
                  <a:solidFill>
                    <a:srgbClr val="0B5394"/>
                  </a:solidFill>
                </a:rPr>
                <a:t>Cultural</a:t>
              </a:r>
              <a:r>
                <a:rPr b="1" lang="en" sz="800">
                  <a:solidFill>
                    <a:srgbClr val="0B5394"/>
                  </a:solidFill>
                </a:rPr>
                <a:t> Issues </a:t>
              </a:r>
              <a:endParaRPr b="1" sz="800">
                <a:solidFill>
                  <a:srgbClr val="0B5394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Calibri"/>
                  <a:ea typeface="Calibri"/>
                  <a:cs typeface="Calibri"/>
                  <a:sym typeface="Calibri"/>
                </a:rPr>
                <a:t>Sportsmanship, Gamesmanship, Deviance</a:t>
              </a:r>
              <a:endParaRPr sz="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7" name="Google Shape;207;p14"/>
            <p:cNvCxnSpPr/>
            <p:nvPr/>
          </p:nvCxnSpPr>
          <p:spPr>
            <a:xfrm>
              <a:off x="4645539" y="3374226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08" name="Google Shape;208;p14"/>
            <p:cNvCxnSpPr/>
            <p:nvPr/>
          </p:nvCxnSpPr>
          <p:spPr>
            <a:xfrm>
              <a:off x="2090169" y="3374239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5318606" y="3175559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3640927" y="3167409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2419606" y="3134559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2270507" y="1651976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4328006" y="1441696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2955127" y="1441696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5928206" y="3396426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216" name="Google Shape;216;p14"/>
            <p:cNvSpPr/>
            <p:nvPr/>
          </p:nvSpPr>
          <p:spPr>
            <a:xfrm flipH="1" rot="5400000">
              <a:off x="5252413" y="1640891"/>
              <a:ext cx="1874400" cy="1876500"/>
            </a:xfrm>
            <a:prstGeom prst="blockArc">
              <a:avLst>
                <a:gd fmla="val 10884908" name="adj1"/>
                <a:gd fmla="val 21494355" name="adj2"/>
                <a:gd fmla="val 11021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5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1534553" y="6631401"/>
              <a:ext cx="46281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 rot="5400000">
              <a:off x="5252413" y="4961091"/>
              <a:ext cx="1874400" cy="1876500"/>
            </a:xfrm>
            <a:prstGeom prst="blockArc">
              <a:avLst>
                <a:gd fmla="val 10884908" name="adj1"/>
                <a:gd fmla="val 21494355" name="adj2"/>
                <a:gd fmla="val 11021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5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 flipH="1" rot="-5399450">
              <a:off x="396125" y="3368541"/>
              <a:ext cx="1874100" cy="1731600"/>
            </a:xfrm>
            <a:prstGeom prst="blockArc">
              <a:avLst>
                <a:gd fmla="val 10884908" name="adj1"/>
                <a:gd fmla="val 21494355" name="adj2"/>
                <a:gd fmla="val 11021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5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1362927" y="4978075"/>
              <a:ext cx="45693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1" name="Google Shape;221;p14"/>
            <p:cNvCxnSpPr/>
            <p:nvPr/>
          </p:nvCxnSpPr>
          <p:spPr>
            <a:xfrm flipH="1" rot="10800000">
              <a:off x="6570594" y="2112125"/>
              <a:ext cx="350400" cy="81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3946004" y="6430437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2933789" y="6441262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1898769" y="6487612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225" name="Google Shape;225;p14"/>
            <p:cNvSpPr txBox="1"/>
            <p:nvPr/>
          </p:nvSpPr>
          <p:spPr>
            <a:xfrm>
              <a:off x="4946100" y="6981176"/>
              <a:ext cx="118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Rugby</a:t>
              </a:r>
              <a:endParaRPr b="1" i="1"/>
            </a:p>
          </p:txBody>
        </p:sp>
        <p:cxnSp>
          <p:nvCxnSpPr>
            <p:cNvPr id="226" name="Google Shape;226;p14"/>
            <p:cNvCxnSpPr/>
            <p:nvPr/>
          </p:nvCxnSpPr>
          <p:spPr>
            <a:xfrm>
              <a:off x="5536206" y="6741924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3413252" y="6675474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2436919" y="6672274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229" name="Google Shape;229;p14"/>
            <p:cNvSpPr/>
            <p:nvPr/>
          </p:nvSpPr>
          <p:spPr>
            <a:xfrm flipH="1" rot="-5399450">
              <a:off x="374574" y="6650391"/>
              <a:ext cx="1874100" cy="1818900"/>
            </a:xfrm>
            <a:prstGeom prst="blockArc">
              <a:avLst>
                <a:gd fmla="val 10884908" name="adj1"/>
                <a:gd fmla="val 21494355" name="adj2"/>
                <a:gd fmla="val 11021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5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1360950" y="8307800"/>
              <a:ext cx="48861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 txBox="1"/>
            <p:nvPr/>
          </p:nvSpPr>
          <p:spPr>
            <a:xfrm>
              <a:off x="2218411" y="7788762"/>
              <a:ext cx="9534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Rugby</a:t>
              </a:r>
              <a:endParaRPr b="1" i="1"/>
            </a:p>
          </p:txBody>
        </p:sp>
        <p:cxnSp>
          <p:nvCxnSpPr>
            <p:cNvPr id="232" name="Google Shape;232;p14"/>
            <p:cNvCxnSpPr/>
            <p:nvPr/>
          </p:nvCxnSpPr>
          <p:spPr>
            <a:xfrm>
              <a:off x="5196857" y="8156680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3946005" y="8156693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2695130" y="8156693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5775806" y="8390173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36" name="Google Shape;236;p14"/>
            <p:cNvCxnSpPr/>
            <p:nvPr/>
          </p:nvCxnSpPr>
          <p:spPr>
            <a:xfrm>
              <a:off x="4594252" y="8407061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37" name="Google Shape;237;p14"/>
            <p:cNvCxnSpPr/>
            <p:nvPr/>
          </p:nvCxnSpPr>
          <p:spPr>
            <a:xfrm>
              <a:off x="3363706" y="8390174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238" name="Google Shape;238;p14"/>
            <p:cNvSpPr/>
            <p:nvPr/>
          </p:nvSpPr>
          <p:spPr>
            <a:xfrm>
              <a:off x="5731975" y="4840501"/>
              <a:ext cx="563700" cy="461700"/>
            </a:xfrm>
            <a:prstGeom prst="ellipse">
              <a:avLst/>
            </a:prstGeom>
            <a:solidFill>
              <a:srgbClr val="000000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9</a:t>
              </a:r>
              <a:endParaRPr b="1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136025" y="3147238"/>
              <a:ext cx="563700" cy="461700"/>
            </a:xfrm>
            <a:prstGeom prst="ellipse">
              <a:avLst/>
            </a:prstGeom>
            <a:solidFill>
              <a:srgbClr val="000000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10</a:t>
              </a:r>
              <a:endParaRPr b="1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5840250" y="1471330"/>
              <a:ext cx="563700" cy="461700"/>
            </a:xfrm>
            <a:prstGeom prst="ellipse">
              <a:avLst/>
            </a:prstGeom>
            <a:solidFill>
              <a:srgbClr val="000000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11</a:t>
              </a:r>
              <a:endParaRPr b="1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136025" y="6523488"/>
              <a:ext cx="563700" cy="461700"/>
            </a:xfrm>
            <a:prstGeom prst="ellipse">
              <a:avLst/>
            </a:prstGeom>
            <a:solidFill>
              <a:srgbClr val="000000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8</a:t>
              </a:r>
              <a:endParaRPr b="1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6094778" y="8156688"/>
              <a:ext cx="563700" cy="461700"/>
            </a:xfrm>
            <a:prstGeom prst="ellipse">
              <a:avLst/>
            </a:prstGeom>
            <a:solidFill>
              <a:srgbClr val="000000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7</a:t>
              </a:r>
              <a:endParaRPr b="1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243" name="Google Shape;243;p14"/>
            <p:cNvCxnSpPr/>
            <p:nvPr/>
          </p:nvCxnSpPr>
          <p:spPr>
            <a:xfrm>
              <a:off x="3564727" y="1660125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44" name="Google Shape;244;p14"/>
            <p:cNvCxnSpPr/>
            <p:nvPr/>
          </p:nvCxnSpPr>
          <p:spPr>
            <a:xfrm>
              <a:off x="5088727" y="1660125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45" name="Google Shape;245;p14"/>
            <p:cNvCxnSpPr/>
            <p:nvPr/>
          </p:nvCxnSpPr>
          <p:spPr>
            <a:xfrm flipH="1" rot="10800000">
              <a:off x="722781" y="4558238"/>
              <a:ext cx="318900" cy="72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46" name="Google Shape;246;p14"/>
            <p:cNvCxnSpPr/>
            <p:nvPr/>
          </p:nvCxnSpPr>
          <p:spPr>
            <a:xfrm flipH="1" rot="10800000">
              <a:off x="6649345" y="5560175"/>
              <a:ext cx="307800" cy="60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247" name="Google Shape;247;p14"/>
            <p:cNvSpPr txBox="1"/>
            <p:nvPr/>
          </p:nvSpPr>
          <p:spPr>
            <a:xfrm>
              <a:off x="3590606" y="1127229"/>
              <a:ext cx="14748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B5394"/>
                  </a:solidFill>
                </a:rPr>
                <a:t>Sport Psychology </a:t>
              </a:r>
              <a:r>
                <a:rPr lang="en" sz="800">
                  <a:latin typeface="Calibri"/>
                  <a:ea typeface="Calibri"/>
                  <a:cs typeface="Calibri"/>
                  <a:sym typeface="Calibri"/>
                </a:rPr>
                <a:t>Feedback, Guidance, </a:t>
              </a:r>
              <a:r>
                <a:rPr lang="en" sz="800">
                  <a:latin typeface="Calibri"/>
                  <a:ea typeface="Calibri"/>
                  <a:cs typeface="Calibri"/>
                  <a:sym typeface="Calibri"/>
                </a:rPr>
                <a:t>Practice</a:t>
              </a:r>
              <a:endParaRPr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4"/>
            <p:cNvSpPr txBox="1"/>
            <p:nvPr/>
          </p:nvSpPr>
          <p:spPr>
            <a:xfrm>
              <a:off x="2842131" y="1957879"/>
              <a:ext cx="14748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Write Up of PEP</a:t>
              </a:r>
              <a:endParaRPr b="1" i="1"/>
            </a:p>
          </p:txBody>
        </p:sp>
        <p:sp>
          <p:nvSpPr>
            <p:cNvPr id="249" name="Google Shape;249;p14"/>
            <p:cNvSpPr txBox="1"/>
            <p:nvPr/>
          </p:nvSpPr>
          <p:spPr>
            <a:xfrm>
              <a:off x="1533107" y="1962279"/>
              <a:ext cx="14748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Revision for Paper 1 &amp; 2</a:t>
              </a:r>
              <a:endParaRPr b="1" sz="800"/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4341601" y="1965429"/>
              <a:ext cx="14748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Performing PEP Sessions</a:t>
              </a:r>
              <a:endParaRPr b="1" i="1"/>
            </a:p>
          </p:txBody>
        </p:sp>
        <p:cxnSp>
          <p:nvCxnSpPr>
            <p:cNvPr id="251" name="Google Shape;251;p14"/>
            <p:cNvCxnSpPr/>
            <p:nvPr/>
          </p:nvCxnSpPr>
          <p:spPr>
            <a:xfrm>
              <a:off x="5536201" y="1441696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252" name="Google Shape;252;p14"/>
            <p:cNvSpPr txBox="1"/>
            <p:nvPr/>
          </p:nvSpPr>
          <p:spPr>
            <a:xfrm>
              <a:off x="4798794" y="747135"/>
              <a:ext cx="14748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B5394"/>
                  </a:solidFill>
                </a:rPr>
                <a:t>Health Fitness &amp; </a:t>
              </a:r>
              <a:r>
                <a:rPr b="1" lang="en" sz="800">
                  <a:solidFill>
                    <a:srgbClr val="0B5394"/>
                  </a:solidFill>
                </a:rPr>
                <a:t>Wellbeing </a:t>
              </a:r>
              <a:endParaRPr b="1" sz="800">
                <a:solidFill>
                  <a:srgbClr val="0B5394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Calibri"/>
                  <a:ea typeface="Calibri"/>
                  <a:cs typeface="Calibri"/>
                  <a:sym typeface="Calibri"/>
                </a:rPr>
                <a:t>HEFP, Lifestyle Choices, Nutrition, Optimum Weight</a:t>
              </a:r>
              <a:endParaRPr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4"/>
            <p:cNvSpPr txBox="1"/>
            <p:nvPr/>
          </p:nvSpPr>
          <p:spPr>
            <a:xfrm>
              <a:off x="1726170" y="2723063"/>
              <a:ext cx="134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Athletics</a:t>
              </a:r>
              <a:endParaRPr b="1" i="1"/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3979144" y="3641611"/>
              <a:ext cx="1314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B5394"/>
                  </a:solidFill>
                </a:rPr>
                <a:t>Movement Analysis </a:t>
              </a:r>
              <a:r>
                <a:rPr lang="en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Planes, Levers and Axis</a:t>
              </a:r>
              <a:endParaRPr b="1" sz="800">
                <a:solidFill>
                  <a:srgbClr val="0B5394"/>
                </a:solidFill>
              </a:endParaRPr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5404269" y="3531812"/>
              <a:ext cx="1089300" cy="5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>
                <a:solidFill>
                  <a:srgbClr val="0B5394"/>
                </a:solidFill>
              </a:endParaRPr>
            </a:p>
          </p:txBody>
        </p:sp>
        <p:sp>
          <p:nvSpPr>
            <p:cNvPr id="256" name="Google Shape;256;p14"/>
            <p:cNvSpPr txBox="1"/>
            <p:nvPr/>
          </p:nvSpPr>
          <p:spPr>
            <a:xfrm>
              <a:off x="1511869" y="3730662"/>
              <a:ext cx="1089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B5394"/>
                  </a:solidFill>
                </a:rPr>
                <a:t>Anatomy &amp; Physiology </a:t>
              </a:r>
              <a:r>
                <a:rPr lang="en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Skeletal System, Muscular Cardiovascular System, Respiratory System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System </a:t>
              </a:r>
              <a:endParaRPr b="1" sz="800">
                <a:solidFill>
                  <a:srgbClr val="0B5394"/>
                </a:solidFill>
              </a:endParaRPr>
            </a:p>
          </p:txBody>
        </p:sp>
        <p:sp>
          <p:nvSpPr>
            <p:cNvPr id="257" name="Google Shape;257;p14"/>
            <p:cNvSpPr txBox="1"/>
            <p:nvPr/>
          </p:nvSpPr>
          <p:spPr>
            <a:xfrm>
              <a:off x="835180" y="4165425"/>
              <a:ext cx="996000" cy="5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Athletics</a:t>
              </a:r>
              <a:endParaRPr b="1" i="1"/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3911319" y="4355012"/>
              <a:ext cx="882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Fitness PEP</a:t>
              </a:r>
              <a:endParaRPr b="1" i="1"/>
            </a:p>
          </p:txBody>
        </p:sp>
        <p:sp>
          <p:nvSpPr>
            <p:cNvPr id="259" name="Google Shape;259;p14"/>
            <p:cNvSpPr txBox="1"/>
            <p:nvPr/>
          </p:nvSpPr>
          <p:spPr>
            <a:xfrm>
              <a:off x="4718770" y="4254373"/>
              <a:ext cx="10422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Gymnastics</a:t>
              </a:r>
              <a:endParaRPr b="1" i="1"/>
            </a:p>
          </p:txBody>
        </p:sp>
        <p:cxnSp>
          <p:nvCxnSpPr>
            <p:cNvPr id="260" name="Google Shape;260;p14"/>
            <p:cNvCxnSpPr/>
            <p:nvPr/>
          </p:nvCxnSpPr>
          <p:spPr>
            <a:xfrm>
              <a:off x="5318606" y="4824655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61" name="Google Shape;261;p14"/>
            <p:cNvCxnSpPr/>
            <p:nvPr/>
          </p:nvCxnSpPr>
          <p:spPr>
            <a:xfrm>
              <a:off x="4321689" y="4824630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62" name="Google Shape;262;p14"/>
            <p:cNvCxnSpPr/>
            <p:nvPr/>
          </p:nvCxnSpPr>
          <p:spPr>
            <a:xfrm>
              <a:off x="3233719" y="4806755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263" name="Google Shape;263;p14"/>
            <p:cNvSpPr txBox="1"/>
            <p:nvPr/>
          </p:nvSpPr>
          <p:spPr>
            <a:xfrm>
              <a:off x="2588245" y="4378622"/>
              <a:ext cx="134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800">
                  <a:solidFill>
                    <a:schemeClr val="dk1"/>
                  </a:solidFill>
                </a:rPr>
                <a:t>Cross-Country</a:t>
              </a:r>
              <a:endParaRPr b="1" i="1"/>
            </a:p>
          </p:txBody>
        </p:sp>
        <p:cxnSp>
          <p:nvCxnSpPr>
            <p:cNvPr id="264" name="Google Shape;264;p14"/>
            <p:cNvCxnSpPr/>
            <p:nvPr/>
          </p:nvCxnSpPr>
          <p:spPr>
            <a:xfrm>
              <a:off x="3760952" y="5048159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265" name="Google Shape;265;p14"/>
            <p:cNvCxnSpPr/>
            <p:nvPr/>
          </p:nvCxnSpPr>
          <p:spPr>
            <a:xfrm>
              <a:off x="2635431" y="5056684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266" name="Google Shape;266;p14"/>
            <p:cNvSpPr txBox="1"/>
            <p:nvPr/>
          </p:nvSpPr>
          <p:spPr>
            <a:xfrm>
              <a:off x="3152620" y="5283833"/>
              <a:ext cx="134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</a:rPr>
                <a:t>Theory Health Fitness &amp; Wellbeing</a:t>
              </a:r>
              <a:endParaRPr b="1" i="1"/>
            </a:p>
          </p:txBody>
        </p:sp>
        <p:sp>
          <p:nvSpPr>
            <p:cNvPr id="267" name="Google Shape;267;p14"/>
            <p:cNvSpPr txBox="1"/>
            <p:nvPr/>
          </p:nvSpPr>
          <p:spPr>
            <a:xfrm>
              <a:off x="4362607" y="5184246"/>
              <a:ext cx="10422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Netball</a:t>
              </a:r>
              <a:endParaRPr b="1" i="1"/>
            </a:p>
          </p:txBody>
        </p:sp>
        <p:sp>
          <p:nvSpPr>
            <p:cNvPr id="268" name="Google Shape;268;p14"/>
            <p:cNvSpPr txBox="1"/>
            <p:nvPr/>
          </p:nvSpPr>
          <p:spPr>
            <a:xfrm>
              <a:off x="1965282" y="5290770"/>
              <a:ext cx="134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Football</a:t>
              </a:r>
              <a:endParaRPr b="1" i="1"/>
            </a:p>
          </p:txBody>
        </p:sp>
        <p:cxnSp>
          <p:nvCxnSpPr>
            <p:cNvPr id="269" name="Google Shape;269;p14"/>
            <p:cNvCxnSpPr/>
            <p:nvPr/>
          </p:nvCxnSpPr>
          <p:spPr>
            <a:xfrm>
              <a:off x="4874139" y="5057045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270" name="Google Shape;270;p14"/>
            <p:cNvSpPr txBox="1"/>
            <p:nvPr/>
          </p:nvSpPr>
          <p:spPr>
            <a:xfrm>
              <a:off x="3355903" y="5990588"/>
              <a:ext cx="118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Cross Country</a:t>
              </a:r>
              <a:endParaRPr b="1" i="1"/>
            </a:p>
          </p:txBody>
        </p:sp>
        <p:sp>
          <p:nvSpPr>
            <p:cNvPr id="271" name="Google Shape;271;p14"/>
            <p:cNvSpPr txBox="1"/>
            <p:nvPr/>
          </p:nvSpPr>
          <p:spPr>
            <a:xfrm>
              <a:off x="2823143" y="7004551"/>
              <a:ext cx="118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Theory A&amp;P</a:t>
              </a:r>
              <a:endParaRPr b="1" i="1"/>
            </a:p>
          </p:txBody>
        </p:sp>
        <p:sp>
          <p:nvSpPr>
            <p:cNvPr id="272" name="Google Shape;272;p14"/>
            <p:cNvSpPr txBox="1"/>
            <p:nvPr/>
          </p:nvSpPr>
          <p:spPr>
            <a:xfrm>
              <a:off x="1808216" y="6994326"/>
              <a:ext cx="118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Football</a:t>
              </a:r>
              <a:endParaRPr b="1" i="1"/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2343705" y="6008450"/>
              <a:ext cx="118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Baske</a:t>
              </a:r>
              <a:r>
                <a:rPr b="1" lang="en" sz="800"/>
                <a:t>tball</a:t>
              </a:r>
              <a:endParaRPr b="1" i="1"/>
            </a:p>
          </p:txBody>
        </p:sp>
        <p:sp>
          <p:nvSpPr>
            <p:cNvPr id="274" name="Google Shape;274;p14"/>
            <p:cNvSpPr txBox="1"/>
            <p:nvPr/>
          </p:nvSpPr>
          <p:spPr>
            <a:xfrm>
              <a:off x="1543047" y="6006887"/>
              <a:ext cx="794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Fitness Methods</a:t>
              </a:r>
              <a:endParaRPr b="1" i="1"/>
            </a:p>
          </p:txBody>
        </p:sp>
        <p:sp>
          <p:nvSpPr>
            <p:cNvPr id="275" name="Google Shape;275;p14"/>
            <p:cNvSpPr txBox="1"/>
            <p:nvPr/>
          </p:nvSpPr>
          <p:spPr>
            <a:xfrm>
              <a:off x="3590606" y="7788759"/>
              <a:ext cx="9534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Basketball</a:t>
              </a:r>
              <a:endParaRPr b="1" i="1"/>
            </a:p>
          </p:txBody>
        </p:sp>
        <p:sp>
          <p:nvSpPr>
            <p:cNvPr id="276" name="Google Shape;276;p14"/>
            <p:cNvSpPr txBox="1"/>
            <p:nvPr/>
          </p:nvSpPr>
          <p:spPr>
            <a:xfrm>
              <a:off x="4720174" y="7778084"/>
              <a:ext cx="9534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Football</a:t>
              </a:r>
              <a:endParaRPr b="1" i="1"/>
            </a:p>
          </p:txBody>
        </p:sp>
        <p:sp>
          <p:nvSpPr>
            <p:cNvPr id="277" name="Google Shape;277;p14"/>
            <p:cNvSpPr txBox="1"/>
            <p:nvPr/>
          </p:nvSpPr>
          <p:spPr>
            <a:xfrm>
              <a:off x="2900881" y="8632659"/>
              <a:ext cx="9534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Gymnastics</a:t>
              </a:r>
              <a:endParaRPr b="1" i="1"/>
            </a:p>
          </p:txBody>
        </p:sp>
        <p:sp>
          <p:nvSpPr>
            <p:cNvPr id="278" name="Google Shape;278;p14"/>
            <p:cNvSpPr txBox="1"/>
            <p:nvPr/>
          </p:nvSpPr>
          <p:spPr>
            <a:xfrm>
              <a:off x="4117534" y="8656659"/>
              <a:ext cx="9534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Netball</a:t>
              </a:r>
              <a:endParaRPr b="1" i="1"/>
            </a:p>
          </p:txBody>
        </p:sp>
        <p:sp>
          <p:nvSpPr>
            <p:cNvPr id="279" name="Google Shape;279;p14"/>
            <p:cNvSpPr txBox="1"/>
            <p:nvPr/>
          </p:nvSpPr>
          <p:spPr>
            <a:xfrm>
              <a:off x="5307057" y="8658134"/>
              <a:ext cx="9534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Fitness Testing</a:t>
              </a:r>
              <a:endParaRPr b="1" i="1"/>
            </a:p>
          </p:txBody>
        </p:sp>
        <p:sp>
          <p:nvSpPr>
            <p:cNvPr id="280" name="Google Shape;280;p14"/>
            <p:cNvSpPr txBox="1"/>
            <p:nvPr/>
          </p:nvSpPr>
          <p:spPr>
            <a:xfrm>
              <a:off x="5935320" y="5357375"/>
              <a:ext cx="882600" cy="5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Striking &amp; Fielding</a:t>
              </a:r>
              <a:endParaRPr b="1" i="1"/>
            </a:p>
          </p:txBody>
        </p:sp>
        <p:cxnSp>
          <p:nvCxnSpPr>
            <p:cNvPr id="281" name="Google Shape;281;p14"/>
            <p:cNvCxnSpPr/>
            <p:nvPr/>
          </p:nvCxnSpPr>
          <p:spPr>
            <a:xfrm>
              <a:off x="489219" y="6749012"/>
              <a:ext cx="321300" cy="101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282" name="Google Shape;282;p14"/>
            <p:cNvSpPr txBox="1"/>
            <p:nvPr/>
          </p:nvSpPr>
          <p:spPr>
            <a:xfrm>
              <a:off x="1641594" y="8649712"/>
              <a:ext cx="9960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Handball</a:t>
              </a:r>
              <a:endParaRPr b="1" i="1"/>
            </a:p>
          </p:txBody>
        </p:sp>
      </p:grpSp>
      <p:sp>
        <p:nvSpPr>
          <p:cNvPr id="283" name="Google Shape;283;p14"/>
          <p:cNvSpPr txBox="1"/>
          <p:nvPr/>
        </p:nvSpPr>
        <p:spPr>
          <a:xfrm>
            <a:off x="249625" y="1004625"/>
            <a:ext cx="13443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 Redmoor PE student is inspired to lead a lifelong healthy and active lifestyle and to engage in competitive sport.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Students participate in a challenging and enjoyable environment that focuses on physical and holistic development.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Our curriculum develops skills to build the whole character and embeds values such as teamwork, resilience and respect.</a:t>
            </a:r>
            <a:endParaRPr sz="1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84" name="Google Shape;284;p14"/>
          <p:cNvCxnSpPr/>
          <p:nvPr/>
        </p:nvCxnSpPr>
        <p:spPr>
          <a:xfrm rot="10800000">
            <a:off x="2295618" y="8870428"/>
            <a:ext cx="300" cy="27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5" name="Google Shape;285;p14"/>
          <p:cNvCxnSpPr/>
          <p:nvPr/>
        </p:nvCxnSpPr>
        <p:spPr>
          <a:xfrm flipH="1" rot="10800000">
            <a:off x="872725" y="8370775"/>
            <a:ext cx="228600" cy="16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86" name="Google Shape;286;p14"/>
          <p:cNvSpPr txBox="1"/>
          <p:nvPr/>
        </p:nvSpPr>
        <p:spPr>
          <a:xfrm>
            <a:off x="825092" y="8113749"/>
            <a:ext cx="9534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Tennis</a:t>
            </a:r>
            <a:endParaRPr b="1" i="1"/>
          </a:p>
        </p:txBody>
      </p:sp>
      <p:cxnSp>
        <p:nvCxnSpPr>
          <p:cNvPr id="287" name="Google Shape;287;p14"/>
          <p:cNvCxnSpPr/>
          <p:nvPr/>
        </p:nvCxnSpPr>
        <p:spPr>
          <a:xfrm flipH="1" rot="10800000">
            <a:off x="1866900" y="8601000"/>
            <a:ext cx="9600" cy="276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88" name="Google Shape;288;p14"/>
          <p:cNvSpPr txBox="1"/>
          <p:nvPr/>
        </p:nvSpPr>
        <p:spPr>
          <a:xfrm>
            <a:off x="422705" y="9111787"/>
            <a:ext cx="9534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Athletics (T&amp;F)</a:t>
            </a:r>
            <a:endParaRPr b="1" i="1"/>
          </a:p>
        </p:txBody>
      </p:sp>
      <p:cxnSp>
        <p:nvCxnSpPr>
          <p:cNvPr id="289" name="Google Shape;289;p14"/>
          <p:cNvCxnSpPr/>
          <p:nvPr/>
        </p:nvCxnSpPr>
        <p:spPr>
          <a:xfrm flipH="1" rot="10800000">
            <a:off x="662443" y="7858078"/>
            <a:ext cx="385200" cy="21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90" name="Google Shape;290;p14"/>
          <p:cNvSpPr txBox="1"/>
          <p:nvPr/>
        </p:nvSpPr>
        <p:spPr>
          <a:xfrm>
            <a:off x="1394992" y="8222337"/>
            <a:ext cx="9534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OAA</a:t>
            </a:r>
            <a:endParaRPr b="1" i="1"/>
          </a:p>
        </p:txBody>
      </p:sp>
      <p:cxnSp>
        <p:nvCxnSpPr>
          <p:cNvPr id="291" name="Google Shape;291;p14"/>
          <p:cNvCxnSpPr/>
          <p:nvPr/>
        </p:nvCxnSpPr>
        <p:spPr>
          <a:xfrm flipH="1" rot="10800000">
            <a:off x="1038225" y="8870400"/>
            <a:ext cx="113400" cy="235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92" name="Google Shape;292;p14"/>
          <p:cNvSpPr txBox="1"/>
          <p:nvPr/>
        </p:nvSpPr>
        <p:spPr>
          <a:xfrm>
            <a:off x="825092" y="7704024"/>
            <a:ext cx="9534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Cricket</a:t>
            </a:r>
            <a:endParaRPr b="1" i="1"/>
          </a:p>
        </p:txBody>
      </p:sp>
      <p:sp>
        <p:nvSpPr>
          <p:cNvPr id="293" name="Google Shape;293;p14"/>
          <p:cNvSpPr txBox="1"/>
          <p:nvPr/>
        </p:nvSpPr>
        <p:spPr>
          <a:xfrm>
            <a:off x="123292" y="6816924"/>
            <a:ext cx="9534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Rounders</a:t>
            </a:r>
            <a:endParaRPr b="1" i="1"/>
          </a:p>
        </p:txBody>
      </p:sp>
      <p:pic>
        <p:nvPicPr>
          <p:cNvPr id="294" name="Google Shape;2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1400" y="8213775"/>
            <a:ext cx="346201" cy="34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4"/>
          <p:cNvSpPr txBox="1"/>
          <p:nvPr/>
        </p:nvSpPr>
        <p:spPr>
          <a:xfrm>
            <a:off x="6644900" y="1702100"/>
            <a:ext cx="7944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B5394"/>
                </a:solidFill>
              </a:rPr>
              <a:t>Start of PEP</a:t>
            </a:r>
            <a:endParaRPr b="1" sz="800">
              <a:solidFill>
                <a:srgbClr val="0B5394"/>
              </a:solidFill>
            </a:endParaRPr>
          </a:p>
        </p:txBody>
      </p:sp>
      <p:cxnSp>
        <p:nvCxnSpPr>
          <p:cNvPr id="296" name="Google Shape;296;p14"/>
          <p:cNvCxnSpPr/>
          <p:nvPr/>
        </p:nvCxnSpPr>
        <p:spPr>
          <a:xfrm flipH="1">
            <a:off x="6874800" y="2057200"/>
            <a:ext cx="154800" cy="289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pic>
        <p:nvPicPr>
          <p:cNvPr id="297" name="Google Shape;2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196849" y="5904891"/>
            <a:ext cx="285301" cy="30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3812" y="9471882"/>
            <a:ext cx="346200" cy="45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983900" y="9322869"/>
            <a:ext cx="794500" cy="104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2450" y="9410580"/>
            <a:ext cx="473922" cy="58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14"/>
          <p:cNvCxnSpPr/>
          <p:nvPr/>
        </p:nvCxnSpPr>
        <p:spPr>
          <a:xfrm>
            <a:off x="4609958" y="7146037"/>
            <a:ext cx="0" cy="27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02" name="Google Shape;302;p14"/>
          <p:cNvSpPr txBox="1"/>
          <p:nvPr/>
        </p:nvSpPr>
        <p:spPr>
          <a:xfrm>
            <a:off x="4019849" y="7423214"/>
            <a:ext cx="118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Netball</a:t>
            </a:r>
            <a:endParaRPr b="1" i="1"/>
          </a:p>
        </p:txBody>
      </p:sp>
      <p:cxnSp>
        <p:nvCxnSpPr>
          <p:cNvPr id="303" name="Google Shape;303;p14"/>
          <p:cNvCxnSpPr/>
          <p:nvPr/>
        </p:nvCxnSpPr>
        <p:spPr>
          <a:xfrm>
            <a:off x="5142710" y="6868824"/>
            <a:ext cx="0" cy="27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04" name="Google Shape;304;p14"/>
          <p:cNvSpPr txBox="1"/>
          <p:nvPr/>
        </p:nvSpPr>
        <p:spPr>
          <a:xfrm>
            <a:off x="4552609" y="6454750"/>
            <a:ext cx="118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Gymnastics</a:t>
            </a:r>
            <a:endParaRPr b="1" i="1"/>
          </a:p>
        </p:txBody>
      </p:sp>
      <p:cxnSp>
        <p:nvCxnSpPr>
          <p:cNvPr id="305" name="Google Shape;305;p14"/>
          <p:cNvCxnSpPr/>
          <p:nvPr/>
        </p:nvCxnSpPr>
        <p:spPr>
          <a:xfrm>
            <a:off x="6016710" y="6868824"/>
            <a:ext cx="0" cy="27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06" name="Google Shape;306;p14"/>
          <p:cNvSpPr txBox="1"/>
          <p:nvPr/>
        </p:nvSpPr>
        <p:spPr>
          <a:xfrm>
            <a:off x="5426609" y="6454750"/>
            <a:ext cx="118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OAA</a:t>
            </a:r>
            <a:endParaRPr b="1" i="1"/>
          </a:p>
        </p:txBody>
      </p:sp>
      <p:cxnSp>
        <p:nvCxnSpPr>
          <p:cNvPr id="307" name="Google Shape;307;p14"/>
          <p:cNvCxnSpPr/>
          <p:nvPr/>
        </p:nvCxnSpPr>
        <p:spPr>
          <a:xfrm>
            <a:off x="6543675" y="7192975"/>
            <a:ext cx="162000" cy="236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08" name="Google Shape;308;p14"/>
          <p:cNvSpPr txBox="1"/>
          <p:nvPr/>
        </p:nvSpPr>
        <p:spPr>
          <a:xfrm>
            <a:off x="6162856" y="7423214"/>
            <a:ext cx="118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Athletics</a:t>
            </a:r>
            <a:endParaRPr b="1" i="1"/>
          </a:p>
        </p:txBody>
      </p:sp>
      <p:cxnSp>
        <p:nvCxnSpPr>
          <p:cNvPr id="309" name="Google Shape;309;p14"/>
          <p:cNvCxnSpPr/>
          <p:nvPr/>
        </p:nvCxnSpPr>
        <p:spPr>
          <a:xfrm>
            <a:off x="6809556" y="6624401"/>
            <a:ext cx="285300" cy="12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0" name="Google Shape;310;p14"/>
          <p:cNvSpPr txBox="1"/>
          <p:nvPr/>
        </p:nvSpPr>
        <p:spPr>
          <a:xfrm>
            <a:off x="6034584" y="6237475"/>
            <a:ext cx="118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Handball</a:t>
            </a:r>
            <a:endParaRPr b="1" i="1"/>
          </a:p>
        </p:txBody>
      </p:sp>
      <p:pic>
        <p:nvPicPr>
          <p:cNvPr id="311" name="Google Shape;31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67300" y="6169450"/>
            <a:ext cx="285299" cy="28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87650" y="6338212"/>
            <a:ext cx="192899" cy="19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9625" y="7429374"/>
            <a:ext cx="228600" cy="55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25327" y="7528639"/>
            <a:ext cx="285300" cy="3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7825" y="4602264"/>
            <a:ext cx="154800" cy="15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79738" y="4859288"/>
            <a:ext cx="473922" cy="33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77550" y="7524387"/>
            <a:ext cx="285300" cy="2588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4"/>
          <p:cNvCxnSpPr/>
          <p:nvPr/>
        </p:nvCxnSpPr>
        <p:spPr>
          <a:xfrm>
            <a:off x="2295775" y="5259418"/>
            <a:ext cx="0" cy="27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9" name="Google Shape;319;p14"/>
          <p:cNvSpPr txBox="1"/>
          <p:nvPr/>
        </p:nvSpPr>
        <p:spPr>
          <a:xfrm>
            <a:off x="1772723" y="4797713"/>
            <a:ext cx="10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Rugby</a:t>
            </a:r>
            <a:endParaRPr b="1" i="1"/>
          </a:p>
        </p:txBody>
      </p:sp>
      <p:cxnSp>
        <p:nvCxnSpPr>
          <p:cNvPr id="320" name="Google Shape;320;p14"/>
          <p:cNvCxnSpPr/>
          <p:nvPr/>
        </p:nvCxnSpPr>
        <p:spPr>
          <a:xfrm>
            <a:off x="1871712" y="5536622"/>
            <a:ext cx="0" cy="27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1" name="Google Shape;321;p14"/>
          <p:cNvSpPr txBox="1"/>
          <p:nvPr/>
        </p:nvSpPr>
        <p:spPr>
          <a:xfrm>
            <a:off x="1199538" y="5746258"/>
            <a:ext cx="134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Handball</a:t>
            </a:r>
            <a:endParaRPr b="1" i="1"/>
          </a:p>
        </p:txBody>
      </p:sp>
      <p:cxnSp>
        <p:nvCxnSpPr>
          <p:cNvPr id="322" name="Google Shape;322;p14"/>
          <p:cNvCxnSpPr/>
          <p:nvPr/>
        </p:nvCxnSpPr>
        <p:spPr>
          <a:xfrm flipH="1" rot="10800000">
            <a:off x="923925" y="5432025"/>
            <a:ext cx="227700" cy="19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3" name="Google Shape;323;p14"/>
          <p:cNvSpPr txBox="1"/>
          <p:nvPr/>
        </p:nvSpPr>
        <p:spPr>
          <a:xfrm>
            <a:off x="123288" y="5584333"/>
            <a:ext cx="134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Basketball</a:t>
            </a:r>
            <a:endParaRPr b="1" i="1"/>
          </a:p>
        </p:txBody>
      </p:sp>
      <p:cxnSp>
        <p:nvCxnSpPr>
          <p:cNvPr id="324" name="Google Shape;324;p14"/>
          <p:cNvCxnSpPr/>
          <p:nvPr/>
        </p:nvCxnSpPr>
        <p:spPr>
          <a:xfrm>
            <a:off x="818887" y="4392726"/>
            <a:ext cx="336300" cy="17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5" name="Google Shape;325;p14"/>
          <p:cNvSpPr txBox="1"/>
          <p:nvPr/>
        </p:nvSpPr>
        <p:spPr>
          <a:xfrm>
            <a:off x="923936" y="4151276"/>
            <a:ext cx="9960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Striking &amp; Fielding</a:t>
            </a:r>
            <a:endParaRPr b="1" i="1"/>
          </a:p>
        </p:txBody>
      </p:sp>
      <p:pic>
        <p:nvPicPr>
          <p:cNvPr id="326" name="Google Shape;326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32800" y="3383387"/>
            <a:ext cx="192899" cy="1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4"/>
          <p:cNvSpPr txBox="1"/>
          <p:nvPr/>
        </p:nvSpPr>
        <p:spPr>
          <a:xfrm>
            <a:off x="5359700" y="4289974"/>
            <a:ext cx="1314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B5394"/>
                </a:solidFill>
              </a:rPr>
              <a:t>Physical Training </a:t>
            </a:r>
            <a:r>
              <a:rPr b="1" lang="en" sz="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omponents of </a:t>
            </a: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fitness</a:t>
            </a: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Fitness</a:t>
            </a: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 Testing, Methods of Training, Principles of Training, Drugs in Sport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14"/>
          <p:cNvCxnSpPr/>
          <p:nvPr/>
        </p:nvCxnSpPr>
        <p:spPr>
          <a:xfrm>
            <a:off x="6810375" y="3248025"/>
            <a:ext cx="231600" cy="218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9" name="Google Shape;329;p14"/>
          <p:cNvSpPr txBox="1"/>
          <p:nvPr/>
        </p:nvSpPr>
        <p:spPr>
          <a:xfrm>
            <a:off x="6162850" y="3081700"/>
            <a:ext cx="794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Foot</a:t>
            </a:r>
            <a:r>
              <a:rPr b="1" lang="en" sz="800"/>
              <a:t>ball</a:t>
            </a:r>
            <a:endParaRPr b="1" i="1"/>
          </a:p>
        </p:txBody>
      </p:sp>
      <p:pic>
        <p:nvPicPr>
          <p:cNvPr id="330" name="Google Shape;33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606801" y="3330727"/>
            <a:ext cx="192899" cy="204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93050" y="3466425"/>
            <a:ext cx="227699" cy="227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14"/>
          <p:cNvCxnSpPr/>
          <p:nvPr/>
        </p:nvCxnSpPr>
        <p:spPr>
          <a:xfrm>
            <a:off x="3493050" y="3878202"/>
            <a:ext cx="0" cy="27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3" name="Google Shape;333;p14"/>
          <p:cNvSpPr txBox="1"/>
          <p:nvPr/>
        </p:nvSpPr>
        <p:spPr>
          <a:xfrm>
            <a:off x="3098813" y="4072575"/>
            <a:ext cx="953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Aerobic/Anaerobic respiration, Long and Short term effects of exercise</a:t>
            </a:r>
            <a:endParaRPr/>
          </a:p>
        </p:txBody>
      </p:sp>
      <p:pic>
        <p:nvPicPr>
          <p:cNvPr descr="Image result for clip art skeleton system" id="334" name="Google Shape;334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654324" y="4287997"/>
            <a:ext cx="385200" cy="509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lip art cardiovascular system" id="335" name="Google Shape;335;p1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976325" y="4410126"/>
            <a:ext cx="51347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lip art athletics" id="336" name="Google Shape;336;p1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441702" y="2713807"/>
            <a:ext cx="645950" cy="54757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4"/>
          <p:cNvSpPr txBox="1"/>
          <p:nvPr/>
        </p:nvSpPr>
        <p:spPr>
          <a:xfrm>
            <a:off x="6347675" y="8185050"/>
            <a:ext cx="996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Learning Fundamental Skills &amp; Rules</a:t>
            </a:r>
            <a:endParaRPr sz="700"/>
          </a:p>
        </p:txBody>
      </p:sp>
      <p:sp>
        <p:nvSpPr>
          <p:cNvPr id="338" name="Google Shape;338;p14"/>
          <p:cNvSpPr txBox="1"/>
          <p:nvPr/>
        </p:nvSpPr>
        <p:spPr>
          <a:xfrm>
            <a:off x="657225" y="6553200"/>
            <a:ext cx="9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Developing Skills, Techniques &amp; Rules</a:t>
            </a:r>
            <a:endParaRPr sz="700"/>
          </a:p>
        </p:txBody>
      </p:sp>
      <p:sp>
        <p:nvSpPr>
          <p:cNvPr id="339" name="Google Shape;339;p14"/>
          <p:cNvSpPr txBox="1"/>
          <p:nvPr/>
        </p:nvSpPr>
        <p:spPr>
          <a:xfrm>
            <a:off x="6420375" y="4718363"/>
            <a:ext cx="794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Performing Skills with Technique, Tactics &amp; Leadership</a:t>
            </a:r>
            <a:endParaRPr sz="700"/>
          </a:p>
        </p:txBody>
      </p:sp>
      <p:pic>
        <p:nvPicPr>
          <p:cNvPr id="340" name="Google Shape;340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314918" y="577351"/>
            <a:ext cx="461715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