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748" r:id="rId5"/>
    <p:sldId id="845" r:id="rId6"/>
    <p:sldId id="846" r:id="rId7"/>
    <p:sldId id="834" r:id="rId8"/>
    <p:sldId id="835" r:id="rId9"/>
    <p:sldId id="836" r:id="rId10"/>
    <p:sldId id="837" r:id="rId11"/>
    <p:sldId id="838" r:id="rId12"/>
    <p:sldId id="839" r:id="rId13"/>
    <p:sldId id="849" r:id="rId14"/>
    <p:sldId id="841" r:id="rId15"/>
    <p:sldId id="842" r:id="rId16"/>
    <p:sldId id="843" r:id="rId17"/>
    <p:sldId id="848" r:id="rId18"/>
  </p:sldIdLst>
  <p:sldSz cx="12192000" cy="6858000"/>
  <p:notesSz cx="10234613" cy="71040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 Snelling" initials="PS" lastIdx="0" clrIdx="0">
    <p:extLst>
      <p:ext uri="{19B8F6BF-5375-455C-9EA6-DF929625EA0E}">
        <p15:presenceInfo xmlns:p15="http://schemas.microsoft.com/office/powerpoint/2012/main" userId="S-1-5-21-956450839-11474165-1242545730-59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F6E4"/>
    <a:srgbClr val="2DBDBA"/>
    <a:srgbClr val="7CE0DE"/>
    <a:srgbClr val="011462"/>
    <a:srgbClr val="1F3267"/>
    <a:srgbClr val="263267"/>
    <a:srgbClr val="7D093B"/>
    <a:srgbClr val="81093C"/>
    <a:srgbClr val="6E0834"/>
    <a:srgbClr val="680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B1C856-A6F5-4741-A4AD-3199AE787BC5}" v="106" dt="2026-09-16T13:58: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94" autoAdjust="0"/>
    <p:restoredTop sz="90037" autoAdjust="0"/>
  </p:normalViewPr>
  <p:slideViewPr>
    <p:cSldViewPr>
      <p:cViewPr varScale="1">
        <p:scale>
          <a:sx n="77" d="100"/>
          <a:sy n="77" d="100"/>
        </p:scale>
        <p:origin x="1070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4D58DE-C340-48C7-A2B2-11CF5D2373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C10EF9-4ED7-45B5-AF62-CE2C51F7A9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550" y="0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4F088-6C08-4CD1-A046-E7AEF6ABCFA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9A9F0-C3C9-4E19-BEC1-5BC68BF69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8463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17B8A2-D311-44BE-A76D-EA42B7180E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550" y="6748463"/>
            <a:ext cx="4435475" cy="355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8C0F2-084A-412F-8E22-48365760A2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846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DED2338A-8D84-458A-A5DF-8BB9665D586D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49550" y="533400"/>
            <a:ext cx="4735513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7627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46" y="6747627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E28E1C31-4A4B-4470-B5F9-DCF83A634C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562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49550" y="533400"/>
            <a:ext cx="4735513" cy="26638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0477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4EEF3-EE66-F155-2167-97AA5F2F5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19D81-82BE-9403-0900-3D0F287DE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49550" y="533400"/>
            <a:ext cx="4735513" cy="26638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81A8B6-BAFC-51D4-82D8-6A831C335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307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D1120-1BB2-F38C-6DE5-DB3D2888E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863E1C-720C-F450-6284-9C5AE04DF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49550" y="533400"/>
            <a:ext cx="4735513" cy="26638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3ED7C9-9EC4-CDBC-EC38-DED57A20A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202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260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4EEF3-EE66-F155-2167-97AA5F2F5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19D81-82BE-9403-0900-3D0F287DE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49550" y="533400"/>
            <a:ext cx="4735513" cy="26638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81A8B6-BAFC-51D4-82D8-6A831C335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551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3774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084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62CF-4A30-B4DF-793B-D6F80814B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5F5B19-7C31-CE66-769F-5463BA25DE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49550" y="533400"/>
            <a:ext cx="4735513" cy="26638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F8E406-D57E-7919-31E5-D4AAE83C8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94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348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824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76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39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210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60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479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10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599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323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41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9936425" y="1"/>
            <a:ext cx="2112235" cy="6858000"/>
          </a:xfrm>
          <a:prstGeom prst="rect">
            <a:avLst/>
          </a:prstGeom>
          <a:solidFill>
            <a:srgbClr val="26326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19" y="3009926"/>
            <a:ext cx="3264363" cy="83814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9520060" y="6433592"/>
            <a:ext cx="29449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i="0">
                <a:solidFill>
                  <a:schemeClr val="bg1"/>
                </a:solidFill>
              </a:rPr>
              <a:t>BELIEVE </a:t>
            </a:r>
            <a:r>
              <a:rPr lang="en-GB" sz="1200" b="0" i="0">
                <a:solidFill>
                  <a:schemeClr val="bg1"/>
                </a:solidFill>
              </a:rPr>
              <a:t>IN YOUR </a:t>
            </a:r>
            <a:r>
              <a:rPr lang="en-GB" sz="1200" b="1" i="0">
                <a:solidFill>
                  <a:schemeClr val="bg1"/>
                </a:solidFill>
              </a:rPr>
              <a:t>BEST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89798" y="1004887"/>
            <a:ext cx="9238445" cy="5853113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3200"/>
            </a:lvl1pPr>
            <a:lvl2pPr marL="742950" indent="-285750">
              <a:buFont typeface="Arial" panose="020B0604020202020204" pitchFamily="34" charset="0"/>
              <a:buChar char="•"/>
              <a:defRPr sz="3200"/>
            </a:lvl2pPr>
            <a:lvl3pPr marL="1143000" indent="-228600">
              <a:buFont typeface="Wingdings" panose="05000000000000000000" pitchFamily="2" charset="2"/>
              <a:buChar char="v"/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2"/>
          <p:cNvSpPr>
            <a:spLocks noGrp="1"/>
          </p:cNvSpPr>
          <p:nvPr>
            <p:ph type="body" idx="10"/>
          </p:nvPr>
        </p:nvSpPr>
        <p:spPr>
          <a:xfrm>
            <a:off x="515155" y="258492"/>
            <a:ext cx="9238445" cy="639762"/>
          </a:xfrm>
        </p:spPr>
        <p:txBody>
          <a:bodyPr anchor="b">
            <a:noAutofit/>
          </a:bodyPr>
          <a:lstStyle>
            <a:lvl1pPr marL="0" indent="0">
              <a:buNone/>
              <a:defRPr sz="4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8"/>
          <a:stretch/>
        </p:blipFill>
        <p:spPr>
          <a:xfrm>
            <a:off x="10239409" y="258493"/>
            <a:ext cx="1506268" cy="1261681"/>
          </a:xfrm>
          <a:prstGeom prst="rect">
            <a:avLst/>
          </a:prstGeom>
          <a:effectLst>
            <a:glow rad="139700">
              <a:schemeClr val="bg1">
                <a:alpha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3926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D791549-A422-4542-95DF-77D24D444F20}"/>
              </a:ext>
            </a:extLst>
          </p:cNvPr>
          <p:cNvSpPr/>
          <p:nvPr userDrawn="1"/>
        </p:nvSpPr>
        <p:spPr>
          <a:xfrm>
            <a:off x="22161" y="7377"/>
            <a:ext cx="10244415" cy="6818199"/>
          </a:xfrm>
          <a:prstGeom prst="rect">
            <a:avLst/>
          </a:prstGeom>
          <a:gradFill flip="none" rotWithShape="1">
            <a:gsLst>
              <a:gs pos="0">
                <a:srgbClr val="7D7D7D"/>
              </a:gs>
              <a:gs pos="39000">
                <a:srgbClr val="7D7D7D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B044211-77E2-4B4B-9E43-8E034D9A22A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51991" y="1143001"/>
            <a:ext cx="9238445" cy="5682575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§"/>
              <a:defRPr sz="2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2DD9AF7-2444-4CEF-9275-946B9A6F6A2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51991" y="332498"/>
            <a:ext cx="9238445" cy="639762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4EC1B6-DB2E-4FDC-A2A0-9DC9F33678B0}"/>
              </a:ext>
            </a:extLst>
          </p:cNvPr>
          <p:cNvSpPr/>
          <p:nvPr userDrawn="1"/>
        </p:nvSpPr>
        <p:spPr>
          <a:xfrm>
            <a:off x="11536240" y="7377"/>
            <a:ext cx="633600" cy="68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0B3B56-8D71-4C45-88C0-988969AC3F28}"/>
              </a:ext>
            </a:extLst>
          </p:cNvPr>
          <p:cNvSpPr/>
          <p:nvPr userDrawn="1"/>
        </p:nvSpPr>
        <p:spPr>
          <a:xfrm>
            <a:off x="10902640" y="7377"/>
            <a:ext cx="633600" cy="6818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5782C0-A7E2-42B9-9474-7F1D323749A1}"/>
              </a:ext>
            </a:extLst>
          </p:cNvPr>
          <p:cNvSpPr/>
          <p:nvPr userDrawn="1"/>
        </p:nvSpPr>
        <p:spPr>
          <a:xfrm>
            <a:off x="10269041" y="7579"/>
            <a:ext cx="631135" cy="6818199"/>
          </a:xfrm>
          <a:prstGeom prst="rect">
            <a:avLst/>
          </a:prstGeom>
          <a:solidFill>
            <a:srgbClr val="26326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771494-1159-4949-B739-76AE4679B3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8"/>
          <a:stretch/>
        </p:blipFill>
        <p:spPr>
          <a:xfrm>
            <a:off x="10668000" y="248226"/>
            <a:ext cx="1158053" cy="970009"/>
          </a:xfrm>
          <a:prstGeom prst="rect">
            <a:avLst/>
          </a:prstGeom>
          <a:effectLst>
            <a:glow rad="139700">
              <a:schemeClr val="bg1">
                <a:alpha val="85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1277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B77DC5D-6E7C-4673-A5DA-23457FF5C6D0}"/>
              </a:ext>
            </a:extLst>
          </p:cNvPr>
          <p:cNvSpPr/>
          <p:nvPr userDrawn="1"/>
        </p:nvSpPr>
        <p:spPr>
          <a:xfrm>
            <a:off x="11536240" y="7377"/>
            <a:ext cx="633600" cy="68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CF16A9-8C2F-4967-AA7A-779067802737}"/>
              </a:ext>
            </a:extLst>
          </p:cNvPr>
          <p:cNvSpPr/>
          <p:nvPr userDrawn="1"/>
        </p:nvSpPr>
        <p:spPr>
          <a:xfrm>
            <a:off x="10902640" y="7377"/>
            <a:ext cx="633600" cy="6818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B044211-77E2-4B4B-9E43-8E034D9A22A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51991" y="1143001"/>
            <a:ext cx="9238445" cy="5682575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§"/>
              <a:defRPr sz="2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2DD9AF7-2444-4CEF-9275-946B9A6F6A2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51991" y="332498"/>
            <a:ext cx="9238445" cy="639762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6FB133-F7CD-4280-BB5A-0B52D5FF5BF2}"/>
              </a:ext>
            </a:extLst>
          </p:cNvPr>
          <p:cNvSpPr/>
          <p:nvPr userDrawn="1"/>
        </p:nvSpPr>
        <p:spPr>
          <a:xfrm>
            <a:off x="10269041" y="7579"/>
            <a:ext cx="631135" cy="6818199"/>
          </a:xfrm>
          <a:prstGeom prst="rect">
            <a:avLst/>
          </a:prstGeom>
          <a:solidFill>
            <a:srgbClr val="26326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9A403B-C39C-4E0A-B009-E2C08BFA53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8"/>
          <a:stretch/>
        </p:blipFill>
        <p:spPr>
          <a:xfrm>
            <a:off x="10668000" y="248226"/>
            <a:ext cx="1158053" cy="970009"/>
          </a:xfrm>
          <a:prstGeom prst="rect">
            <a:avLst/>
          </a:prstGeom>
          <a:effectLst>
            <a:glow rad="139700">
              <a:schemeClr val="bg1">
                <a:alpha val="85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2612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6FB133-F7CD-4280-BB5A-0B52D5FF5BF2}"/>
              </a:ext>
            </a:extLst>
          </p:cNvPr>
          <p:cNvSpPr/>
          <p:nvPr userDrawn="1"/>
        </p:nvSpPr>
        <p:spPr>
          <a:xfrm>
            <a:off x="10269040" y="7579"/>
            <a:ext cx="1900800" cy="6818199"/>
          </a:xfrm>
          <a:prstGeom prst="rect">
            <a:avLst/>
          </a:prstGeom>
          <a:solidFill>
            <a:srgbClr val="26326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B044211-77E2-4B4B-9E43-8E034D9A22A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51991" y="1143001"/>
            <a:ext cx="9238445" cy="5682575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§"/>
              <a:defRPr sz="2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2DD9AF7-2444-4CEF-9275-946B9A6F6A2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51991" y="332498"/>
            <a:ext cx="9238445" cy="639762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9A403B-C39C-4E0A-B009-E2C08BFA53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8"/>
          <a:stretch/>
        </p:blipFill>
        <p:spPr>
          <a:xfrm>
            <a:off x="10668000" y="248226"/>
            <a:ext cx="1158053" cy="970009"/>
          </a:xfrm>
          <a:prstGeom prst="rect">
            <a:avLst/>
          </a:prstGeom>
          <a:effectLst>
            <a:glow rad="139700">
              <a:schemeClr val="bg1">
                <a:alpha val="85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8257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4079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D791549-A422-4542-95DF-77D24D444F20}"/>
              </a:ext>
            </a:extLst>
          </p:cNvPr>
          <p:cNvSpPr/>
          <p:nvPr userDrawn="1"/>
        </p:nvSpPr>
        <p:spPr>
          <a:xfrm>
            <a:off x="22161" y="7377"/>
            <a:ext cx="10244415" cy="6818199"/>
          </a:xfrm>
          <a:prstGeom prst="rect">
            <a:avLst/>
          </a:prstGeom>
          <a:gradFill flip="none" rotWithShape="1">
            <a:gsLst>
              <a:gs pos="0">
                <a:srgbClr val="7D7D7D"/>
              </a:gs>
              <a:gs pos="39000">
                <a:srgbClr val="7D7D7D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B044211-77E2-4B4B-9E43-8E034D9A22A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51991" y="1143001"/>
            <a:ext cx="9238445" cy="5682575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§"/>
              <a:defRPr sz="2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2DD9AF7-2444-4CEF-9275-946B9A6F6A2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51991" y="332498"/>
            <a:ext cx="9238445" cy="639762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4EC1B6-DB2E-4FDC-A2A0-9DC9F33678B0}"/>
              </a:ext>
            </a:extLst>
          </p:cNvPr>
          <p:cNvSpPr/>
          <p:nvPr userDrawn="1"/>
        </p:nvSpPr>
        <p:spPr>
          <a:xfrm>
            <a:off x="11536240" y="7377"/>
            <a:ext cx="633600" cy="68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0B3B56-8D71-4C45-88C0-988969AC3F28}"/>
              </a:ext>
            </a:extLst>
          </p:cNvPr>
          <p:cNvSpPr/>
          <p:nvPr userDrawn="1"/>
        </p:nvSpPr>
        <p:spPr>
          <a:xfrm>
            <a:off x="10902640" y="7377"/>
            <a:ext cx="633600" cy="6818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5782C0-A7E2-42B9-9474-7F1D323749A1}"/>
              </a:ext>
            </a:extLst>
          </p:cNvPr>
          <p:cNvSpPr/>
          <p:nvPr userDrawn="1"/>
        </p:nvSpPr>
        <p:spPr>
          <a:xfrm>
            <a:off x="10269041" y="7579"/>
            <a:ext cx="631135" cy="6818199"/>
          </a:xfrm>
          <a:prstGeom prst="rect">
            <a:avLst/>
          </a:prstGeom>
          <a:solidFill>
            <a:srgbClr val="7D09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2" descr="Oathall Community College Logo">
            <a:extLst>
              <a:ext uri="{FF2B5EF4-FFF2-40B4-BE49-F238E27FC236}">
                <a16:creationId xmlns:a16="http://schemas.microsoft.com/office/drawing/2014/main" id="{538E1088-9B4E-47E7-B176-9D58AC8931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870" y="152401"/>
            <a:ext cx="1757141" cy="115971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234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B77DC5D-6E7C-4673-A5DA-23457FF5C6D0}"/>
              </a:ext>
            </a:extLst>
          </p:cNvPr>
          <p:cNvSpPr/>
          <p:nvPr userDrawn="1"/>
        </p:nvSpPr>
        <p:spPr>
          <a:xfrm>
            <a:off x="11536240" y="7377"/>
            <a:ext cx="633600" cy="68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CF16A9-8C2F-4967-AA7A-779067802737}"/>
              </a:ext>
            </a:extLst>
          </p:cNvPr>
          <p:cNvSpPr/>
          <p:nvPr userDrawn="1"/>
        </p:nvSpPr>
        <p:spPr>
          <a:xfrm>
            <a:off x="10902640" y="7377"/>
            <a:ext cx="633600" cy="68184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B044211-77E2-4B4B-9E43-8E034D9A22A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51991" y="1143001"/>
            <a:ext cx="9238445" cy="5682575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§"/>
              <a:defRPr sz="28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02DD9AF7-2444-4CEF-9275-946B9A6F6A2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51991" y="332498"/>
            <a:ext cx="9238445" cy="639762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6FB133-F7CD-4280-BB5A-0B52D5FF5BF2}"/>
              </a:ext>
            </a:extLst>
          </p:cNvPr>
          <p:cNvSpPr/>
          <p:nvPr userDrawn="1"/>
        </p:nvSpPr>
        <p:spPr>
          <a:xfrm>
            <a:off x="10269041" y="7579"/>
            <a:ext cx="631135" cy="6818199"/>
          </a:xfrm>
          <a:prstGeom prst="rect">
            <a:avLst/>
          </a:prstGeom>
          <a:solidFill>
            <a:srgbClr val="7D09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2" descr="Oathall Community College Logo">
            <a:extLst>
              <a:ext uri="{FF2B5EF4-FFF2-40B4-BE49-F238E27FC236}">
                <a16:creationId xmlns:a16="http://schemas.microsoft.com/office/drawing/2014/main" id="{B05CAA32-989D-4ECC-B209-AA6ECB14F7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870" y="152401"/>
            <a:ext cx="1757141" cy="115971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627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8BEABA-B939-4E02-BC27-3CC9418EF9D7}"/>
              </a:ext>
            </a:extLst>
          </p:cNvPr>
          <p:cNvGrpSpPr/>
          <p:nvPr userDrawn="1"/>
        </p:nvGrpSpPr>
        <p:grpSpPr>
          <a:xfrm>
            <a:off x="9237133" y="152401"/>
            <a:ext cx="2772352" cy="456015"/>
            <a:chOff x="4926618" y="342899"/>
            <a:chExt cx="2111408" cy="457200"/>
          </a:xfrm>
          <a:solidFill>
            <a:schemeClr val="bg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4F0BE6E-6251-4CFD-A4DF-861FAD80AABE}"/>
                </a:ext>
              </a:extLst>
            </p:cNvPr>
            <p:cNvSpPr/>
            <p:nvPr/>
          </p:nvSpPr>
          <p:spPr>
            <a:xfrm>
              <a:off x="4926618" y="342899"/>
              <a:ext cx="2111408" cy="4572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509DB631-763F-4370-8110-10BC23ECC35D}"/>
                </a:ext>
              </a:extLst>
            </p:cNvPr>
            <p:cNvSpPr txBox="1"/>
            <p:nvPr/>
          </p:nvSpPr>
          <p:spPr>
            <a:xfrm>
              <a:off x="4948937" y="365218"/>
              <a:ext cx="2066770" cy="4125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200" b="1" kern="1200" dirty="0"/>
                <a:t>Excellence</a:t>
              </a:r>
            </a:p>
          </p:txBody>
        </p:sp>
      </p:grpSp>
      <p:sp>
        <p:nvSpPr>
          <p:cNvPr id="14" name="Arrow: Up 13">
            <a:extLst>
              <a:ext uri="{FF2B5EF4-FFF2-40B4-BE49-F238E27FC236}">
                <a16:creationId xmlns:a16="http://schemas.microsoft.com/office/drawing/2014/main" id="{242C689D-0172-45F8-B2ED-CC94E44CC79B}"/>
              </a:ext>
            </a:extLst>
          </p:cNvPr>
          <p:cNvSpPr/>
          <p:nvPr userDrawn="1"/>
        </p:nvSpPr>
        <p:spPr>
          <a:xfrm>
            <a:off x="9808315" y="772306"/>
            <a:ext cx="1625600" cy="5780895"/>
          </a:xfrm>
          <a:prstGeom prst="upArrow">
            <a:avLst>
              <a:gd name="adj1" fmla="val 53079"/>
              <a:gd name="adj2" fmla="val 55645"/>
            </a:avLst>
          </a:prstGeom>
          <a:gradFill>
            <a:gsLst>
              <a:gs pos="22000">
                <a:srgbClr val="9A9A9A"/>
              </a:gs>
              <a:gs pos="0">
                <a:srgbClr val="9D9D9D"/>
              </a:gs>
              <a:gs pos="100000">
                <a:schemeClr val="bg1"/>
              </a:gs>
            </a:gsLst>
            <a:lin ang="54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1C6C05-4DDB-4BA9-90F0-B68F51BBB788}"/>
              </a:ext>
            </a:extLst>
          </p:cNvPr>
          <p:cNvGrpSpPr/>
          <p:nvPr userDrawn="1"/>
        </p:nvGrpSpPr>
        <p:grpSpPr>
          <a:xfrm>
            <a:off x="9458762" y="4048906"/>
            <a:ext cx="2324709" cy="370695"/>
            <a:chOff x="2463309" y="342899"/>
            <a:chExt cx="2111408" cy="457200"/>
          </a:xfrm>
          <a:solidFill>
            <a:schemeClr val="bg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D86D618-E1CB-447D-9353-D64C5668473C}"/>
                </a:ext>
              </a:extLst>
            </p:cNvPr>
            <p:cNvSpPr/>
            <p:nvPr/>
          </p:nvSpPr>
          <p:spPr>
            <a:xfrm>
              <a:off x="2463309" y="342899"/>
              <a:ext cx="2111408" cy="4572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97297BCA-CA38-489B-A836-D43E1255F978}"/>
                </a:ext>
              </a:extLst>
            </p:cNvPr>
            <p:cNvSpPr txBox="1"/>
            <p:nvPr/>
          </p:nvSpPr>
          <p:spPr>
            <a:xfrm>
              <a:off x="2485628" y="365218"/>
              <a:ext cx="2066770" cy="4125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/>
                <a:t>Change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A2A563-22A4-4F5D-A589-58A6D9C7C9EE}"/>
              </a:ext>
            </a:extLst>
          </p:cNvPr>
          <p:cNvGrpSpPr/>
          <p:nvPr userDrawn="1"/>
        </p:nvGrpSpPr>
        <p:grpSpPr>
          <a:xfrm>
            <a:off x="9454507" y="5715001"/>
            <a:ext cx="2324709" cy="370695"/>
            <a:chOff x="1231654" y="342899"/>
            <a:chExt cx="2111408" cy="457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4DFFD06-4243-41C1-9B1D-B8515F34CD6C}"/>
                </a:ext>
              </a:extLst>
            </p:cNvPr>
            <p:cNvSpPr/>
            <p:nvPr/>
          </p:nvSpPr>
          <p:spPr>
            <a:xfrm>
              <a:off x="1231654" y="342899"/>
              <a:ext cx="2111408" cy="457200"/>
            </a:xfrm>
            <a:prstGeom prst="roundRect">
              <a:avLst/>
            </a:prstGeom>
            <a:solidFill>
              <a:srgbClr val="B61AB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82876B73-38CE-465E-8CAE-5541F46213FE}"/>
                </a:ext>
              </a:extLst>
            </p:cNvPr>
            <p:cNvSpPr txBox="1"/>
            <p:nvPr/>
          </p:nvSpPr>
          <p:spPr>
            <a:xfrm>
              <a:off x="1253973" y="365218"/>
              <a:ext cx="2066770" cy="412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b="1" kern="1200" dirty="0"/>
                <a:t>Now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8523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8EA8F8-60E5-4C9D-AFC2-0D0B57675C8F}"/>
              </a:ext>
            </a:extLst>
          </p:cNvPr>
          <p:cNvGrpSpPr/>
          <p:nvPr userDrawn="1"/>
        </p:nvGrpSpPr>
        <p:grpSpPr>
          <a:xfrm>
            <a:off x="9956800" y="152400"/>
            <a:ext cx="2052685" cy="6400800"/>
            <a:chOff x="6927850" y="152400"/>
            <a:chExt cx="2079264" cy="64008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C8BEABA-B939-4E02-BC27-3CC9418EF9D7}"/>
                </a:ext>
              </a:extLst>
            </p:cNvPr>
            <p:cNvGrpSpPr/>
            <p:nvPr userDrawn="1"/>
          </p:nvGrpSpPr>
          <p:grpSpPr>
            <a:xfrm>
              <a:off x="6927850" y="152400"/>
              <a:ext cx="2079264" cy="456015"/>
              <a:chOff x="4926618" y="342899"/>
              <a:chExt cx="2111408" cy="457200"/>
            </a:xfrm>
            <a:solidFill>
              <a:schemeClr val="bg1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E4F0BE6E-6251-4CFD-A4DF-861FAD80AABE}"/>
                  </a:ext>
                </a:extLst>
              </p:cNvPr>
              <p:cNvSpPr/>
              <p:nvPr/>
            </p:nvSpPr>
            <p:spPr>
              <a:xfrm>
                <a:off x="4926618" y="342899"/>
                <a:ext cx="2111408" cy="457200"/>
              </a:xfrm>
              <a:prstGeom prst="round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-4464770"/>
                  <a:satOff val="26899"/>
                  <a:lumOff val="2156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Rectangle: Rounded Corners 4">
                <a:extLst>
                  <a:ext uri="{FF2B5EF4-FFF2-40B4-BE49-F238E27FC236}">
                    <a16:creationId xmlns:a16="http://schemas.microsoft.com/office/drawing/2014/main" id="{509DB631-763F-4370-8110-10BC23ECC35D}"/>
                  </a:ext>
                </a:extLst>
              </p:cNvPr>
              <p:cNvSpPr txBox="1"/>
              <p:nvPr/>
            </p:nvSpPr>
            <p:spPr>
              <a:xfrm>
                <a:off x="4948937" y="365218"/>
                <a:ext cx="2066770" cy="41256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2390" tIns="72390" rIns="72390" bIns="72390" numCol="1" spcCol="1270" anchor="ctr" anchorCtr="0">
                <a:noAutofit/>
              </a:bodyPr>
              <a:lstStyle/>
              <a:p>
                <a:pPr marL="0" lvl="0" indent="0" algn="ctr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2400" b="1" kern="1200" dirty="0"/>
                  <a:t>Excellence</a:t>
                </a:r>
              </a:p>
            </p:txBody>
          </p:sp>
        </p:grpSp>
        <p:sp>
          <p:nvSpPr>
            <p:cNvPr id="14" name="Arrow: Up 13">
              <a:extLst>
                <a:ext uri="{FF2B5EF4-FFF2-40B4-BE49-F238E27FC236}">
                  <a16:creationId xmlns:a16="http://schemas.microsoft.com/office/drawing/2014/main" id="{242C689D-0172-45F8-B2ED-CC94E44CC79B}"/>
                </a:ext>
              </a:extLst>
            </p:cNvPr>
            <p:cNvSpPr/>
            <p:nvPr userDrawn="1"/>
          </p:nvSpPr>
          <p:spPr>
            <a:xfrm>
              <a:off x="7356236" y="772305"/>
              <a:ext cx="1219200" cy="5780895"/>
            </a:xfrm>
            <a:prstGeom prst="upArrow">
              <a:avLst>
                <a:gd name="adj1" fmla="val 53079"/>
                <a:gd name="adj2" fmla="val 55645"/>
              </a:avLst>
            </a:prstGeom>
            <a:gradFill>
              <a:gsLst>
                <a:gs pos="22000">
                  <a:srgbClr val="9A9A9A"/>
                </a:gs>
                <a:gs pos="0">
                  <a:srgbClr val="9D9D9D"/>
                </a:gs>
                <a:gs pos="100000">
                  <a:schemeClr val="bg1"/>
                </a:gs>
              </a:gsLst>
              <a:lin ang="5400000" scaled="0"/>
            </a:gra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F1C6C05-4DDB-4BA9-90F0-B68F51BBB788}"/>
                </a:ext>
              </a:extLst>
            </p:cNvPr>
            <p:cNvGrpSpPr/>
            <p:nvPr userDrawn="1"/>
          </p:nvGrpSpPr>
          <p:grpSpPr>
            <a:xfrm>
              <a:off x="7094071" y="4048905"/>
              <a:ext cx="1743532" cy="370695"/>
              <a:chOff x="2463309" y="342899"/>
              <a:chExt cx="2111408" cy="457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3D86D618-E1CB-447D-9353-D64C5668473C}"/>
                  </a:ext>
                </a:extLst>
              </p:cNvPr>
              <p:cNvSpPr/>
              <p:nvPr/>
            </p:nvSpPr>
            <p:spPr>
              <a:xfrm>
                <a:off x="2463309" y="342899"/>
                <a:ext cx="2111408" cy="457200"/>
              </a:xfrm>
              <a:prstGeom prst="roundRect">
                <a:avLst/>
              </a:prstGeom>
              <a:solidFill>
                <a:srgbClr val="F2B8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Rectangle: Rounded Corners 4">
                <a:extLst>
                  <a:ext uri="{FF2B5EF4-FFF2-40B4-BE49-F238E27FC236}">
                    <a16:creationId xmlns:a16="http://schemas.microsoft.com/office/drawing/2014/main" id="{97297BCA-CA38-489B-A836-D43E1255F978}"/>
                  </a:ext>
                </a:extLst>
              </p:cNvPr>
              <p:cNvSpPr txBox="1"/>
              <p:nvPr/>
            </p:nvSpPr>
            <p:spPr>
              <a:xfrm>
                <a:off x="2485628" y="365218"/>
                <a:ext cx="2066770" cy="41256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2390" tIns="72390" rIns="72390" bIns="72390" numCol="1" spcCol="1270" anchor="ctr" anchorCtr="0">
                <a:noAutofit/>
              </a:bodyPr>
              <a:lstStyle/>
              <a:p>
                <a:pPr marL="0" lvl="0" indent="0" algn="ctr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2000" b="1" kern="1200" dirty="0"/>
                  <a:t>Change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1A2A563-22A4-4F5D-A589-58A6D9C7C9EE}"/>
                </a:ext>
              </a:extLst>
            </p:cNvPr>
            <p:cNvGrpSpPr/>
            <p:nvPr userDrawn="1"/>
          </p:nvGrpSpPr>
          <p:grpSpPr>
            <a:xfrm>
              <a:off x="7090880" y="5715000"/>
              <a:ext cx="1743532" cy="370695"/>
              <a:chOff x="1231654" y="342899"/>
              <a:chExt cx="2111408" cy="457200"/>
            </a:xfrm>
            <a:solidFill>
              <a:schemeClr val="bg1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C4DFFD06-4243-41C1-9B1D-B8515F34CD6C}"/>
                  </a:ext>
                </a:extLst>
              </p:cNvPr>
              <p:cNvSpPr/>
              <p:nvPr/>
            </p:nvSpPr>
            <p:spPr>
              <a:xfrm>
                <a:off x="1231654" y="342899"/>
                <a:ext cx="2111408" cy="457200"/>
              </a:xfrm>
              <a:prstGeom prst="round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Rectangle: Rounded Corners 4">
                <a:extLst>
                  <a:ext uri="{FF2B5EF4-FFF2-40B4-BE49-F238E27FC236}">
                    <a16:creationId xmlns:a16="http://schemas.microsoft.com/office/drawing/2014/main" id="{82876B73-38CE-465E-8CAE-5541F46213FE}"/>
                  </a:ext>
                </a:extLst>
              </p:cNvPr>
              <p:cNvSpPr txBox="1"/>
              <p:nvPr/>
            </p:nvSpPr>
            <p:spPr>
              <a:xfrm>
                <a:off x="1253973" y="365218"/>
                <a:ext cx="2066770" cy="41256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2390" tIns="72390" rIns="72390" bIns="72390" numCol="1" spcCol="1270" anchor="ctr" anchorCtr="0">
                <a:noAutofit/>
              </a:bodyPr>
              <a:lstStyle/>
              <a:p>
                <a:pPr marL="0" lvl="0" indent="0" algn="ctr" defTabSz="8445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800" b="1" kern="1200" dirty="0"/>
                  <a:t>Now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0926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8BEABA-B939-4E02-BC27-3CC9418EF9D7}"/>
              </a:ext>
            </a:extLst>
          </p:cNvPr>
          <p:cNvGrpSpPr/>
          <p:nvPr userDrawn="1"/>
        </p:nvGrpSpPr>
        <p:grpSpPr>
          <a:xfrm>
            <a:off x="9237133" y="152401"/>
            <a:ext cx="2772352" cy="456015"/>
            <a:chOff x="4926618" y="342899"/>
            <a:chExt cx="2111408" cy="457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4F0BE6E-6251-4CFD-A4DF-861FAD80AABE}"/>
                </a:ext>
              </a:extLst>
            </p:cNvPr>
            <p:cNvSpPr/>
            <p:nvPr/>
          </p:nvSpPr>
          <p:spPr>
            <a:xfrm>
              <a:off x="4926618" y="342899"/>
              <a:ext cx="2111408" cy="457200"/>
            </a:xfrm>
            <a:prstGeom prst="roundRect">
              <a:avLst/>
            </a:prstGeom>
            <a:solidFill>
              <a:srgbClr val="2DBDB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509DB631-763F-4370-8110-10BC23ECC35D}"/>
                </a:ext>
              </a:extLst>
            </p:cNvPr>
            <p:cNvSpPr txBox="1"/>
            <p:nvPr/>
          </p:nvSpPr>
          <p:spPr>
            <a:xfrm>
              <a:off x="4948937" y="365218"/>
              <a:ext cx="2066770" cy="412562"/>
            </a:xfrm>
            <a:prstGeom prst="rect">
              <a:avLst/>
            </a:prstGeom>
            <a:solidFill>
              <a:srgbClr val="263267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200" b="1" kern="1200" dirty="0"/>
                <a:t>Excellence</a:t>
              </a:r>
            </a:p>
          </p:txBody>
        </p:sp>
      </p:grpSp>
      <p:sp>
        <p:nvSpPr>
          <p:cNvPr id="14" name="Arrow: Up 13">
            <a:extLst>
              <a:ext uri="{FF2B5EF4-FFF2-40B4-BE49-F238E27FC236}">
                <a16:creationId xmlns:a16="http://schemas.microsoft.com/office/drawing/2014/main" id="{242C689D-0172-45F8-B2ED-CC94E44CC79B}"/>
              </a:ext>
            </a:extLst>
          </p:cNvPr>
          <p:cNvSpPr/>
          <p:nvPr userDrawn="1"/>
        </p:nvSpPr>
        <p:spPr>
          <a:xfrm>
            <a:off x="9808315" y="772306"/>
            <a:ext cx="1625600" cy="5780895"/>
          </a:xfrm>
          <a:prstGeom prst="upArrow">
            <a:avLst>
              <a:gd name="adj1" fmla="val 53079"/>
              <a:gd name="adj2" fmla="val 55645"/>
            </a:avLst>
          </a:prstGeom>
          <a:gradFill>
            <a:gsLst>
              <a:gs pos="22000">
                <a:srgbClr val="9A9A9A"/>
              </a:gs>
              <a:gs pos="0">
                <a:srgbClr val="9D9D9D"/>
              </a:gs>
              <a:gs pos="100000">
                <a:schemeClr val="bg1"/>
              </a:gs>
            </a:gsLst>
            <a:lin ang="54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1C6C05-4DDB-4BA9-90F0-B68F51BBB788}"/>
              </a:ext>
            </a:extLst>
          </p:cNvPr>
          <p:cNvGrpSpPr/>
          <p:nvPr userDrawn="1"/>
        </p:nvGrpSpPr>
        <p:grpSpPr>
          <a:xfrm>
            <a:off x="9458762" y="4048906"/>
            <a:ext cx="2324709" cy="370695"/>
            <a:chOff x="2463309" y="342899"/>
            <a:chExt cx="2111408" cy="457200"/>
          </a:xfrm>
          <a:solidFill>
            <a:schemeClr val="bg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D86D618-E1CB-447D-9353-D64C5668473C}"/>
                </a:ext>
              </a:extLst>
            </p:cNvPr>
            <p:cNvSpPr/>
            <p:nvPr/>
          </p:nvSpPr>
          <p:spPr>
            <a:xfrm>
              <a:off x="2463309" y="342899"/>
              <a:ext cx="2111408" cy="4572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97297BCA-CA38-489B-A836-D43E1255F978}"/>
                </a:ext>
              </a:extLst>
            </p:cNvPr>
            <p:cNvSpPr txBox="1"/>
            <p:nvPr/>
          </p:nvSpPr>
          <p:spPr>
            <a:xfrm>
              <a:off x="2485628" y="365218"/>
              <a:ext cx="2066770" cy="4125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/>
                <a:t>Change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A2A563-22A4-4F5D-A589-58A6D9C7C9EE}"/>
              </a:ext>
            </a:extLst>
          </p:cNvPr>
          <p:cNvGrpSpPr/>
          <p:nvPr userDrawn="1"/>
        </p:nvGrpSpPr>
        <p:grpSpPr>
          <a:xfrm>
            <a:off x="9454507" y="5715001"/>
            <a:ext cx="2324709" cy="370695"/>
            <a:chOff x="1231654" y="342899"/>
            <a:chExt cx="2111408" cy="457200"/>
          </a:xfrm>
          <a:solidFill>
            <a:schemeClr val="bg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4DFFD06-4243-41C1-9B1D-B8515F34CD6C}"/>
                </a:ext>
              </a:extLst>
            </p:cNvPr>
            <p:cNvSpPr/>
            <p:nvPr/>
          </p:nvSpPr>
          <p:spPr>
            <a:xfrm>
              <a:off x="1231654" y="342899"/>
              <a:ext cx="2111408" cy="4572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82876B73-38CE-465E-8CAE-5541F46213FE}"/>
                </a:ext>
              </a:extLst>
            </p:cNvPr>
            <p:cNvSpPr txBox="1"/>
            <p:nvPr/>
          </p:nvSpPr>
          <p:spPr>
            <a:xfrm>
              <a:off x="1253973" y="365218"/>
              <a:ext cx="2066770" cy="4125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b="1" kern="1200" dirty="0"/>
                <a:t>Now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8803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8BEABA-B939-4E02-BC27-3CC9418EF9D7}"/>
              </a:ext>
            </a:extLst>
          </p:cNvPr>
          <p:cNvGrpSpPr/>
          <p:nvPr userDrawn="1"/>
        </p:nvGrpSpPr>
        <p:grpSpPr>
          <a:xfrm>
            <a:off x="9237133" y="152401"/>
            <a:ext cx="2772352" cy="456015"/>
            <a:chOff x="4926618" y="342899"/>
            <a:chExt cx="2111408" cy="457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4F0BE6E-6251-4CFD-A4DF-861FAD80AABE}"/>
                </a:ext>
              </a:extLst>
            </p:cNvPr>
            <p:cNvSpPr/>
            <p:nvPr/>
          </p:nvSpPr>
          <p:spPr>
            <a:xfrm>
              <a:off x="4926618" y="342899"/>
              <a:ext cx="2111408" cy="457200"/>
            </a:xfrm>
            <a:prstGeom prst="roundRect">
              <a:avLst/>
            </a:prstGeom>
            <a:solidFill>
              <a:srgbClr val="2DBDB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509DB631-763F-4370-8110-10BC23ECC35D}"/>
                </a:ext>
              </a:extLst>
            </p:cNvPr>
            <p:cNvSpPr txBox="1"/>
            <p:nvPr/>
          </p:nvSpPr>
          <p:spPr>
            <a:xfrm>
              <a:off x="4948937" y="365218"/>
              <a:ext cx="2066770" cy="412562"/>
            </a:xfrm>
            <a:prstGeom prst="rect">
              <a:avLst/>
            </a:prstGeom>
            <a:solidFill>
              <a:srgbClr val="7D093B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200" b="1" kern="1200" dirty="0"/>
                <a:t>Excellence</a:t>
              </a:r>
            </a:p>
          </p:txBody>
        </p:sp>
      </p:grpSp>
      <p:sp>
        <p:nvSpPr>
          <p:cNvPr id="14" name="Arrow: Up 13">
            <a:extLst>
              <a:ext uri="{FF2B5EF4-FFF2-40B4-BE49-F238E27FC236}">
                <a16:creationId xmlns:a16="http://schemas.microsoft.com/office/drawing/2014/main" id="{242C689D-0172-45F8-B2ED-CC94E44CC79B}"/>
              </a:ext>
            </a:extLst>
          </p:cNvPr>
          <p:cNvSpPr/>
          <p:nvPr userDrawn="1"/>
        </p:nvSpPr>
        <p:spPr>
          <a:xfrm>
            <a:off x="9808315" y="772306"/>
            <a:ext cx="1625600" cy="5780895"/>
          </a:xfrm>
          <a:prstGeom prst="upArrow">
            <a:avLst>
              <a:gd name="adj1" fmla="val 53079"/>
              <a:gd name="adj2" fmla="val 55645"/>
            </a:avLst>
          </a:prstGeom>
          <a:gradFill>
            <a:gsLst>
              <a:gs pos="22000">
                <a:srgbClr val="9A9A9A"/>
              </a:gs>
              <a:gs pos="0">
                <a:srgbClr val="9D9D9D"/>
              </a:gs>
              <a:gs pos="100000">
                <a:schemeClr val="bg1"/>
              </a:gs>
            </a:gsLst>
            <a:lin ang="54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1C6C05-4DDB-4BA9-90F0-B68F51BBB788}"/>
              </a:ext>
            </a:extLst>
          </p:cNvPr>
          <p:cNvGrpSpPr/>
          <p:nvPr userDrawn="1"/>
        </p:nvGrpSpPr>
        <p:grpSpPr>
          <a:xfrm>
            <a:off x="9458762" y="4048906"/>
            <a:ext cx="2324709" cy="370695"/>
            <a:chOff x="2463309" y="342899"/>
            <a:chExt cx="2111408" cy="457200"/>
          </a:xfrm>
          <a:solidFill>
            <a:schemeClr val="bg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D86D618-E1CB-447D-9353-D64C5668473C}"/>
                </a:ext>
              </a:extLst>
            </p:cNvPr>
            <p:cNvSpPr/>
            <p:nvPr/>
          </p:nvSpPr>
          <p:spPr>
            <a:xfrm>
              <a:off x="2463309" y="342899"/>
              <a:ext cx="2111408" cy="4572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97297BCA-CA38-489B-A836-D43E1255F978}"/>
                </a:ext>
              </a:extLst>
            </p:cNvPr>
            <p:cNvSpPr txBox="1"/>
            <p:nvPr/>
          </p:nvSpPr>
          <p:spPr>
            <a:xfrm>
              <a:off x="2485628" y="365218"/>
              <a:ext cx="2066770" cy="4125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/>
                <a:t>Change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A2A563-22A4-4F5D-A589-58A6D9C7C9EE}"/>
              </a:ext>
            </a:extLst>
          </p:cNvPr>
          <p:cNvGrpSpPr/>
          <p:nvPr userDrawn="1"/>
        </p:nvGrpSpPr>
        <p:grpSpPr>
          <a:xfrm>
            <a:off x="9454507" y="5715001"/>
            <a:ext cx="2324709" cy="370695"/>
            <a:chOff x="1231654" y="342899"/>
            <a:chExt cx="2111408" cy="457200"/>
          </a:xfrm>
          <a:solidFill>
            <a:schemeClr val="bg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4DFFD06-4243-41C1-9B1D-B8515F34CD6C}"/>
                </a:ext>
              </a:extLst>
            </p:cNvPr>
            <p:cNvSpPr/>
            <p:nvPr/>
          </p:nvSpPr>
          <p:spPr>
            <a:xfrm>
              <a:off x="1231654" y="342899"/>
              <a:ext cx="2111408" cy="4572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82876B73-38CE-465E-8CAE-5541F46213FE}"/>
                </a:ext>
              </a:extLst>
            </p:cNvPr>
            <p:cNvSpPr txBox="1"/>
            <p:nvPr/>
          </p:nvSpPr>
          <p:spPr>
            <a:xfrm>
              <a:off x="1253973" y="365218"/>
              <a:ext cx="2066770" cy="4125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b="1" kern="1200" dirty="0"/>
                <a:t>Now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236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8BEABA-B939-4E02-BC27-3CC9418EF9D7}"/>
              </a:ext>
            </a:extLst>
          </p:cNvPr>
          <p:cNvGrpSpPr/>
          <p:nvPr userDrawn="1"/>
        </p:nvGrpSpPr>
        <p:grpSpPr>
          <a:xfrm>
            <a:off x="9237133" y="152401"/>
            <a:ext cx="2772352" cy="456015"/>
            <a:chOff x="4926618" y="342899"/>
            <a:chExt cx="2111408" cy="457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4F0BE6E-6251-4CFD-A4DF-861FAD80AABE}"/>
                </a:ext>
              </a:extLst>
            </p:cNvPr>
            <p:cNvSpPr/>
            <p:nvPr/>
          </p:nvSpPr>
          <p:spPr>
            <a:xfrm>
              <a:off x="4926618" y="342899"/>
              <a:ext cx="2111408" cy="457200"/>
            </a:xfrm>
            <a:prstGeom prst="roundRect">
              <a:avLst/>
            </a:prstGeom>
            <a:solidFill>
              <a:srgbClr val="2DBDB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509DB631-763F-4370-8110-10BC23ECC35D}"/>
                </a:ext>
              </a:extLst>
            </p:cNvPr>
            <p:cNvSpPr txBox="1"/>
            <p:nvPr/>
          </p:nvSpPr>
          <p:spPr>
            <a:xfrm>
              <a:off x="4948937" y="365218"/>
              <a:ext cx="2066770" cy="412562"/>
            </a:xfrm>
            <a:prstGeom prst="rect">
              <a:avLst/>
            </a:prstGeom>
            <a:solidFill>
              <a:srgbClr val="263267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200" b="1" kern="1200" dirty="0"/>
                <a:t>Excellence</a:t>
              </a:r>
            </a:p>
          </p:txBody>
        </p:sp>
      </p:grpSp>
      <p:sp>
        <p:nvSpPr>
          <p:cNvPr id="14" name="Arrow: Up 13">
            <a:extLst>
              <a:ext uri="{FF2B5EF4-FFF2-40B4-BE49-F238E27FC236}">
                <a16:creationId xmlns:a16="http://schemas.microsoft.com/office/drawing/2014/main" id="{242C689D-0172-45F8-B2ED-CC94E44CC79B}"/>
              </a:ext>
            </a:extLst>
          </p:cNvPr>
          <p:cNvSpPr/>
          <p:nvPr userDrawn="1"/>
        </p:nvSpPr>
        <p:spPr>
          <a:xfrm>
            <a:off x="9808315" y="762000"/>
            <a:ext cx="1625600" cy="5791200"/>
          </a:xfrm>
          <a:prstGeom prst="upArrow">
            <a:avLst>
              <a:gd name="adj1" fmla="val 53079"/>
              <a:gd name="adj2" fmla="val 55645"/>
            </a:avLst>
          </a:prstGeom>
          <a:gradFill>
            <a:gsLst>
              <a:gs pos="22000">
                <a:srgbClr val="9A9A9A"/>
              </a:gs>
              <a:gs pos="0">
                <a:srgbClr val="9D9D9D"/>
              </a:gs>
              <a:gs pos="100000">
                <a:schemeClr val="bg1"/>
              </a:gs>
            </a:gsLst>
            <a:lin ang="54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978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8BEABA-B939-4E02-BC27-3CC9418EF9D7}"/>
              </a:ext>
            </a:extLst>
          </p:cNvPr>
          <p:cNvGrpSpPr/>
          <p:nvPr userDrawn="1"/>
        </p:nvGrpSpPr>
        <p:grpSpPr>
          <a:xfrm>
            <a:off x="9237133" y="152401"/>
            <a:ext cx="2772352" cy="456015"/>
            <a:chOff x="4926618" y="342899"/>
            <a:chExt cx="2111408" cy="4572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4F0BE6E-6251-4CFD-A4DF-861FAD80AABE}"/>
                </a:ext>
              </a:extLst>
            </p:cNvPr>
            <p:cNvSpPr/>
            <p:nvPr/>
          </p:nvSpPr>
          <p:spPr>
            <a:xfrm>
              <a:off x="4926618" y="342899"/>
              <a:ext cx="2111408" cy="457200"/>
            </a:xfrm>
            <a:prstGeom prst="roundRect">
              <a:avLst/>
            </a:prstGeom>
            <a:solidFill>
              <a:srgbClr val="2DBDB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509DB631-763F-4370-8110-10BC23ECC35D}"/>
                </a:ext>
              </a:extLst>
            </p:cNvPr>
            <p:cNvSpPr txBox="1"/>
            <p:nvPr/>
          </p:nvSpPr>
          <p:spPr>
            <a:xfrm>
              <a:off x="4948937" y="365218"/>
              <a:ext cx="2066770" cy="412562"/>
            </a:xfrm>
            <a:prstGeom prst="rect">
              <a:avLst/>
            </a:prstGeom>
            <a:solidFill>
              <a:srgbClr val="7D093B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200" b="1" kern="1200" dirty="0"/>
                <a:t>Excellence</a:t>
              </a:r>
            </a:p>
          </p:txBody>
        </p:sp>
      </p:grpSp>
      <p:sp>
        <p:nvSpPr>
          <p:cNvPr id="14" name="Arrow: Up 13">
            <a:extLst>
              <a:ext uri="{FF2B5EF4-FFF2-40B4-BE49-F238E27FC236}">
                <a16:creationId xmlns:a16="http://schemas.microsoft.com/office/drawing/2014/main" id="{242C689D-0172-45F8-B2ED-CC94E44CC79B}"/>
              </a:ext>
            </a:extLst>
          </p:cNvPr>
          <p:cNvSpPr/>
          <p:nvPr userDrawn="1"/>
        </p:nvSpPr>
        <p:spPr>
          <a:xfrm>
            <a:off x="9808315" y="762000"/>
            <a:ext cx="1625600" cy="5791200"/>
          </a:xfrm>
          <a:prstGeom prst="upArrow">
            <a:avLst>
              <a:gd name="adj1" fmla="val 53079"/>
              <a:gd name="adj2" fmla="val 55645"/>
            </a:avLst>
          </a:prstGeom>
          <a:gradFill>
            <a:gsLst>
              <a:gs pos="22000">
                <a:srgbClr val="9A9A9A"/>
              </a:gs>
              <a:gs pos="0">
                <a:srgbClr val="9D9D9D"/>
              </a:gs>
              <a:gs pos="100000">
                <a:schemeClr val="bg1"/>
              </a:gs>
            </a:gsLst>
            <a:lin ang="54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334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00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AI-generated content may be incorrect.">
            <a:extLst>
              <a:ext uri="{FF2B5EF4-FFF2-40B4-BE49-F238E27FC236}">
                <a16:creationId xmlns:a16="http://schemas.microsoft.com/office/drawing/2014/main" id="{F7DAFCD1-144F-8B67-7EC7-3E9C58EF3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4" r="1057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80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a blue circle&#10;&#10;AI-generated content may be incorrect.">
            <a:extLst>
              <a:ext uri="{FF2B5EF4-FFF2-40B4-BE49-F238E27FC236}">
                <a16:creationId xmlns:a16="http://schemas.microsoft.com/office/drawing/2014/main" id="{C3010DC1-4BBA-74C7-7EE1-34A59F51EC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9" r="8751"/>
          <a:stretch>
            <a:fillRect/>
          </a:stretch>
        </p:blipFill>
        <p:spPr>
          <a:xfrm>
            <a:off x="0" y="-3645"/>
            <a:ext cx="12192000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7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a white circle&#10;&#10;AI-generated content may be incorrect.">
            <a:extLst>
              <a:ext uri="{FF2B5EF4-FFF2-40B4-BE49-F238E27FC236}">
                <a16:creationId xmlns:a16="http://schemas.microsoft.com/office/drawing/2014/main" id="{73C2DEF0-7FDB-8D57-709F-04FE8B4348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8" r="12503"/>
          <a:stretch>
            <a:fillRect/>
          </a:stretch>
        </p:blipFill>
        <p:spPr>
          <a:xfrm>
            <a:off x="0" y="1"/>
            <a:ext cx="12192000" cy="685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40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a curved edge&#10;&#10;AI-generated content may be incorrect.">
            <a:extLst>
              <a:ext uri="{FF2B5EF4-FFF2-40B4-BE49-F238E27FC236}">
                <a16:creationId xmlns:a16="http://schemas.microsoft.com/office/drawing/2014/main" id="{02D018BA-E0DF-3216-2A90-11A566B4A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0" r="1248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94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8E49C-ACD9-4F39-8373-4750DBF79E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54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8" r:id="rId12"/>
    <p:sldLayoutId id="2147483709" r:id="rId13"/>
    <p:sldLayoutId id="2147483710" r:id="rId14"/>
    <p:sldLayoutId id="2147483723" r:id="rId15"/>
    <p:sldLayoutId id="2147483722" r:id="rId16"/>
    <p:sldLayoutId id="2147483718" r:id="rId17"/>
    <p:sldLayoutId id="2147483719" r:id="rId18"/>
    <p:sldLayoutId id="2147483714" r:id="rId19"/>
    <p:sldLayoutId id="2147483715" r:id="rId20"/>
    <p:sldLayoutId id="2147483716" r:id="rId21"/>
    <p:sldLayoutId id="2147483720" r:id="rId22"/>
    <p:sldLayoutId id="2147483717" r:id="rId23"/>
    <p:sldLayoutId id="2147483721" r:id="rId24"/>
    <p:sldLayoutId id="2147483713" r:id="rId25"/>
    <p:sldLayoutId id="2147483724" r:id="rId26"/>
    <p:sldLayoutId id="2147483725" r:id="rId27"/>
    <p:sldLayoutId id="2147483726" r:id="rId28"/>
    <p:sldLayoutId id="2147483727" r:id="rId2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Gadugi" panose="020B0502040204020203" pitchFamily="34" charset="0"/>
          <a:ea typeface="Gadugi" panose="020B0502040204020203" pitchFamily="34" charset="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Gadugi" panose="020B0502040204020203" pitchFamily="34" charset="0"/>
          <a:ea typeface="Gadugi" panose="020B0502040204020203" pitchFamily="34" charset="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dugi" panose="020B0502040204020203" pitchFamily="34" charset="0"/>
          <a:ea typeface="Gadugi" panose="020B0502040204020203" pitchFamily="34" charset="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Gadugi" panose="020B0502040204020203" pitchFamily="34" charset="0"/>
          <a:ea typeface="Gadugi" panose="020B0502040204020203" pitchFamily="34" charset="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Gadugi" panose="020B0502040204020203" pitchFamily="34" charset="0"/>
          <a:ea typeface="Gadugi" panose="020B0502040204020203" pitchFamily="34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02F838E-DB57-3868-133C-ACD1C330E86D}"/>
              </a:ext>
            </a:extLst>
          </p:cNvPr>
          <p:cNvSpPr/>
          <p:nvPr/>
        </p:nvSpPr>
        <p:spPr>
          <a:xfrm>
            <a:off x="-152400" y="1447800"/>
            <a:ext cx="12496800" cy="3962400"/>
          </a:xfrm>
          <a:prstGeom prst="rect">
            <a:avLst/>
          </a:prstGeom>
          <a:solidFill>
            <a:srgbClr val="011462">
              <a:alpha val="36000"/>
            </a:srgb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2335822-0D50-DA1E-D59F-7D9C566E7D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68"/>
          <a:stretch>
            <a:fillRect/>
          </a:stretch>
        </p:blipFill>
        <p:spPr bwMode="auto">
          <a:xfrm>
            <a:off x="3124201" y="2583810"/>
            <a:ext cx="5943600" cy="169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14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85753-BA1B-0B64-5C1A-401EB4EF2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AA3E0FF-C60D-7544-C21C-C217FC58456D}"/>
              </a:ext>
            </a:extLst>
          </p:cNvPr>
          <p:cNvSpPr/>
          <p:nvPr/>
        </p:nvSpPr>
        <p:spPr>
          <a:xfrm>
            <a:off x="-152400" y="495300"/>
            <a:ext cx="12496800" cy="1562100"/>
          </a:xfrm>
          <a:prstGeom prst="rect">
            <a:avLst/>
          </a:prstGeom>
          <a:solidFill>
            <a:srgbClr val="011462">
              <a:alpha val="36000"/>
            </a:srgb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14C1507-47AD-BDD0-F614-B4EDA4000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68"/>
          <a:stretch>
            <a:fillRect/>
          </a:stretch>
        </p:blipFill>
        <p:spPr bwMode="auto">
          <a:xfrm>
            <a:off x="4267199" y="762000"/>
            <a:ext cx="3657600" cy="104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1976ED-6B5C-3279-7EA6-1C242766BAA0}"/>
              </a:ext>
            </a:extLst>
          </p:cNvPr>
          <p:cNvSpPr/>
          <p:nvPr/>
        </p:nvSpPr>
        <p:spPr>
          <a:xfrm>
            <a:off x="2120381" y="3233529"/>
            <a:ext cx="79512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  <a:latin typeface="Amasis MT Pro Medium" panose="02040604050005020304" pitchFamily="18" charset="0"/>
              </a:rPr>
              <a:t>Welcome Message</a:t>
            </a:r>
          </a:p>
          <a:p>
            <a:pPr algn="ctr"/>
            <a:r>
              <a:rPr lang="en-GB" sz="4400" dirty="0">
                <a:solidFill>
                  <a:schemeClr val="bg1"/>
                </a:solidFill>
                <a:latin typeface="Amasis MT Pro Medium" panose="02040604050005020304" pitchFamily="18" charset="0"/>
              </a:rPr>
              <a:t>from </a:t>
            </a:r>
            <a:r>
              <a:rPr lang="en-GB" sz="4400" dirty="0" err="1">
                <a:solidFill>
                  <a:schemeClr val="bg1"/>
                </a:solidFill>
                <a:latin typeface="Amasis MT Pro Medium" panose="02040604050005020304" pitchFamily="18" charset="0"/>
              </a:rPr>
              <a:t>Hemishram</a:t>
            </a:r>
            <a:r>
              <a:rPr lang="en-GB" sz="4400" dirty="0">
                <a:solidFill>
                  <a:schemeClr val="bg1"/>
                </a:solidFill>
                <a:latin typeface="Amasis MT Pro Medium" panose="02040604050005020304" pitchFamily="18" charset="0"/>
              </a:rPr>
              <a:t>, Year 8</a:t>
            </a:r>
          </a:p>
        </p:txBody>
      </p:sp>
    </p:spTree>
    <p:extLst>
      <p:ext uri="{BB962C8B-B14F-4D97-AF65-F5344CB8AC3E}">
        <p14:creationId xmlns:p14="http://schemas.microsoft.com/office/powerpoint/2010/main" val="356164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E5F5A-9000-E4D5-CD79-DD7DC9B07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9E0CFD-9CB6-F6C9-7EF9-F52DF1239FE3}"/>
              </a:ext>
            </a:extLst>
          </p:cNvPr>
          <p:cNvSpPr/>
          <p:nvPr/>
        </p:nvSpPr>
        <p:spPr>
          <a:xfrm>
            <a:off x="-152400" y="495300"/>
            <a:ext cx="12496800" cy="1562100"/>
          </a:xfrm>
          <a:prstGeom prst="rect">
            <a:avLst/>
          </a:prstGeom>
          <a:solidFill>
            <a:srgbClr val="011462">
              <a:alpha val="36000"/>
            </a:srgb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F88781A-3640-0E60-E12C-6CC4BE4400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68"/>
          <a:stretch>
            <a:fillRect/>
          </a:stretch>
        </p:blipFill>
        <p:spPr bwMode="auto">
          <a:xfrm>
            <a:off x="4267199" y="762000"/>
            <a:ext cx="3657600" cy="104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32D875-995F-151B-CF6B-CC32C9A6803F}"/>
              </a:ext>
            </a:extLst>
          </p:cNvPr>
          <p:cNvSpPr/>
          <p:nvPr/>
        </p:nvSpPr>
        <p:spPr>
          <a:xfrm>
            <a:off x="2120381" y="3233529"/>
            <a:ext cx="795123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  <a:latin typeface="Amasis MT Pro Medium" panose="02040604050005020304" pitchFamily="18" charset="0"/>
              </a:rPr>
              <a:t>Welcome from</a:t>
            </a:r>
          </a:p>
          <a:p>
            <a:pPr algn="ctr"/>
            <a:r>
              <a:rPr lang="en-GB" sz="4400" dirty="0">
                <a:solidFill>
                  <a:schemeClr val="bg1"/>
                </a:solidFill>
                <a:latin typeface="Amasis MT Pro Medium" panose="02040604050005020304" pitchFamily="18" charset="0"/>
              </a:rPr>
              <a:t>Mr Phil Snelling</a:t>
            </a:r>
          </a:p>
          <a:p>
            <a:pPr algn="ctr"/>
            <a:r>
              <a:rPr lang="en-GB" sz="4400" dirty="0">
                <a:solidFill>
                  <a:schemeClr val="bg1"/>
                </a:solidFill>
                <a:latin typeface="Amasis MT Pro Medium" panose="02040604050005020304" pitchFamily="18" charset="0"/>
              </a:rPr>
              <a:t>Acting Headteacher</a:t>
            </a:r>
          </a:p>
        </p:txBody>
      </p:sp>
    </p:spTree>
    <p:extLst>
      <p:ext uri="{BB962C8B-B14F-4D97-AF65-F5344CB8AC3E}">
        <p14:creationId xmlns:p14="http://schemas.microsoft.com/office/powerpoint/2010/main" val="169090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" y="1981200"/>
            <a:ext cx="49606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A Community
</a:t>
            </a:r>
            <a:r>
              <a:rPr lang="en-GB" sz="36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 w</a:t>
            </a:r>
            <a:r>
              <a:rPr sz="36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here Students</a:t>
            </a:r>
            <a:r>
              <a:rPr lang="en-GB" sz="36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Thrive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9378" y="3886200"/>
            <a:ext cx="2834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200" dirty="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rPr>
              <a:t>Knowledge</a:t>
            </a:r>
          </a:p>
        </p:txBody>
      </p:sp>
      <p:pic>
        <p:nvPicPr>
          <p:cNvPr id="2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2E2193C-86F2-69BF-DB76-A00153EF7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68"/>
          <a:stretch>
            <a:fillRect/>
          </a:stretch>
        </p:blipFill>
        <p:spPr bwMode="auto">
          <a:xfrm>
            <a:off x="381000" y="300998"/>
            <a:ext cx="2941320" cy="83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527D92-0308-289D-BDDF-3C937C5C12C7}"/>
              </a:ext>
            </a:extLst>
          </p:cNvPr>
          <p:cNvSpPr txBox="1"/>
          <p:nvPr/>
        </p:nvSpPr>
        <p:spPr>
          <a:xfrm>
            <a:off x="2659378" y="4667818"/>
            <a:ext cx="2834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200" dirty="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rPr>
              <a:t>Experiences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754B96-3039-6FBA-D8D7-FFE46F400260}"/>
              </a:ext>
            </a:extLst>
          </p:cNvPr>
          <p:cNvSpPr txBox="1"/>
          <p:nvPr/>
        </p:nvSpPr>
        <p:spPr>
          <a:xfrm>
            <a:off x="2659378" y="5403267"/>
            <a:ext cx="2834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3200" dirty="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rPr>
              <a:t>Opportunities</a:t>
            </a:r>
            <a:endParaRPr sz="3200" dirty="0">
              <a:solidFill>
                <a:srgbClr val="ACF6E4"/>
              </a:solidFill>
              <a:latin typeface="Segoe UI" panose="020B0502040204020203" pitchFamily="34" charset="0"/>
              <a:ea typeface="Gadug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0033A-5706-44FE-B2C3-D7C115BED6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9" r="26817"/>
          <a:stretch/>
        </p:blipFill>
        <p:spPr>
          <a:xfrm>
            <a:off x="6528521" y="380999"/>
            <a:ext cx="4748110" cy="6096002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05450" y="400823"/>
            <a:ext cx="4191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600" b="1">
                <a:solidFill>
                  <a:srgbClr val="FFFFFF"/>
                </a:solidFill>
                <a:latin typeface="Amasis MT Pro Medium" panose="02040604050005020304" pitchFamily="18" charset="0"/>
              </a:defRPr>
            </a:lvl1pPr>
          </a:lstStyle>
          <a:p>
            <a:pPr algn="l"/>
            <a:r>
              <a:rPr dirty="0"/>
              <a:t>A School That
Knows Your Child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9196" y="1731436"/>
            <a:ext cx="40005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sz="2800" dirty="0"/>
              <a:t>Staff know their pupils well and relationships are strong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99196" y="3246715"/>
            <a:ext cx="41404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sz="2800" dirty="0"/>
              <a:t>Pupils are happy and welcoming at this school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2700" y="4340285"/>
            <a:ext cx="433699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sz="2800" dirty="0"/>
              <a:t>Staff are committed to providing an ambitious and inclusive school experience for all.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64907" y="6204854"/>
            <a:ext cx="34729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Ofsted</a:t>
            </a:r>
            <a:r>
              <a:rPr lang="en-GB"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December 2024</a:t>
            </a:r>
            <a:endParaRPr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451CF2-1328-EA7D-8859-FC5E35A9ECFF}"/>
              </a:ext>
            </a:extLst>
          </p:cNvPr>
          <p:cNvSpPr txBox="1"/>
          <p:nvPr/>
        </p:nvSpPr>
        <p:spPr>
          <a:xfrm>
            <a:off x="5454703" y="1295400"/>
            <a:ext cx="1282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18000" b="1" dirty="0">
                <a:latin typeface="Amasis MT Pro Medium" panose="02040604050005020304" pitchFamily="18" charset="0"/>
                <a:ea typeface="Segoe UI Black" panose="020B0A02040204020203" pitchFamily="34" charset="0"/>
                <a:cs typeface="Segoe UI Bold" panose="020B0802040204020203" pitchFamily="34" charset="0"/>
              </a:rPr>
              <a:t>“</a:t>
            </a:r>
            <a:endParaRPr sz="18000" b="1" dirty="0">
              <a:latin typeface="Amasis MT Pro Medium" panose="02040604050005020304" pitchFamily="18" charset="0"/>
              <a:ea typeface="Segoe UI Black" panose="020B0A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AAA8B6-B7E6-50ED-475F-833472218664}"/>
              </a:ext>
            </a:extLst>
          </p:cNvPr>
          <p:cNvSpPr txBox="1"/>
          <p:nvPr/>
        </p:nvSpPr>
        <p:spPr>
          <a:xfrm>
            <a:off x="10655300" y="4725006"/>
            <a:ext cx="1282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sz="18000" b="1" dirty="0">
                <a:latin typeface="Amasis MT Pro Medium" panose="02040604050005020304" pitchFamily="18" charset="0"/>
                <a:ea typeface="Segoe UI Black" panose="020B0A02040204020203" pitchFamily="34" charset="0"/>
                <a:cs typeface="Segoe UI Bold" panose="020B0802040204020203" pitchFamily="34" charset="0"/>
              </a:rPr>
              <a:t>”</a:t>
            </a:r>
            <a:endParaRPr sz="18000" b="1" dirty="0">
              <a:latin typeface="Amasis MT Pro Medium" panose="02040604050005020304" pitchFamily="18" charset="0"/>
              <a:ea typeface="Segoe UI Black" panose="020B0A02040204020203" pitchFamily="34" charset="0"/>
              <a:cs typeface="Segoe UI Bold" panose="020B08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30D578-EEF8-4F1A-A5E0-07D68C97C8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3" r="28866"/>
          <a:stretch/>
        </p:blipFill>
        <p:spPr>
          <a:xfrm>
            <a:off x="727579" y="599584"/>
            <a:ext cx="4104878" cy="5651585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852b1d4-d218-565b-8761-d03ddf650473_525x595_center.jpg"/>
          <p:cNvPicPr>
            <a:picLocks noChangeAspect="1"/>
          </p:cNvPicPr>
          <p:nvPr/>
        </p:nvPicPr>
        <p:blipFill>
          <a:blip r:embed="rId2"/>
          <a:srcRect l="21232" t="1120" r="6835" b="20168"/>
          <a:stretch>
            <a:fillRect/>
          </a:stretch>
        </p:blipFill>
        <p:spPr>
          <a:xfrm>
            <a:off x="7185104" y="786331"/>
            <a:ext cx="4362608" cy="54102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895297" y="304800"/>
            <a:ext cx="5562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600" b="1">
                <a:solidFill>
                  <a:srgbClr val="FFFFFF"/>
                </a:solidFill>
                <a:latin typeface="Amasis MT Pro Medium" panose="02040604050005020304" pitchFamily="18" charset="0"/>
              </a:defRPr>
            </a:lvl1pPr>
          </a:lstStyle>
          <a:p>
            <a:pPr algn="l"/>
            <a:r>
              <a:rPr dirty="0"/>
              <a:t>Exceptional </a:t>
            </a:r>
            <a:r>
              <a:rPr lang="en-GB" dirty="0"/>
              <a:t> Teaching,   </a:t>
            </a:r>
            <a:r>
              <a:rPr dirty="0"/>
              <a:t>Every Day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CED5FC-7961-7225-D6A8-0CEE3BE18580}"/>
              </a:ext>
            </a:extLst>
          </p:cNvPr>
          <p:cNvSpPr txBox="1"/>
          <p:nvPr/>
        </p:nvSpPr>
        <p:spPr>
          <a:xfrm>
            <a:off x="2055849" y="1916889"/>
            <a:ext cx="31465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2800" dirty="0"/>
              <a:t>Lessons are calm and purposeful.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779166-9B3D-7535-8E5C-BE2CE6D4BE2A}"/>
              </a:ext>
            </a:extLst>
          </p:cNvPr>
          <p:cNvSpPr txBox="1"/>
          <p:nvPr/>
        </p:nvSpPr>
        <p:spPr>
          <a:xfrm>
            <a:off x="907997" y="3429000"/>
            <a:ext cx="459110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2800" dirty="0"/>
              <a:t>Teachers introduce new content effectively and provide pupils with regular opportunities to practise and apply their learning.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2375E3-FFC7-9085-34B5-05A796799BA2}"/>
              </a:ext>
            </a:extLst>
          </p:cNvPr>
          <p:cNvSpPr txBox="1"/>
          <p:nvPr/>
        </p:nvSpPr>
        <p:spPr>
          <a:xfrm>
            <a:off x="2879877" y="6127665"/>
            <a:ext cx="34729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Ofsted</a:t>
            </a:r>
            <a:r>
              <a:rPr lang="en-GB"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December 2024</a:t>
            </a:r>
            <a:endParaRPr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F40B3F-6929-4FF3-88AC-4E21C7C47E6C}"/>
              </a:ext>
            </a:extLst>
          </p:cNvPr>
          <p:cNvSpPr txBox="1"/>
          <p:nvPr/>
        </p:nvSpPr>
        <p:spPr>
          <a:xfrm>
            <a:off x="760556" y="1439835"/>
            <a:ext cx="1282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18000" b="1" dirty="0">
                <a:latin typeface="Amasis MT Pro Medium" panose="02040604050005020304" pitchFamily="18" charset="0"/>
                <a:ea typeface="Segoe UI Black" panose="020B0A02040204020203" pitchFamily="34" charset="0"/>
                <a:cs typeface="Segoe UI Bold" panose="020B0802040204020203" pitchFamily="34" charset="0"/>
              </a:rPr>
              <a:t>“</a:t>
            </a:r>
            <a:endParaRPr sz="18000" b="1" dirty="0">
              <a:latin typeface="Amasis MT Pro Medium" panose="02040604050005020304" pitchFamily="18" charset="0"/>
              <a:ea typeface="Segoe UI Black" panose="020B0A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AEEBCC-F642-3B45-6C90-A92002B3B73F}"/>
              </a:ext>
            </a:extLst>
          </p:cNvPr>
          <p:cNvSpPr txBox="1"/>
          <p:nvPr/>
        </p:nvSpPr>
        <p:spPr>
          <a:xfrm>
            <a:off x="5188004" y="4357876"/>
            <a:ext cx="1282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sz="18000" b="1" dirty="0">
                <a:latin typeface="Amasis MT Pro Medium" panose="02040604050005020304" pitchFamily="18" charset="0"/>
                <a:ea typeface="Segoe UI Black" panose="020B0A02040204020203" pitchFamily="34" charset="0"/>
                <a:cs typeface="Segoe UI Bold" panose="020B0802040204020203" pitchFamily="34" charset="0"/>
              </a:rPr>
              <a:t>”</a:t>
            </a:r>
            <a:endParaRPr sz="18000" b="1" dirty="0">
              <a:latin typeface="Amasis MT Pro Medium" panose="02040604050005020304" pitchFamily="18" charset="0"/>
              <a:ea typeface="Segoe UI Black" panose="020B0A02040204020203" pitchFamily="34" charset="0"/>
              <a:cs typeface="Segoe UI Bold" panose="020B08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673754" y="5034354"/>
            <a:ext cx="9144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i="1">
                <a:solidFill>
                  <a:srgbClr val="FFD64B"/>
                </a:solidFill>
                <a:latin typeface="Aptos"/>
              </a:rPr>
              <a:t>Ofsted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44A5E20-31EE-1259-1026-FB1D582FE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4317">
            <a:off x="6054525" y="901886"/>
            <a:ext cx="3840230" cy="2688161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BE448A8-AD01-E444-AADE-1F23DCF78296}"/>
              </a:ext>
            </a:extLst>
          </p:cNvPr>
          <p:cNvSpPr txBox="1"/>
          <p:nvPr/>
        </p:nvSpPr>
        <p:spPr>
          <a:xfrm>
            <a:off x="400868" y="413520"/>
            <a:ext cx="5194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600" b="1">
                <a:solidFill>
                  <a:srgbClr val="FFFFFF"/>
                </a:solidFill>
                <a:latin typeface="Amasis MT Pro Medium" panose="02040604050005020304" pitchFamily="18" charset="0"/>
              </a:defRPr>
            </a:lvl1pPr>
          </a:lstStyle>
          <a:p>
            <a:pPr algn="l"/>
            <a:r>
              <a:rPr lang="en-GB" dirty="0"/>
              <a:t>A Powerful Curriculum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304432-CD6E-0565-0405-B4D1B2F35589}"/>
              </a:ext>
            </a:extLst>
          </p:cNvPr>
          <p:cNvSpPr txBox="1"/>
          <p:nvPr/>
        </p:nvSpPr>
        <p:spPr>
          <a:xfrm>
            <a:off x="1497753" y="1514937"/>
            <a:ext cx="40005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2800" dirty="0"/>
              <a:t>Pupils follow a broad and balanced curriculum.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567508-C616-1BB8-7CA8-F96B2E4DB60A}"/>
              </a:ext>
            </a:extLst>
          </p:cNvPr>
          <p:cNvSpPr txBox="1"/>
          <p:nvPr/>
        </p:nvSpPr>
        <p:spPr>
          <a:xfrm>
            <a:off x="1446953" y="3021052"/>
            <a:ext cx="35958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2800" dirty="0"/>
              <a:t>Pupils can choose from a range of Key Stage 4 options.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D9B73C-B6F5-B419-99E9-11939BAF7A9E}"/>
              </a:ext>
            </a:extLst>
          </p:cNvPr>
          <p:cNvSpPr txBox="1"/>
          <p:nvPr/>
        </p:nvSpPr>
        <p:spPr>
          <a:xfrm>
            <a:off x="1446953" y="4527167"/>
            <a:ext cx="31250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2800" dirty="0"/>
              <a:t>Careers education is strong.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B800B5-188B-1E67-8240-57488341A560}"/>
              </a:ext>
            </a:extLst>
          </p:cNvPr>
          <p:cNvSpPr txBox="1"/>
          <p:nvPr/>
        </p:nvSpPr>
        <p:spPr>
          <a:xfrm>
            <a:off x="2122129" y="5877901"/>
            <a:ext cx="34729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Ofsted</a:t>
            </a:r>
            <a:r>
              <a:rPr lang="en-GB"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December 2024</a:t>
            </a:r>
            <a:endParaRPr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354054-E00B-FECD-82C5-1904DA451B1E}"/>
              </a:ext>
            </a:extLst>
          </p:cNvPr>
          <p:cNvSpPr txBox="1"/>
          <p:nvPr/>
        </p:nvSpPr>
        <p:spPr>
          <a:xfrm>
            <a:off x="300232" y="1067172"/>
            <a:ext cx="1282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18000" b="1" dirty="0">
                <a:latin typeface="Amasis MT Pro Medium" panose="02040604050005020304" pitchFamily="18" charset="0"/>
                <a:ea typeface="Segoe UI Black" panose="020B0A02040204020203" pitchFamily="34" charset="0"/>
                <a:cs typeface="Segoe UI Bold" panose="020B0802040204020203" pitchFamily="34" charset="0"/>
              </a:rPr>
              <a:t>“</a:t>
            </a:r>
            <a:endParaRPr sz="18000" b="1" dirty="0">
              <a:latin typeface="Amasis MT Pro Medium" panose="02040604050005020304" pitchFamily="18" charset="0"/>
              <a:ea typeface="Segoe UI Black" panose="020B0A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DAA9D7-ECDD-82CA-3A3C-790AC4AF2586}"/>
              </a:ext>
            </a:extLst>
          </p:cNvPr>
          <p:cNvSpPr txBox="1"/>
          <p:nvPr/>
        </p:nvSpPr>
        <p:spPr>
          <a:xfrm>
            <a:off x="4397661" y="4191000"/>
            <a:ext cx="1282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sz="18000" b="1" dirty="0">
                <a:latin typeface="Amasis MT Pro Medium" panose="02040604050005020304" pitchFamily="18" charset="0"/>
                <a:ea typeface="Segoe UI Black" panose="020B0A02040204020203" pitchFamily="34" charset="0"/>
                <a:cs typeface="Segoe UI Bold" panose="020B0802040204020203" pitchFamily="34" charset="0"/>
              </a:rPr>
              <a:t>”</a:t>
            </a:r>
            <a:endParaRPr sz="18000" b="1" dirty="0">
              <a:latin typeface="Amasis MT Pro Medium" panose="02040604050005020304" pitchFamily="18" charset="0"/>
              <a:ea typeface="Segoe UI Black" panose="020B0A02040204020203" pitchFamily="34" charset="0"/>
              <a:cs typeface="Segoe UI Bold" panose="020B0802040204020203" pitchFamily="34" charset="0"/>
            </a:endParaRPr>
          </a:p>
        </p:txBody>
      </p:sp>
      <p:pic>
        <p:nvPicPr>
          <p:cNvPr id="15" name="Picture 14" descr="ac9a26a7-39f0-5fd6-a884-8307f02c4e2e_125x245_cen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000">
            <a:off x="9725127" y="1251790"/>
            <a:ext cx="1681778" cy="3296285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  <p:pic>
        <p:nvPicPr>
          <p:cNvPr id="11" name="Picture 10" descr="f2fef895-4c87-58f7-a692-e75e3a863376_260x215_center.jpg"/>
          <p:cNvPicPr>
            <a:picLocks noChangeAspect="1"/>
          </p:cNvPicPr>
          <p:nvPr/>
        </p:nvPicPr>
        <p:blipFill>
          <a:blip r:embed="rId4"/>
          <a:srcRect l="15646" t="11686" b="17409"/>
          <a:stretch>
            <a:fillRect/>
          </a:stretch>
        </p:blipFill>
        <p:spPr>
          <a:xfrm>
            <a:off x="6511747" y="3609723"/>
            <a:ext cx="3838753" cy="2668288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5980" y="644202"/>
            <a:ext cx="5181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600" b="1">
                <a:solidFill>
                  <a:srgbClr val="FFFFFF"/>
                </a:solidFill>
                <a:latin typeface="Amasis MT Pro Medium" panose="02040604050005020304" pitchFamily="18" charset="0"/>
              </a:defRPr>
            </a:lvl1pPr>
          </a:lstStyle>
          <a:p>
            <a:pPr algn="l"/>
            <a:r>
              <a:rPr lang="en-GB" dirty="0"/>
              <a:t>Strong Academic Outcomes 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3B3C60-39B4-73CD-63B3-120CC97905E5}"/>
              </a:ext>
            </a:extLst>
          </p:cNvPr>
          <p:cNvSpPr txBox="1"/>
          <p:nvPr/>
        </p:nvSpPr>
        <p:spPr>
          <a:xfrm>
            <a:off x="855980" y="3265892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ACF6E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English &amp; Maths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CC3EA9-A284-9C6C-D177-B264EBFC5CEA}"/>
              </a:ext>
            </a:extLst>
          </p:cNvPr>
          <p:cNvSpPr txBox="1"/>
          <p:nvPr/>
        </p:nvSpPr>
        <p:spPr>
          <a:xfrm>
            <a:off x="855980" y="2358596"/>
            <a:ext cx="1800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ACF6E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Progress 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BD4C6F-35F4-EE49-9258-A60D1B3090C6}"/>
              </a:ext>
            </a:extLst>
          </p:cNvPr>
          <p:cNvSpPr txBox="1"/>
          <p:nvPr/>
        </p:nvSpPr>
        <p:spPr>
          <a:xfrm>
            <a:off x="855980" y="4163663"/>
            <a:ext cx="2316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ACF6E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Attainment 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5121AC9-500F-4C20-A41C-BFB58432A7C0}"/>
              </a:ext>
            </a:extLst>
          </p:cNvPr>
          <p:cNvGrpSpPr>
            <a:grpSpLocks noChangeAspect="1"/>
          </p:cNvGrpSpPr>
          <p:nvPr/>
        </p:nvGrpSpPr>
        <p:grpSpPr>
          <a:xfrm>
            <a:off x="5638800" y="479449"/>
            <a:ext cx="5899580" cy="5899101"/>
            <a:chOff x="1447801" y="108320"/>
            <a:chExt cx="6705600" cy="670505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A03258F-360D-4C50-BD18-2BA96F9BE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86" r="9885" b="2103"/>
            <a:stretch/>
          </p:blipFill>
          <p:spPr>
            <a:xfrm>
              <a:off x="1447801" y="108320"/>
              <a:ext cx="6705600" cy="6705056"/>
            </a:xfrm>
            <a:prstGeom prst="rect">
              <a:avLst/>
            </a:prstGeom>
            <a:ln w="25400">
              <a:solidFill>
                <a:schemeClr val="bg1"/>
              </a:solidFill>
            </a:ln>
            <a:effectLst>
              <a:glow rad="825500">
                <a:srgbClr val="2DBDBA">
                  <a:alpha val="16000"/>
                </a:srgbClr>
              </a:glow>
            </a:effec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2488DB1-3FD1-41FB-BD8E-B0A426206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0241" y="191735"/>
              <a:ext cx="6480720" cy="2258036"/>
            </a:xfrm>
            <a:prstGeom prst="rect">
              <a:avLst/>
            </a:prstGeom>
            <a:ln w="25400">
              <a:solidFill>
                <a:schemeClr val="bg1"/>
              </a:solidFill>
            </a:ln>
            <a:effectLst>
              <a:glow rad="825500">
                <a:srgbClr val="2DBDBA">
                  <a:alpha val="16000"/>
                </a:srgbClr>
              </a:glo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6027" y="198328"/>
            <a:ext cx="47313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600" b="1">
                <a:solidFill>
                  <a:srgbClr val="FFFFFF"/>
                </a:solidFill>
                <a:latin typeface="Amasis MT Pro Medium" panose="02040604050005020304" pitchFamily="18" charset="0"/>
              </a:defRPr>
            </a:lvl1pPr>
          </a:lstStyle>
          <a:p>
            <a:pPr algn="l"/>
            <a:r>
              <a:rPr dirty="0"/>
              <a:t>Opportunities That
Broaden Horizons</a:t>
            </a:r>
          </a:p>
        </p:txBody>
      </p:sp>
      <p:pic>
        <p:nvPicPr>
          <p:cNvPr id="9" name="Picture 8" descr="74bdeffc-03b8-5dcc-9fd7-1d61ddf97855_220x235_ce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440878"/>
            <a:ext cx="2955267" cy="3156763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476BE52-A3E9-456C-56C7-72A4EB06B8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50"/>
          <a:stretch>
            <a:fillRect/>
          </a:stretch>
        </p:blipFill>
        <p:spPr>
          <a:xfrm rot="21393035">
            <a:off x="475983" y="2867966"/>
            <a:ext cx="2858032" cy="3562847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C386B22-3E0B-BDA3-19B6-6928135FDBEE}"/>
              </a:ext>
            </a:extLst>
          </p:cNvPr>
          <p:cNvSpPr txBox="1"/>
          <p:nvPr/>
        </p:nvSpPr>
        <p:spPr>
          <a:xfrm>
            <a:off x="6699196" y="1731436"/>
            <a:ext cx="40005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2800" dirty="0"/>
              <a:t>Pupils are well-prepared for the future.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34DFAC-4AA2-7A7B-D773-41529586945A}"/>
              </a:ext>
            </a:extLst>
          </p:cNvPr>
          <p:cNvSpPr txBox="1"/>
          <p:nvPr/>
        </p:nvSpPr>
        <p:spPr>
          <a:xfrm>
            <a:off x="6699196" y="2876614"/>
            <a:ext cx="495940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2800" dirty="0"/>
              <a:t>Pupils appreciate the extra-curricular and leadership opportunities at the school.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7DE6D9-CD7C-8C31-C88B-9FAAF717ED54}"/>
              </a:ext>
            </a:extLst>
          </p:cNvPr>
          <p:cNvSpPr txBox="1"/>
          <p:nvPr/>
        </p:nvSpPr>
        <p:spPr>
          <a:xfrm>
            <a:off x="6388100" y="4500685"/>
            <a:ext cx="43369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sz="2800" dirty="0"/>
              <a:t>Staff ensure that these activities are accessible to all pupils.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FA3275-74AB-9A39-2201-4A79B1DC0A66}"/>
              </a:ext>
            </a:extLst>
          </p:cNvPr>
          <p:cNvSpPr txBox="1"/>
          <p:nvPr/>
        </p:nvSpPr>
        <p:spPr>
          <a:xfrm>
            <a:off x="8464907" y="6204854"/>
            <a:ext cx="34729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Ofsted</a:t>
            </a:r>
            <a:r>
              <a:rPr lang="en-GB"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December 2024</a:t>
            </a:r>
            <a:endParaRPr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BC9D69-EDB5-20AA-E81F-919FD7A96906}"/>
              </a:ext>
            </a:extLst>
          </p:cNvPr>
          <p:cNvSpPr txBox="1"/>
          <p:nvPr/>
        </p:nvSpPr>
        <p:spPr>
          <a:xfrm>
            <a:off x="5454703" y="1295400"/>
            <a:ext cx="1282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GB" sz="18000" b="1" dirty="0">
                <a:latin typeface="Amasis MT Pro Medium" panose="02040604050005020304" pitchFamily="18" charset="0"/>
                <a:ea typeface="Segoe UI Black" panose="020B0A02040204020203" pitchFamily="34" charset="0"/>
                <a:cs typeface="Segoe UI Bold" panose="020B0802040204020203" pitchFamily="34" charset="0"/>
              </a:rPr>
              <a:t>“</a:t>
            </a:r>
            <a:endParaRPr sz="18000" b="1" dirty="0">
              <a:latin typeface="Amasis MT Pro Medium" panose="02040604050005020304" pitchFamily="18" charset="0"/>
              <a:ea typeface="Segoe UI Black" panose="020B0A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0E0BDA-2BB4-B13B-10F9-45EF92E92576}"/>
              </a:ext>
            </a:extLst>
          </p:cNvPr>
          <p:cNvSpPr txBox="1"/>
          <p:nvPr/>
        </p:nvSpPr>
        <p:spPr>
          <a:xfrm>
            <a:off x="10655300" y="4476682"/>
            <a:ext cx="1282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GB" sz="18000" b="1" dirty="0">
                <a:latin typeface="Amasis MT Pro Medium" panose="02040604050005020304" pitchFamily="18" charset="0"/>
                <a:ea typeface="Segoe UI Black" panose="020B0A02040204020203" pitchFamily="34" charset="0"/>
                <a:cs typeface="Segoe UI Bold" panose="020B0802040204020203" pitchFamily="34" charset="0"/>
              </a:rPr>
              <a:t>”</a:t>
            </a:r>
            <a:endParaRPr sz="18000" b="1" dirty="0">
              <a:latin typeface="Amasis MT Pro Medium" panose="02040604050005020304" pitchFamily="18" charset="0"/>
              <a:ea typeface="Segoe UI Black" panose="020B0A02040204020203" pitchFamily="34" charset="0"/>
              <a:cs typeface="Segoe UI Bold" panose="020B08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85753-BA1B-0B64-5C1A-401EB4EF2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AA3E0FF-C60D-7544-C21C-C217FC58456D}"/>
              </a:ext>
            </a:extLst>
          </p:cNvPr>
          <p:cNvSpPr/>
          <p:nvPr/>
        </p:nvSpPr>
        <p:spPr>
          <a:xfrm>
            <a:off x="-152400" y="495300"/>
            <a:ext cx="12496800" cy="1562100"/>
          </a:xfrm>
          <a:prstGeom prst="rect">
            <a:avLst/>
          </a:prstGeom>
          <a:solidFill>
            <a:srgbClr val="011462">
              <a:alpha val="36000"/>
            </a:srgb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14C1507-47AD-BDD0-F614-B4EDA4000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68"/>
          <a:stretch>
            <a:fillRect/>
          </a:stretch>
        </p:blipFill>
        <p:spPr bwMode="auto">
          <a:xfrm>
            <a:off x="4267199" y="762000"/>
            <a:ext cx="3657600" cy="104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1976ED-6B5C-3279-7EA6-1C242766BAA0}"/>
              </a:ext>
            </a:extLst>
          </p:cNvPr>
          <p:cNvSpPr/>
          <p:nvPr/>
        </p:nvSpPr>
        <p:spPr>
          <a:xfrm>
            <a:off x="2120381" y="3233529"/>
            <a:ext cx="79512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latin typeface="Amasis MT Pro Medium" panose="02040604050005020304"/>
              </a:rPr>
              <a:t>A Year 11’s Perspective:</a:t>
            </a:r>
          </a:p>
          <a:p>
            <a:pPr algn="ctr"/>
            <a:r>
              <a:rPr lang="en-GB" sz="4400" b="1" dirty="0" err="1">
                <a:solidFill>
                  <a:schemeClr val="bg1"/>
                </a:solidFill>
                <a:latin typeface="Amasis MT Pro Medium" panose="02040604050005020304"/>
              </a:rPr>
              <a:t>Jenia</a:t>
            </a:r>
            <a:endParaRPr lang="en-GB" sz="4400" b="1" dirty="0">
              <a:solidFill>
                <a:schemeClr val="bg1"/>
              </a:solidFill>
              <a:latin typeface="Amasis MT Pro Medium" panose="02040604050005020304"/>
            </a:endParaRPr>
          </a:p>
        </p:txBody>
      </p:sp>
    </p:spTree>
    <p:extLst>
      <p:ext uri="{BB962C8B-B14F-4D97-AF65-F5344CB8AC3E}">
        <p14:creationId xmlns:p14="http://schemas.microsoft.com/office/powerpoint/2010/main" val="64403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60c9298-ff9a-574d-a6f4-950f10dfc6aa_480x585_cen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86" y="640080"/>
            <a:ext cx="4389120" cy="534924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6096000" y="614680"/>
            <a:ext cx="5562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600" b="1">
                <a:solidFill>
                  <a:srgbClr val="FFFFFF"/>
                </a:solidFill>
                <a:latin typeface="Amasis MT Pro Medium" panose="02040604050005020304" pitchFamily="18" charset="0"/>
              </a:defRPr>
            </a:lvl1pPr>
          </a:lstStyle>
          <a:p>
            <a:pPr algn="l"/>
            <a:r>
              <a:rPr dirty="0"/>
              <a:t>A School </a:t>
            </a:r>
            <a:r>
              <a:rPr lang="en-GB" dirty="0"/>
              <a:t>We’re All</a:t>
            </a:r>
          </a:p>
          <a:p>
            <a:pPr algn="l"/>
            <a:r>
              <a:rPr dirty="0"/>
              <a:t>Proud Of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57900" y="2186047"/>
            <a:ext cx="5448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GB" dirty="0"/>
              <a:t>High quality provision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541E9-38CB-472D-A740-6C777A7F32B7}"/>
              </a:ext>
            </a:extLst>
          </p:cNvPr>
          <p:cNvSpPr txBox="1"/>
          <p:nvPr/>
        </p:nvSpPr>
        <p:spPr>
          <a:xfrm>
            <a:off x="6057900" y="2920425"/>
            <a:ext cx="5448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457200" indent="-457200" algn="l">
              <a:buFont typeface="Wingdings" panose="05000000000000000000" pitchFamily="2" charset="2"/>
              <a:buChar char="ü"/>
            </a:pPr>
            <a:r>
              <a:rPr dirty="0"/>
              <a:t>A new library</a:t>
            </a:r>
            <a:r>
              <a:rPr lang="en-GB" dirty="0"/>
              <a:t> and IT suite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648D1-4AD2-480F-A354-353024FB8528}"/>
              </a:ext>
            </a:extLst>
          </p:cNvPr>
          <p:cNvSpPr txBox="1"/>
          <p:nvPr/>
        </p:nvSpPr>
        <p:spPr>
          <a:xfrm>
            <a:off x="6057900" y="3657600"/>
            <a:ext cx="5448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GB" dirty="0"/>
              <a:t>Refurbished changing rooms and student toilets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F9E8EE-41B6-44FF-9DF5-FB9C3402482A}"/>
              </a:ext>
            </a:extLst>
          </p:cNvPr>
          <p:cNvSpPr txBox="1"/>
          <p:nvPr/>
        </p:nvSpPr>
        <p:spPr>
          <a:xfrm>
            <a:off x="6057900" y="4752873"/>
            <a:ext cx="54483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GB" dirty="0"/>
              <a:t>A new dance studio and graphics suite that will be completed this year.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6" grpId="0" build="allAtOnce"/>
      <p:bldP spid="9" grpId="0" build="allAtOnce"/>
      <p:bldP spid="11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077D69-F0ED-7F8A-BF34-A2EFDA84B572}"/>
              </a:ext>
            </a:extLst>
          </p:cNvPr>
          <p:cNvSpPr/>
          <p:nvPr/>
        </p:nvSpPr>
        <p:spPr>
          <a:xfrm>
            <a:off x="0" y="5410200"/>
            <a:ext cx="12192000" cy="1295400"/>
          </a:xfrm>
          <a:prstGeom prst="rect">
            <a:avLst/>
          </a:prstGeom>
          <a:gradFill>
            <a:gsLst>
              <a:gs pos="36000">
                <a:schemeClr val="accent1">
                  <a:lumMod val="5000"/>
                  <a:lumOff val="95000"/>
                </a:schemeClr>
              </a:gs>
              <a:gs pos="58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85800" y="533583"/>
            <a:ext cx="3733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600" b="1">
                <a:solidFill>
                  <a:srgbClr val="FFFFFF"/>
                </a:solidFill>
                <a:latin typeface="Amasis MT Pro Medium" panose="02040604050005020304" pitchFamily="18" charset="0"/>
              </a:defRPr>
            </a:lvl1pPr>
          </a:lstStyle>
          <a:p>
            <a:r>
              <a:rPr dirty="0"/>
              <a:t>A Stronger Future with
Sussex Learning Trust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2" y="722932"/>
            <a:ext cx="5791198" cy="739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marL="457200" indent="-457200">
              <a:buFont typeface="Wingdings" panose="05000000000000000000" pitchFamily="2" charset="2"/>
              <a:buChar char="ü"/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75000"/>
              </a:lnSpc>
              <a:spcAft>
                <a:spcPts val="0"/>
              </a:spcAft>
            </a:pPr>
            <a:r>
              <a:rPr sz="2800" dirty="0"/>
              <a:t>A strong local Trust, embedded in </a:t>
            </a:r>
            <a:r>
              <a:rPr lang="en-GB" sz="2800" dirty="0"/>
              <a:t>our</a:t>
            </a:r>
            <a:r>
              <a:rPr sz="2800" dirty="0"/>
              <a:t> community</a:t>
            </a:r>
          </a:p>
        </p:txBody>
      </p:sp>
      <p:pic>
        <p:nvPicPr>
          <p:cNvPr id="1026" name="Picture 2" descr="Home - Sussex Learning Trust">
            <a:extLst>
              <a:ext uri="{FF2B5EF4-FFF2-40B4-BE49-F238E27FC236}">
                <a16:creationId xmlns:a16="http://schemas.microsoft.com/office/drawing/2014/main" id="{53217B24-EB17-E2E8-5D3B-025EB79D4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51448"/>
            <a:ext cx="2895600" cy="812904"/>
          </a:xfrm>
          <a:prstGeom prst="rect">
            <a:avLst/>
          </a:prstGeom>
          <a:noFill/>
          <a:effectLst>
            <a:glow>
              <a:schemeClr val="bg1">
                <a:alpha val="5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1F4D57-5864-8BF9-A7C9-772002159FF6}"/>
              </a:ext>
            </a:extLst>
          </p:cNvPr>
          <p:cNvSpPr txBox="1"/>
          <p:nvPr/>
        </p:nvSpPr>
        <p:spPr>
          <a:xfrm>
            <a:off x="5029202" y="1633012"/>
            <a:ext cx="5791198" cy="739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marL="457200" indent="-457200">
              <a:buFont typeface="Wingdings" panose="05000000000000000000" pitchFamily="2" charset="2"/>
              <a:buChar char="ü"/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75000"/>
              </a:lnSpc>
              <a:spcAft>
                <a:spcPts val="0"/>
              </a:spcAft>
            </a:pPr>
            <a:r>
              <a:rPr lang="en-GB" sz="2800" dirty="0"/>
              <a:t>Additional expertise and support for our academy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72B7BC-8C8B-7191-5D66-30D6C6597C59}"/>
              </a:ext>
            </a:extLst>
          </p:cNvPr>
          <p:cNvSpPr txBox="1"/>
          <p:nvPr/>
        </p:nvSpPr>
        <p:spPr>
          <a:xfrm>
            <a:off x="5029202" y="2543092"/>
            <a:ext cx="5791198" cy="739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marL="457200" indent="-457200">
              <a:buFont typeface="Wingdings" panose="05000000000000000000" pitchFamily="2" charset="2"/>
              <a:buChar char="ü"/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75000"/>
              </a:lnSpc>
              <a:spcAft>
                <a:spcPts val="0"/>
              </a:spcAft>
            </a:pPr>
            <a:r>
              <a:rPr lang="en-GB" sz="2800" dirty="0"/>
              <a:t>Shared specialist knowledge that strengthens teaching</a:t>
            </a:r>
            <a:endParaRPr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14C120-0EBC-A34D-EBFE-A26A3F228C00}"/>
              </a:ext>
            </a:extLst>
          </p:cNvPr>
          <p:cNvSpPr txBox="1"/>
          <p:nvPr/>
        </p:nvSpPr>
        <p:spPr>
          <a:xfrm>
            <a:off x="5029202" y="3453172"/>
            <a:ext cx="5791198" cy="739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marL="457200" indent="-457200">
              <a:buFont typeface="Wingdings" panose="05000000000000000000" pitchFamily="2" charset="2"/>
              <a:buChar char="ü"/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75000"/>
              </a:lnSpc>
              <a:spcAft>
                <a:spcPts val="0"/>
              </a:spcAft>
            </a:pPr>
            <a:r>
              <a:rPr lang="en-GB" sz="2800" dirty="0"/>
              <a:t>Support and professional 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3B451D-E630-C259-C69B-65B77FF63DDE}"/>
              </a:ext>
            </a:extLst>
          </p:cNvPr>
          <p:cNvSpPr txBox="1"/>
          <p:nvPr/>
        </p:nvSpPr>
        <p:spPr>
          <a:xfrm>
            <a:off x="5029202" y="4363253"/>
            <a:ext cx="5791198" cy="739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marL="457200" indent="-457200">
              <a:buFont typeface="Wingdings" panose="05000000000000000000" pitchFamily="2" charset="2"/>
              <a:buChar char="ü"/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75000"/>
              </a:lnSpc>
              <a:spcAft>
                <a:spcPts val="0"/>
              </a:spcAft>
            </a:pPr>
            <a:r>
              <a:rPr lang="en-GB" sz="2800" dirty="0"/>
              <a:t>Opportunities for collaboration across schools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c4bf39d-edba-5fe3-a262-13bd94553fc5_515x595_center.jpg"/>
          <p:cNvPicPr>
            <a:picLocks noChangeAspect="1"/>
          </p:cNvPicPr>
          <p:nvPr/>
        </p:nvPicPr>
        <p:blipFill>
          <a:blip r:embed="rId2"/>
          <a:srcRect r="8500"/>
          <a:stretch>
            <a:fillRect/>
          </a:stretch>
        </p:blipFill>
        <p:spPr>
          <a:xfrm>
            <a:off x="609600" y="457200"/>
            <a:ext cx="4724400" cy="596538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6431788" y="457200"/>
            <a:ext cx="49220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600" b="1">
                <a:solidFill>
                  <a:srgbClr val="FFFFFF"/>
                </a:solidFill>
                <a:latin typeface="Amasis MT Pro Medium" panose="02040604050005020304" pitchFamily="18" charset="0"/>
              </a:defRPr>
            </a:lvl1pPr>
          </a:lstStyle>
          <a:p>
            <a:pPr algn="l"/>
            <a:r>
              <a:rPr dirty="0"/>
              <a:t>A Shared Commitment
to High Expectations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57188" y="2133600"/>
            <a:ext cx="484581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marL="457200" indent="-457200">
              <a:buFont typeface="Wingdings" panose="05000000000000000000" pitchFamily="2" charset="2"/>
              <a:buChar char="ü"/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indent="0">
              <a:buNone/>
            </a:pPr>
            <a:r>
              <a:rPr lang="en-GB" dirty="0"/>
              <a:t>We hold traditional values and we expect our students to live up to these values.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C225A-F278-5994-14A9-4C3802DAE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5BEC22-6422-E05C-9FD3-8F56E2C6775C}"/>
              </a:ext>
            </a:extLst>
          </p:cNvPr>
          <p:cNvSpPr/>
          <p:nvPr/>
        </p:nvSpPr>
        <p:spPr>
          <a:xfrm>
            <a:off x="-152400" y="495300"/>
            <a:ext cx="12496800" cy="1562100"/>
          </a:xfrm>
          <a:prstGeom prst="rect">
            <a:avLst/>
          </a:prstGeom>
          <a:solidFill>
            <a:srgbClr val="011462">
              <a:alpha val="36000"/>
            </a:srgb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7826D7D-161D-36B5-ED56-A572C58648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68"/>
          <a:stretch>
            <a:fillRect/>
          </a:stretch>
        </p:blipFill>
        <p:spPr bwMode="auto">
          <a:xfrm>
            <a:off x="4267199" y="762000"/>
            <a:ext cx="3657600" cy="104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57AF5BC-45A6-831F-F291-2BF045525664}"/>
              </a:ext>
            </a:extLst>
          </p:cNvPr>
          <p:cNvSpPr/>
          <p:nvPr/>
        </p:nvSpPr>
        <p:spPr>
          <a:xfrm>
            <a:off x="3581400" y="2613144"/>
            <a:ext cx="8915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  <a:latin typeface="Amasis MT Pro Medium" panose="02040604050005020304" pitchFamily="18" charset="0"/>
              </a:rPr>
              <a:t>Open Mornings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351B28-5FD9-23E4-0F39-AE9C1B8DE579}"/>
              </a:ext>
            </a:extLst>
          </p:cNvPr>
          <p:cNvSpPr txBox="1"/>
          <p:nvPr/>
        </p:nvSpPr>
        <p:spPr>
          <a:xfrm>
            <a:off x="4343400" y="3703350"/>
            <a:ext cx="739140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GB"/>
            </a:defPPr>
            <a:lvl1pPr algn="r">
              <a:defRPr sz="3200">
                <a:solidFill>
                  <a:srgbClr val="ACF6E4"/>
                </a:solidFill>
                <a:latin typeface="Segoe UI" panose="020B0502040204020203" pitchFamily="34" charset="0"/>
                <a:ea typeface="Gadug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ctr">
              <a:spcAft>
                <a:spcPts val="0"/>
              </a:spcAft>
            </a:pPr>
            <a:r>
              <a:rPr lang="en-GB" dirty="0"/>
              <a:t>Beginning</a:t>
            </a:r>
          </a:p>
          <a:p>
            <a:pPr algn="ctr">
              <a:spcAft>
                <a:spcPts val="1800"/>
              </a:spcAft>
            </a:pPr>
            <a:r>
              <a:rPr b="1" dirty="0"/>
              <a:t>Monday 21 September</a:t>
            </a:r>
            <a:r>
              <a:rPr lang="en-GB" b="1" dirty="0"/>
              <a:t> 2026</a:t>
            </a:r>
            <a:endParaRPr b="1" dirty="0"/>
          </a:p>
          <a:p>
            <a:pPr algn="ctr">
              <a:spcAft>
                <a:spcPts val="1800"/>
              </a:spcAft>
            </a:pPr>
            <a:r>
              <a:rPr lang="en-GB" dirty="0"/>
              <a:t>E</a:t>
            </a:r>
            <a:r>
              <a:rPr dirty="0"/>
              <a:t>ach day at 10.00am</a:t>
            </a:r>
            <a:endParaRPr lang="en-GB" dirty="0"/>
          </a:p>
          <a:p>
            <a:pPr algn="ctr">
              <a:spcAft>
                <a:spcPts val="1800"/>
              </a:spcAft>
            </a:pPr>
            <a:r>
              <a:rPr dirty="0"/>
              <a:t>Booking opens tomorrow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7C10D8-7896-4310-8628-100E294579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3" r="22191"/>
          <a:stretch/>
        </p:blipFill>
        <p:spPr>
          <a:xfrm>
            <a:off x="457200" y="2324100"/>
            <a:ext cx="4139451" cy="4027574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glow rad="825500">
              <a:srgbClr val="2DBDBA">
                <a:alpha val="16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30060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b1e1a409-2d5b-4f02-a0ac-9a802d7b63d4" xsi:nil="true"/>
    <MigrationWizId xmlns="b1e1a409-2d5b-4f02-a0ac-9a802d7b63d4" xsi:nil="true"/>
    <MigrationWizIdPermissions xmlns="b1e1a409-2d5b-4f02-a0ac-9a802d7b63d4" xsi:nil="true"/>
    <_activity xmlns="b1e1a409-2d5b-4f02-a0ac-9a802d7b63d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61B0B32538E84B8AD78470E66624D1" ma:contentTypeVersion="15" ma:contentTypeDescription="Create a new document." ma:contentTypeScope="" ma:versionID="ba52725367aec8ad94d5df64d4f142d0">
  <xsd:schema xmlns:xsd="http://www.w3.org/2001/XMLSchema" xmlns:xs="http://www.w3.org/2001/XMLSchema" xmlns:p="http://schemas.microsoft.com/office/2006/metadata/properties" xmlns:ns3="b1e1a409-2d5b-4f02-a0ac-9a802d7b63d4" targetNamespace="http://schemas.microsoft.com/office/2006/metadata/properties" ma:root="true" ma:fieldsID="24a7a38496787186b1f6e3bfb8ddebe1" ns3:_="">
    <xsd:import namespace="b1e1a409-2d5b-4f02-a0ac-9a802d7b63d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igrationWizId" minOccurs="0"/>
                <xsd:element ref="ns3:MigrationWizIdPermissions" minOccurs="0"/>
                <xsd:element ref="ns3:MigrationWizIdVersio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MediaServiceOCR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1a409-2d5b-4f02-a0ac-9a802d7b63d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igrationWizId" ma:index="9" nillable="true" ma:displayName="MigrationWizId" ma:internalName="MigrationWizId">
      <xsd:simpleType>
        <xsd:restriction base="dms:Text"/>
      </xsd:simpleType>
    </xsd:element>
    <xsd:element name="MigrationWizIdPermissions" ma:index="10" nillable="true" ma:displayName="MigrationWizIdPermissions" ma:internalName="MigrationWizIdPermissions">
      <xsd:simpleType>
        <xsd:restriction base="dms:Text"/>
      </xsd:simpleType>
    </xsd:element>
    <xsd:element name="MigrationWizIdVersion" ma:index="11" nillable="true" ma:displayName="MigrationWizIdVersion" ma:internalName="MigrationWizIdVersion">
      <xsd:simpleType>
        <xsd:restriction base="dms:Text"/>
      </xsd:simpleType>
    </xsd:element>
    <xsd:element name="_activity" ma:index="12" nillable="true" ma:displayName="_activity" ma:hidden="true" ma:internalName="_activity" ma:readOnly="false">
      <xsd:simpleType>
        <xsd:restriction base="dms:Note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5F4A77-A368-4EEC-B919-B18F92D471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487EF8-B48E-4B15-9C33-7969DCAE672D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b1e1a409-2d5b-4f02-a0ac-9a802d7b63d4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DEF6BE0-2325-4C95-B3FE-073179B1FF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e1a409-2d5b-4f02-a0ac-9a802d7b63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6493</TotalTime>
  <Words>307</Words>
  <Application>Microsoft Office PowerPoint</Application>
  <PresentationFormat>Widescreen</PresentationFormat>
  <Paragraphs>62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Amasis MT Pro Medium</vt:lpstr>
      <vt:lpstr>Aptos</vt:lpstr>
      <vt:lpstr>Arial</vt:lpstr>
      <vt:lpstr>Calibri</vt:lpstr>
      <vt:lpstr>Gadugi</vt:lpstr>
      <vt:lpstr>Rockwell</vt:lpstr>
      <vt:lpstr>Segoe UI</vt:lpstr>
      <vt:lpstr>Segoe UI Black</vt:lpstr>
      <vt:lpstr>Segoe UI Bold</vt:lpstr>
      <vt:lpstr>Segoe UI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 Snelling</dc:creator>
  <cp:lastModifiedBy>P Snelling</cp:lastModifiedBy>
  <cp:revision>258</cp:revision>
  <cp:lastPrinted>2024-04-10T17:18:45Z</cp:lastPrinted>
  <dcterms:created xsi:type="dcterms:W3CDTF">1601-01-01T00:00:00Z</dcterms:created>
  <dcterms:modified xsi:type="dcterms:W3CDTF">2026-09-21T19:40:25Z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0x010100C561B0B32538E84B8AD78470E66624D1</vt:lpwstr>
  </property>
</Properties>
</file>