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1"/>
  </p:notesMasterIdLst>
  <p:sldIdLst>
    <p:sldId id="258" r:id="rId2"/>
    <p:sldId id="260" r:id="rId3"/>
    <p:sldId id="282" r:id="rId4"/>
    <p:sldId id="270" r:id="rId5"/>
    <p:sldId id="256" r:id="rId6"/>
    <p:sldId id="272" r:id="rId7"/>
    <p:sldId id="283" r:id="rId8"/>
    <p:sldId id="273" r:id="rId9"/>
    <p:sldId id="276" r:id="rId10"/>
    <p:sldId id="284" r:id="rId11"/>
    <p:sldId id="285" r:id="rId12"/>
    <p:sldId id="271" r:id="rId13"/>
    <p:sldId id="259" r:id="rId14"/>
    <p:sldId id="261" r:id="rId15"/>
    <p:sldId id="277" r:id="rId16"/>
    <p:sldId id="278" r:id="rId17"/>
    <p:sldId id="262" r:id="rId18"/>
    <p:sldId id="269" r:id="rId19"/>
    <p:sldId id="263" r:id="rId20"/>
    <p:sldId id="274" r:id="rId21"/>
    <p:sldId id="265" r:id="rId22"/>
    <p:sldId id="266" r:id="rId23"/>
    <p:sldId id="280" r:id="rId24"/>
    <p:sldId id="286" r:id="rId25"/>
    <p:sldId id="275" r:id="rId26"/>
    <p:sldId id="279" r:id="rId27"/>
    <p:sldId id="268" r:id="rId28"/>
    <p:sldId id="267" r:id="rId29"/>
    <p:sldId id="264"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1160" autoAdjust="0"/>
  </p:normalViewPr>
  <p:slideViewPr>
    <p:cSldViewPr snapToGrid="0">
      <p:cViewPr varScale="1">
        <p:scale>
          <a:sx n="103" d="100"/>
          <a:sy n="103" d="100"/>
        </p:scale>
        <p:origin x="6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08E1D6-0DDD-42C6-8813-F86E9EFA6BDB}" type="datetimeFigureOut">
              <a:rPr lang="en-GB" smtClean="0"/>
              <a:t>27/04/2026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129F27-C6EE-4C75-B767-CC8E261A9F8C}" type="slidenum">
              <a:rPr lang="en-GB" smtClean="0"/>
              <a:t>‹#›</a:t>
            </a:fld>
            <a:endParaRPr lang="en-GB"/>
          </a:p>
        </p:txBody>
      </p:sp>
    </p:spTree>
    <p:extLst>
      <p:ext uri="{BB962C8B-B14F-4D97-AF65-F5344CB8AC3E}">
        <p14:creationId xmlns:p14="http://schemas.microsoft.com/office/powerpoint/2010/main" val="411491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129F27-C6EE-4C75-B767-CC8E261A9F8C}" type="slidenum">
              <a:rPr lang="en-GB" smtClean="0"/>
              <a:t>25</a:t>
            </a:fld>
            <a:endParaRPr lang="en-GB"/>
          </a:p>
        </p:txBody>
      </p:sp>
    </p:spTree>
    <p:extLst>
      <p:ext uri="{BB962C8B-B14F-4D97-AF65-F5344CB8AC3E}">
        <p14:creationId xmlns:p14="http://schemas.microsoft.com/office/powerpoint/2010/main" val="77739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129F27-C6EE-4C75-B767-CC8E261A9F8C}" type="slidenum">
              <a:rPr lang="en-GB" smtClean="0"/>
              <a:t>26</a:t>
            </a:fld>
            <a:endParaRPr lang="en-GB"/>
          </a:p>
        </p:txBody>
      </p:sp>
    </p:spTree>
    <p:extLst>
      <p:ext uri="{BB962C8B-B14F-4D97-AF65-F5344CB8AC3E}">
        <p14:creationId xmlns:p14="http://schemas.microsoft.com/office/powerpoint/2010/main" val="54444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38169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137002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63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241512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852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131025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79503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37974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101148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02A072-FB45-48CE-ADE6-2DE7B6387909}" type="datetimeFigureOut">
              <a:rPr lang="en-GB" smtClean="0"/>
              <a:t>27/04/2026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19178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02A072-FB45-48CE-ADE6-2DE7B6387909}" type="datetimeFigureOut">
              <a:rPr lang="en-GB" smtClean="0"/>
              <a:t>27/04/2026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336205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02A072-FB45-48CE-ADE6-2DE7B6387909}" type="datetimeFigureOut">
              <a:rPr lang="en-GB" smtClean="0"/>
              <a:t>27/04/2026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59523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02A072-FB45-48CE-ADE6-2DE7B6387909}" type="datetimeFigureOut">
              <a:rPr lang="en-GB" smtClean="0"/>
              <a:t>27/04/2026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343365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2A072-FB45-48CE-ADE6-2DE7B6387909}" type="datetimeFigureOut">
              <a:rPr lang="en-GB" smtClean="0"/>
              <a:t>27/04/2026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288927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02A072-FB45-48CE-ADE6-2DE7B6387909}" type="datetimeFigureOut">
              <a:rPr lang="en-GB" smtClean="0"/>
              <a:t>27/04/2026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6611F-9B34-4A21-858D-3E320D18D43B}" type="slidenum">
              <a:rPr lang="en-GB" smtClean="0"/>
              <a:t>‹#›</a:t>
            </a:fld>
            <a:endParaRPr lang="en-GB"/>
          </a:p>
        </p:txBody>
      </p:sp>
    </p:spTree>
    <p:extLst>
      <p:ext uri="{BB962C8B-B14F-4D97-AF65-F5344CB8AC3E}">
        <p14:creationId xmlns:p14="http://schemas.microsoft.com/office/powerpoint/2010/main" val="27850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6611F-9B34-4A21-858D-3E320D18D43B}" type="slidenum">
              <a:rPr lang="en-GB" smtClean="0"/>
              <a:t>‹#›</a:t>
            </a:fld>
            <a:endParaRPr lang="en-GB"/>
          </a:p>
        </p:txBody>
      </p:sp>
      <p:sp>
        <p:nvSpPr>
          <p:cNvPr id="5" name="Date Placeholder 4"/>
          <p:cNvSpPr>
            <a:spLocks noGrp="1"/>
          </p:cNvSpPr>
          <p:nvPr>
            <p:ph type="dt" sz="half" idx="10"/>
          </p:nvPr>
        </p:nvSpPr>
        <p:spPr/>
        <p:txBody>
          <a:bodyPr/>
          <a:lstStyle/>
          <a:p>
            <a:fld id="{9A02A072-FB45-48CE-ADE6-2DE7B6387909}" type="datetimeFigureOut">
              <a:rPr lang="en-GB" smtClean="0"/>
              <a:t>27/04/2026</a:t>
            </a:fld>
            <a:endParaRPr lang="en-GB"/>
          </a:p>
        </p:txBody>
      </p:sp>
    </p:spTree>
    <p:extLst>
      <p:ext uri="{BB962C8B-B14F-4D97-AF65-F5344CB8AC3E}">
        <p14:creationId xmlns:p14="http://schemas.microsoft.com/office/powerpoint/2010/main" val="29994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02A072-FB45-48CE-ADE6-2DE7B6387909}" type="datetimeFigureOut">
              <a:rPr lang="en-GB" smtClean="0"/>
              <a:t>27/04/2026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16611F-9B34-4A21-858D-3E320D18D43B}" type="slidenum">
              <a:rPr lang="en-GB" smtClean="0"/>
              <a:t>‹#›</a:t>
            </a:fld>
            <a:endParaRPr lang="en-GB"/>
          </a:p>
        </p:txBody>
      </p:sp>
    </p:spTree>
    <p:extLst>
      <p:ext uri="{BB962C8B-B14F-4D97-AF65-F5344CB8AC3E}">
        <p14:creationId xmlns:p14="http://schemas.microsoft.com/office/powerpoint/2010/main" val="330336447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0" y="1465788"/>
            <a:ext cx="7735455" cy="4414311"/>
          </a:xfrm>
          <a:prstGeom prst="rect">
            <a:avLst/>
          </a:prstGeom>
        </p:spPr>
      </p:pic>
      <p:sp>
        <p:nvSpPr>
          <p:cNvPr id="3" name="Title 1">
            <a:extLst>
              <a:ext uri="{FF2B5EF4-FFF2-40B4-BE49-F238E27FC236}">
                <a16:creationId xmlns:a16="http://schemas.microsoft.com/office/drawing/2014/main" id="{CD5743B1-BB3A-4F65-AC7A-E5612096C2E2}"/>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Summer Exams 2026</a:t>
            </a:r>
          </a:p>
        </p:txBody>
      </p:sp>
    </p:spTree>
    <p:extLst>
      <p:ext uri="{BB962C8B-B14F-4D97-AF65-F5344CB8AC3E}">
        <p14:creationId xmlns:p14="http://schemas.microsoft.com/office/powerpoint/2010/main" val="794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021596-51E9-4B4A-8AFC-D76DD9D15BC6}"/>
              </a:ext>
            </a:extLst>
          </p:cNvPr>
          <p:cNvSpPr/>
          <p:nvPr/>
        </p:nvSpPr>
        <p:spPr>
          <a:xfrm>
            <a:off x="295561" y="279599"/>
            <a:ext cx="9014693" cy="830997"/>
          </a:xfrm>
          <a:prstGeom prst="rect">
            <a:avLst/>
          </a:prstGeom>
        </p:spPr>
        <p:txBody>
          <a:bodyPr wrap="square">
            <a:spAutoFit/>
          </a:bodyPr>
          <a:lstStyle/>
          <a:p>
            <a:r>
              <a:rPr lang="en-GB" sz="2400" dirty="0"/>
              <a:t>In some exams (English Literature) you will be given a booklet of lined paper to work in.</a:t>
            </a:r>
          </a:p>
        </p:txBody>
      </p:sp>
      <p:pic>
        <p:nvPicPr>
          <p:cNvPr id="4" name="Picture 3">
            <a:extLst>
              <a:ext uri="{FF2B5EF4-FFF2-40B4-BE49-F238E27FC236}">
                <a16:creationId xmlns:a16="http://schemas.microsoft.com/office/drawing/2014/main" id="{4CD212DA-5568-48F0-A61C-CA942F0BB357}"/>
              </a:ext>
            </a:extLst>
          </p:cNvPr>
          <p:cNvPicPr>
            <a:picLocks noChangeAspect="1"/>
          </p:cNvPicPr>
          <p:nvPr/>
        </p:nvPicPr>
        <p:blipFill>
          <a:blip r:embed="rId2"/>
          <a:stretch>
            <a:fillRect/>
          </a:stretch>
        </p:blipFill>
        <p:spPr>
          <a:xfrm rot="10800000">
            <a:off x="1918705" y="1320799"/>
            <a:ext cx="6852970" cy="5399547"/>
          </a:xfrm>
          <a:prstGeom prst="rect">
            <a:avLst/>
          </a:prstGeom>
        </p:spPr>
      </p:pic>
    </p:spTree>
    <p:extLst>
      <p:ext uri="{BB962C8B-B14F-4D97-AF65-F5344CB8AC3E}">
        <p14:creationId xmlns:p14="http://schemas.microsoft.com/office/powerpoint/2010/main" val="12527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BF6A7F-C3ED-49EE-AAA5-883E333DAE8D}"/>
              </a:ext>
            </a:extLst>
          </p:cNvPr>
          <p:cNvPicPr>
            <a:picLocks noChangeAspect="1"/>
          </p:cNvPicPr>
          <p:nvPr/>
        </p:nvPicPr>
        <p:blipFill>
          <a:blip r:embed="rId2"/>
          <a:stretch>
            <a:fillRect/>
          </a:stretch>
        </p:blipFill>
        <p:spPr>
          <a:xfrm rot="10800000">
            <a:off x="1340705" y="697138"/>
            <a:ext cx="9282996" cy="5546643"/>
          </a:xfrm>
          <a:prstGeom prst="rect">
            <a:avLst/>
          </a:prstGeom>
        </p:spPr>
      </p:pic>
    </p:spTree>
    <p:extLst>
      <p:ext uri="{BB962C8B-B14F-4D97-AF65-F5344CB8AC3E}">
        <p14:creationId xmlns:p14="http://schemas.microsoft.com/office/powerpoint/2010/main" val="321565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90C00246-A042-420C-A0DD-F7CCD120B66E}"/>
              </a:ext>
            </a:extLst>
          </p:cNvPr>
          <p:cNvSpPr>
            <a:spLocks noGrp="1"/>
          </p:cNvSpPr>
          <p:nvPr>
            <p:ph sz="quarter" idx="4"/>
          </p:nvPr>
        </p:nvSpPr>
        <p:spPr>
          <a:xfrm>
            <a:off x="6096000" y="887896"/>
            <a:ext cx="3178175" cy="5154129"/>
          </a:xfrm>
        </p:spPr>
        <p:txBody>
          <a:bodyPr/>
          <a:lstStyle/>
          <a:p>
            <a:pPr marL="0" indent="0">
              <a:buNone/>
            </a:pPr>
            <a:r>
              <a:rPr lang="en-GB" sz="2000" b="1" dirty="0"/>
              <a:t>THE FOLLOWING ITEMS ARE NOT ALLOWED AND ANY CANDIDATE IN POSSESSION OF ANY OF THESE ITEMS WILL BE REPORTED FOR MALPRACTICE</a:t>
            </a:r>
          </a:p>
          <a:p>
            <a:r>
              <a:rPr lang="en-GB" dirty="0"/>
              <a:t>No watches of any type</a:t>
            </a:r>
          </a:p>
          <a:p>
            <a:r>
              <a:rPr lang="en-GB" dirty="0"/>
              <a:t>No mobile phones</a:t>
            </a:r>
          </a:p>
          <a:p>
            <a:r>
              <a:rPr lang="en-GB" dirty="0"/>
              <a:t>No </a:t>
            </a:r>
            <a:r>
              <a:rPr lang="en-GB" dirty="0" err="1"/>
              <a:t>earpods</a:t>
            </a:r>
            <a:r>
              <a:rPr lang="en-GB" dirty="0"/>
              <a:t>, earbuds etc.</a:t>
            </a:r>
          </a:p>
          <a:p>
            <a:r>
              <a:rPr lang="en-GB" dirty="0"/>
              <a:t>Also.. No bits of paper, sweet wrappers….</a:t>
            </a:r>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0823FAD7-C769-4D44-BC19-CCF4E2A4BC34}"/>
              </a:ext>
            </a:extLst>
          </p:cNvPr>
          <p:cNvPicPr>
            <a:picLocks noChangeAspect="1"/>
          </p:cNvPicPr>
          <p:nvPr/>
        </p:nvPicPr>
        <p:blipFill>
          <a:blip r:embed="rId2"/>
          <a:stretch>
            <a:fillRect/>
          </a:stretch>
        </p:blipFill>
        <p:spPr>
          <a:xfrm>
            <a:off x="675745" y="251926"/>
            <a:ext cx="4768071" cy="6201052"/>
          </a:xfrm>
          <a:prstGeom prst="rect">
            <a:avLst/>
          </a:prstGeom>
        </p:spPr>
      </p:pic>
    </p:spTree>
    <p:extLst>
      <p:ext uri="{BB962C8B-B14F-4D97-AF65-F5344CB8AC3E}">
        <p14:creationId xmlns:p14="http://schemas.microsoft.com/office/powerpoint/2010/main" val="119822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lstStyle/>
          <a:p>
            <a:r>
              <a:rPr lang="en-GB" dirty="0"/>
              <a:t>Yes these really are the official rules!	</a:t>
            </a:r>
          </a:p>
        </p:txBody>
      </p:sp>
      <p:sp>
        <p:nvSpPr>
          <p:cNvPr id="3" name="Content Placeholder 2"/>
          <p:cNvSpPr>
            <a:spLocks noGrp="1"/>
          </p:cNvSpPr>
          <p:nvPr>
            <p:ph idx="1"/>
          </p:nvPr>
        </p:nvSpPr>
        <p:spPr>
          <a:xfrm>
            <a:off x="677334" y="1388533"/>
            <a:ext cx="8596668" cy="4652830"/>
          </a:xfrm>
        </p:spPr>
        <p:txBody>
          <a:bodyPr>
            <a:normAutofit fontScale="92500" lnSpcReduction="10000"/>
          </a:bodyPr>
          <a:lstStyle/>
          <a:p>
            <a:r>
              <a:rPr lang="en-GB" sz="2000" dirty="0"/>
              <a:t>You are not allowed to have anything hanging on your chair</a:t>
            </a:r>
          </a:p>
          <a:p>
            <a:r>
              <a:rPr lang="en-GB" sz="2000" dirty="0"/>
              <a:t>You can only use a clear plastic water bottle (label removed no writing) </a:t>
            </a:r>
          </a:p>
          <a:p>
            <a:r>
              <a:rPr lang="en-GB" sz="2000" dirty="0"/>
              <a:t>You cannot have your calculator cover </a:t>
            </a:r>
          </a:p>
          <a:p>
            <a:r>
              <a:rPr lang="en-GB" sz="2000" dirty="0"/>
              <a:t>You cannot have any writing on your hand/skin (you can’t draw on your hand/skin during the exam)</a:t>
            </a:r>
          </a:p>
          <a:p>
            <a:r>
              <a:rPr lang="en-GB" sz="2000" dirty="0"/>
              <a:t>Pencil case must be clear </a:t>
            </a:r>
          </a:p>
          <a:p>
            <a:r>
              <a:rPr lang="en-GB" sz="2000" dirty="0"/>
              <a:t>You must not write on the desks – we may charge you for a new one</a:t>
            </a:r>
          </a:p>
          <a:p>
            <a:r>
              <a:rPr lang="en-GB" sz="2000" dirty="0"/>
              <a:t>You cannot “doodle” on your exam papers – an examiner can refuse to mark your paper</a:t>
            </a:r>
          </a:p>
          <a:p>
            <a:r>
              <a:rPr lang="en-GB" sz="2000" dirty="0"/>
              <a:t>You cannot chew gum</a:t>
            </a:r>
          </a:p>
          <a:p>
            <a:r>
              <a:rPr lang="en-GB" sz="2000" dirty="0"/>
              <a:t>Any additional paper that you write on will be sent to the Examiner</a:t>
            </a:r>
          </a:p>
          <a:p>
            <a:r>
              <a:rPr lang="en-GB" sz="2000" dirty="0"/>
              <a:t>Year 11 – if you are wearing your leavers hoody, you must keep the hood down. </a:t>
            </a:r>
          </a:p>
          <a:p>
            <a:endParaRPr lang="en-GB" dirty="0"/>
          </a:p>
          <a:p>
            <a:endParaRPr lang="en-GB" dirty="0"/>
          </a:p>
        </p:txBody>
      </p:sp>
      <p:pic>
        <p:nvPicPr>
          <p:cNvPr id="4" name="Picture 3"/>
          <p:cNvPicPr>
            <a:picLocks noChangeAspect="1"/>
          </p:cNvPicPr>
          <p:nvPr/>
        </p:nvPicPr>
        <p:blipFill>
          <a:blip r:embed="rId2"/>
          <a:stretch>
            <a:fillRect/>
          </a:stretch>
        </p:blipFill>
        <p:spPr>
          <a:xfrm>
            <a:off x="9274002" y="939800"/>
            <a:ext cx="2355079" cy="2619228"/>
          </a:xfrm>
          <a:prstGeom prst="rect">
            <a:avLst/>
          </a:prstGeom>
        </p:spPr>
      </p:pic>
    </p:spTree>
    <p:extLst>
      <p:ext uri="{BB962C8B-B14F-4D97-AF65-F5344CB8AC3E}">
        <p14:creationId xmlns:p14="http://schemas.microsoft.com/office/powerpoint/2010/main" val="96724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rules:	</a:t>
            </a:r>
          </a:p>
        </p:txBody>
      </p:sp>
      <p:sp>
        <p:nvSpPr>
          <p:cNvPr id="3" name="Content Placeholder 2"/>
          <p:cNvSpPr>
            <a:spLocks noGrp="1"/>
          </p:cNvSpPr>
          <p:nvPr>
            <p:ph idx="1"/>
          </p:nvPr>
        </p:nvSpPr>
        <p:spPr/>
        <p:txBody>
          <a:bodyPr/>
          <a:lstStyle/>
          <a:p>
            <a:r>
              <a:rPr lang="en-GB" sz="2000" dirty="0"/>
              <a:t>Use black ink  - papers are scanned and other colours are not clear. Erasable pens disappear under the heat of the scanners.</a:t>
            </a:r>
          </a:p>
          <a:p>
            <a:r>
              <a:rPr lang="en-GB" sz="2000" dirty="0"/>
              <a:t>No erasable pens/gel pens/correcting fluid are allowed </a:t>
            </a:r>
          </a:p>
          <a:p>
            <a:r>
              <a:rPr lang="en-GB" sz="2000" dirty="0"/>
              <a:t>Highlighters can be used to highlight parts of a question/phrase only! You cannot highlight/underline any part of your answer</a:t>
            </a:r>
          </a:p>
          <a:p>
            <a:r>
              <a:rPr lang="en-GB" sz="2000" dirty="0"/>
              <a:t>Only write in the space provided – do not write in the margins.</a:t>
            </a:r>
          </a:p>
          <a:p>
            <a:r>
              <a:rPr lang="en-GB" sz="2000" dirty="0"/>
              <a:t>The exam is treated as in progress from the time you enter the room until the moment you leave it. </a:t>
            </a:r>
          </a:p>
          <a:p>
            <a:r>
              <a:rPr lang="en-GB" sz="2000" dirty="0"/>
              <a:t>You can’t have a new paper if you make a mess of the first one!</a:t>
            </a:r>
          </a:p>
          <a:p>
            <a:pPr marL="0" indent="0">
              <a:buNone/>
            </a:pPr>
            <a:endParaRPr lang="en-GB" dirty="0"/>
          </a:p>
          <a:p>
            <a:endParaRPr lang="en-GB" dirty="0"/>
          </a:p>
        </p:txBody>
      </p:sp>
      <p:pic>
        <p:nvPicPr>
          <p:cNvPr id="4" name="Picture 3"/>
          <p:cNvPicPr>
            <a:picLocks noChangeAspect="1"/>
          </p:cNvPicPr>
          <p:nvPr/>
        </p:nvPicPr>
        <p:blipFill>
          <a:blip r:embed="rId2"/>
          <a:stretch>
            <a:fillRect/>
          </a:stretch>
        </p:blipFill>
        <p:spPr>
          <a:xfrm>
            <a:off x="9110133" y="313303"/>
            <a:ext cx="2691404" cy="2206766"/>
          </a:xfrm>
          <a:prstGeom prst="rect">
            <a:avLst/>
          </a:prstGeom>
        </p:spPr>
      </p:pic>
    </p:spTree>
    <p:extLst>
      <p:ext uri="{BB962C8B-B14F-4D97-AF65-F5344CB8AC3E}">
        <p14:creationId xmlns:p14="http://schemas.microsoft.com/office/powerpoint/2010/main" val="111773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Invigilators </a:t>
            </a:r>
          </a:p>
        </p:txBody>
      </p:sp>
      <p:sp>
        <p:nvSpPr>
          <p:cNvPr id="3" name="Content Placeholder 2"/>
          <p:cNvSpPr>
            <a:spLocks noGrp="1"/>
          </p:cNvSpPr>
          <p:nvPr>
            <p:ph idx="1"/>
          </p:nvPr>
        </p:nvSpPr>
        <p:spPr>
          <a:xfrm>
            <a:off x="677334" y="1379095"/>
            <a:ext cx="7672339" cy="5233740"/>
          </a:xfrm>
        </p:spPr>
        <p:txBody>
          <a:bodyPr>
            <a:normAutofit/>
          </a:bodyPr>
          <a:lstStyle/>
          <a:p>
            <a:r>
              <a:rPr lang="en-GB" sz="2400" dirty="0"/>
              <a:t>Can only read the instructions on the front of the question paper to a candidate. They cannot read any part of a question to a candidate. They cannot explain what something means either. </a:t>
            </a:r>
          </a:p>
          <a:p>
            <a:r>
              <a:rPr lang="en-GB" sz="2400" dirty="0"/>
              <a:t>They cannot comment if a candidate believes there is an error on the question paper. If this occurs they will inform the Exams Officer immediately… but you just need to keep going!</a:t>
            </a:r>
          </a:p>
          <a:p>
            <a:endParaRPr lang="en-GB" dirty="0"/>
          </a:p>
        </p:txBody>
      </p:sp>
      <p:pic>
        <p:nvPicPr>
          <p:cNvPr id="4" name="Picture 3"/>
          <p:cNvPicPr>
            <a:picLocks noChangeAspect="1"/>
          </p:cNvPicPr>
          <p:nvPr/>
        </p:nvPicPr>
        <p:blipFill>
          <a:blip r:embed="rId2"/>
          <a:stretch>
            <a:fillRect/>
          </a:stretch>
        </p:blipFill>
        <p:spPr>
          <a:xfrm>
            <a:off x="9274002" y="1379095"/>
            <a:ext cx="2917998" cy="2967618"/>
          </a:xfrm>
          <a:prstGeom prst="rect">
            <a:avLst/>
          </a:prstGeom>
        </p:spPr>
      </p:pic>
    </p:spTree>
    <p:extLst>
      <p:ext uri="{BB962C8B-B14F-4D97-AF65-F5344CB8AC3E}">
        <p14:creationId xmlns:p14="http://schemas.microsoft.com/office/powerpoint/2010/main" val="352643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Invigilators </a:t>
            </a:r>
          </a:p>
        </p:txBody>
      </p:sp>
      <p:sp>
        <p:nvSpPr>
          <p:cNvPr id="3" name="Content Placeholder 2"/>
          <p:cNvSpPr>
            <a:spLocks noGrp="1"/>
          </p:cNvSpPr>
          <p:nvPr>
            <p:ph idx="1"/>
          </p:nvPr>
        </p:nvSpPr>
        <p:spPr>
          <a:xfrm>
            <a:off x="677334" y="1379095"/>
            <a:ext cx="7884775" cy="5233740"/>
          </a:xfrm>
        </p:spPr>
        <p:txBody>
          <a:bodyPr>
            <a:normAutofit/>
          </a:bodyPr>
          <a:lstStyle/>
          <a:p>
            <a:r>
              <a:rPr lang="en-GB" sz="2400" dirty="0"/>
              <a:t>They cannot give you any advice or comment on a candidate’s work </a:t>
            </a:r>
          </a:p>
          <a:p>
            <a:r>
              <a:rPr lang="en-GB" sz="2400" dirty="0"/>
              <a:t>If they believe there is any sign of communication/cheating they will warn the candidates involved and this will be recorded and sent to the Exam Boards.</a:t>
            </a:r>
          </a:p>
          <a:p>
            <a:endParaRPr lang="en-GB" dirty="0"/>
          </a:p>
        </p:txBody>
      </p:sp>
      <p:pic>
        <p:nvPicPr>
          <p:cNvPr id="4" name="Picture 3"/>
          <p:cNvPicPr>
            <a:picLocks noChangeAspect="1"/>
          </p:cNvPicPr>
          <p:nvPr/>
        </p:nvPicPr>
        <p:blipFill>
          <a:blip r:embed="rId2"/>
          <a:stretch>
            <a:fillRect/>
          </a:stretch>
        </p:blipFill>
        <p:spPr>
          <a:xfrm>
            <a:off x="9274002" y="1379095"/>
            <a:ext cx="2917998" cy="2967618"/>
          </a:xfrm>
          <a:prstGeom prst="rect">
            <a:avLst/>
          </a:prstGeom>
        </p:spPr>
      </p:pic>
    </p:spTree>
    <p:extLst>
      <p:ext uri="{BB962C8B-B14F-4D97-AF65-F5344CB8AC3E}">
        <p14:creationId xmlns:p14="http://schemas.microsoft.com/office/powerpoint/2010/main" val="129042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Invigilators </a:t>
            </a:r>
          </a:p>
        </p:txBody>
      </p:sp>
      <p:sp>
        <p:nvSpPr>
          <p:cNvPr id="3" name="Content Placeholder 2"/>
          <p:cNvSpPr>
            <a:spLocks noGrp="1"/>
          </p:cNvSpPr>
          <p:nvPr>
            <p:ph idx="1"/>
          </p:nvPr>
        </p:nvSpPr>
        <p:spPr>
          <a:xfrm>
            <a:off x="677334" y="1379095"/>
            <a:ext cx="8596668" cy="5233740"/>
          </a:xfrm>
        </p:spPr>
        <p:txBody>
          <a:bodyPr>
            <a:normAutofit/>
          </a:bodyPr>
          <a:lstStyle/>
          <a:p>
            <a:r>
              <a:rPr lang="en-GB" sz="2400" dirty="0"/>
              <a:t>They will have their mobile phones as they will use these to contact school if any issues arise. They will all be told that these must be on silent and only to be used in an emergency.</a:t>
            </a:r>
          </a:p>
          <a:p>
            <a:r>
              <a:rPr lang="en-GB" sz="2400" dirty="0"/>
              <a:t>They will move around the room – it is part of the requirements of their role</a:t>
            </a:r>
          </a:p>
          <a:p>
            <a:r>
              <a:rPr lang="en-GB" sz="2400" dirty="0"/>
              <a:t>They cannot leave the hall until they are replaced by someone else – a specific number of invigilators has to be maintained during an exam.</a:t>
            </a:r>
          </a:p>
          <a:p>
            <a:endParaRPr lang="en-GB" sz="2400" dirty="0"/>
          </a:p>
          <a:p>
            <a:endParaRPr lang="en-GB" dirty="0"/>
          </a:p>
        </p:txBody>
      </p:sp>
      <p:pic>
        <p:nvPicPr>
          <p:cNvPr id="4" name="Picture 3"/>
          <p:cNvPicPr>
            <a:picLocks noChangeAspect="1"/>
          </p:cNvPicPr>
          <p:nvPr/>
        </p:nvPicPr>
        <p:blipFill>
          <a:blip r:embed="rId2"/>
          <a:stretch>
            <a:fillRect/>
          </a:stretch>
        </p:blipFill>
        <p:spPr>
          <a:xfrm>
            <a:off x="9274002" y="1379095"/>
            <a:ext cx="2917998" cy="2967618"/>
          </a:xfrm>
          <a:prstGeom prst="rect">
            <a:avLst/>
          </a:prstGeom>
        </p:spPr>
      </p:pic>
    </p:spTree>
    <p:extLst>
      <p:ext uri="{BB962C8B-B14F-4D97-AF65-F5344CB8AC3E}">
        <p14:creationId xmlns:p14="http://schemas.microsoft.com/office/powerpoint/2010/main" val="33976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8188"/>
          </a:xfrm>
        </p:spPr>
        <p:txBody>
          <a:bodyPr/>
          <a:lstStyle/>
          <a:p>
            <a:r>
              <a:rPr lang="en-GB" dirty="0"/>
              <a:t>General Advice</a:t>
            </a:r>
          </a:p>
        </p:txBody>
      </p:sp>
      <p:sp>
        <p:nvSpPr>
          <p:cNvPr id="3" name="Content Placeholder 2"/>
          <p:cNvSpPr>
            <a:spLocks noGrp="1"/>
          </p:cNvSpPr>
          <p:nvPr>
            <p:ph idx="1"/>
          </p:nvPr>
        </p:nvSpPr>
        <p:spPr>
          <a:xfrm>
            <a:off x="677334" y="1577788"/>
            <a:ext cx="8596668" cy="4463575"/>
          </a:xfrm>
        </p:spPr>
        <p:txBody>
          <a:bodyPr>
            <a:normAutofit fontScale="92500" lnSpcReduction="10000"/>
          </a:bodyPr>
          <a:lstStyle/>
          <a:p>
            <a:r>
              <a:rPr lang="en-GB" sz="2400" dirty="0"/>
              <a:t>GO TO THE TOILET BEFORE EACH EXAM.  You are only allowed to leave the room for emergencies or if you have a medical condition. </a:t>
            </a:r>
          </a:p>
          <a:p>
            <a:r>
              <a:rPr lang="en-GB" sz="2400" dirty="0"/>
              <a:t>Read the exam paper thoroughly – right to the back page</a:t>
            </a:r>
          </a:p>
          <a:p>
            <a:r>
              <a:rPr lang="en-GB" sz="2400" dirty="0"/>
              <a:t>If you need any assistance, please raise your hand </a:t>
            </a:r>
          </a:p>
          <a:p>
            <a:r>
              <a:rPr lang="en-GB" sz="2400" dirty="0"/>
              <a:t>If you require more paper for an answer, please raise your hand. Do not squash in your answers, the scanned copy may not pick it up. </a:t>
            </a:r>
          </a:p>
          <a:p>
            <a:r>
              <a:rPr lang="en-GB" sz="2400" dirty="0"/>
              <a:t>Use all the available time</a:t>
            </a:r>
          </a:p>
          <a:p>
            <a:r>
              <a:rPr lang="en-GB" sz="2400" dirty="0"/>
              <a:t>If you have finished early, please have consideration for others and ensure you are not causing any disturbance.  You are not allowed to leave early.</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9274002" y="222157"/>
            <a:ext cx="2628900" cy="3094784"/>
          </a:xfrm>
          <a:prstGeom prst="rect">
            <a:avLst/>
          </a:prstGeom>
        </p:spPr>
      </p:pic>
    </p:spTree>
    <p:extLst>
      <p:ext uri="{BB962C8B-B14F-4D97-AF65-F5344CB8AC3E}">
        <p14:creationId xmlns:p14="http://schemas.microsoft.com/office/powerpoint/2010/main" val="272456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to do if you are unwell on the day of an exam</a:t>
            </a:r>
          </a:p>
        </p:txBody>
      </p:sp>
      <p:sp>
        <p:nvSpPr>
          <p:cNvPr id="3" name="Content Placeholder 2"/>
          <p:cNvSpPr>
            <a:spLocks noGrp="1"/>
          </p:cNvSpPr>
          <p:nvPr>
            <p:ph idx="1"/>
          </p:nvPr>
        </p:nvSpPr>
        <p:spPr>
          <a:xfrm>
            <a:off x="677334" y="2160589"/>
            <a:ext cx="8983902" cy="3880773"/>
          </a:xfrm>
        </p:spPr>
        <p:txBody>
          <a:bodyPr>
            <a:normAutofit/>
          </a:bodyPr>
          <a:lstStyle/>
          <a:p>
            <a:r>
              <a:rPr lang="en-GB" sz="2400" dirty="0"/>
              <a:t>If you feel unwell on the day of an exam please let school know as soon as possible so we can make necessary arrangements for you. </a:t>
            </a:r>
          </a:p>
          <a:p>
            <a:r>
              <a:rPr lang="en-GB" sz="2400" dirty="0"/>
              <a:t>We strongly recommend you come in to take your exam still as in the majority of cases it is far better to take the exam.</a:t>
            </a:r>
          </a:p>
          <a:p>
            <a:r>
              <a:rPr lang="en-GB" sz="2400" dirty="0"/>
              <a:t>Being upset or nervous is normal but you must attempt the exam.  Exam boards are not generous if you don’t.</a:t>
            </a:r>
            <a:endParaRPr lang="en-GB" sz="2000" dirty="0"/>
          </a:p>
          <a:p>
            <a:pPr marL="0" indent="0" algn="ctr">
              <a:buNone/>
            </a:pPr>
            <a:r>
              <a:rPr lang="en-GB" sz="2000" dirty="0"/>
              <a:t>PLEASE BE AWARE THAT CONTRARY TO POPULAR BELIEF </a:t>
            </a:r>
          </a:p>
          <a:p>
            <a:pPr marL="0" indent="0" algn="ctr">
              <a:buNone/>
            </a:pPr>
            <a:r>
              <a:rPr lang="en-GB" sz="2000" dirty="0"/>
              <a:t>EXAM BOARDS DO NOT JUST GIVE YOU A GRADE IF YOU ARE ABSENT</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75415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you will receive:</a:t>
            </a:r>
          </a:p>
        </p:txBody>
      </p:sp>
      <p:sp>
        <p:nvSpPr>
          <p:cNvPr id="3" name="Content Placeholder 2"/>
          <p:cNvSpPr>
            <a:spLocks noGrp="1"/>
          </p:cNvSpPr>
          <p:nvPr>
            <p:ph idx="1"/>
          </p:nvPr>
        </p:nvSpPr>
        <p:spPr>
          <a:xfrm>
            <a:off x="677334" y="1669774"/>
            <a:ext cx="8596668" cy="4371589"/>
          </a:xfrm>
        </p:spPr>
        <p:txBody>
          <a:bodyPr>
            <a:normAutofit/>
          </a:bodyPr>
          <a:lstStyle/>
          <a:p>
            <a:r>
              <a:rPr lang="en-GB" sz="2000" dirty="0"/>
              <a:t>You should have received your updated personal timetable which will have information about exam rooms/timing/ seating. Please check this carefully and let me know of any concerns immediately. Take a photo of this at home.</a:t>
            </a:r>
          </a:p>
          <a:p>
            <a:r>
              <a:rPr lang="en-GB" sz="2000" dirty="0"/>
              <a:t>This </a:t>
            </a:r>
            <a:r>
              <a:rPr lang="en-GB" sz="2000" dirty="0" err="1"/>
              <a:t>powerpoint</a:t>
            </a:r>
            <a:r>
              <a:rPr lang="en-GB" sz="2000" dirty="0"/>
              <a:t> will be uploaded to google classroom along with instructions for candidates and social media warning.</a:t>
            </a:r>
          </a:p>
          <a:p>
            <a:r>
              <a:rPr lang="en-GB" sz="2000" dirty="0"/>
              <a:t>The policies and other information are all on the school website</a:t>
            </a:r>
          </a:p>
          <a:p>
            <a:endParaRPr lang="en-GB" dirty="0"/>
          </a:p>
          <a:p>
            <a:endParaRPr lang="en-GB" dirty="0"/>
          </a:p>
        </p:txBody>
      </p:sp>
      <p:pic>
        <p:nvPicPr>
          <p:cNvPr id="5" name="Picture 4"/>
          <p:cNvPicPr>
            <a:picLocks noChangeAspect="1"/>
          </p:cNvPicPr>
          <p:nvPr/>
        </p:nvPicPr>
        <p:blipFill>
          <a:blip r:embed="rId2"/>
          <a:stretch>
            <a:fillRect/>
          </a:stretch>
        </p:blipFill>
        <p:spPr>
          <a:xfrm>
            <a:off x="9274002" y="2160589"/>
            <a:ext cx="2177196" cy="3505693"/>
          </a:xfrm>
          <a:prstGeom prst="rect">
            <a:avLst/>
          </a:prstGeom>
        </p:spPr>
      </p:pic>
    </p:spTree>
    <p:extLst>
      <p:ext uri="{BB962C8B-B14F-4D97-AF65-F5344CB8AC3E}">
        <p14:creationId xmlns:p14="http://schemas.microsoft.com/office/powerpoint/2010/main" val="149204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F49D-A7E5-43A9-A8A5-09744D04ED27}"/>
              </a:ext>
            </a:extLst>
          </p:cNvPr>
          <p:cNvSpPr>
            <a:spLocks noGrp="1"/>
          </p:cNvSpPr>
          <p:nvPr>
            <p:ph type="title"/>
          </p:nvPr>
        </p:nvSpPr>
        <p:spPr/>
        <p:txBody>
          <a:bodyPr/>
          <a:lstStyle/>
          <a:p>
            <a:r>
              <a:rPr lang="en-GB" dirty="0"/>
              <a:t>If I’m late, can I still sit the exam?</a:t>
            </a:r>
          </a:p>
        </p:txBody>
      </p:sp>
      <p:sp>
        <p:nvSpPr>
          <p:cNvPr id="3" name="Content Placeholder 2">
            <a:extLst>
              <a:ext uri="{FF2B5EF4-FFF2-40B4-BE49-F238E27FC236}">
                <a16:creationId xmlns:a16="http://schemas.microsoft.com/office/drawing/2014/main" id="{831CF4FA-7D15-4885-A47A-6A025C86496F}"/>
              </a:ext>
            </a:extLst>
          </p:cNvPr>
          <p:cNvSpPr>
            <a:spLocks noGrp="1"/>
          </p:cNvSpPr>
          <p:nvPr>
            <p:ph idx="1"/>
          </p:nvPr>
        </p:nvSpPr>
        <p:spPr>
          <a:xfrm>
            <a:off x="677334" y="1656523"/>
            <a:ext cx="8596668" cy="4384840"/>
          </a:xfrm>
        </p:spPr>
        <p:txBody>
          <a:bodyPr/>
          <a:lstStyle/>
          <a:p>
            <a:endParaRPr lang="en-GB" dirty="0"/>
          </a:p>
          <a:p>
            <a:r>
              <a:rPr lang="en-GB" sz="2000" dirty="0"/>
              <a:t>If your bus is late or doesn’t pick you up please make sure you let school reception know. They will inform us and we can make arrangements for you. </a:t>
            </a:r>
          </a:p>
          <a:p>
            <a:r>
              <a:rPr lang="en-GB" sz="2000" dirty="0"/>
              <a:t>Once you arrive at school please go straight to the school reception and wait there. A member of exam staff will come to collect you and escort you to the exam room. </a:t>
            </a:r>
          </a:p>
          <a:p>
            <a:r>
              <a:rPr lang="en-GB" sz="2000" dirty="0"/>
              <a:t>YOU CANNOT ENTER AN EXAM ROOM WITHOUT BEING WITH A MEMBER OF STAFF</a:t>
            </a:r>
          </a:p>
          <a:p>
            <a:r>
              <a:rPr lang="en-GB" sz="2000" dirty="0"/>
              <a:t>Please remember that depending on how late you are the exam board may not accept your paper. </a:t>
            </a:r>
          </a:p>
          <a:p>
            <a:endParaRPr lang="en-GB" dirty="0"/>
          </a:p>
        </p:txBody>
      </p:sp>
    </p:spTree>
    <p:extLst>
      <p:ext uri="{BB962C8B-B14F-4D97-AF65-F5344CB8AC3E}">
        <p14:creationId xmlns:p14="http://schemas.microsoft.com/office/powerpoint/2010/main" val="40832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Difficulties	</a:t>
            </a:r>
          </a:p>
        </p:txBody>
      </p:sp>
      <p:sp>
        <p:nvSpPr>
          <p:cNvPr id="3" name="Content Placeholder 2"/>
          <p:cNvSpPr>
            <a:spLocks noGrp="1"/>
          </p:cNvSpPr>
          <p:nvPr>
            <p:ph idx="1"/>
          </p:nvPr>
        </p:nvSpPr>
        <p:spPr/>
        <p:txBody>
          <a:bodyPr>
            <a:normAutofit/>
          </a:bodyPr>
          <a:lstStyle/>
          <a:p>
            <a:r>
              <a:rPr lang="en-GB" sz="2000" dirty="0"/>
              <a:t>There is a possibility of some consideration being granted by Exam Boards. For example a recent bereavement within your family, severe illness of immediate family member or illness of candidate at the time of the exams.  </a:t>
            </a:r>
          </a:p>
          <a:p>
            <a:r>
              <a:rPr lang="en-GB" sz="2000" dirty="0"/>
              <a:t>By not attending your exam you are limiting your chances of success. Exam Boards are not known to be generous. </a:t>
            </a:r>
          </a:p>
          <a:p>
            <a:r>
              <a:rPr lang="en-GB" sz="2000" dirty="0"/>
              <a:t>If you believe you may be entitled to this consideration please speak to me (or your pastoral manager) as soon as possible. </a:t>
            </a:r>
          </a:p>
          <a:p>
            <a:r>
              <a:rPr lang="en-GB" sz="2000" dirty="0"/>
              <a:t>There is a deadline for applications – telling school on results day is too late!</a:t>
            </a:r>
          </a:p>
          <a:p>
            <a:endParaRPr lang="en-GB" dirty="0"/>
          </a:p>
        </p:txBody>
      </p:sp>
    </p:spTree>
    <p:extLst>
      <p:ext uri="{BB962C8B-B14F-4D97-AF65-F5344CB8AC3E}">
        <p14:creationId xmlns:p14="http://schemas.microsoft.com/office/powerpoint/2010/main" val="421675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6000"/>
          </a:xfrm>
        </p:spPr>
        <p:txBody>
          <a:bodyPr/>
          <a:lstStyle/>
          <a:p>
            <a:r>
              <a:rPr lang="en-GB" sz="4400" dirty="0"/>
              <a:t>Myths</a:t>
            </a:r>
            <a:r>
              <a:rPr lang="en-GB" dirty="0"/>
              <a:t> </a:t>
            </a:r>
          </a:p>
        </p:txBody>
      </p:sp>
      <p:sp>
        <p:nvSpPr>
          <p:cNvPr id="3" name="Content Placeholder 2"/>
          <p:cNvSpPr>
            <a:spLocks noGrp="1"/>
          </p:cNvSpPr>
          <p:nvPr>
            <p:ph idx="1"/>
          </p:nvPr>
        </p:nvSpPr>
        <p:spPr>
          <a:xfrm>
            <a:off x="677334" y="1930401"/>
            <a:ext cx="8596668" cy="4110962"/>
          </a:xfrm>
        </p:spPr>
        <p:txBody>
          <a:bodyPr>
            <a:normAutofit/>
          </a:bodyPr>
          <a:lstStyle/>
          <a:p>
            <a:r>
              <a:rPr lang="en-GB" sz="2000" dirty="0"/>
              <a:t>It is not true that if you are unwell on the day of your exam you will receive your estimated grade (these don’t exist anymore)! </a:t>
            </a:r>
          </a:p>
          <a:p>
            <a:r>
              <a:rPr lang="en-GB" sz="2000" dirty="0"/>
              <a:t>It is not true that you can leave an exam after 20 minutes or an hour. You are expected to stay for the duration of the exam unless alternative provision has been made for you.  </a:t>
            </a:r>
          </a:p>
          <a:p>
            <a:r>
              <a:rPr lang="en-GB" sz="2000" dirty="0"/>
              <a:t>If a fire alarm disturbs your exam this does not mean you will be awarded your estimated/predicted grade. Where possible the exam board will expect candidates to continue with your exam. They expect schools to move candidates to another part of the school that is not affected by the fire. An application for special consideration will be made for all candidates affected. </a:t>
            </a:r>
          </a:p>
          <a:p>
            <a:endParaRPr lang="en-GB" sz="2000" dirty="0"/>
          </a:p>
        </p:txBody>
      </p:sp>
    </p:spTree>
    <p:extLst>
      <p:ext uri="{BB962C8B-B14F-4D97-AF65-F5344CB8AC3E}">
        <p14:creationId xmlns:p14="http://schemas.microsoft.com/office/powerpoint/2010/main" val="84413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Alarm</a:t>
            </a:r>
          </a:p>
        </p:txBody>
      </p:sp>
      <p:sp>
        <p:nvSpPr>
          <p:cNvPr id="3" name="Content Placeholder 2"/>
          <p:cNvSpPr>
            <a:spLocks noGrp="1"/>
          </p:cNvSpPr>
          <p:nvPr>
            <p:ph idx="1"/>
          </p:nvPr>
        </p:nvSpPr>
        <p:spPr>
          <a:xfrm>
            <a:off x="677334" y="1588655"/>
            <a:ext cx="8596668" cy="4488871"/>
          </a:xfrm>
        </p:spPr>
        <p:txBody>
          <a:bodyPr>
            <a:normAutofit/>
          </a:bodyPr>
          <a:lstStyle/>
          <a:p>
            <a:r>
              <a:rPr lang="en-GB" sz="2400" dirty="0"/>
              <a:t>You must follow the instructions given by the invigilators</a:t>
            </a:r>
          </a:p>
          <a:p>
            <a:r>
              <a:rPr lang="en-GB" sz="2400" dirty="0"/>
              <a:t>You will be asked to close your paper then you will be asked to leave the room</a:t>
            </a:r>
          </a:p>
          <a:p>
            <a:r>
              <a:rPr lang="en-GB" sz="2400" dirty="0"/>
              <a:t>You must stay in exam conditions (SILENCE) as you leave the room. You will line up in the Tennis courts and must not talk to anyone else. </a:t>
            </a:r>
          </a:p>
          <a:p>
            <a:r>
              <a:rPr lang="en-GB" sz="2400" dirty="0"/>
              <a:t>You will be expected to continue your paper when you are allowed back in school. </a:t>
            </a:r>
          </a:p>
          <a:p>
            <a:r>
              <a:rPr lang="en-GB" sz="2400" dirty="0"/>
              <a:t>Any communication between candidates will be treated as malpractice by the exam boards. </a:t>
            </a:r>
          </a:p>
          <a:p>
            <a:endParaRPr lang="en-GB" sz="2000" dirty="0"/>
          </a:p>
        </p:txBody>
      </p:sp>
    </p:spTree>
    <p:extLst>
      <p:ext uri="{BB962C8B-B14F-4D97-AF65-F5344CB8AC3E}">
        <p14:creationId xmlns:p14="http://schemas.microsoft.com/office/powerpoint/2010/main" val="288773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Lockdown Procedure</a:t>
            </a:r>
          </a:p>
        </p:txBody>
      </p:sp>
      <p:sp>
        <p:nvSpPr>
          <p:cNvPr id="3" name="Content Placeholder 2"/>
          <p:cNvSpPr>
            <a:spLocks noGrp="1"/>
          </p:cNvSpPr>
          <p:nvPr>
            <p:ph idx="1"/>
          </p:nvPr>
        </p:nvSpPr>
        <p:spPr>
          <a:xfrm>
            <a:off x="677334" y="1588655"/>
            <a:ext cx="8596668" cy="4488871"/>
          </a:xfrm>
        </p:spPr>
        <p:txBody>
          <a:bodyPr>
            <a:normAutofit/>
          </a:bodyPr>
          <a:lstStyle/>
          <a:p>
            <a:r>
              <a:rPr lang="en-GB" sz="2400" dirty="0"/>
              <a:t>You must follow the instructions given by the invigilators</a:t>
            </a:r>
          </a:p>
          <a:p>
            <a:r>
              <a:rPr lang="en-GB" sz="2400" dirty="0"/>
              <a:t>You will be asked to close your paper then you may be asked to move away from any doors.</a:t>
            </a:r>
          </a:p>
          <a:p>
            <a:r>
              <a:rPr lang="en-GB" sz="2400" dirty="0"/>
              <a:t>You must stay in exam conditions (SILENCE).</a:t>
            </a:r>
          </a:p>
          <a:p>
            <a:r>
              <a:rPr lang="en-GB" sz="2400" dirty="0"/>
              <a:t>Any communication between candidates will be treated as malpractice by the exam boards. </a:t>
            </a:r>
          </a:p>
          <a:p>
            <a:endParaRPr lang="en-GB" sz="2000" dirty="0"/>
          </a:p>
        </p:txBody>
      </p:sp>
    </p:spTree>
    <p:extLst>
      <p:ext uri="{BB962C8B-B14F-4D97-AF65-F5344CB8AC3E}">
        <p14:creationId xmlns:p14="http://schemas.microsoft.com/office/powerpoint/2010/main" val="54344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31BE-DBF5-4304-B62E-EC567F98E5A4}"/>
              </a:ext>
            </a:extLst>
          </p:cNvPr>
          <p:cNvSpPr>
            <a:spLocks noGrp="1"/>
          </p:cNvSpPr>
          <p:nvPr>
            <p:ph type="title"/>
          </p:nvPr>
        </p:nvSpPr>
        <p:spPr>
          <a:xfrm>
            <a:off x="677334" y="609600"/>
            <a:ext cx="8596668" cy="874643"/>
          </a:xfrm>
        </p:spPr>
        <p:txBody>
          <a:bodyPr/>
          <a:lstStyle/>
          <a:p>
            <a:r>
              <a:rPr lang="en-GB" dirty="0"/>
              <a:t>Malpractice – The Don’ts!</a:t>
            </a:r>
          </a:p>
        </p:txBody>
      </p:sp>
      <p:sp>
        <p:nvSpPr>
          <p:cNvPr id="3" name="Content Placeholder 2">
            <a:extLst>
              <a:ext uri="{FF2B5EF4-FFF2-40B4-BE49-F238E27FC236}">
                <a16:creationId xmlns:a16="http://schemas.microsoft.com/office/drawing/2014/main" id="{342908E3-E81A-48A3-884C-0295827FD4F4}"/>
              </a:ext>
            </a:extLst>
          </p:cNvPr>
          <p:cNvSpPr>
            <a:spLocks noGrp="1"/>
          </p:cNvSpPr>
          <p:nvPr>
            <p:ph idx="1"/>
          </p:nvPr>
        </p:nvSpPr>
        <p:spPr>
          <a:xfrm>
            <a:off x="677334" y="1204687"/>
            <a:ext cx="8596668" cy="4484914"/>
          </a:xfrm>
        </p:spPr>
        <p:txBody>
          <a:bodyPr>
            <a:normAutofit lnSpcReduction="10000"/>
          </a:bodyPr>
          <a:lstStyle/>
          <a:p>
            <a:pPr marL="0" lvl="0" indent="0">
              <a:lnSpc>
                <a:spcPct val="115000"/>
              </a:lnSpc>
              <a:spcBef>
                <a:spcPts val="0"/>
              </a:spcBef>
              <a:buSzPts val="1800"/>
              <a:buNone/>
            </a:pPr>
            <a:r>
              <a:rPr lang="en-GB" sz="2400" dirty="0">
                <a:solidFill>
                  <a:schemeClr val="tx1">
                    <a:lumMod val="65000"/>
                    <a:lumOff val="35000"/>
                  </a:schemeClr>
                </a:solidFill>
                <a:ea typeface="Calibri"/>
                <a:cs typeface="Calibri"/>
                <a:sym typeface="Calibri"/>
              </a:rPr>
              <a:t>Examples of malpractice are: </a:t>
            </a:r>
          </a:p>
          <a:p>
            <a:pPr marL="0" lvl="0" indent="0">
              <a:lnSpc>
                <a:spcPct val="115000"/>
              </a:lnSpc>
              <a:spcBef>
                <a:spcPts val="0"/>
              </a:spcBef>
              <a:buSzPts val="1800"/>
              <a:buNone/>
            </a:pPr>
            <a:endParaRPr lang="en-GB" sz="2400" dirty="0">
              <a:solidFill>
                <a:schemeClr val="tx1">
                  <a:lumMod val="65000"/>
                  <a:lumOff val="35000"/>
                </a:schemeClr>
              </a:solidFill>
              <a:ea typeface="Calibri"/>
              <a:cs typeface="Calibri"/>
              <a:sym typeface="Calibri"/>
            </a:endParaRPr>
          </a:p>
          <a:p>
            <a:pPr>
              <a:lnSpc>
                <a:spcPct val="115000"/>
              </a:lnSpc>
              <a:spcBef>
                <a:spcPts val="0"/>
              </a:spcBef>
              <a:buSzPts val="1800"/>
              <a:buFont typeface="Wingdings" panose="05000000000000000000" pitchFamily="2" charset="2"/>
              <a:buChar char="Ø"/>
            </a:pPr>
            <a:r>
              <a:rPr lang="en-GB" sz="2400" dirty="0"/>
              <a:t>Possession of watch/mobile/</a:t>
            </a:r>
            <a:r>
              <a:rPr lang="en-GB" sz="2400" dirty="0" err="1"/>
              <a:t>earpods</a:t>
            </a:r>
            <a:r>
              <a:rPr lang="en-GB" sz="2400" dirty="0"/>
              <a:t> etc – even if switched off. They are not allowed in the room.</a:t>
            </a:r>
          </a:p>
          <a:p>
            <a:pPr>
              <a:lnSpc>
                <a:spcPct val="115000"/>
              </a:lnSpc>
              <a:spcBef>
                <a:spcPts val="0"/>
              </a:spcBef>
              <a:buSzPts val="1800"/>
              <a:buFont typeface="Wingdings" panose="05000000000000000000" pitchFamily="2" charset="2"/>
              <a:buChar char="Ø"/>
            </a:pPr>
            <a:r>
              <a:rPr lang="en-GB" sz="2400" dirty="0"/>
              <a:t>Writing/drawing inappropriate or offensive material</a:t>
            </a:r>
          </a:p>
          <a:p>
            <a:pPr>
              <a:lnSpc>
                <a:spcPct val="115000"/>
              </a:lnSpc>
              <a:spcBef>
                <a:spcPts val="0"/>
              </a:spcBef>
              <a:buSzPts val="1800"/>
              <a:buFont typeface="Wingdings" panose="05000000000000000000" pitchFamily="2" charset="2"/>
              <a:buChar char="Ø"/>
            </a:pPr>
            <a:r>
              <a:rPr lang="en-GB" sz="2400" dirty="0"/>
              <a:t>Talking/disruption/ communication</a:t>
            </a:r>
          </a:p>
          <a:p>
            <a:pPr>
              <a:lnSpc>
                <a:spcPct val="115000"/>
              </a:lnSpc>
              <a:spcBef>
                <a:spcPts val="0"/>
              </a:spcBef>
              <a:buSzPts val="1800"/>
              <a:buFont typeface="Wingdings" panose="05000000000000000000" pitchFamily="2" charset="2"/>
              <a:buChar char="Ø"/>
            </a:pPr>
            <a:r>
              <a:rPr lang="en-GB" sz="2400" dirty="0"/>
              <a:t>Trying to catch someone’s attention</a:t>
            </a:r>
          </a:p>
          <a:p>
            <a:pPr>
              <a:lnSpc>
                <a:spcPct val="115000"/>
              </a:lnSpc>
              <a:spcBef>
                <a:spcPts val="0"/>
              </a:spcBef>
              <a:buSzPts val="1800"/>
              <a:buFont typeface="Wingdings" panose="05000000000000000000" pitchFamily="2" charset="2"/>
              <a:buChar char="Ø"/>
            </a:pPr>
            <a:r>
              <a:rPr lang="en-GB" sz="2400" dirty="0"/>
              <a:t>Possession of notes (even for another subject)</a:t>
            </a:r>
          </a:p>
          <a:p>
            <a:pPr>
              <a:lnSpc>
                <a:spcPct val="115000"/>
              </a:lnSpc>
              <a:spcBef>
                <a:spcPts val="0"/>
              </a:spcBef>
              <a:buSzPts val="1800"/>
              <a:buFont typeface="Wingdings" panose="05000000000000000000" pitchFamily="2" charset="2"/>
              <a:buChar char="Ø"/>
            </a:pPr>
            <a:r>
              <a:rPr lang="en-GB" sz="2400" dirty="0"/>
              <a:t>Writing on hand/skin</a:t>
            </a:r>
          </a:p>
          <a:p>
            <a:pPr>
              <a:lnSpc>
                <a:spcPct val="115000"/>
              </a:lnSpc>
              <a:spcBef>
                <a:spcPts val="0"/>
              </a:spcBef>
              <a:buSzPts val="1800"/>
              <a:buFont typeface="Wingdings" panose="05000000000000000000" pitchFamily="2" charset="2"/>
              <a:buChar char="Ø"/>
            </a:pPr>
            <a:r>
              <a:rPr lang="en-GB" sz="2400" dirty="0">
                <a:solidFill>
                  <a:schemeClr val="tx2"/>
                </a:solidFill>
                <a:latin typeface="Trebuchet MS" panose="020B0603020202020204" pitchFamily="34" charset="0"/>
                <a:ea typeface="Calibri"/>
                <a:cs typeface="Calibri"/>
                <a:sym typeface="Calibri"/>
              </a:rPr>
              <a:t>Leaving the exam room during the exam unless accompanied by a member of staff</a:t>
            </a:r>
            <a:endParaRPr lang="en-GB" dirty="0">
              <a:solidFill>
                <a:schemeClr val="tx2"/>
              </a:solidFill>
              <a:latin typeface="Trebuchet MS" panose="020B0603020202020204" pitchFamily="34" charset="0"/>
              <a:ea typeface="Calibri"/>
              <a:cs typeface="Calibri"/>
              <a:sym typeface="Calibri"/>
            </a:endParaRPr>
          </a:p>
          <a:p>
            <a:pPr marL="0" lvl="0" indent="0" algn="ctr">
              <a:lnSpc>
                <a:spcPct val="115000"/>
              </a:lnSpc>
              <a:spcBef>
                <a:spcPts val="1600"/>
              </a:spcBef>
              <a:spcAft>
                <a:spcPts val="1600"/>
              </a:spcAft>
              <a:buSzPts val="1800"/>
              <a:buNone/>
            </a:pPr>
            <a:endParaRPr lang="en-GB" dirty="0">
              <a:solidFill>
                <a:srgbClr val="000000"/>
              </a:solidFill>
              <a:latin typeface="Calibri"/>
              <a:ea typeface="Calibri"/>
              <a:cs typeface="Calibri"/>
              <a:sym typeface="Calibri"/>
            </a:endParaRPr>
          </a:p>
          <a:p>
            <a:endParaRPr lang="en-GB" dirty="0"/>
          </a:p>
        </p:txBody>
      </p:sp>
    </p:spTree>
    <p:extLst>
      <p:ext uri="{BB962C8B-B14F-4D97-AF65-F5344CB8AC3E}">
        <p14:creationId xmlns:p14="http://schemas.microsoft.com/office/powerpoint/2010/main" val="3009432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31BE-DBF5-4304-B62E-EC567F98E5A4}"/>
              </a:ext>
            </a:extLst>
          </p:cNvPr>
          <p:cNvSpPr>
            <a:spLocks noGrp="1"/>
          </p:cNvSpPr>
          <p:nvPr>
            <p:ph type="title"/>
          </p:nvPr>
        </p:nvSpPr>
        <p:spPr>
          <a:xfrm>
            <a:off x="760462" y="443345"/>
            <a:ext cx="8596668" cy="874643"/>
          </a:xfrm>
        </p:spPr>
        <p:txBody>
          <a:bodyPr/>
          <a:lstStyle/>
          <a:p>
            <a:r>
              <a:rPr lang="en-GB" dirty="0"/>
              <a:t>Malpractice</a:t>
            </a:r>
          </a:p>
        </p:txBody>
      </p:sp>
      <p:sp>
        <p:nvSpPr>
          <p:cNvPr id="3" name="Content Placeholder 2">
            <a:extLst>
              <a:ext uri="{FF2B5EF4-FFF2-40B4-BE49-F238E27FC236}">
                <a16:creationId xmlns:a16="http://schemas.microsoft.com/office/drawing/2014/main" id="{342908E3-E81A-48A3-884C-0295827FD4F4}"/>
              </a:ext>
            </a:extLst>
          </p:cNvPr>
          <p:cNvSpPr>
            <a:spLocks noGrp="1"/>
          </p:cNvSpPr>
          <p:nvPr>
            <p:ph idx="1"/>
          </p:nvPr>
        </p:nvSpPr>
        <p:spPr>
          <a:xfrm>
            <a:off x="677333" y="1204686"/>
            <a:ext cx="8946957" cy="5442857"/>
          </a:xfrm>
        </p:spPr>
        <p:txBody>
          <a:bodyPr>
            <a:normAutofit/>
          </a:bodyPr>
          <a:lstStyle/>
          <a:p>
            <a:pPr marL="0" indent="0">
              <a:lnSpc>
                <a:spcPct val="115000"/>
              </a:lnSpc>
              <a:spcBef>
                <a:spcPts val="0"/>
              </a:spcBef>
              <a:buSzPts val="1800"/>
              <a:buNone/>
            </a:pPr>
            <a:r>
              <a:rPr lang="en-GB" sz="2400" dirty="0"/>
              <a:t>Consequences of malpractice range from</a:t>
            </a:r>
          </a:p>
          <a:p>
            <a:pPr marL="0" indent="0">
              <a:lnSpc>
                <a:spcPct val="115000"/>
              </a:lnSpc>
              <a:spcBef>
                <a:spcPts val="0"/>
              </a:spcBef>
              <a:buSzPts val="1800"/>
              <a:buNone/>
            </a:pPr>
            <a:endParaRPr lang="en-GB" sz="2400" dirty="0"/>
          </a:p>
          <a:p>
            <a:pPr>
              <a:lnSpc>
                <a:spcPct val="115000"/>
              </a:lnSpc>
              <a:spcBef>
                <a:spcPts val="0"/>
              </a:spcBef>
              <a:buSzPts val="1800"/>
            </a:pPr>
            <a:r>
              <a:rPr lang="en-GB" sz="2400" dirty="0"/>
              <a:t>Loss of marks for that paper</a:t>
            </a:r>
          </a:p>
          <a:p>
            <a:pPr>
              <a:lnSpc>
                <a:spcPct val="115000"/>
              </a:lnSpc>
              <a:spcBef>
                <a:spcPts val="0"/>
              </a:spcBef>
              <a:buSzPts val="1800"/>
            </a:pPr>
            <a:r>
              <a:rPr lang="en-GB" sz="2400" dirty="0"/>
              <a:t>Loss of marks for full subject</a:t>
            </a:r>
          </a:p>
          <a:p>
            <a:pPr>
              <a:lnSpc>
                <a:spcPct val="115000"/>
              </a:lnSpc>
              <a:spcBef>
                <a:spcPts val="0"/>
              </a:spcBef>
              <a:buSzPts val="1800"/>
            </a:pPr>
            <a:r>
              <a:rPr lang="en-GB" sz="2400" dirty="0"/>
              <a:t>Loss of marks across all subjects with that exam board</a:t>
            </a:r>
          </a:p>
          <a:p>
            <a:pPr>
              <a:lnSpc>
                <a:spcPct val="115000"/>
              </a:lnSpc>
              <a:spcBef>
                <a:spcPts val="0"/>
              </a:spcBef>
              <a:buSzPts val="1800"/>
            </a:pPr>
            <a:r>
              <a:rPr lang="en-GB" sz="2400" dirty="0"/>
              <a:t>All exams cancelled across all exam boards</a:t>
            </a:r>
          </a:p>
          <a:p>
            <a:pPr>
              <a:lnSpc>
                <a:spcPct val="115000"/>
              </a:lnSpc>
              <a:spcBef>
                <a:spcPts val="0"/>
              </a:spcBef>
              <a:buSzPts val="1800"/>
            </a:pPr>
            <a:r>
              <a:rPr lang="en-GB" sz="2400" dirty="0"/>
              <a:t>Banned from exams for 1 to 5 years. </a:t>
            </a:r>
          </a:p>
          <a:p>
            <a:pPr marL="0" indent="0">
              <a:lnSpc>
                <a:spcPct val="115000"/>
              </a:lnSpc>
              <a:spcBef>
                <a:spcPts val="0"/>
              </a:spcBef>
              <a:buSzPts val="1800"/>
              <a:buNone/>
            </a:pPr>
            <a:endParaRPr lang="en-GB" sz="2000" dirty="0"/>
          </a:p>
          <a:p>
            <a:pPr marL="0" lvl="0" indent="0" algn="ctr">
              <a:lnSpc>
                <a:spcPct val="90000"/>
              </a:lnSpc>
              <a:spcBef>
                <a:spcPts val="0"/>
              </a:spcBef>
              <a:buClr>
                <a:srgbClr val="000000"/>
              </a:buClr>
              <a:buSzPts val="1600"/>
              <a:buNone/>
            </a:pPr>
            <a:r>
              <a:rPr lang="en-GB" sz="2200" b="1" dirty="0">
                <a:solidFill>
                  <a:srgbClr val="FF0000"/>
                </a:solidFill>
                <a:latin typeface="Arial"/>
                <a:ea typeface="Arial"/>
                <a:cs typeface="Arial"/>
                <a:sym typeface="Arial"/>
              </a:rPr>
              <a:t>In 2025 there were 5,025 cases of malpractice.</a:t>
            </a:r>
            <a:endParaRPr lang="en-GB" sz="2200" dirty="0">
              <a:solidFill>
                <a:srgbClr val="FF0000"/>
              </a:solidFill>
            </a:endParaRPr>
          </a:p>
          <a:p>
            <a:pPr marL="0" lvl="0" indent="0" algn="ctr">
              <a:lnSpc>
                <a:spcPct val="90000"/>
              </a:lnSpc>
              <a:spcBef>
                <a:spcPts val="0"/>
              </a:spcBef>
              <a:buClr>
                <a:srgbClr val="000000"/>
              </a:buClr>
              <a:buSzPts val="1600"/>
              <a:buNone/>
            </a:pPr>
            <a:r>
              <a:rPr lang="en-GB" sz="2200" b="1" dirty="0">
                <a:solidFill>
                  <a:srgbClr val="FF0000"/>
                </a:solidFill>
                <a:latin typeface="Arial"/>
                <a:ea typeface="Arial"/>
                <a:cs typeface="Arial"/>
                <a:sym typeface="Arial"/>
              </a:rPr>
              <a:t>3,080 students had their papers zeroed or lost marks due to malpractice.  This was the most common penalty. </a:t>
            </a:r>
            <a:endParaRPr lang="en-GB" sz="2200" dirty="0">
              <a:solidFill>
                <a:srgbClr val="FF0000"/>
              </a:solidFill>
            </a:endParaRPr>
          </a:p>
          <a:p>
            <a:pPr marL="0" lvl="0" indent="0" algn="ctr">
              <a:lnSpc>
                <a:spcPct val="90000"/>
              </a:lnSpc>
              <a:spcBef>
                <a:spcPts val="0"/>
              </a:spcBef>
              <a:buClr>
                <a:srgbClr val="000000"/>
              </a:buClr>
              <a:buSzPts val="1600"/>
              <a:buNone/>
            </a:pPr>
            <a:r>
              <a:rPr lang="en-GB" sz="2200" b="1" dirty="0">
                <a:solidFill>
                  <a:srgbClr val="FF0000"/>
                </a:solidFill>
                <a:latin typeface="Arial"/>
                <a:ea typeface="Arial"/>
                <a:cs typeface="Arial"/>
                <a:sym typeface="Arial"/>
              </a:rPr>
              <a:t>42% were due to mobile phones. </a:t>
            </a:r>
            <a:endParaRPr lang="en-GB" sz="2200" dirty="0">
              <a:solidFill>
                <a:srgbClr val="FF0000"/>
              </a:solidFill>
            </a:endParaRPr>
          </a:p>
          <a:p>
            <a:pPr marL="0" lvl="0" indent="0" algn="ctr">
              <a:lnSpc>
                <a:spcPct val="90000"/>
              </a:lnSpc>
              <a:spcBef>
                <a:spcPts val="0"/>
              </a:spcBef>
              <a:buClr>
                <a:srgbClr val="000000"/>
              </a:buClr>
              <a:buSzPts val="1600"/>
              <a:buNone/>
            </a:pPr>
            <a:r>
              <a:rPr lang="en-GB" sz="2200" b="1" dirty="0">
                <a:solidFill>
                  <a:srgbClr val="FF0000"/>
                </a:solidFill>
                <a:latin typeface="Arial"/>
                <a:ea typeface="Arial"/>
                <a:cs typeface="Arial"/>
                <a:sym typeface="Arial"/>
              </a:rPr>
              <a:t>15% were due to unauthorised items.</a:t>
            </a:r>
            <a:endParaRPr lang="en-GB" sz="2200" dirty="0">
              <a:solidFill>
                <a:srgbClr val="FF0000"/>
              </a:solidFill>
            </a:endParaRPr>
          </a:p>
          <a:p>
            <a:pPr marL="0" lvl="0" indent="0" algn="ctr">
              <a:lnSpc>
                <a:spcPct val="90000"/>
              </a:lnSpc>
              <a:spcBef>
                <a:spcPts val="0"/>
              </a:spcBef>
              <a:buClr>
                <a:srgbClr val="000000"/>
              </a:buClr>
              <a:buSzPts val="1600"/>
              <a:buNone/>
            </a:pPr>
            <a:r>
              <a:rPr lang="en-GB" sz="2200" b="1" dirty="0">
                <a:solidFill>
                  <a:srgbClr val="FF0000"/>
                </a:solidFill>
                <a:latin typeface="Arial"/>
                <a:ea typeface="Arial"/>
                <a:cs typeface="Arial"/>
                <a:sym typeface="Arial"/>
              </a:rPr>
              <a:t>6% were for disruptive behaviour.</a:t>
            </a:r>
          </a:p>
        </p:txBody>
      </p:sp>
    </p:spTree>
    <p:extLst>
      <p:ext uri="{BB962C8B-B14F-4D97-AF65-F5344CB8AC3E}">
        <p14:creationId xmlns:p14="http://schemas.microsoft.com/office/powerpoint/2010/main" val="3525792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Enquiries about Results</a:t>
            </a:r>
          </a:p>
        </p:txBody>
      </p:sp>
      <p:sp>
        <p:nvSpPr>
          <p:cNvPr id="3" name="Content Placeholder 2"/>
          <p:cNvSpPr>
            <a:spLocks noGrp="1"/>
          </p:cNvSpPr>
          <p:nvPr>
            <p:ph idx="1"/>
          </p:nvPr>
        </p:nvSpPr>
        <p:spPr>
          <a:xfrm>
            <a:off x="760461" y="1855789"/>
            <a:ext cx="8596668" cy="4073956"/>
          </a:xfrm>
        </p:spPr>
        <p:txBody>
          <a:bodyPr>
            <a:normAutofit/>
          </a:bodyPr>
          <a:lstStyle/>
          <a:p>
            <a:r>
              <a:rPr lang="en-GB" dirty="0"/>
              <a:t>It is possible that on receiving your results, an appeal can be made. </a:t>
            </a:r>
          </a:p>
          <a:p>
            <a:r>
              <a:rPr lang="en-GB" dirty="0"/>
              <a:t>If you received marks that were very close to the next grade it is possible that you may be able request a review of marking. Before making this application it will be necessary for you to sign a form giving your consent. This will have a cost to you.</a:t>
            </a:r>
          </a:p>
          <a:p>
            <a:r>
              <a:rPr lang="en-GB" dirty="0"/>
              <a:t>Please always be aware that a review of marking can result in your mark being reduced. </a:t>
            </a:r>
          </a:p>
          <a:p>
            <a:r>
              <a:rPr lang="en-GB" dirty="0"/>
              <a:t>It is possible for you to request a copy of your exam paper, so that you can see where you have lost marks.</a:t>
            </a:r>
          </a:p>
          <a:p>
            <a:r>
              <a:rPr lang="en-GB" dirty="0"/>
              <a:t>On results days there will be information available and your teachers will be able to advise you about the suitability of a review of marking. A full remark of your paper is no longer possible.  </a:t>
            </a:r>
          </a:p>
        </p:txBody>
      </p:sp>
    </p:spTree>
    <p:extLst>
      <p:ext uri="{BB962C8B-B14F-4D97-AF65-F5344CB8AC3E}">
        <p14:creationId xmlns:p14="http://schemas.microsoft.com/office/powerpoint/2010/main" val="51931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Results Day 	</a:t>
            </a:r>
          </a:p>
        </p:txBody>
      </p:sp>
      <p:sp>
        <p:nvSpPr>
          <p:cNvPr id="3" name="Content Placeholder 2"/>
          <p:cNvSpPr>
            <a:spLocks noGrp="1"/>
          </p:cNvSpPr>
          <p:nvPr>
            <p:ph idx="1"/>
          </p:nvPr>
        </p:nvSpPr>
        <p:spPr>
          <a:xfrm>
            <a:off x="677334" y="1930400"/>
            <a:ext cx="8596668" cy="3880773"/>
          </a:xfrm>
        </p:spPr>
        <p:txBody>
          <a:bodyPr/>
          <a:lstStyle/>
          <a:p>
            <a:r>
              <a:rPr lang="en-GB" sz="2000" dirty="0"/>
              <a:t>Your results will be available on </a:t>
            </a:r>
            <a:r>
              <a:rPr lang="en-GB" sz="2000" b="1" dirty="0"/>
              <a:t>THURSDAY 20</a:t>
            </a:r>
            <a:r>
              <a:rPr lang="en-GB" sz="2000" b="1" baseline="30000" dirty="0"/>
              <a:t>th</a:t>
            </a:r>
            <a:r>
              <a:rPr lang="en-GB" sz="2000" b="1" dirty="0"/>
              <a:t> AUGUST 2026. </a:t>
            </a:r>
          </a:p>
          <a:p>
            <a:r>
              <a:rPr lang="en-GB" sz="2000" dirty="0"/>
              <a:t>Year 11 - You will receive your results in a sealed envelope addressed to you. </a:t>
            </a:r>
          </a:p>
          <a:p>
            <a:r>
              <a:rPr lang="en-GB" sz="2000" dirty="0"/>
              <a:t>If you are unable to collect your results in person, it can be arranged to either send them via first class post or you can nominate someone to collect them on your behalf. To do this I will need a signed letter of confirmation from you stating who will be collecting them for you before the summer holidays.</a:t>
            </a:r>
          </a:p>
          <a:p>
            <a:r>
              <a:rPr lang="en-GB" sz="2000" dirty="0"/>
              <a:t>Year 10 – You will receive an email on Thursday 20</a:t>
            </a:r>
            <a:r>
              <a:rPr lang="en-GB" sz="2000" baseline="30000" dirty="0"/>
              <a:t>th</a:t>
            </a:r>
            <a:r>
              <a:rPr lang="en-GB" sz="2000" dirty="0"/>
              <a:t> August by 2pm </a:t>
            </a:r>
          </a:p>
          <a:p>
            <a:endParaRPr lang="en-GB" dirty="0"/>
          </a:p>
        </p:txBody>
      </p:sp>
    </p:spTree>
    <p:extLst>
      <p:ext uri="{BB962C8B-B14F-4D97-AF65-F5344CB8AC3E}">
        <p14:creationId xmlns:p14="http://schemas.microsoft.com/office/powerpoint/2010/main" val="678663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Clashes	</a:t>
            </a:r>
          </a:p>
        </p:txBody>
      </p:sp>
      <p:sp>
        <p:nvSpPr>
          <p:cNvPr id="3" name="Content Placeholder 2"/>
          <p:cNvSpPr>
            <a:spLocks noGrp="1"/>
          </p:cNvSpPr>
          <p:nvPr>
            <p:ph idx="1"/>
          </p:nvPr>
        </p:nvSpPr>
        <p:spPr>
          <a:xfrm>
            <a:off x="677334" y="1557474"/>
            <a:ext cx="8596668" cy="3880773"/>
          </a:xfrm>
        </p:spPr>
        <p:txBody>
          <a:bodyPr>
            <a:normAutofit lnSpcReduction="10000"/>
          </a:bodyPr>
          <a:lstStyle/>
          <a:p>
            <a:r>
              <a:rPr lang="en-GB" sz="2000" dirty="0"/>
              <a:t>Occasionally two exams that you are entered for may be timetabled at the same time. The rules are that if the exams total 3 hours or less you must remain in the exam room under exam conditions and there is no more than a 20 minute break between the papers</a:t>
            </a:r>
          </a:p>
          <a:p>
            <a:r>
              <a:rPr lang="en-GB" sz="2000" dirty="0"/>
              <a:t>If it is more than 3 hours, one paper will be moved earlier. You will be able to revise between the two papers in this case. </a:t>
            </a:r>
          </a:p>
          <a:p>
            <a:r>
              <a:rPr lang="en-GB" sz="2000" dirty="0"/>
              <a:t>In these circumstances it will be necessary for you to remain with an invigilator (no contact with other students) until you have completed both exams. You will not be allowed access during this time to your mobile phone. </a:t>
            </a:r>
          </a:p>
          <a:p>
            <a:r>
              <a:rPr lang="en-GB" sz="2000" dirty="0"/>
              <a:t>I will speak to candidates involved personally to make arrangements for these clashes. </a:t>
            </a:r>
          </a:p>
          <a:p>
            <a:endParaRPr lang="en-GB" dirty="0"/>
          </a:p>
          <a:p>
            <a:endParaRPr lang="en-GB" dirty="0"/>
          </a:p>
        </p:txBody>
      </p:sp>
    </p:spTree>
    <p:extLst>
      <p:ext uri="{BB962C8B-B14F-4D97-AF65-F5344CB8AC3E}">
        <p14:creationId xmlns:p14="http://schemas.microsoft.com/office/powerpoint/2010/main" val="60388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 I sit?</a:t>
            </a:r>
          </a:p>
        </p:txBody>
      </p:sp>
      <p:sp>
        <p:nvSpPr>
          <p:cNvPr id="3" name="Content Placeholder 2"/>
          <p:cNvSpPr>
            <a:spLocks noGrp="1"/>
          </p:cNvSpPr>
          <p:nvPr>
            <p:ph idx="1"/>
          </p:nvPr>
        </p:nvSpPr>
        <p:spPr>
          <a:xfrm>
            <a:off x="677334" y="1669774"/>
            <a:ext cx="8596668" cy="4371589"/>
          </a:xfrm>
        </p:spPr>
        <p:txBody>
          <a:bodyPr>
            <a:normAutofit/>
          </a:bodyPr>
          <a:lstStyle/>
          <a:p>
            <a:pPr marL="0" indent="0">
              <a:buNone/>
            </a:pPr>
            <a:r>
              <a:rPr lang="en-GB" sz="2800" dirty="0">
                <a:solidFill>
                  <a:schemeClr val="accent1">
                    <a:lumMod val="75000"/>
                  </a:schemeClr>
                </a:solidFill>
              </a:rPr>
              <a:t>If you know where you are going to sit it removes one worry!</a:t>
            </a:r>
          </a:p>
          <a:p>
            <a:r>
              <a:rPr lang="en-GB" sz="2800" dirty="0"/>
              <a:t>The room and seat number will be on your updated timetable.</a:t>
            </a:r>
          </a:p>
          <a:p>
            <a:r>
              <a:rPr lang="en-GB" sz="2800" dirty="0"/>
              <a:t>Seating plans will be displayed on the Exam Notice Board for each exam to be held that day</a:t>
            </a:r>
            <a:endParaRPr lang="en-GB" dirty="0"/>
          </a:p>
          <a:p>
            <a:endParaRPr lang="en-GB" dirty="0"/>
          </a:p>
        </p:txBody>
      </p:sp>
      <p:pic>
        <p:nvPicPr>
          <p:cNvPr id="5" name="Picture 4"/>
          <p:cNvPicPr>
            <a:picLocks noChangeAspect="1"/>
          </p:cNvPicPr>
          <p:nvPr/>
        </p:nvPicPr>
        <p:blipFill>
          <a:blip r:embed="rId2"/>
          <a:stretch>
            <a:fillRect/>
          </a:stretch>
        </p:blipFill>
        <p:spPr>
          <a:xfrm>
            <a:off x="9274002" y="2160589"/>
            <a:ext cx="2177196" cy="3505693"/>
          </a:xfrm>
          <a:prstGeom prst="rect">
            <a:avLst/>
          </a:prstGeom>
        </p:spPr>
      </p:pic>
    </p:spTree>
    <p:extLst>
      <p:ext uri="{BB962C8B-B14F-4D97-AF65-F5344CB8AC3E}">
        <p14:creationId xmlns:p14="http://schemas.microsoft.com/office/powerpoint/2010/main" val="91701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DE86-DC60-4579-9A27-8DB5097CC43A}"/>
              </a:ext>
            </a:extLst>
          </p:cNvPr>
          <p:cNvSpPr>
            <a:spLocks noGrp="1"/>
          </p:cNvSpPr>
          <p:nvPr>
            <p:ph type="title"/>
          </p:nvPr>
        </p:nvSpPr>
        <p:spPr/>
        <p:txBody>
          <a:bodyPr/>
          <a:lstStyle/>
          <a:p>
            <a:r>
              <a:rPr lang="en-GB" dirty="0"/>
              <a:t>Equipment (the minimum)</a:t>
            </a:r>
          </a:p>
        </p:txBody>
      </p:sp>
      <p:sp>
        <p:nvSpPr>
          <p:cNvPr id="3" name="Content Placeholder 2">
            <a:extLst>
              <a:ext uri="{FF2B5EF4-FFF2-40B4-BE49-F238E27FC236}">
                <a16:creationId xmlns:a16="http://schemas.microsoft.com/office/drawing/2014/main" id="{A9A4F4F5-7794-4255-946C-9A7CD0381287}"/>
              </a:ext>
            </a:extLst>
          </p:cNvPr>
          <p:cNvSpPr>
            <a:spLocks noGrp="1"/>
          </p:cNvSpPr>
          <p:nvPr>
            <p:ph idx="1"/>
          </p:nvPr>
        </p:nvSpPr>
        <p:spPr>
          <a:xfrm>
            <a:off x="677334" y="1429506"/>
            <a:ext cx="8596668" cy="4692853"/>
          </a:xfrm>
        </p:spPr>
        <p:txBody>
          <a:bodyPr>
            <a:normAutofit fontScale="92500" lnSpcReduction="10000"/>
          </a:bodyPr>
          <a:lstStyle/>
          <a:p>
            <a:pPr marL="457200" lvl="0">
              <a:lnSpc>
                <a:spcPct val="115000"/>
              </a:lnSpc>
              <a:spcBef>
                <a:spcPts val="600"/>
              </a:spcBef>
              <a:buClr>
                <a:schemeClr val="dk1"/>
              </a:buClr>
              <a:buSzPts val="1800"/>
              <a:buFont typeface="Calibri"/>
              <a:buChar char="●"/>
            </a:pPr>
            <a:r>
              <a:rPr lang="en-GB" sz="2600" dirty="0">
                <a:ea typeface="Calibri"/>
                <a:cs typeface="Calibri"/>
                <a:sym typeface="Calibri"/>
              </a:rPr>
              <a:t>Clear pencil case</a:t>
            </a:r>
          </a:p>
          <a:p>
            <a:pPr marL="457200" lvl="0">
              <a:lnSpc>
                <a:spcPct val="115000"/>
              </a:lnSpc>
              <a:spcBef>
                <a:spcPts val="0"/>
              </a:spcBef>
              <a:buClr>
                <a:schemeClr val="dk1"/>
              </a:buClr>
              <a:buSzPts val="1800"/>
              <a:buFont typeface="Calibri"/>
              <a:buChar char="●"/>
            </a:pPr>
            <a:r>
              <a:rPr lang="en-GB" sz="2600" b="1" dirty="0">
                <a:ea typeface="Calibri"/>
                <a:cs typeface="Calibri"/>
                <a:sym typeface="Calibri"/>
              </a:rPr>
              <a:t>BLACK</a:t>
            </a:r>
            <a:r>
              <a:rPr lang="en-GB" sz="2600" dirty="0">
                <a:ea typeface="Calibri"/>
                <a:cs typeface="Calibri"/>
                <a:sym typeface="Calibri"/>
              </a:rPr>
              <a:t> Biros (at least 2) </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Pencil</a:t>
            </a:r>
          </a:p>
          <a:p>
            <a:pPr marL="457200" lvl="0">
              <a:lnSpc>
                <a:spcPct val="115000"/>
              </a:lnSpc>
              <a:spcBef>
                <a:spcPts val="0"/>
              </a:spcBef>
              <a:buSzPts val="1800"/>
              <a:buFont typeface="Calibri"/>
              <a:buChar char="●"/>
            </a:pPr>
            <a:r>
              <a:rPr lang="en-GB" sz="2600" dirty="0">
                <a:ea typeface="Calibri"/>
                <a:cs typeface="Calibri"/>
                <a:sym typeface="Calibri"/>
              </a:rPr>
              <a:t>Eraser - No Tipp-ex</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Pencil sharpener </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Protractor/compass</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Ruler</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Calculator (if allowed) without the case</a:t>
            </a:r>
          </a:p>
          <a:p>
            <a:pPr marL="114300" lvl="0" indent="0">
              <a:lnSpc>
                <a:spcPct val="115000"/>
              </a:lnSpc>
              <a:spcBef>
                <a:spcPts val="0"/>
              </a:spcBef>
              <a:buClr>
                <a:schemeClr val="dk1"/>
              </a:buClr>
              <a:buSzPts val="1800"/>
              <a:buNone/>
            </a:pPr>
            <a:endParaRPr lang="en-GB" sz="2600" dirty="0">
              <a:ea typeface="Calibri"/>
              <a:cs typeface="Calibri"/>
              <a:sym typeface="Calibri"/>
            </a:endParaRPr>
          </a:p>
          <a:p>
            <a:pPr marL="114300" lvl="0" indent="0">
              <a:lnSpc>
                <a:spcPct val="115000"/>
              </a:lnSpc>
              <a:spcBef>
                <a:spcPts val="0"/>
              </a:spcBef>
              <a:buClr>
                <a:schemeClr val="dk1"/>
              </a:buClr>
              <a:buSzPts val="1800"/>
              <a:buNone/>
            </a:pPr>
            <a:r>
              <a:rPr lang="en-GB" sz="2600" dirty="0">
                <a:solidFill>
                  <a:schemeClr val="accent1">
                    <a:lumMod val="75000"/>
                  </a:schemeClr>
                </a:solidFill>
                <a:ea typeface="Calibri"/>
                <a:cs typeface="Calibri"/>
                <a:sym typeface="Calibri"/>
              </a:rPr>
              <a:t>Optional:</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Highlighters</a:t>
            </a:r>
          </a:p>
          <a:p>
            <a:pPr marL="457200" lvl="0">
              <a:lnSpc>
                <a:spcPct val="115000"/>
              </a:lnSpc>
              <a:spcBef>
                <a:spcPts val="0"/>
              </a:spcBef>
              <a:buClr>
                <a:schemeClr val="dk1"/>
              </a:buClr>
              <a:buSzPts val="1800"/>
              <a:buFont typeface="Calibri"/>
              <a:buChar char="●"/>
            </a:pPr>
            <a:r>
              <a:rPr lang="en-GB" sz="2600" dirty="0">
                <a:ea typeface="Calibri"/>
                <a:cs typeface="Calibri"/>
                <a:sym typeface="Calibri"/>
              </a:rPr>
              <a:t>Coloured pencils </a:t>
            </a:r>
          </a:p>
        </p:txBody>
      </p:sp>
      <p:pic>
        <p:nvPicPr>
          <p:cNvPr id="4" name="Picture 3">
            <a:extLst>
              <a:ext uri="{FF2B5EF4-FFF2-40B4-BE49-F238E27FC236}">
                <a16:creationId xmlns:a16="http://schemas.microsoft.com/office/drawing/2014/main" id="{B91B840C-D4D9-4D93-AC83-2501410C74DB}"/>
              </a:ext>
            </a:extLst>
          </p:cNvPr>
          <p:cNvPicPr>
            <a:picLocks noChangeAspect="1"/>
          </p:cNvPicPr>
          <p:nvPr/>
        </p:nvPicPr>
        <p:blipFill>
          <a:blip r:embed="rId2"/>
          <a:stretch>
            <a:fillRect/>
          </a:stretch>
        </p:blipFill>
        <p:spPr>
          <a:xfrm>
            <a:off x="7256234" y="3312123"/>
            <a:ext cx="4035535" cy="3230956"/>
          </a:xfrm>
          <a:prstGeom prst="rect">
            <a:avLst/>
          </a:prstGeom>
        </p:spPr>
      </p:pic>
      <p:pic>
        <p:nvPicPr>
          <p:cNvPr id="5" name="Picture 2" descr="Casio (FX-83GT Plus) Scientific Calculator for sale online | eBay">
            <a:extLst>
              <a:ext uri="{FF2B5EF4-FFF2-40B4-BE49-F238E27FC236}">
                <a16:creationId xmlns:a16="http://schemas.microsoft.com/office/drawing/2014/main" id="{7F0102CA-1722-46EA-BD71-6FF655546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10" r="22887"/>
          <a:stretch/>
        </p:blipFill>
        <p:spPr bwMode="auto">
          <a:xfrm>
            <a:off x="7334366" y="213952"/>
            <a:ext cx="1864168" cy="343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1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358900"/>
            <a:ext cx="3932237" cy="698500"/>
          </a:xfrm>
        </p:spPr>
        <p:txBody>
          <a:bodyPr/>
          <a:lstStyle/>
          <a:p>
            <a:r>
              <a:rPr lang="en-GB" dirty="0"/>
              <a:t> </a:t>
            </a:r>
          </a:p>
        </p:txBody>
      </p:sp>
      <p:pic>
        <p:nvPicPr>
          <p:cNvPr id="9" name="Picture Placeholder 8">
            <a:extLst>
              <a:ext uri="{FF2B5EF4-FFF2-40B4-BE49-F238E27FC236}">
                <a16:creationId xmlns:a16="http://schemas.microsoft.com/office/drawing/2014/main" id="{244E9302-2125-4819-8AEB-BBF3268FA625}"/>
              </a:ext>
            </a:extLst>
          </p:cNvPr>
          <p:cNvPicPr>
            <a:picLocks noGrp="1" noChangeAspect="1"/>
          </p:cNvPicPr>
          <p:nvPr>
            <p:ph type="pic" idx="1"/>
          </p:nvPr>
        </p:nvPicPr>
        <p:blipFill>
          <a:blip r:embed="rId2"/>
          <a:srcRect t="10334" b="10334"/>
          <a:stretch>
            <a:fillRect/>
          </a:stretch>
        </p:blipFill>
        <p:spPr>
          <a:xfrm>
            <a:off x="677862" y="609600"/>
            <a:ext cx="7883041" cy="3816626"/>
          </a:xfrm>
          <a:prstGeom prst="rect">
            <a:avLst/>
          </a:prstGeom>
        </p:spPr>
      </p:pic>
      <p:sp>
        <p:nvSpPr>
          <p:cNvPr id="6" name="Text Placeholder 5"/>
          <p:cNvSpPr>
            <a:spLocks noGrp="1"/>
          </p:cNvSpPr>
          <p:nvPr>
            <p:ph type="body" sz="half" idx="2"/>
          </p:nvPr>
        </p:nvSpPr>
        <p:spPr>
          <a:xfrm>
            <a:off x="677334" y="4850296"/>
            <a:ext cx="8596667" cy="1550504"/>
          </a:xfrm>
        </p:spPr>
        <p:txBody>
          <a:bodyPr>
            <a:normAutofit/>
          </a:bodyPr>
          <a:lstStyle/>
          <a:p>
            <a:r>
              <a:rPr lang="en-GB" dirty="0"/>
              <a:t>Our main objective is the advancement of public education by enabling our members to act together in:</a:t>
            </a:r>
          </a:p>
          <a:p>
            <a:pPr marL="171450" indent="-171450">
              <a:buFont typeface="Arial" panose="020B0604020202020204" pitchFamily="34" charset="0"/>
              <a:buChar char="•"/>
            </a:pPr>
            <a:r>
              <a:rPr lang="en-GB" dirty="0"/>
              <a:t>providing, wherever possible, common administrative arrangements for examinations thereby reducing bureaucracy for schools and colleges;</a:t>
            </a:r>
          </a:p>
          <a:p>
            <a:pPr marL="171450" indent="-171450">
              <a:buFont typeface="Arial" panose="020B0604020202020204" pitchFamily="34" charset="0"/>
              <a:buChar char="•"/>
            </a:pPr>
            <a:r>
              <a:rPr lang="en-GB" dirty="0"/>
              <a:t>responding to proposals from the regulators, Government and other stakeholders;</a:t>
            </a:r>
          </a:p>
          <a:p>
            <a:pPr marL="171450" indent="-171450">
              <a:buFont typeface="Arial" panose="020B0604020202020204" pitchFamily="34" charset="0"/>
              <a:buChar char="•"/>
            </a:pPr>
            <a:r>
              <a:rPr lang="en-GB" dirty="0"/>
              <a:t>communicating with a single voice to the media and other interested parties.</a:t>
            </a:r>
          </a:p>
          <a:p>
            <a:endParaRPr lang="en-GB" dirty="0"/>
          </a:p>
        </p:txBody>
      </p:sp>
    </p:spTree>
    <p:extLst>
      <p:ext uri="{BB962C8B-B14F-4D97-AF65-F5344CB8AC3E}">
        <p14:creationId xmlns:p14="http://schemas.microsoft.com/office/powerpoint/2010/main" val="296034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BB81-9AEE-4BF7-AED6-92D469FD4867}"/>
              </a:ext>
            </a:extLst>
          </p:cNvPr>
          <p:cNvSpPr>
            <a:spLocks noGrp="1"/>
          </p:cNvSpPr>
          <p:nvPr>
            <p:ph type="title"/>
          </p:nvPr>
        </p:nvSpPr>
        <p:spPr/>
        <p:txBody>
          <a:bodyPr/>
          <a:lstStyle/>
          <a:p>
            <a:r>
              <a:rPr lang="en-GB" dirty="0"/>
              <a:t>Exam Timings</a:t>
            </a:r>
          </a:p>
        </p:txBody>
      </p:sp>
      <p:sp>
        <p:nvSpPr>
          <p:cNvPr id="3" name="Content Placeholder 2">
            <a:extLst>
              <a:ext uri="{FF2B5EF4-FFF2-40B4-BE49-F238E27FC236}">
                <a16:creationId xmlns:a16="http://schemas.microsoft.com/office/drawing/2014/main" id="{9F48D4C6-1C9D-412E-A679-0A591B6DE0A3}"/>
              </a:ext>
            </a:extLst>
          </p:cNvPr>
          <p:cNvSpPr>
            <a:spLocks noGrp="1"/>
          </p:cNvSpPr>
          <p:nvPr>
            <p:ph idx="1"/>
          </p:nvPr>
        </p:nvSpPr>
        <p:spPr>
          <a:xfrm>
            <a:off x="677334" y="1510750"/>
            <a:ext cx="8596668" cy="4585250"/>
          </a:xfrm>
        </p:spPr>
        <p:txBody>
          <a:bodyPr>
            <a:normAutofit fontScale="92500"/>
          </a:bodyPr>
          <a:lstStyle/>
          <a:p>
            <a:r>
              <a:rPr lang="en-GB" sz="2200" dirty="0"/>
              <a:t>For morning exams, you must go to your form room to hand in your phone promptly so that you can be at your exam room by </a:t>
            </a:r>
            <a:r>
              <a:rPr lang="en-GB" sz="2200" dirty="0">
                <a:solidFill>
                  <a:srgbClr val="FF0000"/>
                </a:solidFill>
              </a:rPr>
              <a:t>9am </a:t>
            </a:r>
            <a:r>
              <a:rPr lang="en-GB" sz="2200" dirty="0"/>
              <a:t>sharp.  If you are late you must sign in at reception and hand in your phone.</a:t>
            </a:r>
          </a:p>
          <a:p>
            <a:r>
              <a:rPr lang="en-GB" sz="2200" dirty="0"/>
              <a:t>Afternoon exams start at </a:t>
            </a:r>
            <a:r>
              <a:rPr lang="en-GB" sz="2200" b="1" dirty="0">
                <a:solidFill>
                  <a:srgbClr val="FF0000"/>
                </a:solidFill>
              </a:rPr>
              <a:t>1.15pm</a:t>
            </a:r>
            <a:r>
              <a:rPr lang="en-GB" sz="2200" dirty="0"/>
              <a:t> or </a:t>
            </a:r>
            <a:r>
              <a:rPr lang="en-GB" sz="2200" b="1" dirty="0">
                <a:solidFill>
                  <a:srgbClr val="FF0000"/>
                </a:solidFill>
              </a:rPr>
              <a:t>1.30 pm</a:t>
            </a:r>
            <a:r>
              <a:rPr lang="en-GB" sz="2200" dirty="0"/>
              <a:t>, you must be at your exam room </a:t>
            </a:r>
            <a:r>
              <a:rPr lang="en-GB" sz="2200" b="1" dirty="0"/>
              <a:t>at least </a:t>
            </a:r>
            <a:r>
              <a:rPr lang="en-GB" sz="2200" dirty="0"/>
              <a:t>5 minutes before the start.</a:t>
            </a:r>
          </a:p>
          <a:p>
            <a:endParaRPr lang="en-GB" sz="2000" dirty="0"/>
          </a:p>
          <a:p>
            <a:endParaRPr lang="en-GB" dirty="0"/>
          </a:p>
          <a:p>
            <a:r>
              <a:rPr lang="en-GB" sz="2200" dirty="0"/>
              <a:t>Some exams are shorter than others, you must leave the exam room in silence when you are dismissed. Please remember there are other rooms being used for exams. </a:t>
            </a:r>
          </a:p>
          <a:p>
            <a:endParaRPr lang="en-GB" sz="2200" dirty="0"/>
          </a:p>
          <a:p>
            <a:r>
              <a:rPr lang="en-GB" sz="2200" dirty="0"/>
              <a:t>Once you have been dismissed you need to go straight to your lessons. </a:t>
            </a:r>
          </a:p>
          <a:p>
            <a:endParaRPr lang="en-GB" dirty="0"/>
          </a:p>
          <a:p>
            <a:pPr marL="0" indent="0">
              <a:buNone/>
            </a:pPr>
            <a:endParaRPr lang="en-GB" dirty="0"/>
          </a:p>
        </p:txBody>
      </p:sp>
      <p:sp>
        <p:nvSpPr>
          <p:cNvPr id="4" name="Title 1">
            <a:extLst>
              <a:ext uri="{FF2B5EF4-FFF2-40B4-BE49-F238E27FC236}">
                <a16:creationId xmlns:a16="http://schemas.microsoft.com/office/drawing/2014/main" id="{C41349E2-4FFA-46EC-97C9-D709F5286616}"/>
              </a:ext>
            </a:extLst>
          </p:cNvPr>
          <p:cNvSpPr txBox="1">
            <a:spLocks/>
          </p:cNvSpPr>
          <p:nvPr/>
        </p:nvSpPr>
        <p:spPr>
          <a:xfrm>
            <a:off x="677334" y="3389746"/>
            <a:ext cx="8596668" cy="89130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Other Information</a:t>
            </a:r>
          </a:p>
        </p:txBody>
      </p:sp>
    </p:spTree>
    <p:extLst>
      <p:ext uri="{BB962C8B-B14F-4D97-AF65-F5344CB8AC3E}">
        <p14:creationId xmlns:p14="http://schemas.microsoft.com/office/powerpoint/2010/main" val="428993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BCE-B2D5-4BB2-BC75-405A1B1FD38A}"/>
              </a:ext>
            </a:extLst>
          </p:cNvPr>
          <p:cNvSpPr>
            <a:spLocks noGrp="1"/>
          </p:cNvSpPr>
          <p:nvPr>
            <p:ph type="title"/>
          </p:nvPr>
        </p:nvSpPr>
        <p:spPr>
          <a:xfrm>
            <a:off x="677334" y="609600"/>
            <a:ext cx="9030084" cy="1320800"/>
          </a:xfrm>
        </p:spPr>
        <p:txBody>
          <a:bodyPr/>
          <a:lstStyle/>
          <a:p>
            <a:r>
              <a:rPr lang="en-GB" dirty="0"/>
              <a:t>What to expect at the start of your exam?</a:t>
            </a:r>
          </a:p>
        </p:txBody>
      </p:sp>
      <p:sp>
        <p:nvSpPr>
          <p:cNvPr id="3" name="Content Placeholder 2">
            <a:extLst>
              <a:ext uri="{FF2B5EF4-FFF2-40B4-BE49-F238E27FC236}">
                <a16:creationId xmlns:a16="http://schemas.microsoft.com/office/drawing/2014/main" id="{BA860DD0-95D7-495E-B7E4-11F8B9AE5431}"/>
              </a:ext>
            </a:extLst>
          </p:cNvPr>
          <p:cNvSpPr>
            <a:spLocks noGrp="1"/>
          </p:cNvSpPr>
          <p:nvPr>
            <p:ph idx="1"/>
          </p:nvPr>
        </p:nvSpPr>
        <p:spPr>
          <a:xfrm>
            <a:off x="677334" y="2160589"/>
            <a:ext cx="9233284" cy="3880773"/>
          </a:xfrm>
        </p:spPr>
        <p:txBody>
          <a:bodyPr>
            <a:normAutofit/>
          </a:bodyPr>
          <a:lstStyle/>
          <a:p>
            <a:r>
              <a:rPr lang="en-GB" sz="2400" dirty="0"/>
              <a:t>Arrive on time and wait outside your exam room – you are not to enter the room until invited in by invigilator/staff. </a:t>
            </a:r>
          </a:p>
          <a:p>
            <a:r>
              <a:rPr lang="en-GB" sz="2400" dirty="0"/>
              <a:t>Your desk will have a card with your name, invigilators will help you to locate your desk if you are not sure</a:t>
            </a:r>
          </a:p>
          <a:p>
            <a:r>
              <a:rPr lang="en-GB" sz="2400" dirty="0"/>
              <a:t>DO NOT WRITE ANYTHING ON YOUR EXAM PAPER UNTIL INSTRUCTED TO DO SO. It is considered as malpractice if you do.</a:t>
            </a:r>
          </a:p>
          <a:p>
            <a:endParaRPr lang="en-GB" dirty="0"/>
          </a:p>
        </p:txBody>
      </p:sp>
    </p:spTree>
    <p:extLst>
      <p:ext uri="{BB962C8B-B14F-4D97-AF65-F5344CB8AC3E}">
        <p14:creationId xmlns:p14="http://schemas.microsoft.com/office/powerpoint/2010/main" val="248948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BCE-B2D5-4BB2-BC75-405A1B1FD38A}"/>
              </a:ext>
            </a:extLst>
          </p:cNvPr>
          <p:cNvSpPr>
            <a:spLocks noGrp="1"/>
          </p:cNvSpPr>
          <p:nvPr>
            <p:ph type="title"/>
          </p:nvPr>
        </p:nvSpPr>
        <p:spPr>
          <a:xfrm>
            <a:off x="677333" y="609600"/>
            <a:ext cx="9140921" cy="1320800"/>
          </a:xfrm>
        </p:spPr>
        <p:txBody>
          <a:bodyPr/>
          <a:lstStyle/>
          <a:p>
            <a:r>
              <a:rPr lang="en-GB" dirty="0"/>
              <a:t>What to expect at the start of your exam?</a:t>
            </a:r>
          </a:p>
        </p:txBody>
      </p:sp>
      <p:sp>
        <p:nvSpPr>
          <p:cNvPr id="3" name="Content Placeholder 2">
            <a:extLst>
              <a:ext uri="{FF2B5EF4-FFF2-40B4-BE49-F238E27FC236}">
                <a16:creationId xmlns:a16="http://schemas.microsoft.com/office/drawing/2014/main" id="{BA860DD0-95D7-495E-B7E4-11F8B9AE5431}"/>
              </a:ext>
            </a:extLst>
          </p:cNvPr>
          <p:cNvSpPr>
            <a:spLocks noGrp="1"/>
          </p:cNvSpPr>
          <p:nvPr>
            <p:ph idx="1"/>
          </p:nvPr>
        </p:nvSpPr>
        <p:spPr>
          <a:xfrm>
            <a:off x="677333" y="1467862"/>
            <a:ext cx="9233284" cy="4480356"/>
          </a:xfrm>
        </p:spPr>
        <p:txBody>
          <a:bodyPr>
            <a:normAutofit/>
          </a:bodyPr>
          <a:lstStyle/>
          <a:p>
            <a:r>
              <a:rPr lang="en-GB" sz="2400" dirty="0"/>
              <a:t>A member of SLT or invigilator will give you instructions to follow, please listen carefully</a:t>
            </a:r>
          </a:p>
          <a:p>
            <a:r>
              <a:rPr lang="en-GB" sz="2400" dirty="0"/>
              <a:t>Check your exam paper is correct – this is your responsibility</a:t>
            </a:r>
          </a:p>
          <a:p>
            <a:r>
              <a:rPr lang="en-GB" sz="2400" dirty="0"/>
              <a:t>If you sit the wrong paper, you must say something to the invigilators BEFORE you leave the room</a:t>
            </a:r>
          </a:p>
          <a:p>
            <a:r>
              <a:rPr lang="en-GB" sz="2400" dirty="0"/>
              <a:t>Write your name clearly on all exam papers, and sign. You must write your full legal name.</a:t>
            </a:r>
          </a:p>
          <a:p>
            <a:r>
              <a:rPr lang="en-GB" sz="2400" dirty="0"/>
              <a:t>If you are using a laptop you need to fill in all the information on the </a:t>
            </a:r>
            <a:r>
              <a:rPr lang="en-GB" sz="2400" dirty="0" err="1"/>
              <a:t>ExamWritePad</a:t>
            </a:r>
            <a:r>
              <a:rPr lang="en-GB" sz="2400" dirty="0"/>
              <a:t> screen and save it to documents.</a:t>
            </a:r>
          </a:p>
          <a:p>
            <a:endParaRPr lang="en-GB" dirty="0"/>
          </a:p>
        </p:txBody>
      </p:sp>
    </p:spTree>
    <p:extLst>
      <p:ext uri="{BB962C8B-B14F-4D97-AF65-F5344CB8AC3E}">
        <p14:creationId xmlns:p14="http://schemas.microsoft.com/office/powerpoint/2010/main" val="379546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B13D0-422D-4442-8717-D4520A5305BD}"/>
              </a:ext>
            </a:extLst>
          </p:cNvPr>
          <p:cNvPicPr>
            <a:picLocks noChangeAspect="1"/>
          </p:cNvPicPr>
          <p:nvPr/>
        </p:nvPicPr>
        <p:blipFill>
          <a:blip r:embed="rId2"/>
          <a:stretch>
            <a:fillRect/>
          </a:stretch>
        </p:blipFill>
        <p:spPr>
          <a:xfrm>
            <a:off x="295562" y="1963381"/>
            <a:ext cx="9384147" cy="3166141"/>
          </a:xfrm>
          <a:prstGeom prst="rect">
            <a:avLst/>
          </a:prstGeom>
        </p:spPr>
      </p:pic>
      <p:sp>
        <p:nvSpPr>
          <p:cNvPr id="3" name="Rectangle 2">
            <a:extLst>
              <a:ext uri="{FF2B5EF4-FFF2-40B4-BE49-F238E27FC236}">
                <a16:creationId xmlns:a16="http://schemas.microsoft.com/office/drawing/2014/main" id="{F9021596-51E9-4B4A-8AFC-D76DD9D15BC6}"/>
              </a:ext>
            </a:extLst>
          </p:cNvPr>
          <p:cNvSpPr/>
          <p:nvPr/>
        </p:nvSpPr>
        <p:spPr>
          <a:xfrm>
            <a:off x="295561" y="279599"/>
            <a:ext cx="9014693" cy="1200329"/>
          </a:xfrm>
          <a:prstGeom prst="rect">
            <a:avLst/>
          </a:prstGeom>
        </p:spPr>
        <p:txBody>
          <a:bodyPr wrap="square">
            <a:spAutoFit/>
          </a:bodyPr>
          <a:lstStyle/>
          <a:p>
            <a:r>
              <a:rPr lang="en-GB" sz="2400" dirty="0"/>
              <a:t>Write your name clearly on all exam papers, and sign if required. You must write your full legal name as it appears on your birth certificate (or as you are registered with school)</a:t>
            </a:r>
          </a:p>
        </p:txBody>
      </p:sp>
    </p:spTree>
    <p:extLst>
      <p:ext uri="{BB962C8B-B14F-4D97-AF65-F5344CB8AC3E}">
        <p14:creationId xmlns:p14="http://schemas.microsoft.com/office/powerpoint/2010/main" val="17721307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1446</TotalTime>
  <Words>2355</Words>
  <Application>Microsoft Office PowerPoint</Application>
  <PresentationFormat>Widescreen</PresentationFormat>
  <Paragraphs>165</Paragraphs>
  <Slides>29</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Trebuchet MS</vt:lpstr>
      <vt:lpstr>Wingdings</vt:lpstr>
      <vt:lpstr>Wingdings 3</vt:lpstr>
      <vt:lpstr>Facet</vt:lpstr>
      <vt:lpstr>PowerPoint Presentation</vt:lpstr>
      <vt:lpstr>Information you will receive:</vt:lpstr>
      <vt:lpstr>Where do I sit?</vt:lpstr>
      <vt:lpstr>Equipment (the minimum)</vt:lpstr>
      <vt:lpstr> </vt:lpstr>
      <vt:lpstr>Exam Timings</vt:lpstr>
      <vt:lpstr>What to expect at the start of your exam?</vt:lpstr>
      <vt:lpstr>What to expect at the start of your exam?</vt:lpstr>
      <vt:lpstr>PowerPoint Presentation</vt:lpstr>
      <vt:lpstr>PowerPoint Presentation</vt:lpstr>
      <vt:lpstr>PowerPoint Presentation</vt:lpstr>
      <vt:lpstr>PowerPoint Presentation</vt:lpstr>
      <vt:lpstr>Yes these really are the official rules! </vt:lpstr>
      <vt:lpstr>More rules: </vt:lpstr>
      <vt:lpstr>Invigilators </vt:lpstr>
      <vt:lpstr>Invigilators </vt:lpstr>
      <vt:lpstr>Invigilators </vt:lpstr>
      <vt:lpstr>General Advice</vt:lpstr>
      <vt:lpstr>What to do if you are unwell on the day of an exam</vt:lpstr>
      <vt:lpstr>If I’m late, can I still sit the exam?</vt:lpstr>
      <vt:lpstr>Personal Difficulties </vt:lpstr>
      <vt:lpstr>Myths </vt:lpstr>
      <vt:lpstr>Fire Alarm</vt:lpstr>
      <vt:lpstr>Lockdown Procedure</vt:lpstr>
      <vt:lpstr>Malpractice – The Don’ts!</vt:lpstr>
      <vt:lpstr>Malpractice</vt:lpstr>
      <vt:lpstr>Enquiries about Results</vt:lpstr>
      <vt:lpstr>Results Day  </vt:lpstr>
      <vt:lpstr>Exam Clashes </vt:lpstr>
    </vt:vector>
  </TitlesOfParts>
  <Company>Boroughbridge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Diane Johnstone</dc:creator>
  <cp:lastModifiedBy>Catherine Bauwens</cp:lastModifiedBy>
  <cp:revision>75</cp:revision>
  <cp:lastPrinted>2026-04-27T07:48:10Z</cp:lastPrinted>
  <dcterms:created xsi:type="dcterms:W3CDTF">2015-03-11T17:08:06Z</dcterms:created>
  <dcterms:modified xsi:type="dcterms:W3CDTF">2026-04-27T07:49:53Z</dcterms:modified>
</cp:coreProperties>
</file>