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6797675" cy="99282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84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9688" y="0"/>
            <a:ext cx="2946400" cy="49847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78375"/>
            <a:ext cx="5438775" cy="39084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946400" cy="49847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9688" y="9429750"/>
            <a:ext cx="2946400" cy="49847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Ask your child about how they feel that they best revise (what does it look like) - this can help you support them in their </a:t>
            </a:r>
            <a:r>
              <a:rPr lang="en-GB"/>
              <a:t>preferred</a:t>
            </a:r>
            <a:r>
              <a:rPr lang="en-GB"/>
              <a:t> techniques - it also gives you the opportunity to be involved in helping them to complete revision. </a:t>
            </a:r>
            <a:endParaRPr/>
          </a:p>
        </p:txBody>
      </p:sp>
      <p:sp>
        <p:nvSpPr>
          <p:cNvPr id="148" name="Google Shape;148;p10: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1: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3:notes"/>
          <p:cNvSpPr txBox="1"/>
          <p:nvPr>
            <p:ph idx="1" type="body"/>
          </p:nvPr>
        </p:nvSpPr>
        <p:spPr>
          <a:xfrm>
            <a:off x="679450" y="4778375"/>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3:notes"/>
          <p:cNvSpPr txBox="1"/>
          <p:nvPr>
            <p:ph idx="12" type="sldNum"/>
          </p:nvPr>
        </p:nvSpPr>
        <p:spPr>
          <a:xfrm>
            <a:off x="3849688" y="9429750"/>
            <a:ext cx="2946400" cy="49847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4: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6: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7: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8: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8: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9: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If you have further concerns other than expected worry - then please do not </a:t>
            </a:r>
            <a:r>
              <a:rPr lang="en-GB"/>
              <a:t>hesitate</a:t>
            </a:r>
            <a:r>
              <a:rPr lang="en-GB"/>
              <a:t> to contact us as we will do what we can to support within school but also direct for further support if required. (Wimt/school counsellor)</a:t>
            </a:r>
            <a:endParaRPr/>
          </a:p>
        </p:txBody>
      </p:sp>
      <p:sp>
        <p:nvSpPr>
          <p:cNvPr id="94" name="Google Shape;94;p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0: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0: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1: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4: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4: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5: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6: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6: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7: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7: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8: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28:notes"/>
          <p:cNvSpPr txBox="1"/>
          <p:nvPr>
            <p:ph idx="1" type="body"/>
          </p:nvPr>
        </p:nvSpPr>
        <p:spPr>
          <a:xfrm>
            <a:off x="679450" y="4778375"/>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8:notes"/>
          <p:cNvSpPr txBox="1"/>
          <p:nvPr>
            <p:ph idx="12" type="sldNum"/>
          </p:nvPr>
        </p:nvSpPr>
        <p:spPr>
          <a:xfrm>
            <a:off x="3849688" y="9429750"/>
            <a:ext cx="2946400" cy="49847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9: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9:notes"/>
          <p:cNvSpPr txBox="1"/>
          <p:nvPr>
            <p:ph idx="1" type="body"/>
          </p:nvPr>
        </p:nvSpPr>
        <p:spPr>
          <a:xfrm>
            <a:off x="679450" y="4778375"/>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9:notes"/>
          <p:cNvSpPr txBox="1"/>
          <p:nvPr>
            <p:ph idx="12" type="sldNum"/>
          </p:nvPr>
        </p:nvSpPr>
        <p:spPr>
          <a:xfrm>
            <a:off x="3849688" y="9429750"/>
            <a:ext cx="2946400" cy="49847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Their worry maybe displayed in </a:t>
            </a:r>
            <a:r>
              <a:rPr lang="en-GB"/>
              <a:t>avoidance</a:t>
            </a:r>
            <a:r>
              <a:rPr lang="en-GB"/>
              <a:t> - as they get lost and don’t know where to start or </a:t>
            </a:r>
            <a:r>
              <a:rPr lang="en-GB"/>
              <a:t>prioritise</a:t>
            </a:r>
            <a:r>
              <a:rPr lang="en-GB"/>
              <a:t>. </a:t>
            </a:r>
            <a:endParaRPr/>
          </a:p>
        </p:txBody>
      </p:sp>
      <p:sp>
        <p:nvSpPr>
          <p:cNvPr id="101" name="Google Shape;101;p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0: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30:notes"/>
          <p:cNvSpPr txBox="1"/>
          <p:nvPr>
            <p:ph idx="1" type="body"/>
          </p:nvPr>
        </p:nvSpPr>
        <p:spPr>
          <a:xfrm>
            <a:off x="679450" y="4778375"/>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30:notes"/>
          <p:cNvSpPr txBox="1"/>
          <p:nvPr>
            <p:ph idx="12" type="sldNum"/>
          </p:nvPr>
        </p:nvSpPr>
        <p:spPr>
          <a:xfrm>
            <a:off x="3849688" y="9429750"/>
            <a:ext cx="2946400" cy="49847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1: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31: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2: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3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3cecbba629_0_0:notes"/>
          <p:cNvSpPr txBox="1"/>
          <p:nvPr>
            <p:ph idx="1" type="body"/>
          </p:nvPr>
        </p:nvSpPr>
        <p:spPr>
          <a:xfrm>
            <a:off x="679450" y="4778375"/>
            <a:ext cx="54387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33cecbba629_0_0:notes"/>
          <p:cNvSpPr/>
          <p:nvPr>
            <p:ph idx="2" type="sldImg"/>
          </p:nvPr>
        </p:nvSpPr>
        <p:spPr>
          <a:xfrm>
            <a:off x="1165225" y="1241425"/>
            <a:ext cx="4467300" cy="334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79450" y="4778375"/>
            <a:ext cx="5438775" cy="39084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02124"/>
              </a:buClr>
              <a:buSzPts val="1200"/>
              <a:buFont typeface="Arial"/>
              <a:buNone/>
            </a:pPr>
            <a:r>
              <a:rPr lang="en-GB">
                <a:solidFill>
                  <a:srgbClr val="202124"/>
                </a:solidFill>
                <a:latin typeface="Arial"/>
                <a:ea typeface="Arial"/>
                <a:cs typeface="Arial"/>
                <a:sym typeface="Arial"/>
              </a:rPr>
              <a:t>The Pomodoro Technique is </a:t>
            </a:r>
            <a:r>
              <a:rPr lang="en-GB">
                <a:solidFill>
                  <a:srgbClr val="040C28"/>
                </a:solidFill>
                <a:latin typeface="Arial"/>
                <a:ea typeface="Arial"/>
                <a:cs typeface="Arial"/>
                <a:sym typeface="Arial"/>
              </a:rPr>
              <a:t>a time management method based on 25-minute stretches of focused work broken by five-minute breaks</a:t>
            </a:r>
            <a:r>
              <a:rPr lang="en-GB">
                <a:solidFill>
                  <a:srgbClr val="202124"/>
                </a:solidFill>
                <a:latin typeface="Arial"/>
                <a:ea typeface="Arial"/>
                <a:cs typeface="Arial"/>
                <a:sym typeface="Arial"/>
              </a:rPr>
              <a:t>. Longer breaks, typically 15 to 30 minutes, are taken after four consecutive work intervals. Routines/revision timetables that include everything - rest/social times/revisions/lessons - are really beneficial to support students ensure that they manage their time and stress - it also reassures them that they are completing </a:t>
            </a:r>
            <a:r>
              <a:rPr lang="en-GB">
                <a:solidFill>
                  <a:srgbClr val="202124"/>
                </a:solidFill>
                <a:latin typeface="Arial"/>
                <a:ea typeface="Arial"/>
                <a:cs typeface="Arial"/>
                <a:sym typeface="Arial"/>
              </a:rPr>
              <a:t>equal</a:t>
            </a:r>
            <a:r>
              <a:rPr lang="en-GB">
                <a:solidFill>
                  <a:srgbClr val="202124"/>
                </a:solidFill>
                <a:latin typeface="Arial"/>
                <a:ea typeface="Arial"/>
                <a:cs typeface="Arial"/>
                <a:sym typeface="Arial"/>
              </a:rPr>
              <a:t> sections of revision. Supporting students to identify their strengths and </a:t>
            </a:r>
            <a:r>
              <a:rPr lang="en-GB">
                <a:solidFill>
                  <a:srgbClr val="202124"/>
                </a:solidFill>
                <a:latin typeface="Arial"/>
                <a:ea typeface="Arial"/>
                <a:cs typeface="Arial"/>
                <a:sym typeface="Arial"/>
              </a:rPr>
              <a:t>their areas to improve can also assist them to target their revision effectively. </a:t>
            </a:r>
            <a:endParaRPr/>
          </a:p>
          <a:p>
            <a:pPr indent="0" lvl="0" marL="0" rtl="0" algn="l">
              <a:spcBef>
                <a:spcPts val="0"/>
              </a:spcBef>
              <a:spcAft>
                <a:spcPts val="0"/>
              </a:spcAft>
              <a:buNone/>
            </a:pPr>
            <a:r>
              <a:t/>
            </a:r>
            <a:endParaRPr/>
          </a:p>
        </p:txBody>
      </p:sp>
      <p:sp>
        <p:nvSpPr>
          <p:cNvPr id="109" name="Google Shape;109;p4:notes"/>
          <p:cNvSpPr txBox="1"/>
          <p:nvPr>
            <p:ph idx="12" type="sldNum"/>
          </p:nvPr>
        </p:nvSpPr>
        <p:spPr>
          <a:xfrm>
            <a:off x="3849688" y="9429750"/>
            <a:ext cx="2946400" cy="49847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5:notes"/>
          <p:cNvSpPr txBox="1"/>
          <p:nvPr>
            <p:ph idx="1" type="body"/>
          </p:nvPr>
        </p:nvSpPr>
        <p:spPr>
          <a:xfrm>
            <a:off x="679450" y="4778375"/>
            <a:ext cx="5438775" cy="39084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02124"/>
              </a:buClr>
              <a:buSzPts val="1200"/>
              <a:buFont typeface="Arial"/>
              <a:buNone/>
            </a:pPr>
            <a:r>
              <a:rPr lang="en-GB">
                <a:solidFill>
                  <a:srgbClr val="202124"/>
                </a:solidFill>
                <a:latin typeface="Arial"/>
                <a:ea typeface="Arial"/>
                <a:cs typeface="Arial"/>
                <a:sym typeface="Arial"/>
              </a:rPr>
              <a:t>The Pomodoro Technique is </a:t>
            </a:r>
            <a:r>
              <a:rPr lang="en-GB">
                <a:solidFill>
                  <a:srgbClr val="040C28"/>
                </a:solidFill>
                <a:latin typeface="Arial"/>
                <a:ea typeface="Arial"/>
                <a:cs typeface="Arial"/>
                <a:sym typeface="Arial"/>
              </a:rPr>
              <a:t>a time management method based on 25-minute stretches of focused work broken by five-minute breaks</a:t>
            </a:r>
            <a:r>
              <a:rPr lang="en-GB">
                <a:solidFill>
                  <a:srgbClr val="202124"/>
                </a:solidFill>
                <a:latin typeface="Arial"/>
                <a:ea typeface="Arial"/>
                <a:cs typeface="Arial"/>
                <a:sym typeface="Arial"/>
              </a:rPr>
              <a:t>. Longer breaks, typically 15 to 30 minutes, are taken after four consecutive work intervals.</a:t>
            </a:r>
            <a:endParaRPr/>
          </a:p>
          <a:p>
            <a:pPr indent="0" lvl="0" marL="0" rtl="0" algn="l">
              <a:spcBef>
                <a:spcPts val="0"/>
              </a:spcBef>
              <a:spcAft>
                <a:spcPts val="0"/>
              </a:spcAft>
              <a:buNone/>
            </a:pPr>
            <a:r>
              <a:t/>
            </a:r>
            <a:endParaRPr/>
          </a:p>
        </p:txBody>
      </p:sp>
      <p:sp>
        <p:nvSpPr>
          <p:cNvPr id="115" name="Google Shape;115;p5:notes"/>
          <p:cNvSpPr txBox="1"/>
          <p:nvPr>
            <p:ph idx="12" type="sldNum"/>
          </p:nvPr>
        </p:nvSpPr>
        <p:spPr>
          <a:xfrm>
            <a:off x="3849688" y="9429750"/>
            <a:ext cx="2946400" cy="49847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79450" y="4778375"/>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604044" y="389731"/>
            <a:ext cx="5811838"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5"/>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p:nvPr>
            <p:ph idx="2" type="pic"/>
          </p:nvPr>
        </p:nvSpPr>
        <p:spPr>
          <a:xfrm>
            <a:off x="3887788" y="987425"/>
            <a:ext cx="4629150" cy="4873625"/>
          </a:xfrm>
          <a:prstGeom prst="rect">
            <a:avLst/>
          </a:prstGeom>
          <a:noFill/>
          <a:ln>
            <a:noFill/>
          </a:ln>
        </p:spPr>
      </p:sp>
      <p:sp>
        <p:nvSpPr>
          <p:cNvPr id="36" name="Google Shape;36;p5"/>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 name="Google Shape;37;p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7"/>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 name="Google Shape;52;p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 type="body"/>
          </p:nvPr>
        </p:nvSpPr>
        <p:spPr>
          <a:xfrm>
            <a:off x="62865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8"/>
          <p:cNvSpPr txBox="1"/>
          <p:nvPr>
            <p:ph idx="2" type="body"/>
          </p:nvPr>
        </p:nvSpPr>
        <p:spPr>
          <a:xfrm>
            <a:off x="464820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10"/>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1"/>
          <p:cNvSpPr/>
          <p:nvPr/>
        </p:nvSpPr>
        <p:spPr>
          <a:xfrm>
            <a:off x="179512" y="188640"/>
            <a:ext cx="8856984" cy="6408711"/>
          </a:xfrm>
          <a:prstGeom prst="rect">
            <a:avLst/>
          </a:pr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
          <p:cNvSpPr/>
          <p:nvPr/>
        </p:nvSpPr>
        <p:spPr>
          <a:xfrm>
            <a:off x="251520" y="127878"/>
            <a:ext cx="8712968" cy="6541482"/>
          </a:xfrm>
          <a:prstGeom prst="rect">
            <a:avLst/>
          </a:prstGeom>
          <a:noFill/>
          <a:ln cap="flat" cmpd="sng" w="57150">
            <a:solidFill>
              <a:srgbClr val="FAE9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www.childline.org.uk/toolbox/calm-zon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3"/>
          <p:cNvPicPr preferRelativeResize="0"/>
          <p:nvPr/>
        </p:nvPicPr>
        <p:blipFill rotWithShape="1">
          <a:blip r:embed="rId3">
            <a:alphaModFix/>
          </a:blip>
          <a:srcRect b="0" l="0" r="0" t="0"/>
          <a:stretch/>
        </p:blipFill>
        <p:spPr>
          <a:xfrm>
            <a:off x="1187624" y="1124744"/>
            <a:ext cx="6799138" cy="2232248"/>
          </a:xfrm>
          <a:prstGeom prst="rect">
            <a:avLst/>
          </a:prstGeom>
          <a:noFill/>
          <a:ln>
            <a:noFill/>
          </a:ln>
        </p:spPr>
      </p:pic>
      <p:sp>
        <p:nvSpPr>
          <p:cNvPr id="91" name="Google Shape;91;p13"/>
          <p:cNvSpPr/>
          <p:nvPr/>
        </p:nvSpPr>
        <p:spPr>
          <a:xfrm>
            <a:off x="827584" y="4149080"/>
            <a:ext cx="7488832" cy="2016224"/>
          </a:xfrm>
          <a:prstGeom prst="rect">
            <a:avLst/>
          </a:prstGeom>
          <a:solidFill>
            <a:srgbClr val="DDD9C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800" u="none" cap="none" strike="noStrike">
                <a:solidFill>
                  <a:schemeClr val="dk1"/>
                </a:solidFill>
                <a:latin typeface="Calibri"/>
                <a:ea typeface="Calibri"/>
                <a:cs typeface="Calibri"/>
                <a:sym typeface="Calibri"/>
              </a:rPr>
              <a:t>Wellbeing and supporting students with exams </a:t>
            </a:r>
            <a:endParaRPr b="1" i="0" sz="7200" u="none" cap="none" strike="noStrike">
              <a:solidFill>
                <a:schemeClr val="dk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p:nvPr/>
        </p:nvSpPr>
        <p:spPr>
          <a:xfrm>
            <a:off x="395536" y="384339"/>
            <a:ext cx="4027385" cy="738664"/>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GB" sz="3000">
                <a:solidFill>
                  <a:srgbClr val="005EB8"/>
                </a:solidFill>
                <a:latin typeface="Arial"/>
                <a:ea typeface="Arial"/>
                <a:cs typeface="Arial"/>
                <a:sym typeface="Arial"/>
              </a:rPr>
              <a:t>Preparing for Exams:</a:t>
            </a:r>
            <a:endParaRPr sz="3000">
              <a:solidFill>
                <a:schemeClr val="dk1"/>
              </a:solidFill>
              <a:latin typeface="Arial"/>
              <a:ea typeface="Arial"/>
              <a:cs typeface="Arial"/>
              <a:sym typeface="Arial"/>
            </a:endParaRPr>
          </a:p>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51" name="Google Shape;151;p22"/>
          <p:cNvSpPr/>
          <p:nvPr/>
        </p:nvSpPr>
        <p:spPr>
          <a:xfrm>
            <a:off x="323525" y="1388151"/>
            <a:ext cx="8383500" cy="46290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GB" sz="2000">
                <a:solidFill>
                  <a:schemeClr val="dk1"/>
                </a:solidFill>
                <a:latin typeface="Arial"/>
                <a:ea typeface="Arial"/>
                <a:cs typeface="Arial"/>
                <a:sym typeface="Arial"/>
              </a:rPr>
              <a:t>You can support your child by </a:t>
            </a:r>
            <a:endParaRPr/>
          </a:p>
          <a:p>
            <a:pPr indent="-128588" lvl="0" marL="128588"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Finding a quiet place for them to work at home - if this poses diffi</a:t>
            </a:r>
            <a:r>
              <a:rPr lang="en-GB" sz="2000">
                <a:solidFill>
                  <a:schemeClr val="dk1"/>
                </a:solidFill>
              </a:rPr>
              <a:t>culties as homes are busy places we can support by providing a quiet space in school for an hour each day after school</a:t>
            </a:r>
            <a:endParaRPr/>
          </a:p>
          <a:p>
            <a:pPr indent="-128588" lvl="0" marL="128588"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Monitoring that they are working and not distracting themselves (on phones etc)</a:t>
            </a:r>
            <a:endParaRPr sz="2000">
              <a:solidFill>
                <a:schemeClr val="dk1"/>
              </a:solidFill>
              <a:latin typeface="Arial"/>
              <a:ea typeface="Arial"/>
              <a:cs typeface="Arial"/>
              <a:sym typeface="Arial"/>
            </a:endParaRPr>
          </a:p>
          <a:p>
            <a:pPr indent="-128588" lvl="0" marL="128588"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Encourage your child to complete past papers in full, they can use revision guides, revision websites and asking for help from teachers if they are stuck</a:t>
            </a:r>
            <a:endParaRPr sz="2000">
              <a:solidFill>
                <a:schemeClr val="dk1"/>
              </a:solidFill>
              <a:latin typeface="Arial"/>
              <a:ea typeface="Arial"/>
              <a:cs typeface="Arial"/>
              <a:sym typeface="Arial"/>
            </a:endParaRPr>
          </a:p>
          <a:p>
            <a:pPr indent="-128588" lvl="0" marL="128588"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Testing them on facts/ quotes - us</a:t>
            </a:r>
            <a:r>
              <a:rPr lang="en-GB" sz="2000">
                <a:solidFill>
                  <a:schemeClr val="dk1"/>
                </a:solidFill>
              </a:rPr>
              <a:t>ing their </a:t>
            </a:r>
            <a:r>
              <a:rPr lang="en-GB" sz="2000">
                <a:solidFill>
                  <a:schemeClr val="dk1"/>
                </a:solidFill>
              </a:rPr>
              <a:t>flash</a:t>
            </a:r>
            <a:r>
              <a:rPr lang="en-GB" sz="2000">
                <a:solidFill>
                  <a:schemeClr val="dk1"/>
                </a:solidFill>
              </a:rPr>
              <a:t> cards</a:t>
            </a:r>
            <a:endParaRPr/>
          </a:p>
          <a:p>
            <a:pPr indent="-128588" lvl="0" marL="128588"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Encouraging them to use the revision techniques in the revision booklet shared before the November Progress Exams</a:t>
            </a:r>
            <a:endParaRPr sz="20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3"/>
          <p:cNvPicPr preferRelativeResize="0"/>
          <p:nvPr/>
        </p:nvPicPr>
        <p:blipFill rotWithShape="1">
          <a:blip r:embed="rId3">
            <a:alphaModFix/>
          </a:blip>
          <a:srcRect b="0" l="0" r="0" t="0"/>
          <a:stretch/>
        </p:blipFill>
        <p:spPr>
          <a:xfrm>
            <a:off x="1187624" y="1124744"/>
            <a:ext cx="6799138" cy="2232248"/>
          </a:xfrm>
          <a:prstGeom prst="rect">
            <a:avLst/>
          </a:prstGeom>
          <a:noFill/>
          <a:ln>
            <a:noFill/>
          </a:ln>
        </p:spPr>
      </p:pic>
      <p:sp>
        <p:nvSpPr>
          <p:cNvPr id="157" name="Google Shape;157;p23"/>
          <p:cNvSpPr/>
          <p:nvPr/>
        </p:nvSpPr>
        <p:spPr>
          <a:xfrm>
            <a:off x="827584" y="4149080"/>
            <a:ext cx="7488832" cy="2016224"/>
          </a:xfrm>
          <a:prstGeom prst="rect">
            <a:avLst/>
          </a:prstGeom>
          <a:solidFill>
            <a:srgbClr val="DDD9C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4800">
                <a:solidFill>
                  <a:schemeClr val="dk1"/>
                </a:solidFill>
                <a:latin typeface="Calibri"/>
                <a:ea typeface="Calibri"/>
                <a:cs typeface="Calibri"/>
                <a:sym typeface="Calibri"/>
              </a:rPr>
              <a:t>The Exams</a:t>
            </a:r>
            <a:endParaRPr b="1" sz="7200">
              <a:solidFill>
                <a:schemeClr val="dk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Information students will receive:</a:t>
            </a:r>
            <a:endParaRPr/>
          </a:p>
        </p:txBody>
      </p:sp>
      <p:sp>
        <p:nvSpPr>
          <p:cNvPr id="163" name="Google Shape;163;p24"/>
          <p:cNvSpPr txBox="1"/>
          <p:nvPr>
            <p:ph idx="1" type="body"/>
          </p:nvPr>
        </p:nvSpPr>
        <p:spPr>
          <a:xfrm>
            <a:off x="508000" y="1773625"/>
            <a:ext cx="6447600" cy="40203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en-GB" sz="2000"/>
              <a:t>Students have been issued with an individual exam timetable with dates/approximate times; this has also been published on MCAS. They will then receive an updated timetable which will have information about exam rooms/seating after Easter. </a:t>
            </a:r>
            <a:endParaRPr sz="2000"/>
          </a:p>
          <a:p>
            <a:pPr indent="-228600" lvl="0" marL="228600" rtl="0" algn="l">
              <a:lnSpc>
                <a:spcPct val="90000"/>
              </a:lnSpc>
              <a:spcBef>
                <a:spcPts val="1000"/>
              </a:spcBef>
              <a:spcAft>
                <a:spcPts val="0"/>
              </a:spcAft>
              <a:buClr>
                <a:schemeClr val="dk1"/>
              </a:buClr>
              <a:buSzPts val="2000"/>
              <a:buChar char="•"/>
            </a:pPr>
            <a:r>
              <a:rPr lang="en-GB" sz="2000"/>
              <a:t>They need to check this carefully and let Mrs Bauwens know of any concerns immediately. They might want to take a photo of it or (if possible) parents could print it out.</a:t>
            </a:r>
            <a:endParaRPr/>
          </a:p>
          <a:p>
            <a:pPr indent="-228600" lvl="0" marL="228600" rtl="0" algn="l">
              <a:lnSpc>
                <a:spcPct val="90000"/>
              </a:lnSpc>
              <a:spcBef>
                <a:spcPts val="1000"/>
              </a:spcBef>
              <a:spcAft>
                <a:spcPts val="0"/>
              </a:spcAft>
              <a:buClr>
                <a:schemeClr val="dk1"/>
              </a:buClr>
              <a:buSzPts val="2000"/>
              <a:buChar char="•"/>
            </a:pPr>
            <a:r>
              <a:rPr lang="en-GB" sz="2000"/>
              <a:t>All</a:t>
            </a:r>
            <a:r>
              <a:rPr lang="en-GB" sz="2000"/>
              <a:t> policies related to exams and other information are on the school website</a:t>
            </a:r>
            <a:endParaRPr/>
          </a:p>
          <a:p>
            <a:pPr indent="-177800" lvl="0" marL="228600" rtl="0" algn="l">
              <a:lnSpc>
                <a:spcPct val="90000"/>
              </a:lnSpc>
              <a:spcBef>
                <a:spcPts val="1000"/>
              </a:spcBef>
              <a:spcAft>
                <a:spcPts val="0"/>
              </a:spcAft>
              <a:buClr>
                <a:schemeClr val="dk1"/>
              </a:buClr>
              <a:buSzPts val="1200"/>
              <a:buChar char="•"/>
            </a:pPr>
            <a:r>
              <a:rPr lang="en-GB" sz="2000"/>
              <a:t>External exams run from </a:t>
            </a:r>
            <a:r>
              <a:rPr b="1" lang="en-GB" sz="2000"/>
              <a:t>Thursday 7th May</a:t>
            </a:r>
            <a:r>
              <a:rPr lang="en-GB" sz="2000"/>
              <a:t> (11th) to </a:t>
            </a:r>
            <a:r>
              <a:rPr b="1" lang="en-GB" sz="2000"/>
              <a:t>Wednesday 19th June</a:t>
            </a:r>
            <a:r>
              <a:rPr lang="en-GB" sz="2000"/>
              <a:t>.  However students must be available up to and including </a:t>
            </a:r>
            <a:r>
              <a:rPr b="1" lang="en-GB" sz="2000"/>
              <a:t>Wednesday 24th June</a:t>
            </a:r>
            <a:r>
              <a:rPr lang="en-GB" sz="2000"/>
              <a:t> for the exam contingency day.</a:t>
            </a:r>
            <a:endParaRPr sz="2000"/>
          </a:p>
        </p:txBody>
      </p:sp>
      <p:pic>
        <p:nvPicPr>
          <p:cNvPr id="164" name="Google Shape;164;p24"/>
          <p:cNvPicPr preferRelativeResize="0"/>
          <p:nvPr/>
        </p:nvPicPr>
        <p:blipFill rotWithShape="1">
          <a:blip r:embed="rId3">
            <a:alphaModFix/>
          </a:blip>
          <a:srcRect b="0" l="0" r="0" t="0"/>
          <a:stretch/>
        </p:blipFill>
        <p:spPr>
          <a:xfrm>
            <a:off x="6955502" y="2477692"/>
            <a:ext cx="1632897" cy="26292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Equipment (the minimum)</a:t>
            </a:r>
            <a:endParaRPr/>
          </a:p>
        </p:txBody>
      </p:sp>
      <p:sp>
        <p:nvSpPr>
          <p:cNvPr id="171" name="Google Shape;171;p25"/>
          <p:cNvSpPr txBox="1"/>
          <p:nvPr>
            <p:ph idx="1" type="body"/>
          </p:nvPr>
        </p:nvSpPr>
        <p:spPr>
          <a:xfrm>
            <a:off x="465654" y="1556792"/>
            <a:ext cx="78867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8108"/>
              <a:buNone/>
            </a:pPr>
            <a:r>
              <a:t/>
            </a:r>
            <a:endParaRPr b="1" sz="1800">
              <a:solidFill>
                <a:schemeClr val="dk1"/>
              </a:solidFill>
              <a:latin typeface="Calibri"/>
              <a:ea typeface="Calibri"/>
              <a:cs typeface="Calibri"/>
              <a:sym typeface="Calibri"/>
            </a:endParaRPr>
          </a:p>
          <a:p>
            <a:pPr indent="-228600" lvl="0" marL="342900" rtl="0" algn="l">
              <a:lnSpc>
                <a:spcPct val="115000"/>
              </a:lnSpc>
              <a:spcBef>
                <a:spcPts val="450"/>
              </a:spcBef>
              <a:spcAft>
                <a:spcPts val="0"/>
              </a:spcAft>
              <a:buClr>
                <a:schemeClr val="dk1"/>
              </a:buClr>
              <a:buSzPct val="81081"/>
              <a:buFont typeface="Calibri"/>
              <a:buChar char="●"/>
            </a:pPr>
            <a:r>
              <a:rPr lang="en-GB" sz="2400"/>
              <a:t>Clear pencil case</a:t>
            </a:r>
            <a:endParaRPr/>
          </a:p>
          <a:p>
            <a:pPr indent="-228600" lvl="0" marL="342900" rtl="0" algn="l">
              <a:lnSpc>
                <a:spcPct val="115000"/>
              </a:lnSpc>
              <a:spcBef>
                <a:spcPts val="0"/>
              </a:spcBef>
              <a:spcAft>
                <a:spcPts val="0"/>
              </a:spcAft>
              <a:buClr>
                <a:schemeClr val="dk1"/>
              </a:buClr>
              <a:buSzPct val="81081"/>
              <a:buFont typeface="Calibri"/>
              <a:buChar char="●"/>
            </a:pPr>
            <a:r>
              <a:rPr b="1" lang="en-GB" sz="2400"/>
              <a:t>BLACK</a:t>
            </a:r>
            <a:r>
              <a:rPr lang="en-GB" sz="2400"/>
              <a:t> Biros (at least 2) </a:t>
            </a:r>
            <a:endParaRPr/>
          </a:p>
          <a:p>
            <a:pPr indent="-228600" lvl="0" marL="342900" rtl="0" algn="l">
              <a:lnSpc>
                <a:spcPct val="115000"/>
              </a:lnSpc>
              <a:spcBef>
                <a:spcPts val="0"/>
              </a:spcBef>
              <a:spcAft>
                <a:spcPts val="0"/>
              </a:spcAft>
              <a:buClr>
                <a:schemeClr val="dk1"/>
              </a:buClr>
              <a:buSzPct val="81081"/>
              <a:buFont typeface="Calibri"/>
              <a:buChar char="●"/>
            </a:pPr>
            <a:r>
              <a:rPr lang="en-GB" sz="2400"/>
              <a:t>Pencils</a:t>
            </a:r>
            <a:endParaRPr/>
          </a:p>
          <a:p>
            <a:pPr indent="-228600" lvl="0" marL="342900" rtl="0" algn="l">
              <a:lnSpc>
                <a:spcPct val="115000"/>
              </a:lnSpc>
              <a:spcBef>
                <a:spcPts val="0"/>
              </a:spcBef>
              <a:spcAft>
                <a:spcPts val="0"/>
              </a:spcAft>
              <a:buClr>
                <a:schemeClr val="dk1"/>
              </a:buClr>
              <a:buSzPct val="81081"/>
              <a:buFont typeface="Calibri"/>
              <a:buChar char="●"/>
            </a:pPr>
            <a:r>
              <a:rPr lang="en-GB" sz="2400"/>
              <a:t>Eraser - No Tipp-ex</a:t>
            </a:r>
            <a:endParaRPr/>
          </a:p>
          <a:p>
            <a:pPr indent="-228600" lvl="0" marL="342900" rtl="0" algn="l">
              <a:lnSpc>
                <a:spcPct val="115000"/>
              </a:lnSpc>
              <a:spcBef>
                <a:spcPts val="0"/>
              </a:spcBef>
              <a:spcAft>
                <a:spcPts val="0"/>
              </a:spcAft>
              <a:buClr>
                <a:schemeClr val="dk1"/>
              </a:buClr>
              <a:buSzPct val="81081"/>
              <a:buFont typeface="Calibri"/>
              <a:buChar char="●"/>
            </a:pPr>
            <a:r>
              <a:rPr lang="en-GB" sz="2400"/>
              <a:t>Pencil sharpener </a:t>
            </a:r>
            <a:endParaRPr/>
          </a:p>
          <a:p>
            <a:pPr indent="-228600" lvl="0" marL="342900" rtl="0" algn="l">
              <a:lnSpc>
                <a:spcPct val="115000"/>
              </a:lnSpc>
              <a:spcBef>
                <a:spcPts val="0"/>
              </a:spcBef>
              <a:spcAft>
                <a:spcPts val="0"/>
              </a:spcAft>
              <a:buClr>
                <a:schemeClr val="dk1"/>
              </a:buClr>
              <a:buSzPct val="81081"/>
              <a:buFont typeface="Calibri"/>
              <a:buChar char="●"/>
            </a:pPr>
            <a:r>
              <a:rPr lang="en-GB" sz="2400"/>
              <a:t>Protractor/compass</a:t>
            </a:r>
            <a:endParaRPr/>
          </a:p>
          <a:p>
            <a:pPr indent="-228600" lvl="0" marL="342900" rtl="0" algn="l">
              <a:lnSpc>
                <a:spcPct val="115000"/>
              </a:lnSpc>
              <a:spcBef>
                <a:spcPts val="0"/>
              </a:spcBef>
              <a:spcAft>
                <a:spcPts val="0"/>
              </a:spcAft>
              <a:buClr>
                <a:schemeClr val="dk1"/>
              </a:buClr>
              <a:buSzPct val="81081"/>
              <a:buFont typeface="Calibri"/>
              <a:buChar char="●"/>
            </a:pPr>
            <a:r>
              <a:rPr lang="en-GB" sz="2400"/>
              <a:t>Ruler</a:t>
            </a:r>
            <a:endParaRPr/>
          </a:p>
          <a:p>
            <a:pPr indent="-228600" lvl="0" marL="342900" rtl="0" algn="l">
              <a:lnSpc>
                <a:spcPct val="115000"/>
              </a:lnSpc>
              <a:spcBef>
                <a:spcPts val="0"/>
              </a:spcBef>
              <a:spcAft>
                <a:spcPts val="0"/>
              </a:spcAft>
              <a:buClr>
                <a:schemeClr val="dk1"/>
              </a:buClr>
              <a:buSzPct val="81081"/>
              <a:buFont typeface="Calibri"/>
              <a:buChar char="●"/>
            </a:pPr>
            <a:r>
              <a:rPr lang="en-GB" sz="2400"/>
              <a:t>Calculator (if allowed)</a:t>
            </a:r>
            <a:endParaRPr/>
          </a:p>
          <a:p>
            <a:pPr indent="-228600" lvl="0" marL="342900" rtl="0" algn="l">
              <a:lnSpc>
                <a:spcPct val="115000"/>
              </a:lnSpc>
              <a:spcBef>
                <a:spcPts val="0"/>
              </a:spcBef>
              <a:spcAft>
                <a:spcPts val="0"/>
              </a:spcAft>
              <a:buClr>
                <a:schemeClr val="dk1"/>
              </a:buClr>
              <a:buSzPct val="81081"/>
              <a:buFont typeface="Calibri"/>
              <a:buChar char="●"/>
            </a:pPr>
            <a:r>
              <a:rPr lang="en-GB" sz="2400"/>
              <a:t>Highlighters</a:t>
            </a:r>
            <a:endParaRPr/>
          </a:p>
          <a:p>
            <a:pPr indent="-228600" lvl="0" marL="342900" rtl="0" algn="l">
              <a:lnSpc>
                <a:spcPct val="115000"/>
              </a:lnSpc>
              <a:spcBef>
                <a:spcPts val="0"/>
              </a:spcBef>
              <a:spcAft>
                <a:spcPts val="0"/>
              </a:spcAft>
              <a:buClr>
                <a:schemeClr val="dk1"/>
              </a:buClr>
              <a:buSzPct val="81081"/>
              <a:buFont typeface="Calibri"/>
              <a:buChar char="●"/>
            </a:pPr>
            <a:r>
              <a:rPr lang="en-GB" sz="2400"/>
              <a:t>Coloured pencils</a:t>
            </a:r>
            <a:endParaRPr/>
          </a:p>
          <a:p>
            <a:pPr indent="-228600" lvl="0" marL="342900" rtl="0" algn="l">
              <a:lnSpc>
                <a:spcPct val="115000"/>
              </a:lnSpc>
              <a:spcBef>
                <a:spcPts val="0"/>
              </a:spcBef>
              <a:spcAft>
                <a:spcPts val="0"/>
              </a:spcAft>
              <a:buClr>
                <a:schemeClr val="dk1"/>
              </a:buClr>
              <a:buSzPct val="81081"/>
              <a:buFont typeface="Calibri"/>
              <a:buChar char="●"/>
            </a:pPr>
            <a:r>
              <a:rPr lang="en-GB" sz="2400"/>
              <a:t>Clear plastic water bottle (no labels) with water only</a:t>
            </a:r>
            <a:endParaRPr/>
          </a:p>
          <a:p>
            <a:pPr indent="-64135" lvl="0" marL="228600" rtl="0" algn="l">
              <a:lnSpc>
                <a:spcPct val="90000"/>
              </a:lnSpc>
              <a:spcBef>
                <a:spcPts val="1000"/>
              </a:spcBef>
              <a:spcAft>
                <a:spcPts val="0"/>
              </a:spcAft>
              <a:buClr>
                <a:schemeClr val="dk1"/>
              </a:buClr>
              <a:buSzPct val="100000"/>
              <a:buNone/>
            </a:pPr>
            <a:r>
              <a:t/>
            </a:r>
            <a:endParaRPr/>
          </a:p>
        </p:txBody>
      </p:sp>
      <p:pic>
        <p:nvPicPr>
          <p:cNvPr id="172" name="Google Shape;172;p25"/>
          <p:cNvPicPr preferRelativeResize="0"/>
          <p:nvPr/>
        </p:nvPicPr>
        <p:blipFill rotWithShape="1">
          <a:blip r:embed="rId3">
            <a:alphaModFix/>
          </a:blip>
          <a:srcRect b="0" l="0" r="0" t="0"/>
          <a:stretch/>
        </p:blipFill>
        <p:spPr>
          <a:xfrm>
            <a:off x="4009350" y="2129734"/>
            <a:ext cx="3026651" cy="2423217"/>
          </a:xfrm>
          <a:prstGeom prst="rect">
            <a:avLst/>
          </a:prstGeom>
          <a:noFill/>
          <a:ln>
            <a:noFill/>
          </a:ln>
        </p:spPr>
      </p:pic>
      <p:pic>
        <p:nvPicPr>
          <p:cNvPr descr="Casio (FX-83GT Plus) Scientific Calculator for sale online | eBay" id="173" name="Google Shape;173;p25"/>
          <p:cNvPicPr preferRelativeResize="0"/>
          <p:nvPr/>
        </p:nvPicPr>
        <p:blipFill rotWithShape="1">
          <a:blip r:embed="rId4">
            <a:alphaModFix/>
          </a:blip>
          <a:srcRect b="0" l="22810" r="22886" t="0"/>
          <a:stretch/>
        </p:blipFill>
        <p:spPr>
          <a:xfrm>
            <a:off x="7315720" y="2129734"/>
            <a:ext cx="1398126" cy="25746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629841" y="1876425"/>
            <a:ext cx="2949178" cy="52387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 </a:t>
            </a:r>
            <a:endParaRPr/>
          </a:p>
        </p:txBody>
      </p:sp>
      <p:sp>
        <p:nvSpPr>
          <p:cNvPr id="179" name="Google Shape;179;p26"/>
          <p:cNvSpPr txBox="1"/>
          <p:nvPr>
            <p:ph idx="1" type="body"/>
          </p:nvPr>
        </p:nvSpPr>
        <p:spPr>
          <a:xfrm>
            <a:off x="508000" y="4494972"/>
            <a:ext cx="8312471" cy="1814348"/>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lnSpc>
                <a:spcPct val="90000"/>
              </a:lnSpc>
              <a:spcBef>
                <a:spcPts val="0"/>
              </a:spcBef>
              <a:spcAft>
                <a:spcPts val="0"/>
              </a:spcAft>
              <a:buClr>
                <a:schemeClr val="dk1"/>
              </a:buClr>
              <a:buSzPct val="100000"/>
              <a:buNone/>
            </a:pPr>
            <a:r>
              <a:rPr lang="en-GB" sz="4800"/>
              <a:t>Our main objective is the advancement of public education by enabling our members to act together in:</a:t>
            </a:r>
            <a:endParaRPr/>
          </a:p>
          <a:p>
            <a:pPr indent="-128588" lvl="0" marL="128588" rtl="0" algn="l">
              <a:lnSpc>
                <a:spcPct val="90000"/>
              </a:lnSpc>
              <a:spcBef>
                <a:spcPts val="1000"/>
              </a:spcBef>
              <a:spcAft>
                <a:spcPts val="0"/>
              </a:spcAft>
              <a:buClr>
                <a:schemeClr val="dk1"/>
              </a:buClr>
              <a:buSzPct val="100000"/>
              <a:buFont typeface="Arial"/>
              <a:buChar char="•"/>
            </a:pPr>
            <a:r>
              <a:rPr lang="en-GB" sz="4800"/>
              <a:t>providing, wherever possible, common administrative arrangements for examinations thereby reducing bureaucracy for schools and colleges;</a:t>
            </a:r>
            <a:endParaRPr/>
          </a:p>
          <a:p>
            <a:pPr indent="-128588" lvl="0" marL="128588" rtl="0" algn="l">
              <a:lnSpc>
                <a:spcPct val="90000"/>
              </a:lnSpc>
              <a:spcBef>
                <a:spcPts val="1000"/>
              </a:spcBef>
              <a:spcAft>
                <a:spcPts val="0"/>
              </a:spcAft>
              <a:buClr>
                <a:schemeClr val="dk1"/>
              </a:buClr>
              <a:buSzPct val="100000"/>
              <a:buFont typeface="Arial"/>
              <a:buChar char="•"/>
            </a:pPr>
            <a:r>
              <a:rPr lang="en-GB" sz="4800"/>
              <a:t>responding to proposals from the regulators, Government and other stakeholders;</a:t>
            </a:r>
            <a:endParaRPr/>
          </a:p>
          <a:p>
            <a:pPr indent="-128588" lvl="0" marL="128588" rtl="0" algn="l">
              <a:lnSpc>
                <a:spcPct val="90000"/>
              </a:lnSpc>
              <a:spcBef>
                <a:spcPts val="1000"/>
              </a:spcBef>
              <a:spcAft>
                <a:spcPts val="0"/>
              </a:spcAft>
              <a:buClr>
                <a:schemeClr val="dk1"/>
              </a:buClr>
              <a:buSzPct val="100000"/>
              <a:buFont typeface="Arial"/>
              <a:buChar char="•"/>
            </a:pPr>
            <a:r>
              <a:rPr lang="en-GB" sz="4800"/>
              <a:t>communicating with a single voice to the media and other interested parties.</a:t>
            </a:r>
            <a:endParaRPr/>
          </a:p>
          <a:p>
            <a:pPr indent="0" lvl="0" marL="0" rtl="0" algn="l">
              <a:lnSpc>
                <a:spcPct val="90000"/>
              </a:lnSpc>
              <a:spcBef>
                <a:spcPts val="1000"/>
              </a:spcBef>
              <a:spcAft>
                <a:spcPts val="0"/>
              </a:spcAft>
              <a:buClr>
                <a:schemeClr val="dk1"/>
              </a:buClr>
              <a:buSzPct val="100000"/>
              <a:buNone/>
            </a:pPr>
            <a:r>
              <a:t/>
            </a:r>
            <a:endParaRPr/>
          </a:p>
        </p:txBody>
      </p:sp>
      <p:pic>
        <p:nvPicPr>
          <p:cNvPr id="180" name="Google Shape;180;p26"/>
          <p:cNvPicPr preferRelativeResize="0"/>
          <p:nvPr/>
        </p:nvPicPr>
        <p:blipFill rotWithShape="1">
          <a:blip r:embed="rId3">
            <a:alphaModFix/>
          </a:blip>
          <a:srcRect b="0" l="0" r="0" t="0"/>
          <a:stretch/>
        </p:blipFill>
        <p:spPr>
          <a:xfrm>
            <a:off x="3611570" y="293050"/>
            <a:ext cx="2208560" cy="2107250"/>
          </a:xfrm>
          <a:prstGeom prst="rect">
            <a:avLst/>
          </a:prstGeom>
          <a:noFill/>
          <a:ln>
            <a:noFill/>
          </a:ln>
        </p:spPr>
      </p:pic>
      <p:pic>
        <p:nvPicPr>
          <p:cNvPr id="181" name="Google Shape;181;p26"/>
          <p:cNvPicPr preferRelativeResize="0"/>
          <p:nvPr/>
        </p:nvPicPr>
        <p:blipFill rotWithShape="1">
          <a:blip r:embed="rId4">
            <a:alphaModFix/>
          </a:blip>
          <a:srcRect b="0" l="0" r="0" t="0"/>
          <a:stretch/>
        </p:blipFill>
        <p:spPr>
          <a:xfrm>
            <a:off x="2843808" y="2409424"/>
            <a:ext cx="3971925" cy="1152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Exam Timings</a:t>
            </a:r>
            <a:endParaRPr/>
          </a:p>
        </p:txBody>
      </p:sp>
      <p:sp>
        <p:nvSpPr>
          <p:cNvPr id="187" name="Google Shape;187;p27"/>
          <p:cNvSpPr txBox="1"/>
          <p:nvPr>
            <p:ph idx="1" type="body"/>
          </p:nvPr>
        </p:nvSpPr>
        <p:spPr>
          <a:xfrm>
            <a:off x="508000" y="2798300"/>
            <a:ext cx="7936500" cy="30447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GB"/>
              <a:t>Morning exams start at 9am, students must be at the exam room at 8.50 am</a:t>
            </a:r>
            <a:endParaRPr/>
          </a:p>
          <a:p>
            <a:pPr indent="-228600" lvl="0" marL="228600" rtl="0" algn="l">
              <a:lnSpc>
                <a:spcPct val="90000"/>
              </a:lnSpc>
              <a:spcBef>
                <a:spcPts val="1000"/>
              </a:spcBef>
              <a:spcAft>
                <a:spcPts val="0"/>
              </a:spcAft>
              <a:buClr>
                <a:schemeClr val="dk1"/>
              </a:buClr>
              <a:buSzPts val="2800"/>
              <a:buChar char="•"/>
            </a:pPr>
            <a:r>
              <a:rPr lang="en-GB"/>
              <a:t>Afternoon exams start at </a:t>
            </a:r>
            <a:r>
              <a:rPr b="1" lang="en-GB">
                <a:solidFill>
                  <a:srgbClr val="FF0000"/>
                </a:solidFill>
              </a:rPr>
              <a:t>1pm, 1.15pm</a:t>
            </a:r>
            <a:r>
              <a:rPr lang="en-GB"/>
              <a:t> or </a:t>
            </a:r>
            <a:r>
              <a:rPr b="1" lang="en-GB">
                <a:solidFill>
                  <a:srgbClr val="FF0000"/>
                </a:solidFill>
              </a:rPr>
              <a:t>1.30pm</a:t>
            </a:r>
            <a:r>
              <a:rPr lang="en-GB"/>
              <a:t>, students must be at their exam room 5 minutes before the start.</a:t>
            </a:r>
            <a:endParaRPr/>
          </a:p>
          <a:p>
            <a:pPr indent="0" lvl="0" marL="0" rtl="0" algn="l">
              <a:lnSpc>
                <a:spcPct val="90000"/>
              </a:lnSpc>
              <a:spcBef>
                <a:spcPts val="1000"/>
              </a:spcBef>
              <a:spcAft>
                <a:spcPts val="0"/>
              </a:spcAft>
              <a:buClr>
                <a:schemeClr val="dk1"/>
              </a:buClr>
              <a:buSzPts val="2800"/>
              <a:buNone/>
            </a:pPr>
            <a:r>
              <a:rPr lang="en-GB"/>
              <a:t>If the bus doesn’t turn up/ breaks down – ring school immediately!</a:t>
            </a:r>
            <a:endParaRPr/>
          </a:p>
          <a:p>
            <a:pPr indent="0" lvl="0" marL="0" rtl="0" algn="l">
              <a:lnSpc>
                <a:spcPct val="90000"/>
              </a:lnSpc>
              <a:spcBef>
                <a:spcPts val="1000"/>
              </a:spcBef>
              <a:spcAft>
                <a:spcPts val="0"/>
              </a:spcAft>
              <a:buClr>
                <a:schemeClr val="dk1"/>
              </a:buClr>
              <a:buSzPts val="2800"/>
              <a:buNone/>
            </a:pPr>
            <a:r>
              <a:t/>
            </a:r>
            <a:endParaRPr/>
          </a:p>
        </p:txBody>
      </p:sp>
      <p:pic>
        <p:nvPicPr>
          <p:cNvPr id="188" name="Google Shape;188;p27"/>
          <p:cNvPicPr preferRelativeResize="0"/>
          <p:nvPr/>
        </p:nvPicPr>
        <p:blipFill>
          <a:blip r:embed="rId3">
            <a:alphaModFix/>
          </a:blip>
          <a:stretch>
            <a:fillRect/>
          </a:stretch>
        </p:blipFill>
        <p:spPr>
          <a:xfrm>
            <a:off x="6390300" y="295600"/>
            <a:ext cx="2339875" cy="2339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What to expect at the start of the exam</a:t>
            </a:r>
            <a:endParaRPr/>
          </a:p>
        </p:txBody>
      </p:sp>
      <p:sp>
        <p:nvSpPr>
          <p:cNvPr id="194" name="Google Shape;194;p28"/>
          <p:cNvSpPr txBox="1"/>
          <p:nvPr>
            <p:ph idx="1" type="body"/>
          </p:nvPr>
        </p:nvSpPr>
        <p:spPr>
          <a:xfrm>
            <a:off x="508000" y="1772827"/>
            <a:ext cx="8240400" cy="42279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GB"/>
              <a:t>Go to the bathroom before the exam - rules changed last year about who can leave the exam room!</a:t>
            </a:r>
            <a:endParaRPr/>
          </a:p>
          <a:p>
            <a:pPr indent="-228600" lvl="0" marL="228600" rtl="0" algn="l">
              <a:lnSpc>
                <a:spcPct val="90000"/>
              </a:lnSpc>
              <a:spcBef>
                <a:spcPts val="1000"/>
              </a:spcBef>
              <a:spcAft>
                <a:spcPts val="0"/>
              </a:spcAft>
              <a:buClr>
                <a:schemeClr val="dk1"/>
              </a:buClr>
              <a:buSzPts val="2800"/>
              <a:buChar char="•"/>
            </a:pPr>
            <a:r>
              <a:rPr lang="en-GB"/>
              <a:t>Arrive on time and wait outside the exam room – students are not to enter the room until invited in by invigilator/staff. </a:t>
            </a:r>
            <a:endParaRPr/>
          </a:p>
          <a:p>
            <a:pPr indent="-228600" lvl="0" marL="228600" rtl="0" algn="l">
              <a:lnSpc>
                <a:spcPct val="90000"/>
              </a:lnSpc>
              <a:spcBef>
                <a:spcPts val="1000"/>
              </a:spcBef>
              <a:spcAft>
                <a:spcPts val="0"/>
              </a:spcAft>
              <a:buClr>
                <a:schemeClr val="dk1"/>
              </a:buClr>
              <a:buSzPts val="2800"/>
              <a:buChar char="•"/>
            </a:pPr>
            <a:r>
              <a:rPr lang="en-GB"/>
              <a:t>Do not bring bags, phones etc to the exam room.</a:t>
            </a:r>
            <a:endParaRPr/>
          </a:p>
          <a:p>
            <a:pPr indent="-228600" lvl="0" marL="228600" rtl="0" algn="l">
              <a:lnSpc>
                <a:spcPct val="90000"/>
              </a:lnSpc>
              <a:spcBef>
                <a:spcPts val="1000"/>
              </a:spcBef>
              <a:spcAft>
                <a:spcPts val="0"/>
              </a:spcAft>
              <a:buClr>
                <a:schemeClr val="dk1"/>
              </a:buClr>
              <a:buSzPts val="2800"/>
              <a:buChar char="•"/>
            </a:pPr>
            <a:r>
              <a:rPr lang="en-GB"/>
              <a:t>The desk will have a card with their name, invigilators will help them to locate their  desk if you are not sure</a:t>
            </a:r>
            <a:endParaRPr/>
          </a:p>
          <a:p>
            <a:pPr indent="-228600" lvl="0" marL="228600" rtl="0" algn="l">
              <a:lnSpc>
                <a:spcPct val="90000"/>
              </a:lnSpc>
              <a:spcBef>
                <a:spcPts val="1000"/>
              </a:spcBef>
              <a:spcAft>
                <a:spcPts val="0"/>
              </a:spcAft>
              <a:buClr>
                <a:schemeClr val="dk1"/>
              </a:buClr>
              <a:buSzPts val="2800"/>
              <a:buChar char="•"/>
            </a:pPr>
            <a:r>
              <a:rPr lang="en-GB"/>
              <a:t>DO NOT WRITE ANYTHING ON THE EXAM PAPER UNTIL INSTRUCTED TO DO SO. It is considered as malpractice if they do.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What to expect at the start of the exam</a:t>
            </a:r>
            <a:endParaRPr/>
          </a:p>
        </p:txBody>
      </p:sp>
      <p:sp>
        <p:nvSpPr>
          <p:cNvPr id="200" name="Google Shape;200;p29"/>
          <p:cNvSpPr txBox="1"/>
          <p:nvPr>
            <p:ph idx="1" type="body"/>
          </p:nvPr>
        </p:nvSpPr>
        <p:spPr>
          <a:xfrm>
            <a:off x="508001" y="1844824"/>
            <a:ext cx="8384479" cy="367240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A member of SLT or invigilator will give instructions to follow, they must listen carefully</a:t>
            </a:r>
            <a:endParaRPr/>
          </a:p>
          <a:p>
            <a:pPr indent="-228600" lvl="0" marL="228600" rtl="0" algn="l">
              <a:lnSpc>
                <a:spcPct val="90000"/>
              </a:lnSpc>
              <a:spcBef>
                <a:spcPts val="1000"/>
              </a:spcBef>
              <a:spcAft>
                <a:spcPts val="0"/>
              </a:spcAft>
              <a:buClr>
                <a:schemeClr val="dk1"/>
              </a:buClr>
              <a:buSzPct val="100000"/>
              <a:buChar char="•"/>
            </a:pPr>
            <a:r>
              <a:rPr lang="en-GB"/>
              <a:t>Check the exam paper is correct – this is the student’s responsibility</a:t>
            </a:r>
            <a:endParaRPr/>
          </a:p>
          <a:p>
            <a:pPr indent="-228600" lvl="0" marL="228600" rtl="0" algn="l">
              <a:lnSpc>
                <a:spcPct val="90000"/>
              </a:lnSpc>
              <a:spcBef>
                <a:spcPts val="1000"/>
              </a:spcBef>
              <a:spcAft>
                <a:spcPts val="0"/>
              </a:spcAft>
              <a:buClr>
                <a:schemeClr val="dk1"/>
              </a:buClr>
              <a:buSzPct val="100000"/>
              <a:buChar char="•"/>
            </a:pPr>
            <a:r>
              <a:rPr lang="en-GB"/>
              <a:t>If they sit the wrong paper, they must say something to the invigilators BEFORE they leave the room</a:t>
            </a:r>
            <a:endParaRPr/>
          </a:p>
          <a:p>
            <a:pPr indent="-228600" lvl="0" marL="228600" rtl="0" algn="l">
              <a:lnSpc>
                <a:spcPct val="90000"/>
              </a:lnSpc>
              <a:spcBef>
                <a:spcPts val="1000"/>
              </a:spcBef>
              <a:spcAft>
                <a:spcPts val="0"/>
              </a:spcAft>
              <a:buClr>
                <a:schemeClr val="dk1"/>
              </a:buClr>
              <a:buSzPct val="100000"/>
              <a:buChar char="•"/>
            </a:pPr>
            <a:r>
              <a:rPr lang="en-GB"/>
              <a:t>Write their name clearly on all exam papers, and sign if required. They must write their full legal name as it appears on their birth certificate/change of name documentation</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0"/>
          <p:cNvPicPr preferRelativeResize="0"/>
          <p:nvPr>
            <p:ph idx="2" type="body"/>
          </p:nvPr>
        </p:nvPicPr>
        <p:blipFill rotWithShape="1">
          <a:blip r:embed="rId3">
            <a:alphaModFix/>
          </a:blip>
          <a:srcRect b="0" l="0" r="0" t="0"/>
          <a:stretch/>
        </p:blipFill>
        <p:spPr>
          <a:xfrm>
            <a:off x="838717" y="1403903"/>
            <a:ext cx="3315840" cy="3984867"/>
          </a:xfrm>
          <a:prstGeom prst="rect">
            <a:avLst/>
          </a:prstGeom>
          <a:noFill/>
          <a:ln>
            <a:noFill/>
          </a:ln>
        </p:spPr>
      </p:pic>
      <p:sp>
        <p:nvSpPr>
          <p:cNvPr id="206" name="Google Shape;206;p30"/>
          <p:cNvSpPr txBox="1"/>
          <p:nvPr>
            <p:ph idx="4" type="body"/>
          </p:nvPr>
        </p:nvSpPr>
        <p:spPr>
          <a:xfrm>
            <a:off x="4572001" y="1523172"/>
            <a:ext cx="3888431" cy="38655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GB" sz="2000"/>
              <a:t>THE FOLLOWING ITEMS ARE NOT ALLOWED AND ANY CANDIDATE IN POSSESSION OF ANY OF THESE ITEMS WILL BE REPORTED FOR MALPRACTICE</a:t>
            </a:r>
            <a:endParaRPr/>
          </a:p>
          <a:p>
            <a:pPr indent="-228600" lvl="0" marL="228600" rtl="0" algn="l">
              <a:lnSpc>
                <a:spcPct val="90000"/>
              </a:lnSpc>
              <a:spcBef>
                <a:spcPts val="1000"/>
              </a:spcBef>
              <a:spcAft>
                <a:spcPts val="0"/>
              </a:spcAft>
              <a:buClr>
                <a:schemeClr val="dk1"/>
              </a:buClr>
              <a:buSzPts val="2800"/>
              <a:buChar char="•"/>
            </a:pPr>
            <a:r>
              <a:rPr lang="en-GB"/>
              <a:t>No watches of any type</a:t>
            </a:r>
            <a:endParaRPr/>
          </a:p>
          <a:p>
            <a:pPr indent="-228600" lvl="0" marL="228600" rtl="0" algn="l">
              <a:lnSpc>
                <a:spcPct val="90000"/>
              </a:lnSpc>
              <a:spcBef>
                <a:spcPts val="1000"/>
              </a:spcBef>
              <a:spcAft>
                <a:spcPts val="0"/>
              </a:spcAft>
              <a:buClr>
                <a:schemeClr val="dk1"/>
              </a:buClr>
              <a:buSzPts val="2800"/>
              <a:buChar char="•"/>
            </a:pPr>
            <a:r>
              <a:rPr lang="en-GB"/>
              <a:t>No mobile phones</a:t>
            </a:r>
            <a:endParaRPr/>
          </a:p>
          <a:p>
            <a:pPr indent="-228600" lvl="0" marL="228600" rtl="0" algn="l">
              <a:lnSpc>
                <a:spcPct val="90000"/>
              </a:lnSpc>
              <a:spcBef>
                <a:spcPts val="1000"/>
              </a:spcBef>
              <a:spcAft>
                <a:spcPts val="0"/>
              </a:spcAft>
              <a:buClr>
                <a:schemeClr val="dk1"/>
              </a:buClr>
              <a:buSzPts val="2800"/>
              <a:buChar char="•"/>
            </a:pPr>
            <a:r>
              <a:rPr lang="en-GB"/>
              <a:t>No MP3/4 players</a:t>
            </a:r>
            <a:endParaRPr/>
          </a:p>
          <a:p>
            <a:pPr indent="-228600" lvl="0" marL="228600" rtl="0" algn="l">
              <a:lnSpc>
                <a:spcPct val="90000"/>
              </a:lnSpc>
              <a:spcBef>
                <a:spcPts val="1000"/>
              </a:spcBef>
              <a:spcAft>
                <a:spcPts val="0"/>
              </a:spcAft>
              <a:buClr>
                <a:schemeClr val="dk1"/>
              </a:buClr>
              <a:buSzPts val="2800"/>
              <a:buChar char="•"/>
            </a:pPr>
            <a:r>
              <a:rPr lang="en-GB"/>
              <a:t>No earpods</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515882" y="650875"/>
            <a:ext cx="7872542" cy="495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Yes these really are the official rules!	</a:t>
            </a:r>
            <a:endParaRPr/>
          </a:p>
        </p:txBody>
      </p:sp>
      <p:sp>
        <p:nvSpPr>
          <p:cNvPr id="212" name="Google Shape;212;p31"/>
          <p:cNvSpPr txBox="1"/>
          <p:nvPr>
            <p:ph idx="1" type="body"/>
          </p:nvPr>
        </p:nvSpPr>
        <p:spPr>
          <a:xfrm>
            <a:off x="508001" y="1412776"/>
            <a:ext cx="8024439" cy="453650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sz="2200"/>
              <a:t>You are not allowed to have anything hanging on your chair</a:t>
            </a:r>
            <a:endParaRPr/>
          </a:p>
          <a:p>
            <a:pPr indent="-228600" lvl="0" marL="228600" rtl="0" algn="l">
              <a:lnSpc>
                <a:spcPct val="90000"/>
              </a:lnSpc>
              <a:spcBef>
                <a:spcPts val="1000"/>
              </a:spcBef>
              <a:spcAft>
                <a:spcPts val="0"/>
              </a:spcAft>
              <a:buClr>
                <a:schemeClr val="dk1"/>
              </a:buClr>
              <a:buSzPct val="100000"/>
              <a:buChar char="•"/>
            </a:pPr>
            <a:r>
              <a:rPr lang="en-GB" sz="2200"/>
              <a:t>You can only use a clear plastic water bottle (label removed) </a:t>
            </a:r>
            <a:endParaRPr/>
          </a:p>
          <a:p>
            <a:pPr indent="-228600" lvl="0" marL="228600" rtl="0" algn="l">
              <a:lnSpc>
                <a:spcPct val="90000"/>
              </a:lnSpc>
              <a:spcBef>
                <a:spcPts val="1000"/>
              </a:spcBef>
              <a:spcAft>
                <a:spcPts val="0"/>
              </a:spcAft>
              <a:buClr>
                <a:schemeClr val="dk1"/>
              </a:buClr>
              <a:buSzPct val="100000"/>
              <a:buChar char="•"/>
            </a:pPr>
            <a:r>
              <a:rPr lang="en-GB" sz="2200"/>
              <a:t>You cannot have your calculator cover </a:t>
            </a:r>
            <a:endParaRPr/>
          </a:p>
          <a:p>
            <a:pPr indent="-228600" lvl="0" marL="228600" rtl="0" algn="l">
              <a:lnSpc>
                <a:spcPct val="90000"/>
              </a:lnSpc>
              <a:spcBef>
                <a:spcPts val="1000"/>
              </a:spcBef>
              <a:spcAft>
                <a:spcPts val="0"/>
              </a:spcAft>
              <a:buClr>
                <a:schemeClr val="dk1"/>
              </a:buClr>
              <a:buSzPct val="100000"/>
              <a:buChar char="•"/>
            </a:pPr>
            <a:r>
              <a:rPr lang="en-GB" sz="2200"/>
              <a:t>You cannot have any writing on your hand/skin (you can’t draw on your hand/skin during the exam)</a:t>
            </a:r>
            <a:endParaRPr/>
          </a:p>
          <a:p>
            <a:pPr indent="-228600" lvl="0" marL="228600" rtl="0" algn="l">
              <a:lnSpc>
                <a:spcPct val="90000"/>
              </a:lnSpc>
              <a:spcBef>
                <a:spcPts val="1000"/>
              </a:spcBef>
              <a:spcAft>
                <a:spcPts val="0"/>
              </a:spcAft>
              <a:buClr>
                <a:schemeClr val="dk1"/>
              </a:buClr>
              <a:buSzPct val="100000"/>
              <a:buChar char="•"/>
            </a:pPr>
            <a:r>
              <a:rPr lang="en-GB" sz="2200"/>
              <a:t>Pencil case must be clear </a:t>
            </a:r>
            <a:endParaRPr/>
          </a:p>
          <a:p>
            <a:pPr indent="-228600" lvl="0" marL="228600" rtl="0" algn="l">
              <a:lnSpc>
                <a:spcPct val="90000"/>
              </a:lnSpc>
              <a:spcBef>
                <a:spcPts val="1000"/>
              </a:spcBef>
              <a:spcAft>
                <a:spcPts val="0"/>
              </a:spcAft>
              <a:buClr>
                <a:schemeClr val="dk1"/>
              </a:buClr>
              <a:buSzPct val="100000"/>
              <a:buChar char="•"/>
            </a:pPr>
            <a:r>
              <a:rPr lang="en-GB" sz="2200"/>
              <a:t>You must not write on the desks – we may charge you for a new one</a:t>
            </a:r>
            <a:endParaRPr/>
          </a:p>
          <a:p>
            <a:pPr indent="-228600" lvl="0" marL="228600" rtl="0" algn="l">
              <a:lnSpc>
                <a:spcPct val="90000"/>
              </a:lnSpc>
              <a:spcBef>
                <a:spcPts val="1000"/>
              </a:spcBef>
              <a:spcAft>
                <a:spcPts val="0"/>
              </a:spcAft>
              <a:buClr>
                <a:schemeClr val="dk1"/>
              </a:buClr>
              <a:buSzPct val="100000"/>
              <a:buChar char="•"/>
            </a:pPr>
            <a:r>
              <a:rPr lang="en-GB" sz="2200"/>
              <a:t>You cannot “doodle” on your exam papers – an examiner can refuse to mark your paper</a:t>
            </a:r>
            <a:endParaRPr/>
          </a:p>
          <a:p>
            <a:pPr indent="-228600" lvl="0" marL="228600" rtl="0" algn="l">
              <a:lnSpc>
                <a:spcPct val="90000"/>
              </a:lnSpc>
              <a:spcBef>
                <a:spcPts val="1000"/>
              </a:spcBef>
              <a:spcAft>
                <a:spcPts val="0"/>
              </a:spcAft>
              <a:buClr>
                <a:schemeClr val="dk1"/>
              </a:buClr>
              <a:buSzPct val="100000"/>
              <a:buChar char="•"/>
            </a:pPr>
            <a:r>
              <a:rPr lang="en-GB" sz="2200"/>
              <a:t>You cannot chew gum</a:t>
            </a:r>
            <a:endParaRPr/>
          </a:p>
          <a:p>
            <a:pPr indent="-228600" lvl="0" marL="228600" rtl="0" algn="l">
              <a:lnSpc>
                <a:spcPct val="90000"/>
              </a:lnSpc>
              <a:spcBef>
                <a:spcPts val="1000"/>
              </a:spcBef>
              <a:spcAft>
                <a:spcPts val="0"/>
              </a:spcAft>
              <a:buClr>
                <a:schemeClr val="dk1"/>
              </a:buClr>
              <a:buSzPct val="100000"/>
              <a:buChar char="•"/>
            </a:pPr>
            <a:r>
              <a:rPr lang="en-GB" sz="2200"/>
              <a:t>Any additional paper that you write on will be sent to the Examiner</a:t>
            </a:r>
            <a:endParaRPr/>
          </a:p>
          <a:p>
            <a:pPr indent="-228600" lvl="0" marL="228600" rtl="0" algn="l">
              <a:lnSpc>
                <a:spcPct val="90000"/>
              </a:lnSpc>
              <a:spcBef>
                <a:spcPts val="1000"/>
              </a:spcBef>
              <a:spcAft>
                <a:spcPts val="0"/>
              </a:spcAft>
              <a:buClr>
                <a:schemeClr val="dk1"/>
              </a:buClr>
              <a:buSzPct val="100000"/>
              <a:buChar char="•"/>
            </a:pPr>
            <a:r>
              <a:rPr lang="en-GB" sz="2200"/>
              <a:t>Year 11 – if you are wearing your leavers hoody, you must keep the hood down.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pic>
        <p:nvPicPr>
          <p:cNvPr id="213" name="Google Shape;213;p31"/>
          <p:cNvPicPr preferRelativeResize="0"/>
          <p:nvPr/>
        </p:nvPicPr>
        <p:blipFill rotWithShape="1">
          <a:blip r:embed="rId3">
            <a:alphaModFix/>
          </a:blip>
          <a:srcRect b="2692" l="0" r="0" t="0"/>
          <a:stretch/>
        </p:blipFill>
        <p:spPr>
          <a:xfrm>
            <a:off x="7308304" y="908720"/>
            <a:ext cx="1397269" cy="1512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p:nvPr/>
        </p:nvSpPr>
        <p:spPr>
          <a:xfrm>
            <a:off x="77772" y="1102305"/>
            <a:ext cx="138564" cy="276999"/>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id="97" name="Google Shape;97;p14"/>
          <p:cNvPicPr preferRelativeResize="0"/>
          <p:nvPr/>
        </p:nvPicPr>
        <p:blipFill rotWithShape="1">
          <a:blip r:embed="rId3">
            <a:alphaModFix/>
          </a:blip>
          <a:srcRect b="0" l="20255" r="24036" t="0"/>
          <a:stretch/>
        </p:blipFill>
        <p:spPr>
          <a:xfrm>
            <a:off x="7740352" y="404664"/>
            <a:ext cx="985838" cy="1181100"/>
          </a:xfrm>
          <a:prstGeom prst="rect">
            <a:avLst/>
          </a:prstGeom>
          <a:noFill/>
          <a:ln>
            <a:noFill/>
          </a:ln>
        </p:spPr>
      </p:pic>
      <p:sp>
        <p:nvSpPr>
          <p:cNvPr id="98" name="Google Shape;98;p14"/>
          <p:cNvSpPr/>
          <p:nvPr/>
        </p:nvSpPr>
        <p:spPr>
          <a:xfrm>
            <a:off x="539550" y="917926"/>
            <a:ext cx="7200900" cy="52899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GB" sz="3000" u="none">
                <a:solidFill>
                  <a:srgbClr val="005EB8"/>
                </a:solidFill>
                <a:latin typeface="Arial"/>
                <a:ea typeface="Arial"/>
                <a:cs typeface="Arial"/>
                <a:sym typeface="Arial"/>
              </a:rPr>
              <a:t>Exam stress </a:t>
            </a:r>
            <a:endParaRPr/>
          </a:p>
          <a:p>
            <a:pPr indent="0" lvl="0" marL="0" marR="0" rtl="0" algn="l">
              <a:spcBef>
                <a:spcPts val="0"/>
              </a:spcBef>
              <a:spcAft>
                <a:spcPts val="0"/>
              </a:spcAft>
              <a:buNone/>
            </a:pPr>
            <a:r>
              <a:t/>
            </a:r>
            <a:endParaRPr b="0" sz="2700" u="none">
              <a:solidFill>
                <a:schemeClr val="dk1"/>
              </a:solidFill>
              <a:latin typeface="Arial"/>
              <a:ea typeface="Arial"/>
              <a:cs typeface="Arial"/>
              <a:sym typeface="Arial"/>
            </a:endParaRPr>
          </a:p>
          <a:p>
            <a:pPr indent="0" lvl="0" marL="0" marR="0" rtl="0" algn="l">
              <a:spcBef>
                <a:spcPts val="0"/>
              </a:spcBef>
              <a:spcAft>
                <a:spcPts val="0"/>
              </a:spcAft>
              <a:buNone/>
            </a:pPr>
            <a:r>
              <a:rPr b="0" lang="en-GB" sz="2400" u="none">
                <a:solidFill>
                  <a:schemeClr val="dk1"/>
                </a:solidFill>
                <a:latin typeface="Arial"/>
                <a:ea typeface="Arial"/>
                <a:cs typeface="Arial"/>
                <a:sym typeface="Arial"/>
              </a:rPr>
              <a:t>It is normal to feel a bit worried about exams, especially if your child feels under pressure from school or family. </a:t>
            </a:r>
            <a:endParaRPr/>
          </a:p>
          <a:p>
            <a:pPr indent="0" lvl="0" marL="0" marR="0" rtl="0" algn="l">
              <a:spcBef>
                <a:spcPts val="0"/>
              </a:spcBef>
              <a:spcAft>
                <a:spcPts val="0"/>
              </a:spcAft>
              <a:buNone/>
            </a:pPr>
            <a:r>
              <a:rPr b="0" lang="en-GB" sz="2400" u="none">
                <a:solidFill>
                  <a:schemeClr val="dk1"/>
                </a:solidFill>
                <a:latin typeface="Arial"/>
                <a:ea typeface="Arial"/>
                <a:cs typeface="Arial"/>
                <a:sym typeface="Arial"/>
              </a:rPr>
              <a:t>Exam stress can cause young people to feel anxious or low in mood, and this might impact their sleep or appetite. </a:t>
            </a:r>
            <a:endParaRPr/>
          </a:p>
          <a:p>
            <a:pPr indent="0" lvl="0" marL="0" marR="0" rtl="0" algn="l">
              <a:spcBef>
                <a:spcPts val="0"/>
              </a:spcBef>
              <a:spcAft>
                <a:spcPts val="0"/>
              </a:spcAft>
              <a:buNone/>
            </a:pPr>
            <a:r>
              <a:rPr b="0" lang="en-GB" sz="2400" u="none">
                <a:solidFill>
                  <a:schemeClr val="dk1"/>
                </a:solidFill>
                <a:latin typeface="Arial"/>
                <a:ea typeface="Arial"/>
                <a:cs typeface="Arial"/>
                <a:sym typeface="Arial"/>
              </a:rPr>
              <a:t>If you recognise any of these feelings in your child, or are worried that exam pressure is taking over their life, we have some tips to help!</a:t>
            </a:r>
            <a:endParaRPr b="0" sz="240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More rules:	</a:t>
            </a:r>
            <a:endParaRPr/>
          </a:p>
        </p:txBody>
      </p:sp>
      <p:sp>
        <p:nvSpPr>
          <p:cNvPr id="219" name="Google Shape;219;p32"/>
          <p:cNvSpPr txBox="1"/>
          <p:nvPr>
            <p:ph idx="1" type="body"/>
          </p:nvPr>
        </p:nvSpPr>
        <p:spPr>
          <a:xfrm>
            <a:off x="589225" y="1973425"/>
            <a:ext cx="7886700" cy="42144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GB" sz="2400"/>
              <a:t>Use black ink  - papers are scanned and other colours are not clear. Erasable pens disappear under the heat of the scanners. </a:t>
            </a:r>
            <a:endParaRPr/>
          </a:p>
          <a:p>
            <a:pPr indent="-228600" lvl="0" marL="228600" rtl="0" algn="l">
              <a:lnSpc>
                <a:spcPct val="90000"/>
              </a:lnSpc>
              <a:spcBef>
                <a:spcPts val="1000"/>
              </a:spcBef>
              <a:spcAft>
                <a:spcPts val="0"/>
              </a:spcAft>
              <a:buClr>
                <a:schemeClr val="dk1"/>
              </a:buClr>
              <a:buSzPts val="2400"/>
              <a:buChar char="•"/>
            </a:pPr>
            <a:r>
              <a:rPr lang="en-GB" sz="2400"/>
              <a:t>No erasable pens/gel pens/correcting fluid are allowed </a:t>
            </a:r>
            <a:endParaRPr/>
          </a:p>
          <a:p>
            <a:pPr indent="-228600" lvl="0" marL="228600" rtl="0" algn="l">
              <a:lnSpc>
                <a:spcPct val="90000"/>
              </a:lnSpc>
              <a:spcBef>
                <a:spcPts val="1000"/>
              </a:spcBef>
              <a:spcAft>
                <a:spcPts val="0"/>
              </a:spcAft>
              <a:buClr>
                <a:schemeClr val="dk1"/>
              </a:buClr>
              <a:buSzPts val="2400"/>
              <a:buChar char="•"/>
            </a:pPr>
            <a:r>
              <a:rPr lang="en-GB" sz="2400"/>
              <a:t>Highlighters can be used to highlight parts of a question/phrase only! You cannot highlight/underline any part of your answer</a:t>
            </a:r>
            <a:endParaRPr/>
          </a:p>
          <a:p>
            <a:pPr indent="-228600" lvl="0" marL="228600" rtl="0" algn="l">
              <a:lnSpc>
                <a:spcPct val="90000"/>
              </a:lnSpc>
              <a:spcBef>
                <a:spcPts val="1000"/>
              </a:spcBef>
              <a:spcAft>
                <a:spcPts val="0"/>
              </a:spcAft>
              <a:buClr>
                <a:schemeClr val="dk1"/>
              </a:buClr>
              <a:buSzPts val="2400"/>
              <a:buChar char="•"/>
            </a:pPr>
            <a:r>
              <a:rPr lang="en-GB" sz="2400"/>
              <a:t>The exam is treated as in progress from the time you enter the room until the moment you leave it. </a:t>
            </a:r>
            <a:endParaRPr/>
          </a:p>
          <a:p>
            <a:pPr indent="-228600" lvl="0" marL="228600" rtl="0" algn="l">
              <a:lnSpc>
                <a:spcPct val="90000"/>
              </a:lnSpc>
              <a:spcBef>
                <a:spcPts val="1000"/>
              </a:spcBef>
              <a:spcAft>
                <a:spcPts val="0"/>
              </a:spcAft>
              <a:buClr>
                <a:schemeClr val="dk1"/>
              </a:buClr>
              <a:buSzPts val="2400"/>
              <a:buChar char="•"/>
            </a:pPr>
            <a:r>
              <a:rPr lang="en-GB" sz="2400"/>
              <a:t>You can’t have a new paper if you make a mess of the first one!</a:t>
            </a:r>
            <a:endParaRPr/>
          </a:p>
        </p:txBody>
      </p:sp>
      <p:pic>
        <p:nvPicPr>
          <p:cNvPr id="220" name="Google Shape;220;p32"/>
          <p:cNvPicPr preferRelativeResize="0"/>
          <p:nvPr/>
        </p:nvPicPr>
        <p:blipFill rotWithShape="1">
          <a:blip r:embed="rId3">
            <a:alphaModFix/>
          </a:blip>
          <a:srcRect b="0" l="0" r="0" t="0"/>
          <a:stretch/>
        </p:blipFill>
        <p:spPr>
          <a:xfrm>
            <a:off x="6832600" y="365127"/>
            <a:ext cx="2018553" cy="1655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Invigilators </a:t>
            </a:r>
            <a:endParaRPr/>
          </a:p>
        </p:txBody>
      </p:sp>
      <p:sp>
        <p:nvSpPr>
          <p:cNvPr id="226" name="Google Shape;226;p33"/>
          <p:cNvSpPr txBox="1"/>
          <p:nvPr>
            <p:ph idx="1" type="body"/>
          </p:nvPr>
        </p:nvSpPr>
        <p:spPr>
          <a:xfrm>
            <a:off x="467544" y="1772816"/>
            <a:ext cx="8047806" cy="39253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Can only read the instructions on the front of the question paper to a candidate. They cannot read any part of a question to a candidate. They cannot explain what something means. </a:t>
            </a:r>
            <a:endParaRPr/>
          </a:p>
          <a:p>
            <a:pPr indent="-228600" lvl="0" marL="228600" rtl="0" algn="l">
              <a:lnSpc>
                <a:spcPct val="90000"/>
              </a:lnSpc>
              <a:spcBef>
                <a:spcPts val="1000"/>
              </a:spcBef>
              <a:spcAft>
                <a:spcPts val="0"/>
              </a:spcAft>
              <a:buClr>
                <a:schemeClr val="dk1"/>
              </a:buClr>
              <a:buSzPts val="2000"/>
              <a:buChar char="•"/>
            </a:pPr>
            <a:r>
              <a:rPr lang="en-GB" sz="2000"/>
              <a:t>They cannot comment if a candidate believes there is an error on the question paper. If this occurs they will inform the Exams Officer immediately. They will not communicate with the candidates unless directed by the exam board. </a:t>
            </a:r>
            <a:endParaRPr/>
          </a:p>
          <a:p>
            <a:pPr indent="-228600" lvl="0" marL="228600" rtl="0" algn="l">
              <a:lnSpc>
                <a:spcPct val="90000"/>
              </a:lnSpc>
              <a:spcBef>
                <a:spcPts val="1000"/>
              </a:spcBef>
              <a:spcAft>
                <a:spcPts val="0"/>
              </a:spcAft>
              <a:buClr>
                <a:schemeClr val="dk1"/>
              </a:buClr>
              <a:buSzPts val="2000"/>
              <a:buChar char="•"/>
            </a:pPr>
            <a:r>
              <a:rPr lang="en-GB" sz="2000"/>
              <a:t>They cannot give any advice or comment on a candidate’s work </a:t>
            </a:r>
            <a:endParaRPr/>
          </a:p>
          <a:p>
            <a:pPr indent="-228600" lvl="0" marL="228600" rtl="0" algn="l">
              <a:lnSpc>
                <a:spcPct val="90000"/>
              </a:lnSpc>
              <a:spcBef>
                <a:spcPts val="1000"/>
              </a:spcBef>
              <a:spcAft>
                <a:spcPts val="0"/>
              </a:spcAft>
              <a:buClr>
                <a:schemeClr val="dk1"/>
              </a:buClr>
              <a:buSzPts val="2000"/>
              <a:buChar char="•"/>
            </a:pPr>
            <a:r>
              <a:rPr lang="en-GB" sz="2000"/>
              <a:t>If they believe there is ANY sign of communication/cheating they will warn the candidates involved and this will be recorded and sent to the Exam Boards.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Invigilators </a:t>
            </a:r>
            <a:endParaRPr/>
          </a:p>
        </p:txBody>
      </p:sp>
      <p:sp>
        <p:nvSpPr>
          <p:cNvPr id="232" name="Google Shape;232;p34"/>
          <p:cNvSpPr txBox="1"/>
          <p:nvPr>
            <p:ph idx="1" type="body"/>
          </p:nvPr>
        </p:nvSpPr>
        <p:spPr>
          <a:xfrm>
            <a:off x="508001" y="1891571"/>
            <a:ext cx="7886700" cy="39253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They will have their mobile phones as they will use these to contact school if any issues arise. These will be on silent and only to be used in an emergency.</a:t>
            </a:r>
            <a:endParaRPr/>
          </a:p>
          <a:p>
            <a:pPr indent="-228600" lvl="0" marL="228600" rtl="0" algn="l">
              <a:lnSpc>
                <a:spcPct val="90000"/>
              </a:lnSpc>
              <a:spcBef>
                <a:spcPts val="1000"/>
              </a:spcBef>
              <a:spcAft>
                <a:spcPts val="0"/>
              </a:spcAft>
              <a:buClr>
                <a:schemeClr val="dk1"/>
              </a:buClr>
              <a:buSzPts val="2400"/>
              <a:buChar char="•"/>
            </a:pPr>
            <a:r>
              <a:rPr lang="en-GB" sz="2400"/>
              <a:t>They will move around the room – it is part of the requirements of their role.</a:t>
            </a:r>
            <a:endParaRPr/>
          </a:p>
          <a:p>
            <a:pPr indent="-228600" lvl="0" marL="228600" rtl="0" algn="l">
              <a:lnSpc>
                <a:spcPct val="90000"/>
              </a:lnSpc>
              <a:spcBef>
                <a:spcPts val="1000"/>
              </a:spcBef>
              <a:spcAft>
                <a:spcPts val="0"/>
              </a:spcAft>
              <a:buClr>
                <a:schemeClr val="dk1"/>
              </a:buClr>
              <a:buSzPts val="2400"/>
              <a:buChar char="•"/>
            </a:pPr>
            <a:r>
              <a:rPr lang="en-GB" sz="2400"/>
              <a:t>They cannot leave the hall until they are replaced by someone else – a specific number of invigilators has to be maintained during an exam.</a:t>
            </a:r>
            <a:endParaRPr/>
          </a:p>
          <a:p>
            <a:pPr indent="-133350" lvl="0" marL="228600" rtl="0" algn="l">
              <a:lnSpc>
                <a:spcPct val="90000"/>
              </a:lnSpc>
              <a:spcBef>
                <a:spcPts val="1000"/>
              </a:spcBef>
              <a:spcAft>
                <a:spcPts val="0"/>
              </a:spcAft>
              <a:buClr>
                <a:schemeClr val="dk1"/>
              </a:buClr>
              <a:buSzPts val="1500"/>
              <a:buNone/>
            </a:pPr>
            <a:r>
              <a:t/>
            </a:r>
            <a:endParaRPr sz="1500"/>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508001" y="548680"/>
            <a:ext cx="6447501" cy="72614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General Advice</a:t>
            </a:r>
            <a:endParaRPr/>
          </a:p>
        </p:txBody>
      </p:sp>
      <p:sp>
        <p:nvSpPr>
          <p:cNvPr id="238" name="Google Shape;238;p35"/>
          <p:cNvSpPr txBox="1"/>
          <p:nvPr>
            <p:ph idx="1" type="body"/>
          </p:nvPr>
        </p:nvSpPr>
        <p:spPr>
          <a:xfrm>
            <a:off x="395536" y="1556792"/>
            <a:ext cx="6447501" cy="4277340"/>
          </a:xfrm>
          <a:prstGeom prst="rect">
            <a:avLst/>
          </a:prstGeom>
          <a:noFill/>
          <a:ln>
            <a:noFill/>
          </a:ln>
        </p:spPr>
        <p:txBody>
          <a:bodyPr anchorCtr="0" anchor="t" bIns="45700" lIns="91425" spcFirstLastPara="1" rIns="91425" wrap="square" tIns="45700">
            <a:normAutofit fontScale="92500" lnSpcReduction="20000"/>
          </a:bodyPr>
          <a:lstStyle/>
          <a:p>
            <a:pPr indent="-217170" lvl="0" marL="228600" rtl="0" algn="l">
              <a:lnSpc>
                <a:spcPct val="90000"/>
              </a:lnSpc>
              <a:spcBef>
                <a:spcPts val="0"/>
              </a:spcBef>
              <a:spcAft>
                <a:spcPts val="0"/>
              </a:spcAft>
              <a:buClr>
                <a:schemeClr val="dk1"/>
              </a:buClr>
              <a:buSzPct val="100000"/>
              <a:buChar char="•"/>
            </a:pPr>
            <a:r>
              <a:rPr lang="en-GB" sz="2400"/>
              <a:t>Go to the toilet </a:t>
            </a:r>
            <a:r>
              <a:rPr lang="en-GB" sz="2400">
                <a:solidFill>
                  <a:srgbClr val="FF0000"/>
                </a:solidFill>
              </a:rPr>
              <a:t>before</a:t>
            </a:r>
            <a:r>
              <a:rPr lang="en-GB" sz="2400"/>
              <a:t> the exam. </a:t>
            </a:r>
            <a:endParaRPr/>
          </a:p>
          <a:p>
            <a:pPr indent="-217170" lvl="0" marL="228600" rtl="0" algn="l">
              <a:lnSpc>
                <a:spcPct val="90000"/>
              </a:lnSpc>
              <a:spcBef>
                <a:spcPts val="1000"/>
              </a:spcBef>
              <a:spcAft>
                <a:spcPts val="0"/>
              </a:spcAft>
              <a:buClr>
                <a:schemeClr val="dk1"/>
              </a:buClr>
              <a:buSzPct val="100000"/>
              <a:buChar char="•"/>
            </a:pPr>
            <a:r>
              <a:rPr lang="en-GB" sz="2400"/>
              <a:t>Read the exam paper thoroughly – right to the back page.</a:t>
            </a:r>
            <a:endParaRPr/>
          </a:p>
          <a:p>
            <a:pPr indent="-217170" lvl="0" marL="228600" rtl="0" algn="l">
              <a:lnSpc>
                <a:spcPct val="90000"/>
              </a:lnSpc>
              <a:spcBef>
                <a:spcPts val="1000"/>
              </a:spcBef>
              <a:spcAft>
                <a:spcPts val="0"/>
              </a:spcAft>
              <a:buClr>
                <a:schemeClr val="dk1"/>
              </a:buClr>
              <a:buSzPct val="100000"/>
              <a:buChar char="•"/>
            </a:pPr>
            <a:r>
              <a:rPr lang="en-GB" sz="2400"/>
              <a:t>If you need any assistance, raise a hand and wait.</a:t>
            </a:r>
            <a:endParaRPr/>
          </a:p>
          <a:p>
            <a:pPr indent="-217170" lvl="0" marL="228600" rtl="0" algn="l">
              <a:lnSpc>
                <a:spcPct val="90000"/>
              </a:lnSpc>
              <a:spcBef>
                <a:spcPts val="1000"/>
              </a:spcBef>
              <a:spcAft>
                <a:spcPts val="0"/>
              </a:spcAft>
              <a:buClr>
                <a:schemeClr val="dk1"/>
              </a:buClr>
              <a:buSzPct val="100000"/>
              <a:buChar char="•"/>
            </a:pPr>
            <a:r>
              <a:rPr lang="en-GB" sz="2400"/>
              <a:t>If you require more paper for an answer, please raise your hand. Do not squash in your answers, the scanned copy may not pick it up. </a:t>
            </a:r>
            <a:endParaRPr/>
          </a:p>
          <a:p>
            <a:pPr indent="-217170" lvl="0" marL="228600" rtl="0" algn="l">
              <a:lnSpc>
                <a:spcPct val="90000"/>
              </a:lnSpc>
              <a:spcBef>
                <a:spcPts val="1000"/>
              </a:spcBef>
              <a:spcAft>
                <a:spcPts val="0"/>
              </a:spcAft>
              <a:buClr>
                <a:schemeClr val="dk1"/>
              </a:buClr>
              <a:buSzPct val="100000"/>
              <a:buChar char="•"/>
            </a:pPr>
            <a:r>
              <a:rPr lang="en-GB" sz="2400"/>
              <a:t>Use all the available time.</a:t>
            </a:r>
            <a:endParaRPr/>
          </a:p>
          <a:p>
            <a:pPr indent="-217170" lvl="0" marL="228600" rtl="0" algn="l">
              <a:lnSpc>
                <a:spcPct val="90000"/>
              </a:lnSpc>
              <a:spcBef>
                <a:spcPts val="1000"/>
              </a:spcBef>
              <a:spcAft>
                <a:spcPts val="0"/>
              </a:spcAft>
              <a:buClr>
                <a:schemeClr val="dk1"/>
              </a:buClr>
              <a:buSzPct val="100000"/>
              <a:buChar char="•"/>
            </a:pPr>
            <a:r>
              <a:rPr lang="en-GB" sz="2400"/>
              <a:t>If you have finished early, please have consideration for others and ensure you are not causing any disturbance.</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p:txBody>
      </p:sp>
      <p:pic>
        <p:nvPicPr>
          <p:cNvPr id="239" name="Google Shape;239;p35"/>
          <p:cNvPicPr preferRelativeResize="0"/>
          <p:nvPr/>
        </p:nvPicPr>
        <p:blipFill rotWithShape="1">
          <a:blip r:embed="rId3">
            <a:alphaModFix/>
          </a:blip>
          <a:srcRect b="0" l="0" r="0" t="0"/>
          <a:stretch/>
        </p:blipFill>
        <p:spPr>
          <a:xfrm>
            <a:off x="6955502" y="1023868"/>
            <a:ext cx="1971675" cy="23210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What to do if a student is unwell on the day of an exam</a:t>
            </a:r>
            <a:endParaRPr/>
          </a:p>
        </p:txBody>
      </p:sp>
      <p:sp>
        <p:nvSpPr>
          <p:cNvPr id="245" name="Google Shape;245;p3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fontScale="92500" lnSpcReduction="20000"/>
          </a:bodyPr>
          <a:lstStyle/>
          <a:p>
            <a:pPr indent="-256474" lvl="0" marL="228600" rtl="0" algn="l">
              <a:lnSpc>
                <a:spcPct val="90000"/>
              </a:lnSpc>
              <a:spcBef>
                <a:spcPts val="0"/>
              </a:spcBef>
              <a:spcAft>
                <a:spcPts val="0"/>
              </a:spcAft>
              <a:buClr>
                <a:schemeClr val="dk1"/>
              </a:buClr>
              <a:buSzPct val="100000"/>
              <a:buChar char="•"/>
            </a:pPr>
            <a:r>
              <a:rPr lang="en-GB" sz="3069"/>
              <a:t>If they feel unwell on the day of an exam please let school know as soon as possible so we can make necessary arrangements for them. </a:t>
            </a:r>
            <a:endParaRPr sz="3469"/>
          </a:p>
          <a:p>
            <a:pPr indent="-256474" lvl="0" marL="228600" rtl="0" algn="l">
              <a:lnSpc>
                <a:spcPct val="90000"/>
              </a:lnSpc>
              <a:spcBef>
                <a:spcPts val="1000"/>
              </a:spcBef>
              <a:spcAft>
                <a:spcPts val="0"/>
              </a:spcAft>
              <a:buClr>
                <a:schemeClr val="dk1"/>
              </a:buClr>
              <a:buSzPct val="100000"/>
              <a:buChar char="•"/>
            </a:pPr>
            <a:r>
              <a:rPr lang="en-GB" sz="3069"/>
              <a:t>We strongly recommend they come in to take the exam still as in the majority of cases it is far better to take the exam.</a:t>
            </a:r>
            <a:endParaRPr sz="3469"/>
          </a:p>
          <a:p>
            <a:pPr indent="-76200" lvl="0" marL="228600" rtl="0" algn="l">
              <a:lnSpc>
                <a:spcPct val="90000"/>
              </a:lnSpc>
              <a:spcBef>
                <a:spcPts val="1000"/>
              </a:spcBef>
              <a:spcAft>
                <a:spcPts val="0"/>
              </a:spcAft>
              <a:buClr>
                <a:schemeClr val="dk1"/>
              </a:buClr>
              <a:buSzPct val="100000"/>
              <a:buNone/>
            </a:pPr>
            <a:r>
              <a:t/>
            </a:r>
            <a:endParaRPr sz="2400"/>
          </a:p>
          <a:p>
            <a:pPr indent="0" lvl="0" marL="0" rtl="0" algn="ctr">
              <a:lnSpc>
                <a:spcPct val="90000"/>
              </a:lnSpc>
              <a:spcBef>
                <a:spcPts val="1000"/>
              </a:spcBef>
              <a:spcAft>
                <a:spcPts val="0"/>
              </a:spcAft>
              <a:buClr>
                <a:schemeClr val="dk1"/>
              </a:buClr>
              <a:buSzPct val="100000"/>
              <a:buNone/>
            </a:pPr>
            <a:r>
              <a:rPr lang="en-GB" sz="2400"/>
              <a:t>PLEASE BE AWARE THAT CONTRARY TO POPULAR BELIEF </a:t>
            </a:r>
            <a:endParaRPr/>
          </a:p>
          <a:p>
            <a:pPr indent="0" lvl="0" marL="0" rtl="0" algn="ctr">
              <a:lnSpc>
                <a:spcPct val="90000"/>
              </a:lnSpc>
              <a:spcBef>
                <a:spcPts val="1000"/>
              </a:spcBef>
              <a:spcAft>
                <a:spcPts val="0"/>
              </a:spcAft>
              <a:buClr>
                <a:schemeClr val="dk1"/>
              </a:buClr>
              <a:buSzPct val="100000"/>
              <a:buNone/>
            </a:pPr>
            <a:r>
              <a:rPr lang="en-GB" sz="2400"/>
              <a:t>EXAM BOARDS DO NOT JUST GIVE STUDENTS A GRADE IF THEY ARE ABSENT</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If they are late to school, can they still sit the exam?</a:t>
            </a:r>
            <a:endParaRPr/>
          </a:p>
        </p:txBody>
      </p:sp>
      <p:sp>
        <p:nvSpPr>
          <p:cNvPr id="251" name="Google Shape;251;p37"/>
          <p:cNvSpPr txBox="1"/>
          <p:nvPr>
            <p:ph idx="1" type="body"/>
          </p:nvPr>
        </p:nvSpPr>
        <p:spPr>
          <a:xfrm>
            <a:off x="508000" y="2099651"/>
            <a:ext cx="8007300" cy="3604800"/>
          </a:xfrm>
          <a:prstGeom prst="rect">
            <a:avLst/>
          </a:prstGeom>
          <a:noFill/>
          <a:ln>
            <a:noFill/>
          </a:ln>
        </p:spPr>
        <p:txBody>
          <a:bodyPr anchorCtr="0" anchor="t" bIns="45700" lIns="91425" spcFirstLastPara="1" rIns="91425" wrap="square" tIns="45700">
            <a:normAutofit fontScale="70000" lnSpcReduction="20000"/>
          </a:bodyPr>
          <a:lstStyle/>
          <a:p>
            <a:pPr indent="-90804" lvl="0" marL="228600" rtl="0" algn="l">
              <a:lnSpc>
                <a:spcPct val="90000"/>
              </a:lnSpc>
              <a:spcBef>
                <a:spcPts val="0"/>
              </a:spcBef>
              <a:spcAft>
                <a:spcPts val="0"/>
              </a:spcAft>
              <a:buClr>
                <a:schemeClr val="dk1"/>
              </a:buClr>
              <a:buSzPct val="100000"/>
              <a:buNone/>
            </a:pPr>
            <a:r>
              <a:t/>
            </a:r>
            <a:endParaRPr/>
          </a:p>
          <a:p>
            <a:pPr indent="-242951" lvl="0" marL="228600" rtl="0" algn="l">
              <a:lnSpc>
                <a:spcPct val="90000"/>
              </a:lnSpc>
              <a:spcBef>
                <a:spcPts val="1000"/>
              </a:spcBef>
              <a:spcAft>
                <a:spcPts val="0"/>
              </a:spcAft>
              <a:buClr>
                <a:schemeClr val="dk1"/>
              </a:buClr>
              <a:buSzPct val="100000"/>
              <a:buChar char="•"/>
            </a:pPr>
            <a:r>
              <a:rPr lang="en-GB" sz="3422"/>
              <a:t>If the bus is late or doesn’t pick them up please make sure they let school reception know as soon as possible. They will inform us and we can make arrangements for them. </a:t>
            </a:r>
            <a:endParaRPr sz="3422"/>
          </a:p>
          <a:p>
            <a:pPr indent="-242951" lvl="0" marL="228600" rtl="0" algn="l">
              <a:lnSpc>
                <a:spcPct val="90000"/>
              </a:lnSpc>
              <a:spcBef>
                <a:spcPts val="1000"/>
              </a:spcBef>
              <a:spcAft>
                <a:spcPts val="0"/>
              </a:spcAft>
              <a:buClr>
                <a:schemeClr val="dk1"/>
              </a:buClr>
              <a:buSzPct val="100000"/>
              <a:buChar char="•"/>
            </a:pPr>
            <a:r>
              <a:rPr lang="en-GB" sz="3422"/>
              <a:t>Once they arrive at school please go straight to school reception and wait there. A member of exam staff will come to collect them and escort them to the exam room. </a:t>
            </a:r>
            <a:endParaRPr sz="3422"/>
          </a:p>
          <a:p>
            <a:pPr indent="-242951" lvl="0" marL="228600" rtl="0" algn="l">
              <a:lnSpc>
                <a:spcPct val="90000"/>
              </a:lnSpc>
              <a:spcBef>
                <a:spcPts val="1000"/>
              </a:spcBef>
              <a:spcAft>
                <a:spcPts val="0"/>
              </a:spcAft>
              <a:buClr>
                <a:schemeClr val="dk1"/>
              </a:buClr>
              <a:buSzPct val="100000"/>
              <a:buChar char="•"/>
            </a:pPr>
            <a:r>
              <a:rPr lang="en-GB" sz="3422"/>
              <a:t>THEY CANNOT ENTER AN EXAM ROOM WITHOUT BEING WITH A MEMBER OF STAFF</a:t>
            </a:r>
            <a:endParaRPr sz="3422"/>
          </a:p>
          <a:p>
            <a:pPr indent="-242951" lvl="0" marL="228600" rtl="0" algn="l">
              <a:lnSpc>
                <a:spcPct val="90000"/>
              </a:lnSpc>
              <a:spcBef>
                <a:spcPts val="1000"/>
              </a:spcBef>
              <a:spcAft>
                <a:spcPts val="0"/>
              </a:spcAft>
              <a:buClr>
                <a:schemeClr val="dk1"/>
              </a:buClr>
              <a:buSzPct val="100000"/>
              <a:buChar char="•"/>
            </a:pPr>
            <a:r>
              <a:rPr lang="en-GB" sz="3422"/>
              <a:t>Please remember that depending on how late they are the exam board may not accept the paper.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Personal Difficulties	</a:t>
            </a:r>
            <a:endParaRPr/>
          </a:p>
        </p:txBody>
      </p:sp>
      <p:sp>
        <p:nvSpPr>
          <p:cNvPr id="257" name="Google Shape;257;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There is a possibility of some consideration being granted by Exam Boards. For example a recent bereavement within your family, severe illness of immediate family member or illness of candidate at the time of the exams.  </a:t>
            </a:r>
            <a:endParaRPr/>
          </a:p>
          <a:p>
            <a:pPr indent="-228600" lvl="0" marL="228600" rtl="0" algn="l">
              <a:lnSpc>
                <a:spcPct val="90000"/>
              </a:lnSpc>
              <a:spcBef>
                <a:spcPts val="1000"/>
              </a:spcBef>
              <a:spcAft>
                <a:spcPts val="0"/>
              </a:spcAft>
              <a:buClr>
                <a:schemeClr val="dk1"/>
              </a:buClr>
              <a:buSzPts val="2400"/>
              <a:buChar char="•"/>
            </a:pPr>
            <a:r>
              <a:rPr lang="en-GB" sz="2400"/>
              <a:t>By not attending the exam they are limiting their chances of success. Exam Boards are not known to be generous. </a:t>
            </a:r>
            <a:endParaRPr/>
          </a:p>
          <a:p>
            <a:pPr indent="-228600" lvl="0" marL="228600" rtl="0" algn="l">
              <a:lnSpc>
                <a:spcPct val="90000"/>
              </a:lnSpc>
              <a:spcBef>
                <a:spcPts val="1000"/>
              </a:spcBef>
              <a:spcAft>
                <a:spcPts val="0"/>
              </a:spcAft>
              <a:buClr>
                <a:schemeClr val="dk1"/>
              </a:buClr>
              <a:buSzPts val="2400"/>
              <a:buChar char="•"/>
            </a:pPr>
            <a:r>
              <a:rPr lang="en-GB" sz="2400"/>
              <a:t>If you believe your child may be entitled to this consideration please speak to Mrs Bauwens (or your pastoral manager). </a:t>
            </a:r>
            <a:endParaRPr/>
          </a:p>
          <a:p>
            <a:pPr indent="-228600" lvl="0" marL="228600" rtl="0" algn="l">
              <a:lnSpc>
                <a:spcPct val="90000"/>
              </a:lnSpc>
              <a:spcBef>
                <a:spcPts val="1000"/>
              </a:spcBef>
              <a:spcAft>
                <a:spcPts val="0"/>
              </a:spcAft>
              <a:buClr>
                <a:schemeClr val="dk1"/>
              </a:buClr>
              <a:buSzPts val="2400"/>
              <a:buChar char="•"/>
            </a:pPr>
            <a:r>
              <a:rPr lang="en-GB" sz="2400"/>
              <a:t>There is a deadline for applications – telling us on results day is too late!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Myths </a:t>
            </a:r>
            <a:endParaRPr/>
          </a:p>
        </p:txBody>
      </p:sp>
      <p:sp>
        <p:nvSpPr>
          <p:cNvPr id="263" name="Google Shape;263;p39"/>
          <p:cNvSpPr txBox="1"/>
          <p:nvPr>
            <p:ph idx="1" type="body"/>
          </p:nvPr>
        </p:nvSpPr>
        <p:spPr>
          <a:xfrm>
            <a:off x="508000" y="1690701"/>
            <a:ext cx="8096400" cy="4139700"/>
          </a:xfrm>
          <a:prstGeom prst="rect">
            <a:avLst/>
          </a:prstGeom>
          <a:noFill/>
          <a:ln>
            <a:noFill/>
          </a:ln>
        </p:spPr>
        <p:txBody>
          <a:bodyPr anchorCtr="0" anchor="t" bIns="45700" lIns="91425" spcFirstLastPara="1" rIns="91425" wrap="square" tIns="45700">
            <a:normAutofit/>
          </a:bodyPr>
          <a:lstStyle/>
          <a:p>
            <a:pPr indent="-240030" lvl="0" marL="228600" rtl="0" algn="l">
              <a:lnSpc>
                <a:spcPct val="90000"/>
              </a:lnSpc>
              <a:spcBef>
                <a:spcPts val="0"/>
              </a:spcBef>
              <a:spcAft>
                <a:spcPts val="0"/>
              </a:spcAft>
              <a:buClr>
                <a:schemeClr val="dk1"/>
              </a:buClr>
              <a:buSzPts val="2400"/>
              <a:buChar char="•"/>
            </a:pPr>
            <a:r>
              <a:rPr lang="en-GB" sz="2400"/>
              <a:t>It is not true that if you are unwell on the day of your exam you will receive an estimated grade (these don’t exist anymore)! </a:t>
            </a:r>
            <a:endParaRPr/>
          </a:p>
          <a:p>
            <a:pPr indent="-240030" lvl="0" marL="228600" rtl="0" algn="l">
              <a:lnSpc>
                <a:spcPct val="90000"/>
              </a:lnSpc>
              <a:spcBef>
                <a:spcPts val="1000"/>
              </a:spcBef>
              <a:spcAft>
                <a:spcPts val="0"/>
              </a:spcAft>
              <a:buClr>
                <a:schemeClr val="dk1"/>
              </a:buClr>
              <a:buSzPts val="2400"/>
              <a:buChar char="•"/>
            </a:pPr>
            <a:r>
              <a:rPr lang="en-GB" sz="2400"/>
              <a:t>It is not true that you can leave an exam after 20 minutes or an hour. You are expected to stay for the duration of the exam unless alternative provision has been made for you.  </a:t>
            </a:r>
            <a:endParaRPr/>
          </a:p>
          <a:p>
            <a:pPr indent="-240030" lvl="0" marL="228600" rtl="0" algn="l">
              <a:lnSpc>
                <a:spcPct val="90000"/>
              </a:lnSpc>
              <a:spcBef>
                <a:spcPts val="1000"/>
              </a:spcBef>
              <a:spcAft>
                <a:spcPts val="0"/>
              </a:spcAft>
              <a:buClr>
                <a:schemeClr val="dk1"/>
              </a:buClr>
              <a:buSzPts val="2400"/>
              <a:buChar char="•"/>
            </a:pPr>
            <a:r>
              <a:rPr lang="en-GB" sz="2400"/>
              <a:t>If a fire alarm disturbs an exam this does not mean you will be awarded your estimated/predicted grade. Where possible the exam board will expect candidates to continue with the exam. An application for special consideration will be made for all candidates affected. </a:t>
            </a:r>
            <a:endParaRPr sz="1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0"/>
          <p:cNvSpPr txBox="1"/>
          <p:nvPr>
            <p:ph type="title"/>
          </p:nvPr>
        </p:nvSpPr>
        <p:spPr>
          <a:xfrm>
            <a:off x="518844" y="764704"/>
            <a:ext cx="6447501" cy="65598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Malpractice</a:t>
            </a:r>
            <a:endParaRPr/>
          </a:p>
        </p:txBody>
      </p:sp>
      <p:sp>
        <p:nvSpPr>
          <p:cNvPr id="270" name="Google Shape;270;p40"/>
          <p:cNvSpPr txBox="1"/>
          <p:nvPr>
            <p:ph idx="1" type="body"/>
          </p:nvPr>
        </p:nvSpPr>
        <p:spPr>
          <a:xfrm>
            <a:off x="508000" y="1760775"/>
            <a:ext cx="8048700" cy="40821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rgbClr val="595959"/>
              </a:buClr>
              <a:buSzPts val="1800"/>
              <a:buNone/>
            </a:pPr>
            <a:r>
              <a:rPr lang="en-GB" sz="2400">
                <a:solidFill>
                  <a:srgbClr val="595959"/>
                </a:solidFill>
              </a:rPr>
              <a:t>Examples of malpractice are: </a:t>
            </a:r>
            <a:endParaRPr/>
          </a:p>
          <a:p>
            <a:pPr indent="0" lvl="0" marL="0" rtl="0" algn="l">
              <a:lnSpc>
                <a:spcPct val="115000"/>
              </a:lnSpc>
              <a:spcBef>
                <a:spcPts val="0"/>
              </a:spcBef>
              <a:spcAft>
                <a:spcPts val="0"/>
              </a:spcAft>
              <a:buClr>
                <a:schemeClr val="dk1"/>
              </a:buClr>
              <a:buSzPts val="1800"/>
              <a:buNone/>
            </a:pPr>
            <a:r>
              <a:t/>
            </a:r>
            <a:endParaRPr sz="2400">
              <a:solidFill>
                <a:srgbClr val="595959"/>
              </a:solidFill>
            </a:endParaRPr>
          </a:p>
          <a:p>
            <a:pPr indent="-228600" lvl="0" marL="228600" rtl="0" algn="l">
              <a:lnSpc>
                <a:spcPct val="115000"/>
              </a:lnSpc>
              <a:spcBef>
                <a:spcPts val="0"/>
              </a:spcBef>
              <a:spcAft>
                <a:spcPts val="0"/>
              </a:spcAft>
              <a:buClr>
                <a:schemeClr val="dk1"/>
              </a:buClr>
              <a:buSzPts val="1800"/>
              <a:buFont typeface="Noto Sans Symbols"/>
              <a:buChar char="⮚"/>
            </a:pPr>
            <a:r>
              <a:rPr lang="en-GB" sz="2400"/>
              <a:t>Possession of watch/mobile/earpods etc – even if switched off in a pocket. They are not allowed in the exam room</a:t>
            </a:r>
            <a:endParaRPr/>
          </a:p>
          <a:p>
            <a:pPr indent="-228600" lvl="0" marL="228600" rtl="0" algn="l">
              <a:lnSpc>
                <a:spcPct val="115000"/>
              </a:lnSpc>
              <a:spcBef>
                <a:spcPts val="0"/>
              </a:spcBef>
              <a:spcAft>
                <a:spcPts val="0"/>
              </a:spcAft>
              <a:buClr>
                <a:schemeClr val="dk1"/>
              </a:buClr>
              <a:buSzPts val="1800"/>
              <a:buFont typeface="Noto Sans Symbols"/>
              <a:buChar char="⮚"/>
            </a:pPr>
            <a:r>
              <a:rPr lang="en-GB" sz="2400"/>
              <a:t>Writing/drawing inappropriate or offensive material</a:t>
            </a:r>
            <a:endParaRPr/>
          </a:p>
          <a:p>
            <a:pPr indent="-228600" lvl="0" marL="228600" rtl="0" algn="l">
              <a:lnSpc>
                <a:spcPct val="115000"/>
              </a:lnSpc>
              <a:spcBef>
                <a:spcPts val="0"/>
              </a:spcBef>
              <a:spcAft>
                <a:spcPts val="0"/>
              </a:spcAft>
              <a:buClr>
                <a:schemeClr val="dk1"/>
              </a:buClr>
              <a:buSzPts val="1800"/>
              <a:buFont typeface="Noto Sans Symbols"/>
              <a:buChar char="⮚"/>
            </a:pPr>
            <a:r>
              <a:rPr lang="en-GB" sz="2400"/>
              <a:t>Talking/disruption</a:t>
            </a:r>
            <a:endParaRPr/>
          </a:p>
          <a:p>
            <a:pPr indent="-228600" lvl="0" marL="228600" rtl="0" algn="l">
              <a:lnSpc>
                <a:spcPct val="115000"/>
              </a:lnSpc>
              <a:spcBef>
                <a:spcPts val="0"/>
              </a:spcBef>
              <a:spcAft>
                <a:spcPts val="0"/>
              </a:spcAft>
              <a:buClr>
                <a:schemeClr val="dk1"/>
              </a:buClr>
              <a:buSzPts val="1800"/>
              <a:buFont typeface="Noto Sans Symbols"/>
              <a:buChar char="⮚"/>
            </a:pPr>
            <a:r>
              <a:rPr lang="en-GB" sz="2400"/>
              <a:t>Trying to catch someone’s attention</a:t>
            </a:r>
            <a:endParaRPr/>
          </a:p>
          <a:p>
            <a:pPr indent="-228600" lvl="0" marL="228600" rtl="0" algn="l">
              <a:lnSpc>
                <a:spcPct val="115000"/>
              </a:lnSpc>
              <a:spcBef>
                <a:spcPts val="0"/>
              </a:spcBef>
              <a:spcAft>
                <a:spcPts val="0"/>
              </a:spcAft>
              <a:buClr>
                <a:schemeClr val="dk1"/>
              </a:buClr>
              <a:buSzPts val="1800"/>
              <a:buFont typeface="Noto Sans Symbols"/>
              <a:buChar char="⮚"/>
            </a:pPr>
            <a:r>
              <a:rPr lang="en-GB" sz="2400"/>
              <a:t>Possession of notes (even for another subject)</a:t>
            </a:r>
            <a:endParaRPr/>
          </a:p>
          <a:p>
            <a:pPr indent="-228600" lvl="0" marL="228600" rtl="0" algn="l">
              <a:lnSpc>
                <a:spcPct val="115000"/>
              </a:lnSpc>
              <a:spcBef>
                <a:spcPts val="0"/>
              </a:spcBef>
              <a:spcAft>
                <a:spcPts val="0"/>
              </a:spcAft>
              <a:buClr>
                <a:schemeClr val="dk1"/>
              </a:buClr>
              <a:buSzPts val="1800"/>
              <a:buFont typeface="Noto Sans Symbols"/>
              <a:buChar char="⮚"/>
            </a:pPr>
            <a:r>
              <a:rPr lang="en-GB" sz="2400"/>
              <a:t>Writing on hand/skin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1"/>
          <p:cNvSpPr txBox="1"/>
          <p:nvPr>
            <p:ph type="title"/>
          </p:nvPr>
        </p:nvSpPr>
        <p:spPr>
          <a:xfrm>
            <a:off x="467544" y="908720"/>
            <a:ext cx="6447501" cy="65598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Malpractice</a:t>
            </a:r>
            <a:endParaRPr/>
          </a:p>
        </p:txBody>
      </p:sp>
      <p:sp>
        <p:nvSpPr>
          <p:cNvPr id="277" name="Google Shape;277;p41"/>
          <p:cNvSpPr txBox="1"/>
          <p:nvPr>
            <p:ph idx="1" type="body"/>
          </p:nvPr>
        </p:nvSpPr>
        <p:spPr>
          <a:xfrm>
            <a:off x="508001" y="1760765"/>
            <a:ext cx="8096447" cy="4548555"/>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800"/>
              <a:buNone/>
            </a:pPr>
            <a:r>
              <a:rPr lang="en-GB" sz="2400"/>
              <a:t>Consequences of malpractice range from</a:t>
            </a:r>
            <a:endParaRPr sz="3200"/>
          </a:p>
          <a:p>
            <a:pPr indent="0" lvl="0" marL="0" rtl="0" algn="l">
              <a:lnSpc>
                <a:spcPct val="115000"/>
              </a:lnSpc>
              <a:spcBef>
                <a:spcPts val="0"/>
              </a:spcBef>
              <a:spcAft>
                <a:spcPts val="0"/>
              </a:spcAft>
              <a:buClr>
                <a:schemeClr val="dk1"/>
              </a:buClr>
              <a:buSzPts val="1800"/>
              <a:buNone/>
            </a:pPr>
            <a:r>
              <a:t/>
            </a:r>
            <a:endParaRPr sz="2400"/>
          </a:p>
          <a:p>
            <a:pPr indent="-254000" lvl="0" marL="228600" rtl="0" algn="l">
              <a:lnSpc>
                <a:spcPct val="115000"/>
              </a:lnSpc>
              <a:spcBef>
                <a:spcPts val="0"/>
              </a:spcBef>
              <a:spcAft>
                <a:spcPts val="0"/>
              </a:spcAft>
              <a:buClr>
                <a:schemeClr val="dk1"/>
              </a:buClr>
              <a:buSzPts val="2200"/>
              <a:buChar char="•"/>
            </a:pPr>
            <a:r>
              <a:rPr lang="en-GB" sz="2400"/>
              <a:t>Loss of marks for that paper</a:t>
            </a:r>
            <a:endParaRPr sz="3200"/>
          </a:p>
          <a:p>
            <a:pPr indent="-254000" lvl="0" marL="228600" rtl="0" algn="l">
              <a:lnSpc>
                <a:spcPct val="115000"/>
              </a:lnSpc>
              <a:spcBef>
                <a:spcPts val="0"/>
              </a:spcBef>
              <a:spcAft>
                <a:spcPts val="0"/>
              </a:spcAft>
              <a:buClr>
                <a:schemeClr val="dk1"/>
              </a:buClr>
              <a:buSzPts val="2200"/>
              <a:buChar char="•"/>
            </a:pPr>
            <a:r>
              <a:rPr lang="en-GB" sz="2400"/>
              <a:t>Loss of marks for full subject</a:t>
            </a:r>
            <a:endParaRPr sz="3200"/>
          </a:p>
          <a:p>
            <a:pPr indent="-254000" lvl="0" marL="228600" rtl="0" algn="l">
              <a:lnSpc>
                <a:spcPct val="115000"/>
              </a:lnSpc>
              <a:spcBef>
                <a:spcPts val="0"/>
              </a:spcBef>
              <a:spcAft>
                <a:spcPts val="0"/>
              </a:spcAft>
              <a:buClr>
                <a:schemeClr val="dk1"/>
              </a:buClr>
              <a:buSzPts val="2200"/>
              <a:buChar char="•"/>
            </a:pPr>
            <a:r>
              <a:rPr lang="en-GB" sz="2400"/>
              <a:t>Loss of marks across all subjects with that exam board</a:t>
            </a:r>
            <a:endParaRPr sz="3200"/>
          </a:p>
          <a:p>
            <a:pPr indent="-254000" lvl="0" marL="228600" rtl="0" algn="l">
              <a:lnSpc>
                <a:spcPct val="115000"/>
              </a:lnSpc>
              <a:spcBef>
                <a:spcPts val="0"/>
              </a:spcBef>
              <a:spcAft>
                <a:spcPts val="0"/>
              </a:spcAft>
              <a:buClr>
                <a:schemeClr val="dk1"/>
              </a:buClr>
              <a:buSzPts val="2200"/>
              <a:buChar char="•"/>
            </a:pPr>
            <a:r>
              <a:rPr lang="en-GB" sz="2400"/>
              <a:t>All exams cancelled across all exam boards</a:t>
            </a:r>
            <a:endParaRPr sz="3200"/>
          </a:p>
          <a:p>
            <a:pPr indent="-254000" lvl="0" marL="228600" rtl="0" algn="l">
              <a:lnSpc>
                <a:spcPct val="115000"/>
              </a:lnSpc>
              <a:spcBef>
                <a:spcPts val="0"/>
              </a:spcBef>
              <a:spcAft>
                <a:spcPts val="0"/>
              </a:spcAft>
              <a:buClr>
                <a:schemeClr val="dk1"/>
              </a:buClr>
              <a:buSzPts val="2200"/>
              <a:buChar char="•"/>
            </a:pPr>
            <a:r>
              <a:rPr lang="en-GB" sz="2400"/>
              <a:t>Banned from exams for 1 to 5 years. </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p:nvPr/>
        </p:nvSpPr>
        <p:spPr>
          <a:xfrm>
            <a:off x="375646" y="600363"/>
            <a:ext cx="8607734" cy="193899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GB" sz="3000">
                <a:solidFill>
                  <a:srgbClr val="005EB8"/>
                </a:solidFill>
                <a:latin typeface="Arial"/>
                <a:ea typeface="Arial"/>
                <a:cs typeface="Arial"/>
                <a:sym typeface="Arial"/>
              </a:rPr>
              <a:t>Signs that your child may be struggling with exam stress:</a:t>
            </a:r>
            <a:endParaRPr sz="3000">
              <a:solidFill>
                <a:schemeClr val="dk1"/>
              </a:solidFill>
              <a:latin typeface="Arial"/>
              <a:ea typeface="Arial"/>
              <a:cs typeface="Arial"/>
              <a:sym typeface="Arial"/>
            </a:endParaRPr>
          </a:p>
          <a:p>
            <a:pPr indent="0" lvl="0" marL="0" marR="0" rtl="0" algn="l">
              <a:spcBef>
                <a:spcPts val="0"/>
              </a:spcBef>
              <a:spcAft>
                <a:spcPts val="0"/>
              </a:spcAft>
              <a:buNone/>
            </a:pPr>
            <a:r>
              <a:rPr lang="en-GB" sz="2400">
                <a:solidFill>
                  <a:schemeClr val="dk1"/>
                </a:solidFill>
                <a:latin typeface="Arial"/>
                <a:ea typeface="Arial"/>
                <a:cs typeface="Arial"/>
                <a:sym typeface="Arial"/>
              </a:rPr>
              <a:t>Every young person is different, but typical signs that your child is struggling with exam stress may include:</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pic>
        <p:nvPicPr>
          <p:cNvPr id="104" name="Google Shape;104;p15"/>
          <p:cNvPicPr preferRelativeResize="0"/>
          <p:nvPr/>
        </p:nvPicPr>
        <p:blipFill rotWithShape="1">
          <a:blip r:embed="rId3">
            <a:alphaModFix/>
          </a:blip>
          <a:srcRect b="0" l="13526" r="11993" t="0"/>
          <a:stretch/>
        </p:blipFill>
        <p:spPr>
          <a:xfrm>
            <a:off x="7308304" y="2667553"/>
            <a:ext cx="1538288" cy="1377553"/>
          </a:xfrm>
          <a:prstGeom prst="rect">
            <a:avLst/>
          </a:prstGeom>
          <a:noFill/>
          <a:ln>
            <a:noFill/>
          </a:ln>
        </p:spPr>
      </p:pic>
      <p:sp>
        <p:nvSpPr>
          <p:cNvPr id="105" name="Google Shape;105;p15"/>
          <p:cNvSpPr/>
          <p:nvPr/>
        </p:nvSpPr>
        <p:spPr>
          <a:xfrm>
            <a:off x="375646" y="2348880"/>
            <a:ext cx="7605287" cy="3762568"/>
          </a:xfrm>
          <a:prstGeom prst="rect">
            <a:avLst/>
          </a:prstGeom>
          <a:noFill/>
          <a:ln>
            <a:noFill/>
          </a:ln>
        </p:spPr>
        <p:txBody>
          <a:bodyPr anchorCtr="0" anchor="ctr" bIns="34275" lIns="68575" spcFirstLastPara="1" rIns="68575" wrap="square" tIns="34275">
            <a:noAutofit/>
          </a:bodyPr>
          <a:lstStyle/>
          <a:p>
            <a:pPr indent="-257175" lvl="0" marL="257175" marR="0" rtl="0" algn="l">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Worrying a lot</a:t>
            </a:r>
            <a:endParaRPr sz="24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Feeling tense</a:t>
            </a:r>
            <a:endParaRPr sz="24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Having headaches and stomach pains</a:t>
            </a:r>
            <a:endParaRPr sz="24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Struggling to sleep </a:t>
            </a:r>
            <a:endParaRPr sz="24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Being irritable</a:t>
            </a:r>
            <a:endParaRPr sz="24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Losing interest in food or eating more than normal</a:t>
            </a:r>
            <a:endParaRPr sz="24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Not enjoying activities they previously enjoyed</a:t>
            </a:r>
            <a:endParaRPr sz="24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Being negative and having a low mood</a:t>
            </a:r>
            <a:endParaRPr sz="24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Feeling hopeless about the future</a:t>
            </a:r>
            <a:endParaRPr sz="24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Always thinking about exams or worrying about them</a:t>
            </a:r>
            <a:endParaRPr sz="24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2"/>
          <p:cNvSpPr txBox="1"/>
          <p:nvPr>
            <p:ph type="title"/>
          </p:nvPr>
        </p:nvSpPr>
        <p:spPr>
          <a:xfrm>
            <a:off x="467544" y="908720"/>
            <a:ext cx="6447501" cy="65598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Malpractice</a:t>
            </a:r>
            <a:endParaRPr/>
          </a:p>
        </p:txBody>
      </p:sp>
      <p:sp>
        <p:nvSpPr>
          <p:cNvPr id="284" name="Google Shape;284;p42"/>
          <p:cNvSpPr txBox="1"/>
          <p:nvPr>
            <p:ph idx="1" type="body"/>
          </p:nvPr>
        </p:nvSpPr>
        <p:spPr>
          <a:xfrm>
            <a:off x="389100" y="4687525"/>
            <a:ext cx="8365800" cy="1677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0000"/>
              </a:buClr>
              <a:buSzPts val="1600"/>
              <a:buNone/>
            </a:pPr>
            <a:r>
              <a:rPr b="1" lang="en-GB" sz="1800">
                <a:latin typeface="Arial"/>
                <a:ea typeface="Arial"/>
                <a:cs typeface="Arial"/>
                <a:sym typeface="Arial"/>
              </a:rPr>
              <a:t>In 2025 there were 5,025 cases of malpractice.</a:t>
            </a:r>
            <a:endParaRPr/>
          </a:p>
          <a:p>
            <a:pPr indent="0" lvl="0" marL="0" rtl="0" algn="ctr">
              <a:lnSpc>
                <a:spcPct val="90000"/>
              </a:lnSpc>
              <a:spcBef>
                <a:spcPts val="0"/>
              </a:spcBef>
              <a:spcAft>
                <a:spcPts val="0"/>
              </a:spcAft>
              <a:buClr>
                <a:srgbClr val="000000"/>
              </a:buClr>
              <a:buSzPts val="1600"/>
              <a:buNone/>
            </a:pPr>
            <a:r>
              <a:rPr b="1" lang="en-GB" sz="1800">
                <a:latin typeface="Arial"/>
                <a:ea typeface="Arial"/>
                <a:cs typeface="Arial"/>
                <a:sym typeface="Arial"/>
              </a:rPr>
              <a:t>3,080 students had their papers zeroed or lost marks due to malpractice.  This was the most common penalty. </a:t>
            </a:r>
            <a:endParaRPr/>
          </a:p>
          <a:p>
            <a:pPr indent="0" lvl="0" marL="0" rtl="0" algn="ctr">
              <a:lnSpc>
                <a:spcPct val="90000"/>
              </a:lnSpc>
              <a:spcBef>
                <a:spcPts val="0"/>
              </a:spcBef>
              <a:spcAft>
                <a:spcPts val="0"/>
              </a:spcAft>
              <a:buClr>
                <a:srgbClr val="000000"/>
              </a:buClr>
              <a:buSzPts val="1600"/>
              <a:buNone/>
            </a:pPr>
            <a:r>
              <a:rPr b="1" lang="en-GB" sz="1800">
                <a:latin typeface="Arial"/>
                <a:ea typeface="Arial"/>
                <a:cs typeface="Arial"/>
                <a:sym typeface="Arial"/>
              </a:rPr>
              <a:t>42</a:t>
            </a:r>
            <a:r>
              <a:rPr b="1" lang="en-GB" sz="1800">
                <a:latin typeface="Arial"/>
                <a:ea typeface="Arial"/>
                <a:cs typeface="Arial"/>
                <a:sym typeface="Arial"/>
              </a:rPr>
              <a:t>% were due to mobile phones. </a:t>
            </a:r>
            <a:endParaRPr/>
          </a:p>
          <a:p>
            <a:pPr indent="0" lvl="0" marL="0" rtl="0" algn="ctr">
              <a:lnSpc>
                <a:spcPct val="90000"/>
              </a:lnSpc>
              <a:spcBef>
                <a:spcPts val="0"/>
              </a:spcBef>
              <a:spcAft>
                <a:spcPts val="0"/>
              </a:spcAft>
              <a:buClr>
                <a:srgbClr val="000000"/>
              </a:buClr>
              <a:buSzPts val="1600"/>
              <a:buNone/>
            </a:pPr>
            <a:r>
              <a:rPr b="1" lang="en-GB" sz="1800">
                <a:latin typeface="Arial"/>
                <a:ea typeface="Arial"/>
                <a:cs typeface="Arial"/>
                <a:sym typeface="Arial"/>
              </a:rPr>
              <a:t>15% were due to unauthorised items.</a:t>
            </a:r>
            <a:endParaRPr/>
          </a:p>
          <a:p>
            <a:pPr indent="0" lvl="0" marL="0" rtl="0" algn="ctr">
              <a:lnSpc>
                <a:spcPct val="90000"/>
              </a:lnSpc>
              <a:spcBef>
                <a:spcPts val="0"/>
              </a:spcBef>
              <a:spcAft>
                <a:spcPts val="0"/>
              </a:spcAft>
              <a:buClr>
                <a:srgbClr val="000000"/>
              </a:buClr>
              <a:buSzPts val="1600"/>
              <a:buNone/>
            </a:pPr>
            <a:r>
              <a:rPr b="1" lang="en-GB" sz="1800">
                <a:latin typeface="Arial"/>
                <a:ea typeface="Arial"/>
                <a:cs typeface="Arial"/>
                <a:sym typeface="Arial"/>
              </a:rPr>
              <a:t>6</a:t>
            </a:r>
            <a:r>
              <a:rPr b="1" lang="en-GB" sz="1800">
                <a:latin typeface="Arial"/>
                <a:ea typeface="Arial"/>
                <a:cs typeface="Arial"/>
                <a:sym typeface="Arial"/>
              </a:rPr>
              <a:t>% were for disruptive behaviour. </a:t>
            </a:r>
            <a:endParaRPr/>
          </a:p>
        </p:txBody>
      </p:sp>
      <p:pic>
        <p:nvPicPr>
          <p:cNvPr id="285" name="Google Shape;285;p42"/>
          <p:cNvPicPr preferRelativeResize="0"/>
          <p:nvPr/>
        </p:nvPicPr>
        <p:blipFill>
          <a:blip r:embed="rId3">
            <a:alphaModFix/>
          </a:blip>
          <a:stretch>
            <a:fillRect/>
          </a:stretch>
        </p:blipFill>
        <p:spPr>
          <a:xfrm>
            <a:off x="3549950" y="311950"/>
            <a:ext cx="4870500" cy="4333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Enquiries about Results</a:t>
            </a:r>
            <a:endParaRPr/>
          </a:p>
        </p:txBody>
      </p:sp>
      <p:sp>
        <p:nvSpPr>
          <p:cNvPr id="291" name="Google Shape;291;p4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fontScale="92500" lnSpcReduction="20000"/>
          </a:bodyPr>
          <a:lstStyle/>
          <a:p>
            <a:pPr indent="-241934" lvl="0" marL="228600" rtl="0" algn="l">
              <a:lnSpc>
                <a:spcPct val="90000"/>
              </a:lnSpc>
              <a:spcBef>
                <a:spcPts val="1000"/>
              </a:spcBef>
              <a:spcAft>
                <a:spcPts val="0"/>
              </a:spcAft>
              <a:buClr>
                <a:schemeClr val="dk1"/>
              </a:buClr>
              <a:buSzPct val="100000"/>
              <a:buChar char="•"/>
            </a:pPr>
            <a:r>
              <a:rPr lang="en-GB"/>
              <a:t>If they received marks that were very close to the next grade it is possible that they may be able request a review of marking. Before making this application it will be necessary for them to sign a form giving their consent. This will have a cost to you.</a:t>
            </a:r>
            <a:endParaRPr/>
          </a:p>
          <a:p>
            <a:pPr indent="-241934" lvl="0" marL="228600" rtl="0" algn="l">
              <a:lnSpc>
                <a:spcPct val="90000"/>
              </a:lnSpc>
              <a:spcBef>
                <a:spcPts val="1000"/>
              </a:spcBef>
              <a:spcAft>
                <a:spcPts val="0"/>
              </a:spcAft>
              <a:buClr>
                <a:schemeClr val="dk1"/>
              </a:buClr>
              <a:buSzPct val="100000"/>
              <a:buChar char="•"/>
            </a:pPr>
            <a:r>
              <a:rPr lang="en-GB"/>
              <a:t>Please always be aware that a review of marking can result in their mark going down as well as up. </a:t>
            </a:r>
            <a:endParaRPr/>
          </a:p>
          <a:p>
            <a:pPr indent="-241934" lvl="0" marL="228600" rtl="0" algn="l">
              <a:lnSpc>
                <a:spcPct val="90000"/>
              </a:lnSpc>
              <a:spcBef>
                <a:spcPts val="1000"/>
              </a:spcBef>
              <a:spcAft>
                <a:spcPts val="0"/>
              </a:spcAft>
              <a:buClr>
                <a:schemeClr val="dk1"/>
              </a:buClr>
              <a:buSzPct val="100000"/>
              <a:buChar char="•"/>
            </a:pPr>
            <a:r>
              <a:rPr lang="en-GB"/>
              <a:t>It is possible for to request a copy of the exam paper, so that they can see where they have lost marks. </a:t>
            </a:r>
            <a:endParaRPr/>
          </a:p>
          <a:p>
            <a:pPr indent="-241934" lvl="0" marL="228600" rtl="0" algn="l">
              <a:lnSpc>
                <a:spcPct val="90000"/>
              </a:lnSpc>
              <a:spcBef>
                <a:spcPts val="1000"/>
              </a:spcBef>
              <a:spcAft>
                <a:spcPts val="0"/>
              </a:spcAft>
              <a:buClr>
                <a:schemeClr val="dk1"/>
              </a:buClr>
              <a:buSzPct val="100000"/>
              <a:buChar char="•"/>
            </a:pPr>
            <a:r>
              <a:rPr lang="en-GB"/>
              <a:t>On results days there will be information available and we will be able to advise you about the suitability of a review of marking. A full remark of your paper is no longer possible.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Results Day 	</a:t>
            </a:r>
            <a:endParaRPr/>
          </a:p>
        </p:txBody>
      </p:sp>
      <p:sp>
        <p:nvSpPr>
          <p:cNvPr id="297" name="Google Shape;297;p4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Year 11 results will be available on </a:t>
            </a:r>
            <a:r>
              <a:rPr b="1" lang="en-GB"/>
              <a:t>THURSDAY 20th AUGUST 2026. </a:t>
            </a:r>
            <a:endParaRPr/>
          </a:p>
          <a:p>
            <a:pPr indent="-228600" lvl="0" marL="228600" rtl="0" algn="l">
              <a:lnSpc>
                <a:spcPct val="90000"/>
              </a:lnSpc>
              <a:spcBef>
                <a:spcPts val="1000"/>
              </a:spcBef>
              <a:spcAft>
                <a:spcPts val="0"/>
              </a:spcAft>
              <a:buClr>
                <a:schemeClr val="dk1"/>
              </a:buClr>
              <a:buSzPct val="100000"/>
              <a:buChar char="•"/>
            </a:pPr>
            <a:r>
              <a:rPr lang="en-GB"/>
              <a:t>Year 11 – They will receive their results in a sealed envelope that must be picked up by the candidate. </a:t>
            </a:r>
            <a:endParaRPr/>
          </a:p>
          <a:p>
            <a:pPr indent="-228600" lvl="0" marL="228600" rtl="0" algn="l">
              <a:lnSpc>
                <a:spcPct val="90000"/>
              </a:lnSpc>
              <a:spcBef>
                <a:spcPts val="1000"/>
              </a:spcBef>
              <a:spcAft>
                <a:spcPts val="0"/>
              </a:spcAft>
              <a:buClr>
                <a:schemeClr val="dk1"/>
              </a:buClr>
              <a:buSzPct val="100000"/>
              <a:buChar char="•"/>
            </a:pPr>
            <a:r>
              <a:rPr lang="en-GB"/>
              <a:t>If they are unable to collect their results in person, they can nominate someone to collect them on their behalf. To do this we will need a signed letter or email of confirmation from the student stating who will be collecting them for them. Results can also be emailed out. </a:t>
            </a:r>
            <a:endParaRPr/>
          </a:p>
          <a:p>
            <a:pPr indent="-228600" lvl="0" marL="228600" rtl="0" algn="l">
              <a:lnSpc>
                <a:spcPct val="90000"/>
              </a:lnSpc>
              <a:spcBef>
                <a:spcPts val="1000"/>
              </a:spcBef>
              <a:spcAft>
                <a:spcPts val="0"/>
              </a:spcAft>
              <a:buClr>
                <a:schemeClr val="dk1"/>
              </a:buClr>
              <a:buSzPct val="100000"/>
              <a:buChar char="•"/>
            </a:pPr>
            <a:r>
              <a:rPr lang="en-GB"/>
              <a:t>Year 10 – They will receive an email with their results on Thursday 20th August by 2pm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5"/>
          <p:cNvSpPr txBox="1"/>
          <p:nvPr>
            <p:ph type="title"/>
          </p:nvPr>
        </p:nvSpPr>
        <p:spPr>
          <a:xfrm>
            <a:off x="661075" y="365125"/>
            <a:ext cx="7886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Any questions? 	</a:t>
            </a:r>
            <a:endParaRPr/>
          </a:p>
        </p:txBody>
      </p:sp>
      <p:pic>
        <p:nvPicPr>
          <p:cNvPr id="303" name="Google Shape;303;p45"/>
          <p:cNvPicPr preferRelativeResize="0"/>
          <p:nvPr/>
        </p:nvPicPr>
        <p:blipFill>
          <a:blip r:embed="rId3">
            <a:alphaModFix/>
          </a:blip>
          <a:stretch>
            <a:fillRect/>
          </a:stretch>
        </p:blipFill>
        <p:spPr>
          <a:xfrm>
            <a:off x="905200" y="1938925"/>
            <a:ext cx="7398450" cy="3334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p:nvPr/>
        </p:nvSpPr>
        <p:spPr>
          <a:xfrm>
            <a:off x="251550" y="633601"/>
            <a:ext cx="8640900" cy="55908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GB" sz="3000">
                <a:solidFill>
                  <a:srgbClr val="005EB8"/>
                </a:solidFill>
                <a:latin typeface="Arial"/>
                <a:ea typeface="Arial"/>
                <a:cs typeface="Arial"/>
                <a:sym typeface="Arial"/>
              </a:rPr>
              <a:t>Top tips for before exams:</a:t>
            </a:r>
            <a:endParaRPr/>
          </a:p>
          <a:p>
            <a:pPr indent="0" lvl="0" marL="0" marR="0" rtl="0" algn="l">
              <a:lnSpc>
                <a:spcPct val="107000"/>
              </a:lnSpc>
              <a:spcBef>
                <a:spcPts val="600"/>
              </a:spcBef>
              <a:spcAft>
                <a:spcPts val="0"/>
              </a:spcAft>
              <a:buNone/>
            </a:pPr>
            <a:r>
              <a:t/>
            </a:r>
            <a:endParaRPr b="1" sz="3000">
              <a:solidFill>
                <a:srgbClr val="005EB8"/>
              </a:solidFill>
              <a:latin typeface="Arial"/>
              <a:ea typeface="Arial"/>
              <a:cs typeface="Arial"/>
              <a:sym typeface="Arial"/>
            </a:endParaRPr>
          </a:p>
          <a:p>
            <a:pPr indent="-257175" lvl="0" marL="257175" marR="0" rtl="0" algn="l">
              <a:lnSpc>
                <a:spcPct val="107000"/>
              </a:lnSpc>
              <a:spcBef>
                <a:spcPts val="60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Get organised – help your child to make a plan of when and where the exams will be to avoid any last-minute panic or confusion. </a:t>
            </a:r>
            <a:r>
              <a:rPr lang="en-GB" sz="2000">
                <a:solidFill>
                  <a:schemeClr val="dk1"/>
                </a:solidFill>
              </a:rPr>
              <a:t>Timetables/Routines are really beneficial both to assist study but to also manage stress/worry. </a:t>
            </a:r>
            <a:endParaRPr/>
          </a:p>
          <a:p>
            <a:pPr indent="-257175" lvl="0" marL="257175" marR="0" rtl="0" algn="l">
              <a:lnSpc>
                <a:spcPct val="107000"/>
              </a:lnSpc>
              <a:spcBef>
                <a:spcPts val="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Encourage your child to take frequent breaks when revising; using the pomodoro technique can be helpful for them to keep track of revision and break times.</a:t>
            </a:r>
            <a:endParaRPr/>
          </a:p>
          <a:p>
            <a:pPr indent="-257175" lvl="0" marL="257175" marR="0" rtl="0" algn="l">
              <a:lnSpc>
                <a:spcPct val="107000"/>
              </a:lnSpc>
              <a:spcBef>
                <a:spcPts val="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Break revision down into smaller chunks to make it less overwhelming. Keeping a list of revision that has been covered can help your child to see how much they have achieved.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p:nvPr/>
        </p:nvSpPr>
        <p:spPr>
          <a:xfrm>
            <a:off x="251525" y="1116126"/>
            <a:ext cx="8640900" cy="47637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GB" sz="3000">
                <a:solidFill>
                  <a:srgbClr val="005EB8"/>
                </a:solidFill>
                <a:latin typeface="Arial"/>
                <a:ea typeface="Arial"/>
                <a:cs typeface="Arial"/>
                <a:sym typeface="Arial"/>
              </a:rPr>
              <a:t>Top tips for before exams:</a:t>
            </a:r>
            <a:endParaRPr/>
          </a:p>
          <a:p>
            <a:pPr indent="-130175" lvl="0" marL="257175" marR="0" rtl="0" algn="l">
              <a:lnSpc>
                <a:spcPct val="107000"/>
              </a:lnSpc>
              <a:spcBef>
                <a:spcPts val="600"/>
              </a:spcBef>
              <a:spcAft>
                <a:spcPts val="0"/>
              </a:spcAft>
              <a:buClr>
                <a:schemeClr val="dk1"/>
              </a:buClr>
              <a:buSzPts val="2000"/>
              <a:buFont typeface="Noto Sans Symbols"/>
              <a:buNone/>
            </a:pPr>
            <a:r>
              <a:t/>
            </a:r>
            <a:endParaRPr sz="2000">
              <a:solidFill>
                <a:schemeClr val="dk1"/>
              </a:solidFill>
              <a:latin typeface="Arial"/>
              <a:ea typeface="Arial"/>
              <a:cs typeface="Arial"/>
              <a:sym typeface="Arial"/>
            </a:endParaRPr>
          </a:p>
          <a:p>
            <a:pPr indent="-257175" lvl="0" marL="257175" marR="0" rtl="0" algn="l">
              <a:lnSpc>
                <a:spcPct val="107000"/>
              </a:lnSpc>
              <a:spcBef>
                <a:spcPts val="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Encourage effective studying – practice mock exams, past papers and learn memory enhancing techniques like chunking or mnemonics. (identify the techniques that work for them)</a:t>
            </a:r>
            <a:endParaRPr/>
          </a:p>
          <a:p>
            <a:pPr indent="-257175" lvl="0" marL="257175" marR="0" rtl="0" algn="l">
              <a:lnSpc>
                <a:spcPct val="107000"/>
              </a:lnSpc>
              <a:spcBef>
                <a:spcPts val="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Help your child get 8-10 hours of sleep each night to help improve thinking and concentration. Encourage your child to have a wind down hour between studying, watching tv, or going on their phone and going to bed to help them sleep better.  </a:t>
            </a:r>
            <a:endParaRPr/>
          </a:p>
          <a:p>
            <a:pPr indent="-257175" lvl="0" marL="257175" marR="0" rtl="0" algn="l">
              <a:lnSpc>
                <a:spcPct val="107000"/>
              </a:lnSpc>
              <a:spcBef>
                <a:spcPts val="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Help your child to find ways to relax – make sure your child still makes time for hobbies, going out with friends and self-care.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p:nvPr/>
        </p:nvSpPr>
        <p:spPr>
          <a:xfrm>
            <a:off x="395536" y="404664"/>
            <a:ext cx="4965462" cy="830997"/>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GB" sz="3000">
                <a:solidFill>
                  <a:srgbClr val="005EB8"/>
                </a:solidFill>
                <a:latin typeface="Arial"/>
                <a:ea typeface="Arial"/>
                <a:cs typeface="Arial"/>
                <a:sym typeface="Arial"/>
              </a:rPr>
              <a:t>Top tips for during exams:</a:t>
            </a:r>
            <a:endParaRPr sz="3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600"/>
              <a:buFont typeface="Arial"/>
              <a:buNone/>
            </a:pPr>
            <a:r>
              <a:t/>
            </a:r>
            <a:endParaRPr sz="600">
              <a:solidFill>
                <a:schemeClr val="dk1"/>
              </a:solidFill>
              <a:latin typeface="Arial"/>
              <a:ea typeface="Arial"/>
              <a:cs typeface="Arial"/>
              <a:sym typeface="Arial"/>
            </a:endParaRPr>
          </a:p>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pic>
        <p:nvPicPr>
          <p:cNvPr id="123" name="Google Shape;123;p18"/>
          <p:cNvPicPr preferRelativeResize="0"/>
          <p:nvPr/>
        </p:nvPicPr>
        <p:blipFill rotWithShape="1">
          <a:blip r:embed="rId3">
            <a:alphaModFix/>
          </a:blip>
          <a:srcRect b="12533" l="11835" r="13270" t="16428"/>
          <a:stretch/>
        </p:blipFill>
        <p:spPr>
          <a:xfrm>
            <a:off x="7091795" y="242113"/>
            <a:ext cx="1827610" cy="1156097"/>
          </a:xfrm>
          <a:prstGeom prst="rect">
            <a:avLst/>
          </a:prstGeom>
          <a:noFill/>
          <a:ln>
            <a:noFill/>
          </a:ln>
        </p:spPr>
      </p:pic>
      <p:sp>
        <p:nvSpPr>
          <p:cNvPr id="124" name="Google Shape;124;p18"/>
          <p:cNvSpPr/>
          <p:nvPr/>
        </p:nvSpPr>
        <p:spPr>
          <a:xfrm>
            <a:off x="310075" y="1473769"/>
            <a:ext cx="8523900" cy="4121100"/>
          </a:xfrm>
          <a:prstGeom prst="rect">
            <a:avLst/>
          </a:prstGeom>
          <a:noFill/>
          <a:ln>
            <a:noFill/>
          </a:ln>
        </p:spPr>
        <p:txBody>
          <a:bodyPr anchorCtr="0" anchor="ctr" bIns="34275" lIns="68575" spcFirstLastPara="1" rIns="68575" wrap="square" tIns="34275">
            <a:noAutofit/>
          </a:bodyPr>
          <a:lstStyle/>
          <a:p>
            <a:pPr indent="-257175" lvl="0" marL="257175"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Try to encourage your child to practice positive self-talk e.g., “I have revised, I can do this, and it will all be over soon.”</a:t>
            </a:r>
            <a:endParaRPr/>
          </a:p>
          <a:p>
            <a:pPr indent="-257175" lvl="0" marL="257175"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Prepare items the night before like pens and a water bottle.</a:t>
            </a:r>
            <a:endParaRPr sz="20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Drinking water regularly can help concentration.</a:t>
            </a:r>
            <a:endParaRPr sz="20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Practice breathing, grounding or mindfulness techniques on the morning of the exam, just before the exam starts or if panic starts to set in – see </a:t>
            </a:r>
            <a:r>
              <a:rPr lang="en-GB" sz="2000" u="sng">
                <a:solidFill>
                  <a:schemeClr val="hlink"/>
                </a:solidFill>
                <a:latin typeface="Arial"/>
                <a:ea typeface="Arial"/>
                <a:cs typeface="Arial"/>
                <a:sym typeface="Arial"/>
                <a:hlinkClick r:id="rId4"/>
              </a:rPr>
              <a:t>Calm zone | Childline</a:t>
            </a:r>
            <a:r>
              <a:rPr lang="en-GB" sz="2000">
                <a:solidFill>
                  <a:schemeClr val="dk1"/>
                </a:solidFill>
                <a:latin typeface="Arial"/>
                <a:ea typeface="Arial"/>
                <a:cs typeface="Arial"/>
                <a:sym typeface="Arial"/>
              </a:rPr>
              <a:t> for more examples. Mind </a:t>
            </a:r>
            <a:r>
              <a:rPr lang="en-GB" sz="2000">
                <a:solidFill>
                  <a:schemeClr val="dk1"/>
                </a:solidFill>
              </a:rPr>
              <a:t>and NHS UK websites also have advice for parents in supporting young people. </a:t>
            </a:r>
            <a:endParaRPr sz="20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p:nvPr/>
        </p:nvSpPr>
        <p:spPr>
          <a:xfrm>
            <a:off x="395536" y="404664"/>
            <a:ext cx="4965462" cy="830997"/>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GB" sz="3000">
                <a:solidFill>
                  <a:srgbClr val="005EB8"/>
                </a:solidFill>
                <a:latin typeface="Arial"/>
                <a:ea typeface="Arial"/>
                <a:cs typeface="Arial"/>
                <a:sym typeface="Arial"/>
              </a:rPr>
              <a:t>Top tips for during exams:</a:t>
            </a:r>
            <a:endParaRPr sz="3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600"/>
              <a:buFont typeface="Arial"/>
              <a:buNone/>
            </a:pPr>
            <a:r>
              <a:t/>
            </a:r>
            <a:endParaRPr sz="600">
              <a:solidFill>
                <a:schemeClr val="dk1"/>
              </a:solidFill>
              <a:latin typeface="Arial"/>
              <a:ea typeface="Arial"/>
              <a:cs typeface="Arial"/>
              <a:sym typeface="Arial"/>
            </a:endParaRPr>
          </a:p>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pic>
        <p:nvPicPr>
          <p:cNvPr id="130" name="Google Shape;130;p19"/>
          <p:cNvPicPr preferRelativeResize="0"/>
          <p:nvPr/>
        </p:nvPicPr>
        <p:blipFill rotWithShape="1">
          <a:blip r:embed="rId3">
            <a:alphaModFix/>
          </a:blip>
          <a:srcRect b="12533" l="11835" r="13270" t="16428"/>
          <a:stretch/>
        </p:blipFill>
        <p:spPr>
          <a:xfrm>
            <a:off x="7091795" y="242113"/>
            <a:ext cx="1827610" cy="1156097"/>
          </a:xfrm>
          <a:prstGeom prst="rect">
            <a:avLst/>
          </a:prstGeom>
          <a:noFill/>
          <a:ln>
            <a:noFill/>
          </a:ln>
        </p:spPr>
      </p:pic>
      <p:sp>
        <p:nvSpPr>
          <p:cNvPr id="131" name="Google Shape;131;p19"/>
          <p:cNvSpPr/>
          <p:nvPr/>
        </p:nvSpPr>
        <p:spPr>
          <a:xfrm>
            <a:off x="310075" y="1628800"/>
            <a:ext cx="8523900" cy="3381300"/>
          </a:xfrm>
          <a:prstGeom prst="rect">
            <a:avLst/>
          </a:prstGeom>
          <a:noFill/>
          <a:ln>
            <a:noFill/>
          </a:ln>
        </p:spPr>
        <p:txBody>
          <a:bodyPr anchorCtr="0" anchor="ctr" bIns="34275" lIns="68575" spcFirstLastPara="1" rIns="68575" wrap="square" tIns="34275">
            <a:noAutofit/>
          </a:bodyPr>
          <a:lstStyle/>
          <a:p>
            <a:pPr indent="-257175" lvl="0" marL="257175"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Read all questions carefully and remind your child to think about their answers before writing them down. (take a breath - re-read the question)</a:t>
            </a:r>
            <a:endParaRPr sz="20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Encourage exercise during exam season – this can help to boost energy levels, relieve stress and clear the mind. </a:t>
            </a:r>
            <a:endParaRPr sz="2000">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Do not add to the pressure on your child – try to support your child by being positive, reassuring and by avoiding any criticism. </a:t>
            </a:r>
            <a:endParaRPr sz="20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p:nvPr/>
        </p:nvSpPr>
        <p:spPr>
          <a:xfrm>
            <a:off x="395536" y="384339"/>
            <a:ext cx="4598375" cy="738664"/>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GB" sz="3000">
                <a:solidFill>
                  <a:srgbClr val="005EB8"/>
                </a:solidFill>
                <a:latin typeface="Arial"/>
                <a:ea typeface="Arial"/>
                <a:cs typeface="Arial"/>
                <a:sym typeface="Arial"/>
              </a:rPr>
              <a:t>Top tips for after exams:</a:t>
            </a:r>
            <a:endParaRPr sz="3000">
              <a:solidFill>
                <a:schemeClr val="dk1"/>
              </a:solidFill>
              <a:latin typeface="Arial"/>
              <a:ea typeface="Arial"/>
              <a:cs typeface="Arial"/>
              <a:sym typeface="Arial"/>
            </a:endParaRPr>
          </a:p>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pic>
        <p:nvPicPr>
          <p:cNvPr id="137" name="Google Shape;137;p20"/>
          <p:cNvPicPr preferRelativeResize="0"/>
          <p:nvPr/>
        </p:nvPicPr>
        <p:blipFill rotWithShape="1">
          <a:blip r:embed="rId3">
            <a:alphaModFix/>
          </a:blip>
          <a:srcRect b="10650" l="9779" r="12810" t="13399"/>
          <a:stretch/>
        </p:blipFill>
        <p:spPr>
          <a:xfrm>
            <a:off x="6948264" y="260648"/>
            <a:ext cx="1915715" cy="1252538"/>
          </a:xfrm>
          <a:prstGeom prst="rect">
            <a:avLst/>
          </a:prstGeom>
          <a:noFill/>
          <a:ln>
            <a:noFill/>
          </a:ln>
        </p:spPr>
      </p:pic>
      <p:sp>
        <p:nvSpPr>
          <p:cNvPr id="138" name="Google Shape;138;p20"/>
          <p:cNvSpPr/>
          <p:nvPr/>
        </p:nvSpPr>
        <p:spPr>
          <a:xfrm>
            <a:off x="323528" y="1542034"/>
            <a:ext cx="8383504" cy="2839239"/>
          </a:xfrm>
          <a:prstGeom prst="rect">
            <a:avLst/>
          </a:prstGeom>
          <a:noFill/>
          <a:ln>
            <a:noFill/>
          </a:ln>
        </p:spPr>
        <p:txBody>
          <a:bodyPr anchorCtr="0" anchor="ctr" bIns="34275" lIns="68575" spcFirstLastPara="1" rIns="68575" wrap="square" tIns="34275">
            <a:noAutofit/>
          </a:bodyPr>
          <a:lstStyle/>
          <a:p>
            <a:pPr indent="-128588" lvl="0" marL="128588"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Remind your child that whatever their results, try to help them to keep things in perspective – exam success does not define them as a person.</a:t>
            </a:r>
            <a:endParaRPr sz="2000">
              <a:solidFill>
                <a:schemeClr val="dk1"/>
              </a:solidFill>
              <a:latin typeface="Arial"/>
              <a:ea typeface="Arial"/>
              <a:cs typeface="Arial"/>
              <a:sym typeface="Arial"/>
            </a:endParaRPr>
          </a:p>
          <a:p>
            <a:pPr indent="-128588" lvl="0" marL="128588"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Encourage your child to relax before their next exam – getting through an exam can be exhausting so it is important to have a break before trying to revise again.</a:t>
            </a:r>
            <a:endParaRPr sz="2000">
              <a:solidFill>
                <a:schemeClr val="dk1"/>
              </a:solidFill>
              <a:latin typeface="Arial"/>
              <a:ea typeface="Arial"/>
              <a:cs typeface="Arial"/>
              <a:sym typeface="Arial"/>
            </a:endParaRPr>
          </a:p>
          <a:p>
            <a:pPr indent="-128588" lvl="0" marL="128588"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Once exams are finished, try to remind your child to forget about them. Or if your child wants to talk things through with you, encourage them to focus on the positive parts of the exams instead of the parts they found difficult.</a:t>
            </a:r>
            <a:endParaRPr sz="20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p:nvPr/>
        </p:nvSpPr>
        <p:spPr>
          <a:xfrm>
            <a:off x="395536" y="384339"/>
            <a:ext cx="4598375" cy="738664"/>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GB" sz="3000">
                <a:solidFill>
                  <a:srgbClr val="005EB8"/>
                </a:solidFill>
                <a:latin typeface="Arial"/>
                <a:ea typeface="Arial"/>
                <a:cs typeface="Arial"/>
                <a:sym typeface="Arial"/>
              </a:rPr>
              <a:t>Top tips for after exams:</a:t>
            </a:r>
            <a:endParaRPr sz="3000">
              <a:solidFill>
                <a:schemeClr val="dk1"/>
              </a:solidFill>
              <a:latin typeface="Arial"/>
              <a:ea typeface="Arial"/>
              <a:cs typeface="Arial"/>
              <a:sym typeface="Arial"/>
            </a:endParaRPr>
          </a:p>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pic>
        <p:nvPicPr>
          <p:cNvPr id="144" name="Google Shape;144;p21"/>
          <p:cNvPicPr preferRelativeResize="0"/>
          <p:nvPr/>
        </p:nvPicPr>
        <p:blipFill rotWithShape="1">
          <a:blip r:embed="rId3">
            <a:alphaModFix/>
          </a:blip>
          <a:srcRect b="10650" l="9779" r="12810" t="13399"/>
          <a:stretch/>
        </p:blipFill>
        <p:spPr>
          <a:xfrm>
            <a:off x="6948264" y="260648"/>
            <a:ext cx="1915715" cy="1252538"/>
          </a:xfrm>
          <a:prstGeom prst="rect">
            <a:avLst/>
          </a:prstGeom>
          <a:noFill/>
          <a:ln>
            <a:noFill/>
          </a:ln>
        </p:spPr>
      </p:pic>
      <p:sp>
        <p:nvSpPr>
          <p:cNvPr id="145" name="Google Shape;145;p21"/>
          <p:cNvSpPr/>
          <p:nvPr/>
        </p:nvSpPr>
        <p:spPr>
          <a:xfrm>
            <a:off x="380248" y="1700808"/>
            <a:ext cx="8383504" cy="1608133"/>
          </a:xfrm>
          <a:prstGeom prst="rect">
            <a:avLst/>
          </a:prstGeom>
          <a:noFill/>
          <a:ln>
            <a:noFill/>
          </a:ln>
        </p:spPr>
        <p:txBody>
          <a:bodyPr anchorCtr="0" anchor="ctr" bIns="34275" lIns="68575" spcFirstLastPara="1" rIns="68575" wrap="square" tIns="34275">
            <a:noAutofit/>
          </a:bodyPr>
          <a:lstStyle/>
          <a:p>
            <a:pPr indent="-128588" lvl="0" marL="128588"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Remind your child to not compare themselves with their friends as this can make them feel like they aren’t good enough. </a:t>
            </a:r>
            <a:endParaRPr sz="2000">
              <a:solidFill>
                <a:schemeClr val="dk1"/>
              </a:solidFill>
              <a:latin typeface="Arial"/>
              <a:ea typeface="Arial"/>
              <a:cs typeface="Arial"/>
              <a:sym typeface="Arial"/>
            </a:endParaRPr>
          </a:p>
          <a:p>
            <a:pPr indent="-128588" lvl="0" marL="128588"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Make time for treats and celebrations – plan some rewards for your child doing their revision and for getting through each exam so they have things to look forward to </a:t>
            </a:r>
            <a:endParaRPr sz="20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