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F4C50-F77E-42A7-83F7-2AA00E1D2FCE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65443-FE6D-43CC-BAD6-A210B4D3C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1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9BC73-B0B7-496D-B0B2-2E2EE01F34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684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19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64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7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5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1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3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3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25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04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67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5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6397-E92D-47E1-BB4A-B40BB24A9CF8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90D15-47F0-4FE5-9D7F-19E61D45A5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hs.uk/vaccinations/mmr-vaccine/" TargetMode="External"/><Relationship Id="rId13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mailto:buc-tr.BucksChildImms@nhs.net" TargetMode="External"/><Relationship Id="rId12" Type="http://schemas.openxmlformats.org/officeDocument/2006/relationships/hyperlink" Target="https://www.nhs.uk/conditions/vaccinatio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uckschildimmunisations.co.uk/Forms/MMR" TargetMode="External"/><Relationship Id="rId11" Type="http://schemas.openxmlformats.org/officeDocument/2006/relationships/hyperlink" Target="https://www.ovg.ox.ac.uk/research/vaccine-knowledge-project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://www.buckshealthcare.nhs.uk/School-nursing/immunisations.htm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assets.publishing.service.gov.uk/media/62b9bdc38fa8f57208da6188/UKHSA-12330-MMR-for-all-leaflet_June202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E406ED71-3575-0D49-9651-A2D193B03FEB}"/>
              </a:ext>
            </a:extLst>
          </p:cNvPr>
          <p:cNvSpPr/>
          <p:nvPr/>
        </p:nvSpPr>
        <p:spPr>
          <a:xfrm>
            <a:off x="1" y="1180349"/>
            <a:ext cx="6563910" cy="1306213"/>
          </a:xfrm>
          <a:custGeom>
            <a:avLst/>
            <a:gdLst>
              <a:gd name="connsiteX0" fmla="*/ 0 w 7237015"/>
              <a:gd name="connsiteY0" fmla="*/ 0 h 1440160"/>
              <a:gd name="connsiteX1" fmla="*/ 6516935 w 7237015"/>
              <a:gd name="connsiteY1" fmla="*/ 0 h 1440160"/>
              <a:gd name="connsiteX2" fmla="*/ 7237015 w 7237015"/>
              <a:gd name="connsiteY2" fmla="*/ 720080 h 1440160"/>
              <a:gd name="connsiteX3" fmla="*/ 6516935 w 7237015"/>
              <a:gd name="connsiteY3" fmla="*/ 1440160 h 1440160"/>
              <a:gd name="connsiteX4" fmla="*/ 0 w 7237015"/>
              <a:gd name="connsiteY4" fmla="*/ 1440160 h 1440160"/>
              <a:gd name="connsiteX5" fmla="*/ 0 w 7237015"/>
              <a:gd name="connsiteY5" fmla="*/ 0 h 1440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7015" h="1440160">
                <a:moveTo>
                  <a:pt x="0" y="0"/>
                </a:moveTo>
                <a:lnTo>
                  <a:pt x="6516935" y="0"/>
                </a:lnTo>
                <a:cubicBezTo>
                  <a:pt x="6914624" y="0"/>
                  <a:pt x="7237015" y="322391"/>
                  <a:pt x="7237015" y="720080"/>
                </a:cubicBezTo>
                <a:cubicBezTo>
                  <a:pt x="7237015" y="1117769"/>
                  <a:pt x="6914624" y="1440160"/>
                  <a:pt x="6516935" y="1440160"/>
                </a:cubicBezTo>
                <a:lnTo>
                  <a:pt x="0" y="1440160"/>
                </a:lnTo>
                <a:lnTo>
                  <a:pt x="0" y="0"/>
                </a:lnTo>
                <a:close/>
              </a:path>
            </a:pathLst>
          </a:custGeom>
          <a:solidFill>
            <a:srgbClr val="713A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633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4536D6-80A9-CC4F-A30C-3179B75A60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8"/>
          <a:stretch/>
        </p:blipFill>
        <p:spPr>
          <a:xfrm>
            <a:off x="1" y="8349153"/>
            <a:ext cx="6858000" cy="14532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B7ADC7-E773-E44A-8FE8-ED9BB00F97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89" y="315945"/>
            <a:ext cx="1828698" cy="6845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302EC5-0670-7A47-B3C5-6858158BA7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642" y="291742"/>
            <a:ext cx="2542269" cy="692676"/>
          </a:xfrm>
          <a:prstGeom prst="rect">
            <a:avLst/>
          </a:prstGeom>
        </p:spPr>
      </p:pic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CD0EB45-2FCB-444E-B455-A621E99BCD17}"/>
              </a:ext>
            </a:extLst>
          </p:cNvPr>
          <p:cNvSpPr/>
          <p:nvPr/>
        </p:nvSpPr>
        <p:spPr>
          <a:xfrm>
            <a:off x="338528" y="2573731"/>
            <a:ext cx="4179881" cy="1538100"/>
          </a:xfrm>
          <a:prstGeom prst="roundRect">
            <a:avLst>
              <a:gd name="adj" fmla="val 4033"/>
            </a:avLst>
          </a:prstGeom>
          <a:noFill/>
          <a:ln>
            <a:solidFill>
              <a:srgbClr val="01A3A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51" b="1" dirty="0">
                <a:solidFill>
                  <a:srgbClr val="713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think your child is outstanding the MMR Vaccine </a:t>
            </a:r>
          </a:p>
          <a:p>
            <a:r>
              <a:rPr lang="en-US" sz="1451" b="1" dirty="0">
                <a:solidFill>
                  <a:srgbClr val="713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complete a consent form by visiting;</a:t>
            </a:r>
          </a:p>
          <a:p>
            <a:pPr algn="ctr"/>
            <a:r>
              <a:rPr lang="en-GB" sz="1400" dirty="0">
                <a:hlinkClick r:id="rId6"/>
              </a:rPr>
              <a:t>MMR Vaccination Consent Form (buckschildimmunisations.co.uk)</a:t>
            </a:r>
            <a:endParaRPr lang="en-GB" sz="1400" dirty="0"/>
          </a:p>
          <a:p>
            <a:r>
              <a:rPr lang="en-GB" sz="1451" b="1" dirty="0">
                <a:solidFill>
                  <a:srgbClr val="7139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use school code :</a:t>
            </a:r>
            <a:r>
              <a:rPr lang="en-GB" sz="1600" b="1" i="0" dirty="0">
                <a:solidFill>
                  <a:srgbClr val="333333"/>
                </a:solidFill>
                <a:effectLst/>
                <a:latin typeface="Helvetica Neue"/>
              </a:rPr>
              <a:t>EE136846</a:t>
            </a:r>
            <a:endParaRPr lang="en-US" sz="127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8C67D67-A247-CD48-96EB-BF8A1A149D3A}"/>
              </a:ext>
            </a:extLst>
          </p:cNvPr>
          <p:cNvSpPr/>
          <p:nvPr/>
        </p:nvSpPr>
        <p:spPr>
          <a:xfrm>
            <a:off x="294090" y="4160550"/>
            <a:ext cx="4251441" cy="3385469"/>
          </a:xfrm>
          <a:prstGeom prst="roundRect">
            <a:avLst>
              <a:gd name="adj" fmla="val 5977"/>
            </a:avLst>
          </a:prstGeom>
          <a:noFill/>
          <a:ln>
            <a:solidFill>
              <a:srgbClr val="01A3A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en-US" sz="1451" b="1" dirty="0">
                <a:solidFill>
                  <a:srgbClr val="713995"/>
                </a:solidFill>
                <a:latin typeface="Arial Nova" panose="020B0504020202020204" pitchFamily="34" charset="0"/>
              </a:rPr>
              <a:t> For queries, please contact the Immunisation team on 01494 323000 </a:t>
            </a:r>
          </a:p>
          <a:p>
            <a:pPr algn="ctr"/>
            <a:endParaRPr lang="en-US" altLang="en-US" sz="1451" b="1" dirty="0">
              <a:solidFill>
                <a:srgbClr val="713995"/>
              </a:solidFill>
              <a:latin typeface="Arial Nova" panose="020B0504020202020204" pitchFamily="34" charset="0"/>
            </a:endParaRPr>
          </a:p>
          <a:p>
            <a:pPr algn="ctr"/>
            <a:r>
              <a:rPr lang="en-US" altLang="en-US" sz="1451" b="1" dirty="0">
                <a:solidFill>
                  <a:srgbClr val="713995"/>
                </a:solidFill>
                <a:latin typeface="Arial Nova" panose="020B0504020202020204" pitchFamily="34" charset="0"/>
              </a:rPr>
              <a:t>Alternatively, email the Immunisation Team at</a:t>
            </a:r>
            <a:r>
              <a:rPr lang="en-US" altLang="en-US" sz="1451" dirty="0">
                <a:latin typeface="Arial Nova" panose="020B0504020202020204" pitchFamily="34" charset="0"/>
              </a:rPr>
              <a:t> </a:t>
            </a:r>
            <a:r>
              <a:rPr lang="en-US" altLang="en-US" sz="1451" dirty="0">
                <a:latin typeface="Arial Nova" panose="020B0504020202020204" pitchFamily="34" charset="0"/>
                <a:hlinkClick r:id="rId7"/>
              </a:rPr>
              <a:t>buc-tr.BucksChildImms@nhs.net</a:t>
            </a:r>
            <a:endParaRPr lang="en-US" altLang="en-US" sz="1451" dirty="0">
              <a:latin typeface="Arial Nova" panose="020B0504020202020204" pitchFamily="34" charset="0"/>
            </a:endParaRPr>
          </a:p>
          <a:p>
            <a:pPr algn="ctr"/>
            <a:endParaRPr lang="en-US" sz="127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70" b="1" dirty="0">
                <a:solidFill>
                  <a:srgbClr val="7030A0"/>
                </a:solidFill>
              </a:rPr>
              <a:t>For further information on the vaccinations please visit</a:t>
            </a:r>
          </a:p>
          <a:p>
            <a:endParaRPr lang="en-GB" sz="1270" dirty="0"/>
          </a:p>
          <a:p>
            <a:pPr fontAlgn="base" hangingPunct="0"/>
            <a:endParaRPr lang="en-GB" sz="1000" u="sng" dirty="0">
              <a:solidFill>
                <a:srgbClr val="3333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 hangingPunct="0"/>
            <a:endParaRPr lang="en-GB" sz="1000" u="sng" dirty="0">
              <a:solidFill>
                <a:srgbClr val="3333F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 hangingPunct="0"/>
            <a:r>
              <a:rPr lang="en-GB" sz="1000" dirty="0">
                <a:hlinkClick r:id="rId8"/>
              </a:rPr>
              <a:t>MMR (measles, mumps and rubella) vaccine - NHS (www.nhs.uk)</a:t>
            </a:r>
            <a:endParaRPr lang="en-GB" sz="1000" dirty="0"/>
          </a:p>
          <a:p>
            <a:pPr fontAlgn="base" hangingPunct="0"/>
            <a:endParaRPr lang="en-GB" sz="1000" u="sng" dirty="0">
              <a:solidFill>
                <a:srgbClr val="3333F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 hangingPunct="0"/>
            <a:r>
              <a:rPr lang="en-GB" sz="1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MMR for all: general leaflet - GOV.UK (www.gov.uk)</a:t>
            </a:r>
            <a:endParaRPr lang="en-GB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800" dirty="0"/>
          </a:p>
          <a:p>
            <a:pPr algn="just"/>
            <a:r>
              <a:rPr lang="en-GB" sz="1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10"/>
              </a:rPr>
              <a:t>http://www.buckshealthcare.nhs.uk/School-nursing/immunisations.htm</a:t>
            </a:r>
            <a:endParaRPr lang="en-GB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1"/>
              </a:rPr>
              <a:t>Vaccine Knowledge Project — Oxford Vaccine Group</a:t>
            </a:r>
            <a:endParaRPr lang="en-GB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10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12"/>
              </a:rPr>
              <a:t>Vaccinations - NHS (www.nhs.uk)</a:t>
            </a:r>
            <a:endParaRPr lang="en-GB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800" dirty="0"/>
          </a:p>
          <a:p>
            <a:endParaRPr lang="en-GB" sz="1270" dirty="0"/>
          </a:p>
          <a:p>
            <a:endParaRPr lang="en-GB" sz="1270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0190BD4-2EC3-624E-B188-0D494572D826}"/>
              </a:ext>
            </a:extLst>
          </p:cNvPr>
          <p:cNvSpPr/>
          <p:nvPr/>
        </p:nvSpPr>
        <p:spPr>
          <a:xfrm>
            <a:off x="4617092" y="2486561"/>
            <a:ext cx="1946819" cy="6737337"/>
          </a:xfrm>
          <a:prstGeom prst="roundRect">
            <a:avLst>
              <a:gd name="adj" fmla="val 5977"/>
            </a:avLst>
          </a:prstGeom>
          <a:solidFill>
            <a:srgbClr val="01A3A2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vaccinate?</a:t>
            </a:r>
          </a:p>
          <a:p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part of their childhood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immunisation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against Measles, Mumps and Rubella.</a:t>
            </a:r>
          </a:p>
          <a:p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Combined doses of MMR after 1</a:t>
            </a:r>
            <a:r>
              <a:rPr lang="en-US" sz="13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Birthday</a:t>
            </a:r>
          </a:p>
          <a:p>
            <a:pPr marL="311010" indent="-311010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Measles highly contagious  </a:t>
            </a:r>
          </a:p>
          <a:p>
            <a:pPr marL="311010" indent="-311010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Mumps is a viral illness can be spread through coughs and sneezes.</a:t>
            </a:r>
          </a:p>
          <a:p>
            <a:pPr marL="311010" indent="-311010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Rubella also known as German Measles.</a:t>
            </a:r>
          </a:p>
          <a:p>
            <a:endParaRPr lang="en-US" sz="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10" indent="-31101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Vaccinate to protect them against these diseases.</a:t>
            </a:r>
          </a:p>
          <a:p>
            <a:endParaRPr lang="en-US" sz="16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7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A5FC8091-2E7F-4733-A40B-D816F3A75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87" y="1378913"/>
            <a:ext cx="5449827" cy="98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2902" b="1" dirty="0">
                <a:solidFill>
                  <a:schemeClr val="bg1"/>
                </a:solidFill>
                <a:latin typeface="Arial Nova" panose="020B0504020202020204" pitchFamily="34" charset="0"/>
              </a:rPr>
              <a:t>Is your child up to date with </a:t>
            </a:r>
            <a:r>
              <a:rPr lang="en-US" altLang="en-US" sz="2902" b="1">
                <a:solidFill>
                  <a:schemeClr val="bg1"/>
                </a:solidFill>
                <a:latin typeface="Arial Nova" panose="020B0504020202020204" pitchFamily="34" charset="0"/>
              </a:rPr>
              <a:t>their MMR?</a:t>
            </a:r>
            <a:endParaRPr lang="en-US" altLang="en-US" sz="2902" b="1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0A040-66C3-C8D2-110C-2C307CAA6EB6}"/>
              </a:ext>
            </a:extLst>
          </p:cNvPr>
          <p:cNvSpPr txBox="1"/>
          <p:nvPr/>
        </p:nvSpPr>
        <p:spPr>
          <a:xfrm>
            <a:off x="239846" y="7761436"/>
            <a:ext cx="41798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7030A0"/>
                </a:solidFill>
              </a:rPr>
              <a:t>The vaccine we use in Bucks          </a:t>
            </a:r>
            <a:r>
              <a:rPr lang="en-GB" sz="2000" b="1" u="sng" dirty="0">
                <a:solidFill>
                  <a:srgbClr val="7030A0"/>
                </a:solidFill>
              </a:rPr>
              <a:t>does not </a:t>
            </a:r>
            <a:r>
              <a:rPr lang="en-GB" sz="2000" b="1" dirty="0">
                <a:solidFill>
                  <a:srgbClr val="7030A0"/>
                </a:solidFill>
              </a:rPr>
              <a:t>contain porcine gelatine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02BFE7-CC11-0E95-1658-4184953EBE4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2401" y="8488362"/>
            <a:ext cx="911487" cy="118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7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215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Calibri Light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SMISSEN, Samantha (BUCKINGHAMSHIRE HEALTHCARE NHS TRUST)</dc:creator>
  <cp:lastModifiedBy>MANNING, Joanne (BUCKINGHAMSHIRE HEALTHCARE NHS TRUST)</cp:lastModifiedBy>
  <cp:revision>69</cp:revision>
  <dcterms:created xsi:type="dcterms:W3CDTF">2023-01-05T14:58:57Z</dcterms:created>
  <dcterms:modified xsi:type="dcterms:W3CDTF">2024-06-06T10:24:47Z</dcterms:modified>
</cp:coreProperties>
</file>