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57" r:id="rId2"/>
    <p:sldId id="271" r:id="rId3"/>
    <p:sldId id="273" r:id="rId4"/>
    <p:sldId id="263" r:id="rId5"/>
    <p:sldId id="262" r:id="rId6"/>
    <p:sldId id="261" r:id="rId7"/>
    <p:sldId id="260" r:id="rId8"/>
    <p:sldId id="259" r:id="rId9"/>
    <p:sldId id="302" r:id="rId10"/>
    <p:sldId id="303" r:id="rId11"/>
    <p:sldId id="304" r:id="rId12"/>
    <p:sldId id="295" r:id="rId13"/>
    <p:sldId id="296" r:id="rId14"/>
    <p:sldId id="297" r:id="rId15"/>
    <p:sldId id="298" r:id="rId16"/>
    <p:sldId id="277" r:id="rId17"/>
    <p:sldId id="306" r:id="rId18"/>
    <p:sldId id="307" r:id="rId19"/>
    <p:sldId id="308" r:id="rId20"/>
    <p:sldId id="279" r:id="rId21"/>
    <p:sldId id="280" r:id="rId22"/>
    <p:sldId id="281" r:id="rId23"/>
    <p:sldId id="282" r:id="rId24"/>
    <p:sldId id="283" r:id="rId25"/>
    <p:sldId id="284" r:id="rId26"/>
    <p:sldId id="285" r:id="rId27"/>
    <p:sldId id="305" r:id="rId28"/>
    <p:sldId id="287" r:id="rId29"/>
    <p:sldId id="288" r:id="rId30"/>
    <p:sldId id="289" r:id="rId31"/>
    <p:sldId id="290" r:id="rId32"/>
    <p:sldId id="291" r:id="rId33"/>
    <p:sldId id="292" r:id="rId34"/>
    <p:sldId id="293" r:id="rId35"/>
    <p:sldId id="294" r:id="rId36"/>
    <p:sldId id="275" r:id="rId37"/>
    <p:sldId id="276" r:id="rId38"/>
    <p:sldId id="268" r:id="rId39"/>
    <p:sldId id="309" r:id="rId40"/>
  </p:sldIdLst>
  <p:sldSz cx="9144000" cy="6858000" type="screen4x3"/>
  <p:notesSz cx="6797675"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241" autoAdjust="0"/>
    <p:restoredTop sz="95737" autoAdjust="0"/>
  </p:normalViewPr>
  <p:slideViewPr>
    <p:cSldViewPr>
      <p:cViewPr>
        <p:scale>
          <a:sx n="70" d="100"/>
          <a:sy n="70" d="100"/>
        </p:scale>
        <p:origin x="-282"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6448" cy="493241"/>
          </a:xfrm>
          <a:prstGeom prst="rect">
            <a:avLst/>
          </a:prstGeom>
        </p:spPr>
        <p:txBody>
          <a:bodyPr vert="horz" lIns="90955" tIns="45478" rIns="90955" bIns="45478" rtlCol="0"/>
          <a:lstStyle>
            <a:lvl1pPr algn="l">
              <a:defRPr sz="1200"/>
            </a:lvl1pPr>
          </a:lstStyle>
          <a:p>
            <a:endParaRPr lang="en-GB"/>
          </a:p>
        </p:txBody>
      </p:sp>
      <p:sp>
        <p:nvSpPr>
          <p:cNvPr id="3" name="Date Placeholder 2"/>
          <p:cNvSpPr>
            <a:spLocks noGrp="1"/>
          </p:cNvSpPr>
          <p:nvPr>
            <p:ph type="dt" sz="quarter" idx="1"/>
          </p:nvPr>
        </p:nvSpPr>
        <p:spPr>
          <a:xfrm>
            <a:off x="3851228" y="1"/>
            <a:ext cx="2944869" cy="493241"/>
          </a:xfrm>
          <a:prstGeom prst="rect">
            <a:avLst/>
          </a:prstGeom>
        </p:spPr>
        <p:txBody>
          <a:bodyPr vert="horz" lIns="90955" tIns="45478" rIns="90955" bIns="45478" rtlCol="0"/>
          <a:lstStyle>
            <a:lvl1pPr algn="r">
              <a:defRPr sz="1200"/>
            </a:lvl1pPr>
          </a:lstStyle>
          <a:p>
            <a:fld id="{6B1E89C2-F898-48C9-B100-466CB3300A60}" type="datetimeFigureOut">
              <a:rPr lang="en-GB" smtClean="0"/>
              <a:t>24/10/2014</a:t>
            </a:fld>
            <a:endParaRPr lang="en-GB"/>
          </a:p>
        </p:txBody>
      </p:sp>
      <p:sp>
        <p:nvSpPr>
          <p:cNvPr id="4" name="Footer Placeholder 3"/>
          <p:cNvSpPr>
            <a:spLocks noGrp="1"/>
          </p:cNvSpPr>
          <p:nvPr>
            <p:ph type="ftr" sz="quarter" idx="2"/>
          </p:nvPr>
        </p:nvSpPr>
        <p:spPr>
          <a:xfrm>
            <a:off x="1" y="9379439"/>
            <a:ext cx="2946448" cy="493241"/>
          </a:xfrm>
          <a:prstGeom prst="rect">
            <a:avLst/>
          </a:prstGeom>
        </p:spPr>
        <p:txBody>
          <a:bodyPr vert="horz" lIns="90955" tIns="45478" rIns="90955" bIns="45478" rtlCol="0" anchor="b"/>
          <a:lstStyle>
            <a:lvl1pPr algn="l">
              <a:defRPr sz="1200"/>
            </a:lvl1pPr>
          </a:lstStyle>
          <a:p>
            <a:endParaRPr lang="en-GB"/>
          </a:p>
        </p:txBody>
      </p:sp>
      <p:sp>
        <p:nvSpPr>
          <p:cNvPr id="5" name="Slide Number Placeholder 4"/>
          <p:cNvSpPr>
            <a:spLocks noGrp="1"/>
          </p:cNvSpPr>
          <p:nvPr>
            <p:ph type="sldNum" sz="quarter" idx="3"/>
          </p:nvPr>
        </p:nvSpPr>
        <p:spPr>
          <a:xfrm>
            <a:off x="3851228" y="9379439"/>
            <a:ext cx="2944869" cy="493241"/>
          </a:xfrm>
          <a:prstGeom prst="rect">
            <a:avLst/>
          </a:prstGeom>
        </p:spPr>
        <p:txBody>
          <a:bodyPr vert="horz" lIns="90955" tIns="45478" rIns="90955" bIns="45478" rtlCol="0" anchor="b"/>
          <a:lstStyle>
            <a:lvl1pPr algn="r">
              <a:defRPr sz="1200"/>
            </a:lvl1pPr>
          </a:lstStyle>
          <a:p>
            <a:fld id="{3EDE4581-121B-4977-9B30-0FDF2B0144A0}" type="slidenum">
              <a:rPr lang="en-GB" smtClean="0"/>
              <a:t>‹#›</a:t>
            </a:fld>
            <a:endParaRPr lang="en-GB"/>
          </a:p>
        </p:txBody>
      </p:sp>
    </p:spTree>
    <p:extLst>
      <p:ext uri="{BB962C8B-B14F-4D97-AF65-F5344CB8AC3E}">
        <p14:creationId xmlns:p14="http://schemas.microsoft.com/office/powerpoint/2010/main" val="1960018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3713"/>
          </a:xfrm>
          <a:prstGeom prst="rect">
            <a:avLst/>
          </a:prstGeom>
        </p:spPr>
        <p:txBody>
          <a:bodyPr vert="horz" lIns="90955" tIns="45478" rIns="90955" bIns="45478" rtlCol="0"/>
          <a:lstStyle>
            <a:lvl1pPr algn="l">
              <a:defRPr sz="1200"/>
            </a:lvl1pPr>
          </a:lstStyle>
          <a:p>
            <a:endParaRPr lang="en-GB"/>
          </a:p>
        </p:txBody>
      </p:sp>
      <p:sp>
        <p:nvSpPr>
          <p:cNvPr id="3" name="Date Placeholder 2"/>
          <p:cNvSpPr>
            <a:spLocks noGrp="1"/>
          </p:cNvSpPr>
          <p:nvPr>
            <p:ph type="dt" idx="1"/>
          </p:nvPr>
        </p:nvSpPr>
        <p:spPr>
          <a:xfrm>
            <a:off x="3850444" y="0"/>
            <a:ext cx="2945659" cy="493713"/>
          </a:xfrm>
          <a:prstGeom prst="rect">
            <a:avLst/>
          </a:prstGeom>
        </p:spPr>
        <p:txBody>
          <a:bodyPr vert="horz" lIns="90955" tIns="45478" rIns="90955" bIns="45478" rtlCol="0"/>
          <a:lstStyle>
            <a:lvl1pPr algn="r">
              <a:defRPr sz="1200"/>
            </a:lvl1pPr>
          </a:lstStyle>
          <a:p>
            <a:fld id="{FD3F1254-149A-4F8A-928D-98A207F0A244}" type="datetimeFigureOut">
              <a:rPr lang="en-GB" smtClean="0"/>
              <a:t>24/10/2014</a:t>
            </a:fld>
            <a:endParaRPr lang="en-GB"/>
          </a:p>
        </p:txBody>
      </p:sp>
      <p:sp>
        <p:nvSpPr>
          <p:cNvPr id="4" name="Slide Image Placeholder 3"/>
          <p:cNvSpPr>
            <a:spLocks noGrp="1" noRot="1" noChangeAspect="1"/>
          </p:cNvSpPr>
          <p:nvPr>
            <p:ph type="sldImg" idx="2"/>
          </p:nvPr>
        </p:nvSpPr>
        <p:spPr>
          <a:xfrm>
            <a:off x="931863" y="741363"/>
            <a:ext cx="4935537" cy="3702050"/>
          </a:xfrm>
          <a:prstGeom prst="rect">
            <a:avLst/>
          </a:prstGeom>
          <a:noFill/>
          <a:ln w="12700">
            <a:solidFill>
              <a:prstClr val="black"/>
            </a:solidFill>
          </a:ln>
        </p:spPr>
        <p:txBody>
          <a:bodyPr vert="horz" lIns="90955" tIns="45478" rIns="90955" bIns="45478" rtlCol="0" anchor="ctr"/>
          <a:lstStyle/>
          <a:p>
            <a:endParaRPr lang="en-GB"/>
          </a:p>
        </p:txBody>
      </p:sp>
      <p:sp>
        <p:nvSpPr>
          <p:cNvPr id="5" name="Notes Placeholder 4"/>
          <p:cNvSpPr>
            <a:spLocks noGrp="1"/>
          </p:cNvSpPr>
          <p:nvPr>
            <p:ph type="body" sz="quarter" idx="3"/>
          </p:nvPr>
        </p:nvSpPr>
        <p:spPr>
          <a:xfrm>
            <a:off x="679768" y="4690270"/>
            <a:ext cx="5438140" cy="4443412"/>
          </a:xfrm>
          <a:prstGeom prst="rect">
            <a:avLst/>
          </a:prstGeom>
        </p:spPr>
        <p:txBody>
          <a:bodyPr vert="horz" lIns="90955" tIns="45478" rIns="90955" bIns="4547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378824"/>
            <a:ext cx="2945659" cy="493713"/>
          </a:xfrm>
          <a:prstGeom prst="rect">
            <a:avLst/>
          </a:prstGeom>
        </p:spPr>
        <p:txBody>
          <a:bodyPr vert="horz" lIns="90955" tIns="45478" rIns="90955" bIns="45478" rtlCol="0" anchor="b"/>
          <a:lstStyle>
            <a:lvl1pPr algn="l">
              <a:defRPr sz="1200"/>
            </a:lvl1pPr>
          </a:lstStyle>
          <a:p>
            <a:endParaRPr lang="en-GB"/>
          </a:p>
        </p:txBody>
      </p:sp>
      <p:sp>
        <p:nvSpPr>
          <p:cNvPr id="7" name="Slide Number Placeholder 6"/>
          <p:cNvSpPr>
            <a:spLocks noGrp="1"/>
          </p:cNvSpPr>
          <p:nvPr>
            <p:ph type="sldNum" sz="quarter" idx="5"/>
          </p:nvPr>
        </p:nvSpPr>
        <p:spPr>
          <a:xfrm>
            <a:off x="3850444" y="9378824"/>
            <a:ext cx="2945659" cy="493713"/>
          </a:xfrm>
          <a:prstGeom prst="rect">
            <a:avLst/>
          </a:prstGeom>
        </p:spPr>
        <p:txBody>
          <a:bodyPr vert="horz" lIns="90955" tIns="45478" rIns="90955" bIns="45478" rtlCol="0" anchor="b"/>
          <a:lstStyle>
            <a:lvl1pPr algn="r">
              <a:defRPr sz="1200"/>
            </a:lvl1pPr>
          </a:lstStyle>
          <a:p>
            <a:fld id="{68178131-9C18-4712-857C-BEC90B636420}" type="slidenum">
              <a:rPr lang="en-GB" smtClean="0"/>
              <a:t>‹#›</a:t>
            </a:fld>
            <a:endParaRPr lang="en-GB"/>
          </a:p>
        </p:txBody>
      </p:sp>
    </p:spTree>
    <p:extLst>
      <p:ext uri="{BB962C8B-B14F-4D97-AF65-F5344CB8AC3E}">
        <p14:creationId xmlns:p14="http://schemas.microsoft.com/office/powerpoint/2010/main" val="3364340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learningandteaching.info/learning/solo.ht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Begin with intros and schools.</a:t>
            </a:r>
            <a:r>
              <a:rPr lang="en-GB" baseline="0" dirty="0" smtClean="0"/>
              <a:t> Job description –curriculum one of our areas. SR curriculum lead for science JE ICT. Daunting prospect upon returning from maternity leave even as a SLT. Aware of the demands for TLR post holders. Action research based from </a:t>
            </a:r>
            <a:r>
              <a:rPr lang="en-GB" baseline="0" dirty="0" err="1" smtClean="0"/>
              <a:t>Dfe</a:t>
            </a:r>
            <a:r>
              <a:rPr lang="en-GB" baseline="0" dirty="0" smtClean="0"/>
              <a:t> and key </a:t>
            </a:r>
            <a:r>
              <a:rPr lang="en-GB" baseline="0" dirty="0" err="1" smtClean="0"/>
              <a:t>etc</a:t>
            </a:r>
            <a:r>
              <a:rPr lang="en-GB" baseline="0" dirty="0" smtClean="0"/>
              <a:t> to keep updated work with RT @ </a:t>
            </a:r>
            <a:r>
              <a:rPr lang="en-GB" baseline="0" dirty="0" err="1" smtClean="0"/>
              <a:t>kevi</a:t>
            </a:r>
            <a:r>
              <a:rPr lang="en-GB" baseline="0" dirty="0" smtClean="0"/>
              <a:t>. </a:t>
            </a:r>
          </a:p>
          <a:p>
            <a:endParaRPr lang="en-GB" baseline="0" dirty="0" smtClean="0"/>
          </a:p>
          <a:p>
            <a:r>
              <a:rPr lang="en-GB" b="1" u="sng" baseline="0" dirty="0" smtClean="0"/>
              <a:t>Presentation running order</a:t>
            </a:r>
          </a:p>
          <a:p>
            <a:pPr marL="170541" indent="-170541">
              <a:buFont typeface="Arial" pitchFamily="34" charset="0"/>
              <a:buChar char="•"/>
            </a:pPr>
            <a:r>
              <a:rPr lang="en-GB" b="1" baseline="0" dirty="0" smtClean="0"/>
              <a:t>Chris to present slides 1-3</a:t>
            </a:r>
          </a:p>
          <a:p>
            <a:pPr marL="170541" indent="-170541">
              <a:buFont typeface="Arial" pitchFamily="34" charset="0"/>
              <a:buChar char="•"/>
            </a:pPr>
            <a:r>
              <a:rPr lang="en-GB" b="1" baseline="0" dirty="0" err="1" smtClean="0"/>
              <a:t>Sumeena</a:t>
            </a:r>
            <a:r>
              <a:rPr lang="en-GB" b="1" baseline="0" dirty="0" smtClean="0"/>
              <a:t> to present slides 4-7</a:t>
            </a:r>
          </a:p>
          <a:p>
            <a:pPr marL="170541" indent="-170541">
              <a:buFont typeface="Arial" pitchFamily="34" charset="0"/>
              <a:buChar char="•"/>
            </a:pPr>
            <a:r>
              <a:rPr lang="en-GB" b="1" baseline="0" dirty="0" smtClean="0"/>
              <a:t>Julie to present slides 8-19</a:t>
            </a:r>
          </a:p>
          <a:p>
            <a:pPr marL="170541" indent="-170541">
              <a:buFont typeface="Arial" pitchFamily="34" charset="0"/>
              <a:buChar char="•"/>
            </a:pPr>
            <a:r>
              <a:rPr lang="en-GB" b="1" baseline="0" dirty="0" err="1" smtClean="0"/>
              <a:t>Sumeena</a:t>
            </a:r>
            <a:r>
              <a:rPr lang="en-GB" b="1" baseline="0" dirty="0" smtClean="0"/>
              <a:t> to present slides 20-35</a:t>
            </a:r>
          </a:p>
          <a:p>
            <a:pPr marL="170541" indent="-170541">
              <a:buFont typeface="Arial" pitchFamily="34" charset="0"/>
              <a:buChar char="•"/>
            </a:pPr>
            <a:r>
              <a:rPr lang="en-GB" b="1" baseline="0" dirty="0" smtClean="0"/>
              <a:t>Rebecca to present slides 36-37</a:t>
            </a:r>
          </a:p>
          <a:p>
            <a:pPr marL="170541" indent="-170541">
              <a:buFont typeface="Arial" pitchFamily="34" charset="0"/>
              <a:buChar char="•"/>
            </a:pPr>
            <a:r>
              <a:rPr lang="en-GB" b="1" baseline="0" dirty="0" smtClean="0"/>
              <a:t>Chris to present slide 38</a:t>
            </a:r>
            <a:endParaRPr lang="en-GB" b="1" dirty="0"/>
          </a:p>
        </p:txBody>
      </p:sp>
      <p:sp>
        <p:nvSpPr>
          <p:cNvPr id="4" name="Slide Number Placeholder 3"/>
          <p:cNvSpPr>
            <a:spLocks noGrp="1"/>
          </p:cNvSpPr>
          <p:nvPr>
            <p:ph type="sldNum" sz="quarter" idx="10"/>
          </p:nvPr>
        </p:nvSpPr>
        <p:spPr/>
        <p:txBody>
          <a:bodyPr/>
          <a:lstStyle/>
          <a:p>
            <a:fld id="{68178131-9C18-4712-857C-BEC90B636420}" type="slidenum">
              <a:rPr lang="en-GB" smtClean="0"/>
              <a:t>1</a:t>
            </a:fld>
            <a:endParaRPr lang="en-GB"/>
          </a:p>
        </p:txBody>
      </p:sp>
    </p:spTree>
    <p:extLst>
      <p:ext uri="{BB962C8B-B14F-4D97-AF65-F5344CB8AC3E}">
        <p14:creationId xmlns:p14="http://schemas.microsoft.com/office/powerpoint/2010/main" val="894602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8178131-9C18-4712-857C-BEC90B636420}" type="slidenum">
              <a:rPr lang="en-GB" smtClean="0"/>
              <a:t>24</a:t>
            </a:fld>
            <a:endParaRPr lang="en-GB"/>
          </a:p>
        </p:txBody>
      </p:sp>
    </p:spTree>
    <p:extLst>
      <p:ext uri="{BB962C8B-B14F-4D97-AF65-F5344CB8AC3E}">
        <p14:creationId xmlns:p14="http://schemas.microsoft.com/office/powerpoint/2010/main" val="2031414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8178131-9C18-4712-857C-BEC90B636420}" type="slidenum">
              <a:rPr lang="en-GB" smtClean="0"/>
              <a:t>25</a:t>
            </a:fld>
            <a:endParaRPr lang="en-GB"/>
          </a:p>
        </p:txBody>
      </p:sp>
    </p:spTree>
    <p:extLst>
      <p:ext uri="{BB962C8B-B14F-4D97-AF65-F5344CB8AC3E}">
        <p14:creationId xmlns:p14="http://schemas.microsoft.com/office/powerpoint/2010/main" val="2031414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Identifies the core </a:t>
            </a:r>
            <a:r>
              <a:rPr lang="en-GB" b="1" i="1" dirty="0" smtClean="0"/>
              <a:t>knowledge </a:t>
            </a:r>
            <a:r>
              <a:rPr lang="en-GB" dirty="0" smtClean="0"/>
              <a:t>and </a:t>
            </a:r>
            <a:r>
              <a:rPr lang="en-GB" b="1" i="1" dirty="0" smtClean="0"/>
              <a:t>skills</a:t>
            </a:r>
            <a:r>
              <a:rPr lang="en-GB" dirty="0" smtClean="0"/>
              <a:t> that students will need to master in each topic area. </a:t>
            </a:r>
          </a:p>
          <a:p>
            <a:r>
              <a:rPr lang="en-GB" dirty="0" smtClean="0"/>
              <a:t>Trials carried out with the working scientifically strand. </a:t>
            </a:r>
          </a:p>
          <a:p>
            <a:endParaRPr lang="en-GB" dirty="0"/>
          </a:p>
        </p:txBody>
      </p:sp>
      <p:sp>
        <p:nvSpPr>
          <p:cNvPr id="4" name="Slide Number Placeholder 3"/>
          <p:cNvSpPr>
            <a:spLocks noGrp="1"/>
          </p:cNvSpPr>
          <p:nvPr>
            <p:ph type="sldNum" sz="quarter" idx="10"/>
          </p:nvPr>
        </p:nvSpPr>
        <p:spPr/>
        <p:txBody>
          <a:bodyPr/>
          <a:lstStyle/>
          <a:p>
            <a:fld id="{68178131-9C18-4712-857C-BEC90B636420}" type="slidenum">
              <a:rPr lang="en-GB" smtClean="0"/>
              <a:t>26</a:t>
            </a:fld>
            <a:endParaRPr lang="en-GB"/>
          </a:p>
        </p:txBody>
      </p:sp>
    </p:spTree>
    <p:extLst>
      <p:ext uri="{BB962C8B-B14F-4D97-AF65-F5344CB8AC3E}">
        <p14:creationId xmlns:p14="http://schemas.microsoft.com/office/powerpoint/2010/main" val="675289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Declarative Verbs</a:t>
            </a:r>
          </a:p>
          <a:p>
            <a:r>
              <a:rPr lang="en-GB" dirty="0" smtClean="0"/>
              <a:t> Wall display in the classroom helps remind pupils of the key </a:t>
            </a:r>
            <a:r>
              <a:rPr lang="en-GB" dirty="0" err="1" smtClean="0"/>
              <a:t>wordsVisible</a:t>
            </a:r>
            <a:r>
              <a:rPr lang="en-GB" dirty="0" smtClean="0"/>
              <a:t> learning approaches </a:t>
            </a:r>
          </a:p>
          <a:p>
            <a:r>
              <a:rPr lang="en-GB" b="1" dirty="0"/>
              <a:t>Visible learning approaches </a:t>
            </a:r>
            <a:endParaRPr lang="en-GB" dirty="0"/>
          </a:p>
          <a:p>
            <a:r>
              <a:rPr lang="en-GB" dirty="0"/>
              <a:t>When teaching and learning are visible – that is, when it is clear what teachers are teaching and what students are learning, student achievement increases. As featured in ‘Visible Learning for Teachers’ (Hattie, J. 2012) ways to make learning and teaching more explicit were explored by several schools. These included self and peer assessment initiatives, which sought to offer students increasing agency over their learning. In particular the SOLO Taxonomy as supported by the materials created by Pam Hook (2011, 2012, 2013) and widely used in New Zealand, was applied to a variety of primary, secondary and special school settings. </a:t>
            </a:r>
          </a:p>
          <a:p>
            <a:endParaRPr lang="en-GB" dirty="0"/>
          </a:p>
        </p:txBody>
      </p:sp>
      <p:sp>
        <p:nvSpPr>
          <p:cNvPr id="4" name="Slide Number Placeholder 3"/>
          <p:cNvSpPr>
            <a:spLocks noGrp="1"/>
          </p:cNvSpPr>
          <p:nvPr>
            <p:ph type="sldNum" sz="quarter" idx="10"/>
          </p:nvPr>
        </p:nvSpPr>
        <p:spPr/>
        <p:txBody>
          <a:bodyPr/>
          <a:lstStyle/>
          <a:p>
            <a:fld id="{4D4DF26B-750B-4388-85C2-95E77E241742}" type="slidenum">
              <a:rPr lang="en-GB" smtClean="0"/>
              <a:t>28</a:t>
            </a:fld>
            <a:endParaRPr lang="en-GB"/>
          </a:p>
        </p:txBody>
      </p:sp>
    </p:spTree>
    <p:extLst>
      <p:ext uri="{BB962C8B-B14F-4D97-AF65-F5344CB8AC3E}">
        <p14:creationId xmlns:p14="http://schemas.microsoft.com/office/powerpoint/2010/main" val="2103895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Facilitates</a:t>
            </a:r>
            <a:r>
              <a:rPr lang="en-GB" baseline="0" dirty="0" smtClean="0"/>
              <a:t> </a:t>
            </a:r>
            <a:r>
              <a:rPr lang="en-GB" baseline="0" dirty="0" err="1" smtClean="0"/>
              <a:t>diferentiation</a:t>
            </a:r>
            <a:r>
              <a:rPr lang="en-GB" baseline="0" dirty="0" smtClean="0"/>
              <a:t> </a:t>
            </a:r>
            <a:endParaRPr lang="en-GB" dirty="0"/>
          </a:p>
        </p:txBody>
      </p:sp>
      <p:sp>
        <p:nvSpPr>
          <p:cNvPr id="4" name="Slide Number Placeholder 3"/>
          <p:cNvSpPr>
            <a:spLocks noGrp="1"/>
          </p:cNvSpPr>
          <p:nvPr>
            <p:ph type="sldNum" sz="quarter" idx="10"/>
          </p:nvPr>
        </p:nvSpPr>
        <p:spPr/>
        <p:txBody>
          <a:bodyPr/>
          <a:lstStyle/>
          <a:p>
            <a:fld id="{68178131-9C18-4712-857C-BEC90B636420}" type="slidenum">
              <a:rPr lang="en-GB" smtClean="0"/>
              <a:t>29</a:t>
            </a:fld>
            <a:endParaRPr lang="en-GB"/>
          </a:p>
        </p:txBody>
      </p:sp>
    </p:spTree>
    <p:extLst>
      <p:ext uri="{BB962C8B-B14F-4D97-AF65-F5344CB8AC3E}">
        <p14:creationId xmlns:p14="http://schemas.microsoft.com/office/powerpoint/2010/main" val="2031414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Student friendly explanation of solo –</a:t>
            </a:r>
            <a:r>
              <a:rPr lang="en-GB" dirty="0" err="1" smtClean="0"/>
              <a:t>Marden</a:t>
            </a:r>
            <a:r>
              <a:rPr lang="en-GB" dirty="0" smtClean="0"/>
              <a:t> Middle</a:t>
            </a:r>
            <a:r>
              <a:rPr lang="en-GB" baseline="0" dirty="0" smtClean="0"/>
              <a:t> school</a:t>
            </a:r>
            <a:endParaRPr lang="en-GB" dirty="0"/>
          </a:p>
        </p:txBody>
      </p:sp>
      <p:sp>
        <p:nvSpPr>
          <p:cNvPr id="4" name="Slide Number Placeholder 3"/>
          <p:cNvSpPr>
            <a:spLocks noGrp="1"/>
          </p:cNvSpPr>
          <p:nvPr>
            <p:ph type="sldNum" sz="quarter" idx="10"/>
          </p:nvPr>
        </p:nvSpPr>
        <p:spPr/>
        <p:txBody>
          <a:bodyPr/>
          <a:lstStyle/>
          <a:p>
            <a:fld id="{68178131-9C18-4712-857C-BEC90B636420}" type="slidenum">
              <a:rPr lang="en-GB" smtClean="0"/>
              <a:t>30</a:t>
            </a:fld>
            <a:endParaRPr lang="en-GB"/>
          </a:p>
        </p:txBody>
      </p:sp>
    </p:spTree>
    <p:extLst>
      <p:ext uri="{BB962C8B-B14F-4D97-AF65-F5344CB8AC3E}">
        <p14:creationId xmlns:p14="http://schemas.microsoft.com/office/powerpoint/2010/main" val="2031414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D4DF26B-750B-4388-85C2-95E77E241742}" type="slidenum">
              <a:rPr lang="en-GB" smtClean="0"/>
              <a:t>31</a:t>
            </a:fld>
            <a:endParaRPr lang="en-GB"/>
          </a:p>
        </p:txBody>
      </p:sp>
    </p:spTree>
    <p:extLst>
      <p:ext uri="{BB962C8B-B14F-4D97-AF65-F5344CB8AC3E}">
        <p14:creationId xmlns:p14="http://schemas.microsoft.com/office/powerpoint/2010/main" val="2103895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WS</a:t>
            </a:r>
            <a:r>
              <a:rPr lang="en-GB" baseline="0" dirty="0" smtClean="0"/>
              <a:t> strand linked to the new science curriculum. Big picture </a:t>
            </a:r>
            <a:endParaRPr lang="en-GB" dirty="0"/>
          </a:p>
        </p:txBody>
      </p:sp>
      <p:sp>
        <p:nvSpPr>
          <p:cNvPr id="4" name="Slide Number Placeholder 3"/>
          <p:cNvSpPr>
            <a:spLocks noGrp="1"/>
          </p:cNvSpPr>
          <p:nvPr>
            <p:ph type="sldNum" sz="quarter" idx="10"/>
          </p:nvPr>
        </p:nvSpPr>
        <p:spPr/>
        <p:txBody>
          <a:bodyPr/>
          <a:lstStyle/>
          <a:p>
            <a:fld id="{68178131-9C18-4712-857C-BEC90B636420}" type="slidenum">
              <a:rPr lang="en-GB" smtClean="0"/>
              <a:t>32</a:t>
            </a:fld>
            <a:endParaRPr lang="en-GB"/>
          </a:p>
        </p:txBody>
      </p:sp>
    </p:spTree>
    <p:extLst>
      <p:ext uri="{BB962C8B-B14F-4D97-AF65-F5344CB8AC3E}">
        <p14:creationId xmlns:p14="http://schemas.microsoft.com/office/powerpoint/2010/main" val="1795138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Example</a:t>
            </a:r>
            <a:r>
              <a:rPr lang="en-GB" baseline="0" dirty="0" smtClean="0"/>
              <a:t> assessment of 1 strand with 7.4 group </a:t>
            </a:r>
          </a:p>
          <a:p>
            <a:r>
              <a:rPr lang="en-GB" baseline="0" dirty="0" smtClean="0"/>
              <a:t>Students identify next stages with support </a:t>
            </a:r>
            <a:endParaRPr lang="en-GB" dirty="0"/>
          </a:p>
        </p:txBody>
      </p:sp>
      <p:sp>
        <p:nvSpPr>
          <p:cNvPr id="4" name="Slide Number Placeholder 3"/>
          <p:cNvSpPr>
            <a:spLocks noGrp="1"/>
          </p:cNvSpPr>
          <p:nvPr>
            <p:ph type="sldNum" sz="quarter" idx="10"/>
          </p:nvPr>
        </p:nvSpPr>
        <p:spPr/>
        <p:txBody>
          <a:bodyPr/>
          <a:lstStyle/>
          <a:p>
            <a:fld id="{68178131-9C18-4712-857C-BEC90B636420}" type="slidenum">
              <a:rPr lang="en-GB" smtClean="0"/>
              <a:t>33</a:t>
            </a:fld>
            <a:endParaRPr lang="en-GB"/>
          </a:p>
        </p:txBody>
      </p:sp>
    </p:spTree>
    <p:extLst>
      <p:ext uri="{BB962C8B-B14F-4D97-AF65-F5344CB8AC3E}">
        <p14:creationId xmlns:p14="http://schemas.microsoft.com/office/powerpoint/2010/main" val="749439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Another example ..</a:t>
            </a:r>
            <a:endParaRPr lang="en-GB" dirty="0"/>
          </a:p>
        </p:txBody>
      </p:sp>
      <p:sp>
        <p:nvSpPr>
          <p:cNvPr id="4" name="Slide Number Placeholder 3"/>
          <p:cNvSpPr>
            <a:spLocks noGrp="1"/>
          </p:cNvSpPr>
          <p:nvPr>
            <p:ph type="sldNum" sz="quarter" idx="10"/>
          </p:nvPr>
        </p:nvSpPr>
        <p:spPr/>
        <p:txBody>
          <a:bodyPr/>
          <a:lstStyle/>
          <a:p>
            <a:fld id="{68178131-9C18-4712-857C-BEC90B636420}" type="slidenum">
              <a:rPr lang="en-GB" smtClean="0"/>
              <a:t>34</a:t>
            </a:fld>
            <a:endParaRPr lang="en-GB"/>
          </a:p>
        </p:txBody>
      </p:sp>
    </p:spTree>
    <p:extLst>
      <p:ext uri="{BB962C8B-B14F-4D97-AF65-F5344CB8AC3E}">
        <p14:creationId xmlns:p14="http://schemas.microsoft.com/office/powerpoint/2010/main" val="2031414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Begin with intros and schools.</a:t>
            </a:r>
            <a:r>
              <a:rPr lang="en-GB" baseline="0" dirty="0" smtClean="0"/>
              <a:t> Job description –curriculum one of our areas. SR curriculum lead for science JE ICT. Daunting prospect upon returning from maternity leave even as a SLT. Aware of the demands for TLR post holders. Action research based from </a:t>
            </a:r>
            <a:r>
              <a:rPr lang="en-GB" baseline="0" dirty="0" err="1" smtClean="0"/>
              <a:t>Dfe</a:t>
            </a:r>
            <a:r>
              <a:rPr lang="en-GB" baseline="0" dirty="0" smtClean="0"/>
              <a:t> and key </a:t>
            </a:r>
            <a:r>
              <a:rPr lang="en-GB" baseline="0" dirty="0" err="1" smtClean="0"/>
              <a:t>etc</a:t>
            </a:r>
            <a:r>
              <a:rPr lang="en-GB" baseline="0" dirty="0" smtClean="0"/>
              <a:t> to keep updated work with RT @ </a:t>
            </a:r>
            <a:r>
              <a:rPr lang="en-GB" baseline="0" dirty="0" err="1" smtClean="0"/>
              <a:t>kevi</a:t>
            </a:r>
            <a:r>
              <a:rPr lang="en-GB" baseline="0" dirty="0" smtClean="0"/>
              <a:t>. </a:t>
            </a:r>
            <a:endParaRPr lang="en-GB" dirty="0"/>
          </a:p>
        </p:txBody>
      </p:sp>
      <p:sp>
        <p:nvSpPr>
          <p:cNvPr id="4" name="Slide Number Placeholder 3"/>
          <p:cNvSpPr>
            <a:spLocks noGrp="1"/>
          </p:cNvSpPr>
          <p:nvPr>
            <p:ph type="sldNum" sz="quarter" idx="10"/>
          </p:nvPr>
        </p:nvSpPr>
        <p:spPr/>
        <p:txBody>
          <a:bodyPr/>
          <a:lstStyle/>
          <a:p>
            <a:fld id="{68178131-9C18-4712-857C-BEC90B636420}" type="slidenum">
              <a:rPr lang="en-GB" smtClean="0"/>
              <a:t>2</a:t>
            </a:fld>
            <a:endParaRPr lang="en-GB"/>
          </a:p>
        </p:txBody>
      </p:sp>
    </p:spTree>
    <p:extLst>
      <p:ext uri="{BB962C8B-B14F-4D97-AF65-F5344CB8AC3E}">
        <p14:creationId xmlns:p14="http://schemas.microsoft.com/office/powerpoint/2010/main" val="894602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Final</a:t>
            </a:r>
            <a:r>
              <a:rPr lang="en-GB" baseline="0" dirty="0" smtClean="0"/>
              <a:t> thought –Links to summative assessment. </a:t>
            </a:r>
          </a:p>
          <a:p>
            <a:r>
              <a:rPr lang="en-GB" baseline="0" dirty="0" smtClean="0"/>
              <a:t>Challenges-language? Reporting. Challenges </a:t>
            </a:r>
            <a:r>
              <a:rPr lang="en-GB" baseline="0" dirty="0" smtClean="0">
                <a:sym typeface="Wingdings" panose="05000000000000000000" pitchFamily="2" charset="2"/>
              </a:rPr>
              <a:t></a:t>
            </a:r>
            <a:r>
              <a:rPr lang="en-GB" baseline="0" dirty="0" smtClean="0"/>
              <a:t>Showing progress. Mastery pathway? </a:t>
            </a: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68178131-9C18-4712-857C-BEC90B636420}" type="slidenum">
              <a:rPr lang="en-GB" smtClean="0"/>
              <a:t>35</a:t>
            </a:fld>
            <a:endParaRPr lang="en-GB"/>
          </a:p>
        </p:txBody>
      </p:sp>
    </p:spTree>
    <p:extLst>
      <p:ext uri="{BB962C8B-B14F-4D97-AF65-F5344CB8AC3E}">
        <p14:creationId xmlns:p14="http://schemas.microsoft.com/office/powerpoint/2010/main" val="819448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8178131-9C18-4712-857C-BEC90B636420}" type="slidenum">
              <a:rPr lang="en-GB" smtClean="0"/>
              <a:t>38</a:t>
            </a:fld>
            <a:endParaRPr lang="en-GB"/>
          </a:p>
        </p:txBody>
      </p:sp>
    </p:spTree>
    <p:extLst>
      <p:ext uri="{BB962C8B-B14F-4D97-AF65-F5344CB8AC3E}">
        <p14:creationId xmlns:p14="http://schemas.microsoft.com/office/powerpoint/2010/main" val="2031414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b="1" dirty="0" smtClean="0"/>
              <a:t>Never meant to be a label </a:t>
            </a:r>
            <a:r>
              <a:rPr lang="en-GB" dirty="0" smtClean="0"/>
              <a:t>– Levels were never meant to be a label, they were meant to support progress.</a:t>
            </a:r>
          </a:p>
          <a:p>
            <a:pPr lvl="0"/>
            <a:r>
              <a:rPr lang="en-GB" b="1" dirty="0" smtClean="0"/>
              <a:t>Undue pace </a:t>
            </a:r>
            <a:r>
              <a:rPr lang="en-GB" dirty="0" smtClean="0"/>
              <a:t>– There has become an unnecessary focus on getting through levels quickly, rather than embedding deep understanding of key concepts.</a:t>
            </a:r>
          </a:p>
          <a:p>
            <a:pPr lvl="0"/>
            <a:r>
              <a:rPr lang="en-GB" b="1" dirty="0" smtClean="0"/>
              <a:t>Levels mean different things </a:t>
            </a:r>
            <a:r>
              <a:rPr lang="en-GB" dirty="0" smtClean="0"/>
              <a:t>– In some instances they are marks on a test, or APP work best matched a descriptor or ‘just in….’</a:t>
            </a:r>
          </a:p>
          <a:p>
            <a:pPr lvl="0"/>
            <a:r>
              <a:rPr lang="en-GB" b="1" dirty="0" smtClean="0"/>
              <a:t>Successful nations don’t use them </a:t>
            </a:r>
            <a:r>
              <a:rPr lang="en-GB" dirty="0" smtClean="0"/>
              <a:t>– Nations with successful educational systems believe that children are capable of anything because of the  effort they put in…not because they are level 4, 5 etc.  This very much supports growth </a:t>
            </a:r>
            <a:r>
              <a:rPr lang="en-GB" dirty="0" err="1" smtClean="0"/>
              <a:t>mindset</a:t>
            </a:r>
            <a:r>
              <a:rPr lang="en-GB" dirty="0" smtClean="0"/>
              <a:t> theory.</a:t>
            </a:r>
          </a:p>
          <a:p>
            <a:pPr lvl="0"/>
            <a:r>
              <a:rPr lang="en-GB" dirty="0" smtClean="0"/>
              <a:t>Levels were designed to be used at the </a:t>
            </a:r>
            <a:r>
              <a:rPr lang="en-GB" b="1" dirty="0" smtClean="0"/>
              <a:t>end of a key stage</a:t>
            </a:r>
          </a:p>
          <a:p>
            <a:r>
              <a:rPr lang="en-GB" dirty="0" smtClean="0"/>
              <a:t>Students cannot </a:t>
            </a:r>
            <a:r>
              <a:rPr lang="en-GB" b="1" dirty="0" smtClean="0"/>
              <a:t>articulate progress </a:t>
            </a:r>
            <a:r>
              <a:rPr lang="en-GB" dirty="0" smtClean="0"/>
              <a:t>– subjects vary depending on time allocation</a:t>
            </a:r>
          </a:p>
          <a:p>
            <a:endParaRPr lang="en-GB" dirty="0" smtClean="0"/>
          </a:p>
          <a:p>
            <a:r>
              <a:rPr lang="en-GB" dirty="0" smtClean="0"/>
              <a:t>1988</a:t>
            </a:r>
            <a:r>
              <a:rPr lang="en-GB" baseline="0" dirty="0" smtClean="0"/>
              <a:t> - levels</a:t>
            </a:r>
            <a:endParaRPr lang="en-GB" dirty="0"/>
          </a:p>
        </p:txBody>
      </p:sp>
      <p:sp>
        <p:nvSpPr>
          <p:cNvPr id="4" name="Slide Number Placeholder 3"/>
          <p:cNvSpPr>
            <a:spLocks noGrp="1"/>
          </p:cNvSpPr>
          <p:nvPr>
            <p:ph type="sldNum" sz="quarter" idx="10"/>
          </p:nvPr>
        </p:nvSpPr>
        <p:spPr/>
        <p:txBody>
          <a:bodyPr/>
          <a:lstStyle/>
          <a:p>
            <a:fld id="{68178131-9C18-4712-857C-BEC90B636420}" type="slidenum">
              <a:rPr lang="en-GB" smtClean="0"/>
              <a:t>3</a:t>
            </a:fld>
            <a:endParaRPr lang="en-GB"/>
          </a:p>
        </p:txBody>
      </p:sp>
    </p:spTree>
    <p:extLst>
      <p:ext uri="{BB962C8B-B14F-4D97-AF65-F5344CB8AC3E}">
        <p14:creationId xmlns:p14="http://schemas.microsoft.com/office/powerpoint/2010/main" val="3293674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b="1" dirty="0" smtClean="0"/>
              <a:t>Never meant to be a label </a:t>
            </a:r>
            <a:r>
              <a:rPr lang="en-GB" dirty="0" smtClean="0"/>
              <a:t>– Levels were never meant to be a label, they were meant to support progress.</a:t>
            </a:r>
          </a:p>
          <a:p>
            <a:pPr lvl="0"/>
            <a:r>
              <a:rPr lang="en-GB" b="1" dirty="0" smtClean="0"/>
              <a:t>Undue pace </a:t>
            </a:r>
            <a:r>
              <a:rPr lang="en-GB" dirty="0" smtClean="0"/>
              <a:t>– There has become an unnecessary focus on getting through levels quickly, rather than embedding deep understanding of key concepts.</a:t>
            </a:r>
          </a:p>
          <a:p>
            <a:pPr lvl="0"/>
            <a:r>
              <a:rPr lang="en-GB" b="1" dirty="0" smtClean="0"/>
              <a:t>Levels mean different things </a:t>
            </a:r>
            <a:r>
              <a:rPr lang="en-GB" dirty="0" smtClean="0"/>
              <a:t>– In some instances they are marks on a test, or APP work best matched a descriptor or ‘just in….’</a:t>
            </a:r>
          </a:p>
          <a:p>
            <a:pPr lvl="0"/>
            <a:r>
              <a:rPr lang="en-GB" b="1" dirty="0" smtClean="0"/>
              <a:t>Successful nations don’t use them </a:t>
            </a:r>
            <a:r>
              <a:rPr lang="en-GB" dirty="0" smtClean="0"/>
              <a:t>– Nations with successful educational systems believe that children are capable of anything because of the  effort they put in…not because they are level 4, 5 etc.  This very much supports growth </a:t>
            </a:r>
            <a:r>
              <a:rPr lang="en-GB" dirty="0" err="1" smtClean="0"/>
              <a:t>mindset</a:t>
            </a:r>
            <a:r>
              <a:rPr lang="en-GB" dirty="0" smtClean="0"/>
              <a:t> theory.</a:t>
            </a:r>
          </a:p>
          <a:p>
            <a:pPr lvl="0"/>
            <a:r>
              <a:rPr lang="en-GB" dirty="0" smtClean="0"/>
              <a:t>Levels were designed to be used at the </a:t>
            </a:r>
            <a:r>
              <a:rPr lang="en-GB" b="1" dirty="0" smtClean="0"/>
              <a:t>end of a key stage</a:t>
            </a:r>
          </a:p>
          <a:p>
            <a:r>
              <a:rPr lang="en-GB" dirty="0" smtClean="0"/>
              <a:t>Students cannot </a:t>
            </a:r>
            <a:r>
              <a:rPr lang="en-GB" b="1" dirty="0" smtClean="0"/>
              <a:t>articulate progress </a:t>
            </a:r>
            <a:r>
              <a:rPr lang="en-GB" dirty="0" smtClean="0"/>
              <a:t>– subjects vary depending on time allocation</a:t>
            </a:r>
          </a:p>
          <a:p>
            <a:endParaRPr lang="en-GB" dirty="0" smtClean="0"/>
          </a:p>
          <a:p>
            <a:r>
              <a:rPr lang="en-GB" dirty="0" smtClean="0"/>
              <a:t>1988</a:t>
            </a:r>
            <a:r>
              <a:rPr lang="en-GB" baseline="0" dirty="0" smtClean="0"/>
              <a:t> - levels</a:t>
            </a:r>
            <a:endParaRPr lang="en-GB" dirty="0" smtClean="0"/>
          </a:p>
          <a:p>
            <a:pPr lvl="0"/>
            <a:endParaRPr lang="en-GB" dirty="0"/>
          </a:p>
        </p:txBody>
      </p:sp>
      <p:sp>
        <p:nvSpPr>
          <p:cNvPr id="4" name="Slide Number Placeholder 3"/>
          <p:cNvSpPr>
            <a:spLocks noGrp="1"/>
          </p:cNvSpPr>
          <p:nvPr>
            <p:ph type="sldNum" sz="quarter" idx="10"/>
          </p:nvPr>
        </p:nvSpPr>
        <p:spPr/>
        <p:txBody>
          <a:bodyPr/>
          <a:lstStyle/>
          <a:p>
            <a:fld id="{68178131-9C18-4712-857C-BEC90B636420}" type="slidenum">
              <a:rPr lang="en-GB" smtClean="0"/>
              <a:t>5</a:t>
            </a:fld>
            <a:endParaRPr lang="en-GB"/>
          </a:p>
        </p:txBody>
      </p:sp>
    </p:spTree>
    <p:extLst>
      <p:ext uri="{BB962C8B-B14F-4D97-AF65-F5344CB8AC3E}">
        <p14:creationId xmlns:p14="http://schemas.microsoft.com/office/powerpoint/2010/main" val="3293674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 – Spring 2013</a:t>
            </a:r>
          </a:p>
          <a:p>
            <a:r>
              <a:rPr lang="en-GB" dirty="0" smtClean="0"/>
              <a:t>Assessment &amp; Innovation</a:t>
            </a:r>
            <a:r>
              <a:rPr lang="en-GB" baseline="0" dirty="0" smtClean="0"/>
              <a:t> Fund Action Research</a:t>
            </a:r>
            <a:endParaRPr lang="en-GB" dirty="0"/>
          </a:p>
        </p:txBody>
      </p:sp>
      <p:sp>
        <p:nvSpPr>
          <p:cNvPr id="4" name="Slide Number Placeholder 3"/>
          <p:cNvSpPr>
            <a:spLocks noGrp="1"/>
          </p:cNvSpPr>
          <p:nvPr>
            <p:ph type="sldNum" sz="quarter" idx="10"/>
          </p:nvPr>
        </p:nvSpPr>
        <p:spPr/>
        <p:txBody>
          <a:bodyPr/>
          <a:lstStyle/>
          <a:p>
            <a:fld id="{68178131-9C18-4712-857C-BEC90B636420}" type="slidenum">
              <a:rPr lang="en-GB" smtClean="0"/>
              <a:t>8</a:t>
            </a:fld>
            <a:endParaRPr lang="en-GB"/>
          </a:p>
        </p:txBody>
      </p:sp>
    </p:spTree>
    <p:extLst>
      <p:ext uri="{BB962C8B-B14F-4D97-AF65-F5344CB8AC3E}">
        <p14:creationId xmlns:p14="http://schemas.microsoft.com/office/powerpoint/2010/main" val="843826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Classifying learning outcomes in terms of</a:t>
            </a:r>
            <a:r>
              <a:rPr lang="en-GB" baseline="0" dirty="0" smtClean="0"/>
              <a:t> complexity</a:t>
            </a:r>
            <a:endParaRPr lang="en-GB" dirty="0">
              <a:solidFill>
                <a:prstClr val="black"/>
              </a:solidFill>
              <a:latin typeface="Comic Sans MS" pitchFamily="66" charset="0"/>
            </a:endParaRPr>
          </a:p>
          <a:p>
            <a:pPr marL="284236" indent="-284236">
              <a:buFont typeface="Wingdings" pitchFamily="2" charset="2"/>
              <a:buChar char="Ø"/>
            </a:pPr>
            <a:r>
              <a:rPr lang="en-GB" dirty="0">
                <a:solidFill>
                  <a:prstClr val="black"/>
                </a:solidFill>
                <a:latin typeface="Comic Sans MS" pitchFamily="66" charset="0"/>
              </a:rPr>
              <a:t>The SOLO taxonomy stands for: </a:t>
            </a:r>
            <a:r>
              <a:rPr lang="en-GB" b="1" dirty="0">
                <a:solidFill>
                  <a:prstClr val="black"/>
                </a:solidFill>
                <a:latin typeface="Comic Sans MS" pitchFamily="66" charset="0"/>
              </a:rPr>
              <a:t>S</a:t>
            </a:r>
            <a:r>
              <a:rPr lang="en-GB" dirty="0">
                <a:solidFill>
                  <a:prstClr val="black"/>
                </a:solidFill>
                <a:latin typeface="Comic Sans MS" pitchFamily="66" charset="0"/>
              </a:rPr>
              <a:t>tructure of </a:t>
            </a:r>
            <a:r>
              <a:rPr lang="en-GB" b="1" dirty="0">
                <a:solidFill>
                  <a:prstClr val="black"/>
                </a:solidFill>
                <a:latin typeface="Comic Sans MS" pitchFamily="66" charset="0"/>
              </a:rPr>
              <a:t>O</a:t>
            </a:r>
            <a:r>
              <a:rPr lang="en-GB" dirty="0">
                <a:solidFill>
                  <a:prstClr val="black"/>
                </a:solidFill>
                <a:latin typeface="Comic Sans MS" pitchFamily="66" charset="0"/>
              </a:rPr>
              <a:t>bserved </a:t>
            </a:r>
            <a:r>
              <a:rPr lang="en-GB" b="1" dirty="0">
                <a:solidFill>
                  <a:prstClr val="black"/>
                </a:solidFill>
                <a:latin typeface="Comic Sans MS" pitchFamily="66" charset="0"/>
              </a:rPr>
              <a:t>L</a:t>
            </a:r>
            <a:r>
              <a:rPr lang="en-GB" dirty="0">
                <a:solidFill>
                  <a:prstClr val="black"/>
                </a:solidFill>
                <a:latin typeface="Comic Sans MS" pitchFamily="66" charset="0"/>
              </a:rPr>
              <a:t>earning </a:t>
            </a:r>
            <a:r>
              <a:rPr lang="en-GB" b="1" dirty="0">
                <a:solidFill>
                  <a:prstClr val="black"/>
                </a:solidFill>
                <a:latin typeface="Comic Sans MS" pitchFamily="66" charset="0"/>
              </a:rPr>
              <a:t>O</a:t>
            </a:r>
            <a:r>
              <a:rPr lang="en-GB" dirty="0">
                <a:solidFill>
                  <a:prstClr val="black"/>
                </a:solidFill>
                <a:latin typeface="Comic Sans MS" pitchFamily="66" charset="0"/>
              </a:rPr>
              <a:t>utcomes</a:t>
            </a:r>
          </a:p>
          <a:p>
            <a:pPr marL="284236" indent="-284236">
              <a:buFont typeface="Wingdings" pitchFamily="2" charset="2"/>
              <a:buChar char="Ø"/>
            </a:pPr>
            <a:r>
              <a:rPr lang="en-GB" dirty="0">
                <a:solidFill>
                  <a:prstClr val="black"/>
                </a:solidFill>
                <a:latin typeface="Comic Sans MS" pitchFamily="66" charset="0"/>
              </a:rPr>
              <a:t>First proposed by Biggs and Collis in 1982, however has really taken off recently thanks to Twitter, blogging and the work of various individuals such as Pam Hook in New Zealand.</a:t>
            </a:r>
          </a:p>
          <a:p>
            <a:pPr defTabSz="909554">
              <a:defRPr/>
            </a:pPr>
            <a:r>
              <a:rPr lang="en-GB" dirty="0">
                <a:solidFill>
                  <a:prstClr val="black"/>
                </a:solidFill>
                <a:latin typeface="Comic Sans MS" pitchFamily="66" charset="0"/>
              </a:rPr>
              <a:t>SOLO taxonomy is a way to build up your learning from shallow learning to deep learning. It is a good way to self assess learning and progress so that  your work is personalised according to your ability and prior knowledge. The use of this linear structure allows teachers to focus a class and add layers to learning. </a:t>
            </a:r>
            <a:r>
              <a:rPr lang="en-GB" u="sng" dirty="0">
                <a:solidFill>
                  <a:prstClr val="black"/>
                </a:solidFill>
                <a:latin typeface="Comic Sans MS" pitchFamily="66" charset="0"/>
                <a:hlinkClick r:id="rId3"/>
              </a:rPr>
              <a:t>James Atherton</a:t>
            </a:r>
            <a:r>
              <a:rPr lang="en-GB" u="sng" dirty="0">
                <a:solidFill>
                  <a:prstClr val="black"/>
                </a:solidFill>
                <a:latin typeface="Comic Sans MS" pitchFamily="66" charset="0"/>
              </a:rPr>
              <a:t> </a:t>
            </a:r>
            <a:r>
              <a:rPr lang="en-GB" dirty="0">
                <a:solidFill>
                  <a:prstClr val="black"/>
                </a:solidFill>
                <a:latin typeface="Comic Sans MS" pitchFamily="66" charset="0"/>
              </a:rPr>
              <a:t>describes SOLO taxonomy as: ‘levels of increasing complexity in a student’s understanding of a subject, through five stages, and it is claimed to be applicable to any subject area. </a:t>
            </a:r>
            <a:r>
              <a:rPr lang="en-GB" i="1" dirty="0">
                <a:solidFill>
                  <a:prstClr val="black"/>
                </a:solidFill>
                <a:latin typeface="Comic Sans MS" pitchFamily="66" charset="0"/>
              </a:rPr>
              <a:t>Not all students get through all five stages, of course, and indeed not all teaching (and even less “training” is designed to take them all the way)’ (James Atherton 2005).</a:t>
            </a:r>
          </a:p>
          <a:p>
            <a:pPr defTabSz="909554">
              <a:defRPr/>
            </a:pPr>
            <a:endParaRPr lang="en-GB" dirty="0">
              <a:solidFill>
                <a:prstClr val="black"/>
              </a:solidFill>
              <a:latin typeface="Comic Sans MS" pitchFamily="66" charset="0"/>
            </a:endParaRP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4D4DF26B-750B-4388-85C2-95E77E241742}"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1320445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8178131-9C18-4712-857C-BEC90B636420}" type="slidenum">
              <a:rPr lang="en-GB" smtClean="0"/>
              <a:t>21</a:t>
            </a:fld>
            <a:endParaRPr lang="en-GB"/>
          </a:p>
        </p:txBody>
      </p:sp>
    </p:spTree>
    <p:extLst>
      <p:ext uri="{BB962C8B-B14F-4D97-AF65-F5344CB8AC3E}">
        <p14:creationId xmlns:p14="http://schemas.microsoft.com/office/powerpoint/2010/main" val="2031414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8178131-9C18-4712-857C-BEC90B636420}" type="slidenum">
              <a:rPr lang="en-GB" smtClean="0"/>
              <a:t>22</a:t>
            </a:fld>
            <a:endParaRPr lang="en-GB"/>
          </a:p>
        </p:txBody>
      </p:sp>
    </p:spTree>
    <p:extLst>
      <p:ext uri="{BB962C8B-B14F-4D97-AF65-F5344CB8AC3E}">
        <p14:creationId xmlns:p14="http://schemas.microsoft.com/office/powerpoint/2010/main" val="2031414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8178131-9C18-4712-857C-BEC90B636420}" type="slidenum">
              <a:rPr lang="en-GB" smtClean="0"/>
              <a:t>23</a:t>
            </a:fld>
            <a:endParaRPr lang="en-GB"/>
          </a:p>
        </p:txBody>
      </p:sp>
    </p:spTree>
    <p:extLst>
      <p:ext uri="{BB962C8B-B14F-4D97-AF65-F5344CB8AC3E}">
        <p14:creationId xmlns:p14="http://schemas.microsoft.com/office/powerpoint/2010/main" val="2031414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9946CFC-14CF-4D1C-A2AD-4D19C5CFC49F}" type="datetimeFigureOut">
              <a:rPr lang="en-GB" smtClean="0"/>
              <a:t>24/10/2014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8E66F4-4FFC-4345-AD4E-439168056CF0}" type="slidenum">
              <a:rPr lang="en-GB" smtClean="0"/>
              <a:t>‹#›</a:t>
            </a:fld>
            <a:endParaRPr lang="en-GB"/>
          </a:p>
        </p:txBody>
      </p:sp>
    </p:spTree>
    <p:extLst>
      <p:ext uri="{BB962C8B-B14F-4D97-AF65-F5344CB8AC3E}">
        <p14:creationId xmlns:p14="http://schemas.microsoft.com/office/powerpoint/2010/main" val="84187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9946CFC-14CF-4D1C-A2AD-4D19C5CFC49F}" type="datetimeFigureOut">
              <a:rPr lang="en-GB" smtClean="0"/>
              <a:t>24/10/2014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8E66F4-4FFC-4345-AD4E-439168056CF0}" type="slidenum">
              <a:rPr lang="en-GB" smtClean="0"/>
              <a:t>‹#›</a:t>
            </a:fld>
            <a:endParaRPr lang="en-GB"/>
          </a:p>
        </p:txBody>
      </p:sp>
    </p:spTree>
    <p:extLst>
      <p:ext uri="{BB962C8B-B14F-4D97-AF65-F5344CB8AC3E}">
        <p14:creationId xmlns:p14="http://schemas.microsoft.com/office/powerpoint/2010/main" val="3983072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9946CFC-14CF-4D1C-A2AD-4D19C5CFC49F}" type="datetimeFigureOut">
              <a:rPr lang="en-GB" smtClean="0"/>
              <a:t>24/10/2014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8E66F4-4FFC-4345-AD4E-439168056CF0}" type="slidenum">
              <a:rPr lang="en-GB" smtClean="0"/>
              <a:t>‹#›</a:t>
            </a:fld>
            <a:endParaRPr lang="en-GB"/>
          </a:p>
        </p:txBody>
      </p:sp>
    </p:spTree>
    <p:extLst>
      <p:ext uri="{BB962C8B-B14F-4D97-AF65-F5344CB8AC3E}">
        <p14:creationId xmlns:p14="http://schemas.microsoft.com/office/powerpoint/2010/main" val="92685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9946CFC-14CF-4D1C-A2AD-4D19C5CFC49F}" type="datetimeFigureOut">
              <a:rPr lang="en-GB" smtClean="0"/>
              <a:t>24/10/2014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8E66F4-4FFC-4345-AD4E-439168056CF0}" type="slidenum">
              <a:rPr lang="en-GB" smtClean="0"/>
              <a:t>‹#›</a:t>
            </a:fld>
            <a:endParaRPr lang="en-GB"/>
          </a:p>
        </p:txBody>
      </p:sp>
    </p:spTree>
    <p:extLst>
      <p:ext uri="{BB962C8B-B14F-4D97-AF65-F5344CB8AC3E}">
        <p14:creationId xmlns:p14="http://schemas.microsoft.com/office/powerpoint/2010/main" val="3391668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946CFC-14CF-4D1C-A2AD-4D19C5CFC49F}" type="datetimeFigureOut">
              <a:rPr lang="en-GB" smtClean="0"/>
              <a:t>24/10/2014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8E66F4-4FFC-4345-AD4E-439168056CF0}" type="slidenum">
              <a:rPr lang="en-GB" smtClean="0"/>
              <a:t>‹#›</a:t>
            </a:fld>
            <a:endParaRPr lang="en-GB"/>
          </a:p>
        </p:txBody>
      </p:sp>
    </p:spTree>
    <p:extLst>
      <p:ext uri="{BB962C8B-B14F-4D97-AF65-F5344CB8AC3E}">
        <p14:creationId xmlns:p14="http://schemas.microsoft.com/office/powerpoint/2010/main" val="2525043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9946CFC-14CF-4D1C-A2AD-4D19C5CFC49F}" type="datetimeFigureOut">
              <a:rPr lang="en-GB" smtClean="0"/>
              <a:t>24/10/2014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8E66F4-4FFC-4345-AD4E-439168056CF0}" type="slidenum">
              <a:rPr lang="en-GB" smtClean="0"/>
              <a:t>‹#›</a:t>
            </a:fld>
            <a:endParaRPr lang="en-GB"/>
          </a:p>
        </p:txBody>
      </p:sp>
    </p:spTree>
    <p:extLst>
      <p:ext uri="{BB962C8B-B14F-4D97-AF65-F5344CB8AC3E}">
        <p14:creationId xmlns:p14="http://schemas.microsoft.com/office/powerpoint/2010/main" val="857578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9946CFC-14CF-4D1C-A2AD-4D19C5CFC49F}" type="datetimeFigureOut">
              <a:rPr lang="en-GB" smtClean="0"/>
              <a:t>24/10/2014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78E66F4-4FFC-4345-AD4E-439168056CF0}" type="slidenum">
              <a:rPr lang="en-GB" smtClean="0"/>
              <a:t>‹#›</a:t>
            </a:fld>
            <a:endParaRPr lang="en-GB"/>
          </a:p>
        </p:txBody>
      </p:sp>
    </p:spTree>
    <p:extLst>
      <p:ext uri="{BB962C8B-B14F-4D97-AF65-F5344CB8AC3E}">
        <p14:creationId xmlns:p14="http://schemas.microsoft.com/office/powerpoint/2010/main" val="1122126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9946CFC-14CF-4D1C-A2AD-4D19C5CFC49F}" type="datetimeFigureOut">
              <a:rPr lang="en-GB" smtClean="0"/>
              <a:t>24/10/2014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78E66F4-4FFC-4345-AD4E-439168056CF0}" type="slidenum">
              <a:rPr lang="en-GB" smtClean="0"/>
              <a:t>‹#›</a:t>
            </a:fld>
            <a:endParaRPr lang="en-GB"/>
          </a:p>
        </p:txBody>
      </p:sp>
    </p:spTree>
    <p:extLst>
      <p:ext uri="{BB962C8B-B14F-4D97-AF65-F5344CB8AC3E}">
        <p14:creationId xmlns:p14="http://schemas.microsoft.com/office/powerpoint/2010/main" val="1609001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946CFC-14CF-4D1C-A2AD-4D19C5CFC49F}" type="datetimeFigureOut">
              <a:rPr lang="en-GB" smtClean="0"/>
              <a:t>24/10/2014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78E66F4-4FFC-4345-AD4E-439168056CF0}" type="slidenum">
              <a:rPr lang="en-GB" smtClean="0"/>
              <a:t>‹#›</a:t>
            </a:fld>
            <a:endParaRPr lang="en-GB"/>
          </a:p>
        </p:txBody>
      </p:sp>
    </p:spTree>
    <p:extLst>
      <p:ext uri="{BB962C8B-B14F-4D97-AF65-F5344CB8AC3E}">
        <p14:creationId xmlns:p14="http://schemas.microsoft.com/office/powerpoint/2010/main" val="3195742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946CFC-14CF-4D1C-A2AD-4D19C5CFC49F}" type="datetimeFigureOut">
              <a:rPr lang="en-GB" smtClean="0"/>
              <a:t>24/10/2014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8E66F4-4FFC-4345-AD4E-439168056CF0}" type="slidenum">
              <a:rPr lang="en-GB" smtClean="0"/>
              <a:t>‹#›</a:t>
            </a:fld>
            <a:endParaRPr lang="en-GB"/>
          </a:p>
        </p:txBody>
      </p:sp>
    </p:spTree>
    <p:extLst>
      <p:ext uri="{BB962C8B-B14F-4D97-AF65-F5344CB8AC3E}">
        <p14:creationId xmlns:p14="http://schemas.microsoft.com/office/powerpoint/2010/main" val="4087501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946CFC-14CF-4D1C-A2AD-4D19C5CFC49F}" type="datetimeFigureOut">
              <a:rPr lang="en-GB" smtClean="0"/>
              <a:t>24/10/2014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8E66F4-4FFC-4345-AD4E-439168056CF0}" type="slidenum">
              <a:rPr lang="en-GB" smtClean="0"/>
              <a:t>‹#›</a:t>
            </a:fld>
            <a:endParaRPr lang="en-GB"/>
          </a:p>
        </p:txBody>
      </p:sp>
    </p:spTree>
    <p:extLst>
      <p:ext uri="{BB962C8B-B14F-4D97-AF65-F5344CB8AC3E}">
        <p14:creationId xmlns:p14="http://schemas.microsoft.com/office/powerpoint/2010/main" val="1068939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46CFC-14CF-4D1C-A2AD-4D19C5CFC49F}" type="datetimeFigureOut">
              <a:rPr lang="en-GB" smtClean="0"/>
              <a:t>24/10/2014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8E66F4-4FFC-4345-AD4E-439168056CF0}" type="slidenum">
              <a:rPr lang="en-GB" smtClean="0"/>
              <a:t>‹#›</a:t>
            </a:fld>
            <a:endParaRPr lang="en-GB"/>
          </a:p>
        </p:txBody>
      </p:sp>
    </p:spTree>
    <p:extLst>
      <p:ext uri="{BB962C8B-B14F-4D97-AF65-F5344CB8AC3E}">
        <p14:creationId xmlns:p14="http://schemas.microsoft.com/office/powerpoint/2010/main" val="4059551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7.emf"/><Relationship Id="rId5" Type="http://schemas.openxmlformats.org/officeDocument/2006/relationships/package" Target="../embeddings/Microsoft_Word_Document1.docx"/><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01208"/>
            <a:ext cx="9144000"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21493" y="2564904"/>
            <a:ext cx="4572000" cy="646331"/>
          </a:xfrm>
          <a:prstGeom prst="rect">
            <a:avLst/>
          </a:prstGeom>
        </p:spPr>
        <p:txBody>
          <a:bodyPr>
            <a:spAutoFit/>
          </a:bodyPr>
          <a:lstStyle/>
          <a:p>
            <a:pPr algn="ctr"/>
            <a:r>
              <a:rPr lang="en-GB" dirty="0" smtClean="0">
                <a:latin typeface="Calibri" pitchFamily="34" charset="0"/>
              </a:rPr>
              <a:t/>
            </a:r>
            <a:br>
              <a:rPr lang="en-GB" dirty="0" smtClean="0">
                <a:latin typeface="Calibri" pitchFamily="34" charset="0"/>
              </a:rPr>
            </a:br>
            <a:endParaRPr lang="en-GB" dirty="0"/>
          </a:p>
        </p:txBody>
      </p:sp>
      <p:sp>
        <p:nvSpPr>
          <p:cNvPr id="3" name="Rectangle 2"/>
          <p:cNvSpPr/>
          <p:nvPr/>
        </p:nvSpPr>
        <p:spPr>
          <a:xfrm>
            <a:off x="174307" y="1087577"/>
            <a:ext cx="8851269" cy="2123658"/>
          </a:xfrm>
          <a:prstGeom prst="rect">
            <a:avLst/>
          </a:prstGeom>
          <a:noFill/>
        </p:spPr>
        <p:txBody>
          <a:bodyPr wrap="none" lIns="91440" tIns="45720" rIns="91440" bIns="45720">
            <a:spAutoFit/>
          </a:bodyPr>
          <a:lstStyle/>
          <a:p>
            <a:pPr algn="ct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Rounded MT Bold" pitchFamily="34" charset="0"/>
              </a:rPr>
              <a:t>3rIVERS Curriculum and </a:t>
            </a:r>
          </a:p>
          <a:p>
            <a:pPr algn="ct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Rounded MT Bold" pitchFamily="34" charset="0"/>
              </a:rPr>
              <a:t>assessment  Development </a:t>
            </a:r>
          </a:p>
          <a:p>
            <a:pPr algn="ctr"/>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Rounded MT Bold" pitchFamily="34" charset="0"/>
              </a:rPr>
              <a:t>Group</a:t>
            </a:r>
          </a:p>
        </p:txBody>
      </p:sp>
      <p:sp>
        <p:nvSpPr>
          <p:cNvPr id="4" name="TextBox 3"/>
          <p:cNvSpPr txBox="1"/>
          <p:nvPr/>
        </p:nvSpPr>
        <p:spPr>
          <a:xfrm>
            <a:off x="453598" y="4149080"/>
            <a:ext cx="8107790" cy="769441"/>
          </a:xfrm>
          <a:prstGeom prst="rect">
            <a:avLst/>
          </a:prstGeom>
          <a:noFill/>
        </p:spPr>
        <p:txBody>
          <a:bodyPr wrap="square" rtlCol="0">
            <a:spAutoFit/>
          </a:bodyPr>
          <a:lstStyle/>
          <a:p>
            <a:pPr algn="ctr"/>
            <a:r>
              <a:rPr lang="en-GB" sz="4400" dirty="0" smtClean="0">
                <a:latin typeface="Arial Rounded MT Bold" pitchFamily="34" charset="0"/>
                <a:cs typeface="Arial" pitchFamily="34" charset="0"/>
              </a:rPr>
              <a:t>‘The </a:t>
            </a:r>
            <a:r>
              <a:rPr lang="en-GB" sz="4400" dirty="0">
                <a:latin typeface="Arial Rounded MT Bold" pitchFamily="34" charset="0"/>
                <a:cs typeface="Arial" pitchFamily="34" charset="0"/>
              </a:rPr>
              <a:t>Changing </a:t>
            </a:r>
            <a:r>
              <a:rPr lang="en-GB" sz="4400" dirty="0" smtClean="0">
                <a:latin typeface="Arial Rounded MT Bold" pitchFamily="34" charset="0"/>
                <a:cs typeface="Arial" pitchFamily="34" charset="0"/>
              </a:rPr>
              <a:t>Landscape’</a:t>
            </a:r>
            <a:endParaRPr lang="en-GB" sz="4400" dirty="0">
              <a:latin typeface="Arial Rounded MT Bold" pitchFamily="34" charset="0"/>
            </a:endParaRPr>
          </a:p>
        </p:txBody>
      </p:sp>
    </p:spTree>
    <p:extLst>
      <p:ext uri="{BB962C8B-B14F-4D97-AF65-F5344CB8AC3E}">
        <p14:creationId xmlns:p14="http://schemas.microsoft.com/office/powerpoint/2010/main" val="2531192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9512" y="188640"/>
            <a:ext cx="5472608" cy="2952328"/>
          </a:xfrm>
          <a:prstGeom prst="roundRect">
            <a:avLst/>
          </a:prstGeom>
          <a:gradFill flip="none" rotWithShape="1">
            <a:gsLst>
              <a:gs pos="0">
                <a:srgbClr val="CCFF99"/>
              </a:gs>
              <a:gs pos="100000">
                <a:srgbClr val="FFFFFF"/>
              </a:gs>
            </a:gsLst>
            <a:path path="circle">
              <a:fillToRect l="50000" t="50000" r="50000" b="50000"/>
            </a:path>
            <a:tileRect/>
          </a:gradFill>
          <a:ln>
            <a:gradFill flip="none" rotWithShape="1">
              <a:gsLst>
                <a:gs pos="0">
                  <a:srgbClr val="CCFF99"/>
                </a:gs>
                <a:gs pos="100000">
                  <a:srgbClr val="FFFFFF"/>
                </a:gs>
              </a:gsLst>
              <a:path path="circle">
                <a:fillToRect l="100000" t="100000"/>
              </a:path>
              <a:tileRect r="-100000" b="-100000"/>
            </a:gradFill>
          </a:ln>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2400" dirty="0">
                <a:solidFill>
                  <a:prstClr val="black"/>
                </a:solidFill>
                <a:latin typeface="Arial Rounded MT Bold" pitchFamily="34" charset="0"/>
                <a:cs typeface="Comic Sans MS"/>
              </a:rPr>
              <a:t>Spring 2015</a:t>
            </a:r>
            <a:endParaRPr lang="en-GB" sz="2400" dirty="0">
              <a:solidFill>
                <a:prstClr val="black"/>
              </a:solidFill>
              <a:latin typeface="Arial Rounded MT Bold" pitchFamily="34" charset="0"/>
              <a:cs typeface="Comic Sans MS"/>
            </a:endParaRPr>
          </a:p>
          <a:p>
            <a:pPr marL="285750" indent="-285750">
              <a:buFont typeface="Wingdings" pitchFamily="2" charset="2"/>
              <a:buChar char="Ø"/>
            </a:pPr>
            <a:r>
              <a:rPr lang="en-US" dirty="0">
                <a:solidFill>
                  <a:prstClr val="black"/>
                </a:solidFill>
                <a:latin typeface="Arial Rounded MT Bold" pitchFamily="34" charset="0"/>
                <a:cs typeface="Comic Sans MS"/>
              </a:rPr>
              <a:t>Curriculum Leaders’ monitor and evaluate </a:t>
            </a:r>
            <a:r>
              <a:rPr lang="en-US" dirty="0" smtClean="0">
                <a:solidFill>
                  <a:prstClr val="black"/>
                </a:solidFill>
                <a:latin typeface="Arial Rounded MT Bold" pitchFamily="34" charset="0"/>
                <a:cs typeface="Comic Sans MS"/>
              </a:rPr>
              <a:t>plans.</a:t>
            </a:r>
            <a:endParaRPr lang="en-GB" dirty="0">
              <a:solidFill>
                <a:prstClr val="black"/>
              </a:solidFill>
              <a:latin typeface="Arial Rounded MT Bold" pitchFamily="34" charset="0"/>
              <a:cs typeface="Comic Sans MS"/>
            </a:endParaRPr>
          </a:p>
          <a:p>
            <a:r>
              <a:rPr lang="en-US" dirty="0">
                <a:solidFill>
                  <a:prstClr val="black"/>
                </a:solidFill>
                <a:latin typeface="Arial Rounded MT Bold" pitchFamily="34" charset="0"/>
                <a:ea typeface="ＭＳ 明朝"/>
                <a:cs typeface="Comic Sans MS"/>
              </a:rPr>
              <a:t> </a:t>
            </a:r>
            <a:endParaRPr lang="en-GB" dirty="0">
              <a:solidFill>
                <a:prstClr val="black"/>
              </a:solidFill>
              <a:latin typeface="Arial Rounded MT Bold" pitchFamily="34" charset="0"/>
              <a:ea typeface="ＭＳ 明朝"/>
              <a:cs typeface="Comic Sans MS"/>
            </a:endParaRPr>
          </a:p>
        </p:txBody>
      </p:sp>
      <p:sp>
        <p:nvSpPr>
          <p:cNvPr id="3" name="Rounded Rectangle 2"/>
          <p:cNvSpPr/>
          <p:nvPr/>
        </p:nvSpPr>
        <p:spPr>
          <a:xfrm>
            <a:off x="251520" y="3356992"/>
            <a:ext cx="5400600" cy="3312368"/>
          </a:xfrm>
          <a:prstGeom prst="roundRect">
            <a:avLst/>
          </a:prstGeom>
          <a:gradFill flip="none" rotWithShape="1">
            <a:gsLst>
              <a:gs pos="0">
                <a:srgbClr val="CCFF99"/>
              </a:gs>
              <a:gs pos="100000">
                <a:srgbClr val="FFFFFF"/>
              </a:gs>
            </a:gsLst>
            <a:path path="circle">
              <a:fillToRect l="50000" t="50000" r="50000" b="50000"/>
            </a:path>
            <a:tileRect/>
          </a:gradFill>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dirty="0" smtClean="0">
              <a:solidFill>
                <a:srgbClr val="000000"/>
              </a:solidFill>
              <a:latin typeface="Arial Rounded MT Bold" pitchFamily="34" charset="0"/>
              <a:ea typeface="ＭＳ 明朝"/>
              <a:cs typeface="Times New Roman"/>
            </a:endParaRPr>
          </a:p>
          <a:p>
            <a:r>
              <a:rPr lang="en-US" sz="2400" dirty="0" smtClean="0">
                <a:solidFill>
                  <a:srgbClr val="000000"/>
                </a:solidFill>
                <a:latin typeface="Arial Rounded MT Bold" pitchFamily="34" charset="0"/>
                <a:ea typeface="ＭＳ 明朝"/>
                <a:cs typeface="Times New Roman"/>
              </a:rPr>
              <a:t>Summer 2015 </a:t>
            </a:r>
          </a:p>
          <a:p>
            <a:pPr marL="285750" indent="-285750">
              <a:buFont typeface="Wingdings" pitchFamily="2" charset="2"/>
              <a:buChar char="Ø"/>
            </a:pPr>
            <a:r>
              <a:rPr lang="en-US" dirty="0">
                <a:solidFill>
                  <a:srgbClr val="000000"/>
                </a:solidFill>
                <a:latin typeface="Arial Rounded MT Bold" pitchFamily="34" charset="0"/>
                <a:cs typeface="Comic Sans MS"/>
              </a:rPr>
              <a:t>Curriculum Leaders’ review the provision and quality of learning in their subject and identify next steps according to the annual monitoring and evaluation cycle.</a:t>
            </a:r>
            <a:r>
              <a:rPr lang="en-GB" dirty="0">
                <a:solidFill>
                  <a:srgbClr val="000000"/>
                </a:solidFill>
                <a:latin typeface="Arial Rounded MT Bold" pitchFamily="34" charset="0"/>
                <a:cs typeface="Comic Sans MS"/>
              </a:rPr>
              <a:t> </a:t>
            </a:r>
            <a:endParaRPr lang="en-GB" dirty="0">
              <a:solidFill>
                <a:srgbClr val="000000"/>
              </a:solidFill>
              <a:latin typeface="Arial Rounded MT Bold" pitchFamily="34" charset="0"/>
              <a:ea typeface="ＭＳ 明朝"/>
              <a:cs typeface="Comic Sans MS"/>
            </a:endParaRPr>
          </a:p>
          <a:p>
            <a:endParaRPr lang="en-GB" sz="2400" dirty="0">
              <a:solidFill>
                <a:prstClr val="white"/>
              </a:solidFill>
              <a:latin typeface="Arial Rounded MT Bold" pitchFamily="34" charset="0"/>
              <a:ea typeface="ＭＳ 明朝"/>
              <a:cs typeface="Times New Roman"/>
            </a:endParaRPr>
          </a:p>
        </p:txBody>
      </p:sp>
      <p:sp>
        <p:nvSpPr>
          <p:cNvPr id="4" name="Oval 3"/>
          <p:cNvSpPr/>
          <p:nvPr/>
        </p:nvSpPr>
        <p:spPr>
          <a:xfrm>
            <a:off x="5796136" y="188640"/>
            <a:ext cx="3203848" cy="2952328"/>
          </a:xfrm>
          <a:prstGeom prst="ellipse">
            <a:avLst/>
          </a:prstGeom>
          <a:gradFill flip="none" rotWithShape="1">
            <a:gsLst>
              <a:gs pos="0">
                <a:srgbClr val="00CCFF"/>
              </a:gs>
              <a:gs pos="100000">
                <a:srgbClr val="FFFFFF"/>
              </a:gs>
            </a:gsLst>
            <a:path path="circle">
              <a:fillToRect l="50000" t="50000" r="50000" b="50000"/>
            </a:path>
            <a:tileRect/>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dirty="0" smtClean="0">
                <a:solidFill>
                  <a:prstClr val="black"/>
                </a:solidFill>
                <a:latin typeface="Arial Rounded MT Bold" pitchFamily="34" charset="0"/>
                <a:cs typeface="Comic Sans MS"/>
              </a:rPr>
              <a:t>Start </a:t>
            </a:r>
            <a:r>
              <a:rPr lang="en-US" dirty="0">
                <a:solidFill>
                  <a:prstClr val="black"/>
                </a:solidFill>
                <a:latin typeface="Arial Rounded MT Bold" pitchFamily="34" charset="0"/>
                <a:cs typeface="Comic Sans MS"/>
              </a:rPr>
              <a:t>to consider how pupil progress and attainment will be tracked against the new </a:t>
            </a:r>
            <a:r>
              <a:rPr lang="en-US" dirty="0" smtClean="0">
                <a:solidFill>
                  <a:prstClr val="black"/>
                </a:solidFill>
                <a:latin typeface="Arial Rounded MT Bold" pitchFamily="34" charset="0"/>
                <a:cs typeface="Comic Sans MS"/>
              </a:rPr>
              <a:t>PoS.</a:t>
            </a:r>
            <a:r>
              <a:rPr lang="en-GB" dirty="0" smtClean="0">
                <a:solidFill>
                  <a:prstClr val="black"/>
                </a:solidFill>
                <a:latin typeface="Arial Rounded MT Bold" pitchFamily="34" charset="0"/>
                <a:cs typeface="Comic Sans MS"/>
              </a:rPr>
              <a:t> </a:t>
            </a:r>
            <a:r>
              <a:rPr lang="en-US" dirty="0">
                <a:solidFill>
                  <a:prstClr val="black"/>
                </a:solidFill>
                <a:latin typeface="Arial Rounded MT Bold" pitchFamily="34" charset="0"/>
                <a:ea typeface="ＭＳ 明朝"/>
                <a:cs typeface="Comic Sans MS"/>
              </a:rPr>
              <a:t> </a:t>
            </a:r>
            <a:endParaRPr lang="en-GB" dirty="0">
              <a:solidFill>
                <a:prstClr val="black"/>
              </a:solidFill>
              <a:latin typeface="Arial Rounded MT Bold" pitchFamily="34" charset="0"/>
              <a:ea typeface="ＭＳ 明朝"/>
              <a:cs typeface="Comic Sans MS"/>
            </a:endParaRPr>
          </a:p>
        </p:txBody>
      </p:sp>
      <p:sp>
        <p:nvSpPr>
          <p:cNvPr id="5" name="Oval 4"/>
          <p:cNvSpPr/>
          <p:nvPr/>
        </p:nvSpPr>
        <p:spPr>
          <a:xfrm>
            <a:off x="5796136" y="3429000"/>
            <a:ext cx="3203848" cy="2952328"/>
          </a:xfrm>
          <a:prstGeom prst="ellipse">
            <a:avLst/>
          </a:prstGeom>
          <a:gradFill flip="none" rotWithShape="1">
            <a:gsLst>
              <a:gs pos="0">
                <a:srgbClr val="00CCFF"/>
              </a:gs>
              <a:gs pos="100000">
                <a:srgbClr val="FFFFFF"/>
              </a:gs>
            </a:gsLst>
            <a:path path="circle">
              <a:fillToRect l="50000" t="50000" r="50000" b="50000"/>
            </a:path>
            <a:tileRect/>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dirty="0" smtClean="0">
                <a:solidFill>
                  <a:prstClr val="black"/>
                </a:solidFill>
                <a:latin typeface="Arial Rounded MT Bold" pitchFamily="34" charset="0"/>
                <a:cs typeface="Comic Sans MS"/>
              </a:rPr>
              <a:t>Moderation  of </a:t>
            </a:r>
            <a:r>
              <a:rPr lang="en-US" dirty="0">
                <a:solidFill>
                  <a:prstClr val="black"/>
                </a:solidFill>
                <a:latin typeface="Arial Rounded MT Bold" pitchFamily="34" charset="0"/>
                <a:cs typeface="Comic Sans MS"/>
              </a:rPr>
              <a:t>assessments to build up a portfolio </a:t>
            </a:r>
            <a:endParaRPr lang="en-GB" dirty="0">
              <a:solidFill>
                <a:prstClr val="black"/>
              </a:solidFill>
              <a:latin typeface="Arial Rounded MT Bold" pitchFamily="34" charset="0"/>
              <a:cs typeface="Comic Sans MS"/>
            </a:endParaRPr>
          </a:p>
          <a:p>
            <a:pPr algn="ctr"/>
            <a:r>
              <a:rPr lang="en-US" dirty="0">
                <a:solidFill>
                  <a:prstClr val="black"/>
                </a:solidFill>
                <a:latin typeface="Arial Rounded MT Bold" pitchFamily="34" charset="0"/>
                <a:cs typeface="Comic Sans MS"/>
              </a:rPr>
              <a:t>Propose and agree reporting methods from September </a:t>
            </a:r>
            <a:r>
              <a:rPr lang="en-US" dirty="0" smtClean="0">
                <a:solidFill>
                  <a:prstClr val="black"/>
                </a:solidFill>
                <a:latin typeface="Arial Rounded MT Bold" pitchFamily="34" charset="0"/>
                <a:cs typeface="Comic Sans MS"/>
              </a:rPr>
              <a:t>2015.</a:t>
            </a:r>
            <a:endParaRPr lang="en-GB" dirty="0">
              <a:solidFill>
                <a:prstClr val="black"/>
              </a:solidFill>
              <a:latin typeface="Arial Rounded MT Bold" pitchFamily="34" charset="0"/>
              <a:cs typeface="Comic Sans MS"/>
            </a:endParaRPr>
          </a:p>
        </p:txBody>
      </p:sp>
    </p:spTree>
    <p:extLst>
      <p:ext uri="{BB962C8B-B14F-4D97-AF65-F5344CB8AC3E}">
        <p14:creationId xmlns:p14="http://schemas.microsoft.com/office/powerpoint/2010/main" val="861357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9512" y="188640"/>
            <a:ext cx="5472608" cy="2952328"/>
          </a:xfrm>
          <a:prstGeom prst="roundRect">
            <a:avLst/>
          </a:prstGeom>
          <a:gradFill flip="none" rotWithShape="1">
            <a:gsLst>
              <a:gs pos="0">
                <a:srgbClr val="CCFF99"/>
              </a:gs>
              <a:gs pos="100000">
                <a:srgbClr val="FFFFFF"/>
              </a:gs>
            </a:gsLst>
            <a:path path="circle">
              <a:fillToRect l="50000" t="50000" r="50000" b="50000"/>
            </a:path>
            <a:tileRect/>
          </a:gradFill>
          <a:ln>
            <a:gradFill flip="none" rotWithShape="1">
              <a:gsLst>
                <a:gs pos="0">
                  <a:srgbClr val="CCFF99"/>
                </a:gs>
                <a:gs pos="100000">
                  <a:srgbClr val="FFFFFF"/>
                </a:gs>
              </a:gsLst>
              <a:path path="circle">
                <a:fillToRect l="100000" t="100000"/>
              </a:path>
              <a:tileRect r="-100000" b="-100000"/>
            </a:gradFill>
          </a:ln>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2400" dirty="0" smtClean="0">
                <a:solidFill>
                  <a:srgbClr val="000000"/>
                </a:solidFill>
                <a:latin typeface="Arial Rounded MT Bold" pitchFamily="34" charset="0"/>
                <a:ea typeface="ＭＳ 明朝"/>
                <a:cs typeface="Times New Roman"/>
              </a:rPr>
              <a:t>Autumn 2015 </a:t>
            </a:r>
            <a:endParaRPr lang="en-GB" sz="3600" dirty="0">
              <a:solidFill>
                <a:prstClr val="white"/>
              </a:solidFill>
              <a:latin typeface="Arial Rounded MT Bold" pitchFamily="34" charset="0"/>
              <a:ea typeface="ＭＳ 明朝"/>
              <a:cs typeface="Times New Roman"/>
            </a:endParaRPr>
          </a:p>
          <a:p>
            <a:pPr marL="285750" indent="-285750">
              <a:buFont typeface="Wingdings" pitchFamily="2" charset="2"/>
              <a:buChar char="Ø"/>
            </a:pPr>
            <a:r>
              <a:rPr lang="en-US" dirty="0">
                <a:solidFill>
                  <a:srgbClr val="000000"/>
                </a:solidFill>
                <a:latin typeface="Arial Rounded MT Bold" pitchFamily="34" charset="0"/>
                <a:cs typeface="Comic Sans MS"/>
              </a:rPr>
              <a:t>New curriculum taught to Year 6 and 8</a:t>
            </a:r>
            <a:endParaRPr lang="en-GB" dirty="0">
              <a:solidFill>
                <a:srgbClr val="000000"/>
              </a:solidFill>
              <a:latin typeface="Arial Rounded MT Bold" pitchFamily="34" charset="0"/>
              <a:cs typeface="Comic Sans MS"/>
            </a:endParaRPr>
          </a:p>
          <a:p>
            <a:r>
              <a:rPr lang="en-US" dirty="0">
                <a:solidFill>
                  <a:srgbClr val="000000"/>
                </a:solidFill>
                <a:latin typeface="Arial Rounded MT Bold" pitchFamily="34" charset="0"/>
                <a:cs typeface="Comic Sans MS"/>
              </a:rPr>
              <a:t>Planning ongoing. </a:t>
            </a:r>
            <a:endParaRPr lang="en-GB" dirty="0">
              <a:solidFill>
                <a:srgbClr val="000000"/>
              </a:solidFill>
              <a:latin typeface="Arial Rounded MT Bold" pitchFamily="34" charset="0"/>
              <a:cs typeface="Comic Sans MS"/>
            </a:endParaRPr>
          </a:p>
          <a:p>
            <a:r>
              <a:rPr lang="en-US" dirty="0">
                <a:solidFill>
                  <a:srgbClr val="000000"/>
                </a:solidFill>
                <a:ea typeface="ＭＳ 明朝"/>
                <a:cs typeface="Times New Roman"/>
              </a:rPr>
              <a:t> </a:t>
            </a:r>
            <a:endParaRPr lang="en-GB" dirty="0">
              <a:solidFill>
                <a:prstClr val="white"/>
              </a:solidFill>
              <a:ea typeface="ＭＳ 明朝"/>
              <a:cs typeface="Times New Roman"/>
            </a:endParaRPr>
          </a:p>
        </p:txBody>
      </p:sp>
      <p:sp>
        <p:nvSpPr>
          <p:cNvPr id="3" name="Rounded Rectangle 2"/>
          <p:cNvSpPr/>
          <p:nvPr/>
        </p:nvSpPr>
        <p:spPr>
          <a:xfrm>
            <a:off x="251520" y="3356992"/>
            <a:ext cx="5400600" cy="3312368"/>
          </a:xfrm>
          <a:prstGeom prst="roundRect">
            <a:avLst/>
          </a:prstGeom>
          <a:gradFill flip="none" rotWithShape="1">
            <a:gsLst>
              <a:gs pos="0">
                <a:srgbClr val="CCFF99"/>
              </a:gs>
              <a:gs pos="100000">
                <a:srgbClr val="FFFFFF"/>
              </a:gs>
            </a:gsLst>
            <a:path path="circle">
              <a:fillToRect l="50000" t="50000" r="50000" b="50000"/>
            </a:path>
            <a:tileRect/>
          </a:gradFill>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dirty="0" smtClean="0">
              <a:solidFill>
                <a:srgbClr val="000000"/>
              </a:solidFill>
              <a:latin typeface="Arial Rounded MT Bold" pitchFamily="34" charset="0"/>
              <a:ea typeface="ＭＳ 明朝"/>
              <a:cs typeface="Times New Roman"/>
            </a:endParaRPr>
          </a:p>
          <a:p>
            <a:r>
              <a:rPr lang="en-US" sz="2400" dirty="0" smtClean="0">
                <a:solidFill>
                  <a:srgbClr val="000000"/>
                </a:solidFill>
                <a:latin typeface="Arial Rounded MT Bold" pitchFamily="34" charset="0"/>
                <a:ea typeface="ＭＳ 明朝"/>
                <a:cs typeface="Times New Roman"/>
              </a:rPr>
              <a:t>Spring 2015 </a:t>
            </a:r>
            <a:endParaRPr lang="en-GB" sz="2400" dirty="0">
              <a:solidFill>
                <a:prstClr val="white"/>
              </a:solidFill>
              <a:latin typeface="Arial Rounded MT Bold" pitchFamily="34" charset="0"/>
              <a:ea typeface="ＭＳ 明朝"/>
              <a:cs typeface="Times New Roman"/>
            </a:endParaRPr>
          </a:p>
          <a:p>
            <a:pPr marL="285750" indent="-285750">
              <a:buFont typeface="Wingdings" pitchFamily="2" charset="2"/>
              <a:buChar char="Ø"/>
            </a:pPr>
            <a:r>
              <a:rPr lang="en-US" dirty="0" smtClean="0">
                <a:solidFill>
                  <a:srgbClr val="000000"/>
                </a:solidFill>
                <a:latin typeface="Arial Rounded MT Bold" pitchFamily="34" charset="0"/>
                <a:cs typeface="Comic Sans MS"/>
              </a:rPr>
              <a:t>Curriculum </a:t>
            </a:r>
            <a:r>
              <a:rPr lang="en-US" dirty="0">
                <a:solidFill>
                  <a:srgbClr val="000000"/>
                </a:solidFill>
                <a:latin typeface="Arial Rounded MT Bold" pitchFamily="34" charset="0"/>
                <a:cs typeface="Comic Sans MS"/>
              </a:rPr>
              <a:t>Leaders’ to ensure plans highlight how key skills are developed in areas such as -reading, writing, mathematics, digital literacy, SMSC </a:t>
            </a:r>
            <a:r>
              <a:rPr lang="en-US" dirty="0" smtClean="0">
                <a:solidFill>
                  <a:srgbClr val="000000"/>
                </a:solidFill>
                <a:latin typeface="Arial Rounded MT Bold" pitchFamily="34" charset="0"/>
                <a:cs typeface="Comic Sans MS"/>
              </a:rPr>
              <a:t>and </a:t>
            </a:r>
            <a:r>
              <a:rPr lang="en-US" dirty="0">
                <a:solidFill>
                  <a:srgbClr val="000000"/>
                </a:solidFill>
                <a:latin typeface="Arial Rounded MT Bold" pitchFamily="34" charset="0"/>
                <a:cs typeface="Comic Sans MS"/>
              </a:rPr>
              <a:t>citizenship. </a:t>
            </a:r>
            <a:endParaRPr lang="en-GB" dirty="0">
              <a:solidFill>
                <a:srgbClr val="000000"/>
              </a:solidFill>
              <a:latin typeface="Arial Rounded MT Bold" pitchFamily="34" charset="0"/>
              <a:cs typeface="Comic Sans MS"/>
            </a:endParaRPr>
          </a:p>
          <a:p>
            <a:pPr marL="342900" indent="-342900">
              <a:buFont typeface="Wingdings"/>
              <a:buChar char=""/>
            </a:pPr>
            <a:endParaRPr lang="en-GB" sz="3600" dirty="0">
              <a:solidFill>
                <a:prstClr val="white"/>
              </a:solidFill>
              <a:ea typeface="ＭＳ 明朝"/>
              <a:cs typeface="Times New Roman"/>
            </a:endParaRPr>
          </a:p>
        </p:txBody>
      </p:sp>
      <p:sp>
        <p:nvSpPr>
          <p:cNvPr id="4" name="Oval 3"/>
          <p:cNvSpPr/>
          <p:nvPr/>
        </p:nvSpPr>
        <p:spPr>
          <a:xfrm>
            <a:off x="5796136" y="188640"/>
            <a:ext cx="3203848" cy="2952328"/>
          </a:xfrm>
          <a:prstGeom prst="ellipse">
            <a:avLst/>
          </a:prstGeom>
          <a:gradFill flip="none" rotWithShape="1">
            <a:gsLst>
              <a:gs pos="0">
                <a:srgbClr val="00CCFF"/>
              </a:gs>
              <a:gs pos="100000">
                <a:srgbClr val="FFFFFF"/>
              </a:gs>
            </a:gsLst>
            <a:path path="circle">
              <a:fillToRect l="50000" t="50000" r="50000" b="50000"/>
            </a:path>
            <a:tileRect/>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dirty="0" smtClean="0">
                <a:solidFill>
                  <a:prstClr val="black"/>
                </a:solidFill>
                <a:latin typeface="Arial Rounded MT Bold" pitchFamily="34" charset="0"/>
                <a:cs typeface="Comic Sans MS"/>
              </a:rPr>
              <a:t>Final </a:t>
            </a:r>
            <a:r>
              <a:rPr lang="en-US" dirty="0">
                <a:solidFill>
                  <a:prstClr val="black"/>
                </a:solidFill>
                <a:latin typeface="Arial Rounded MT Bold" pitchFamily="34" charset="0"/>
                <a:cs typeface="Comic Sans MS"/>
              </a:rPr>
              <a:t>assessment criteria, recording, tracking and reporting procedures. </a:t>
            </a:r>
            <a:endParaRPr lang="en-GB" dirty="0">
              <a:solidFill>
                <a:prstClr val="black"/>
              </a:solidFill>
              <a:latin typeface="Arial Rounded MT Bold" pitchFamily="34" charset="0"/>
              <a:cs typeface="Comic Sans MS"/>
            </a:endParaRPr>
          </a:p>
          <a:p>
            <a:pPr algn="ctr"/>
            <a:r>
              <a:rPr lang="en-US" sz="1200" dirty="0">
                <a:solidFill>
                  <a:prstClr val="black"/>
                </a:solidFill>
                <a:latin typeface="Arial Rounded MT Bold" pitchFamily="34" charset="0"/>
                <a:ea typeface="ＭＳ 明朝"/>
                <a:cs typeface="Times New Roman"/>
              </a:rPr>
              <a:t> </a:t>
            </a:r>
            <a:endParaRPr lang="en-GB" sz="1200" dirty="0">
              <a:solidFill>
                <a:prstClr val="black"/>
              </a:solidFill>
              <a:latin typeface="Arial Rounded MT Bold" pitchFamily="34" charset="0"/>
              <a:ea typeface="ＭＳ 明朝"/>
              <a:cs typeface="Times New Roman"/>
            </a:endParaRPr>
          </a:p>
        </p:txBody>
      </p:sp>
      <p:sp>
        <p:nvSpPr>
          <p:cNvPr id="5" name="Oval 4"/>
          <p:cNvSpPr/>
          <p:nvPr/>
        </p:nvSpPr>
        <p:spPr>
          <a:xfrm>
            <a:off x="5796136" y="3573016"/>
            <a:ext cx="3203848" cy="2952328"/>
          </a:xfrm>
          <a:prstGeom prst="ellipse">
            <a:avLst/>
          </a:prstGeom>
          <a:gradFill flip="none" rotWithShape="1">
            <a:gsLst>
              <a:gs pos="0">
                <a:srgbClr val="00CCFF"/>
              </a:gs>
              <a:gs pos="100000">
                <a:srgbClr val="FFFFFF"/>
              </a:gs>
            </a:gsLst>
            <a:path path="circle">
              <a:fillToRect l="50000" t="50000" r="50000" b="50000"/>
            </a:path>
            <a:tileRect/>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dirty="0" smtClean="0">
                <a:solidFill>
                  <a:prstClr val="black"/>
                </a:solidFill>
                <a:latin typeface="Arial Rounded MT Bold" pitchFamily="34" charset="0"/>
                <a:cs typeface="Comic Sans MS"/>
              </a:rPr>
              <a:t>The </a:t>
            </a:r>
            <a:r>
              <a:rPr lang="en-US" dirty="0">
                <a:solidFill>
                  <a:prstClr val="black"/>
                </a:solidFill>
                <a:latin typeface="Arial Rounded MT Bold" pitchFamily="34" charset="0"/>
                <a:cs typeface="Comic Sans MS"/>
              </a:rPr>
              <a:t>first Y6 national assessment of the new National </a:t>
            </a:r>
            <a:r>
              <a:rPr lang="en-US" dirty="0" smtClean="0">
                <a:solidFill>
                  <a:prstClr val="black"/>
                </a:solidFill>
                <a:latin typeface="Arial Rounded MT Bold" pitchFamily="34" charset="0"/>
                <a:cs typeface="Comic Sans MS"/>
              </a:rPr>
              <a:t>Curriculum. </a:t>
            </a:r>
            <a:endParaRPr lang="en-GB" dirty="0">
              <a:solidFill>
                <a:prstClr val="black"/>
              </a:solidFill>
              <a:latin typeface="Arial Rounded MT Bold" pitchFamily="34" charset="0"/>
              <a:cs typeface="Comic Sans MS"/>
            </a:endParaRPr>
          </a:p>
          <a:p>
            <a:pPr algn="ctr"/>
            <a:endParaRPr lang="en-GB" dirty="0">
              <a:solidFill>
                <a:prstClr val="black"/>
              </a:solidFill>
              <a:latin typeface="Arial Rounded MT Bold" pitchFamily="34" charset="0"/>
              <a:cs typeface="Comic Sans MS"/>
            </a:endParaRPr>
          </a:p>
          <a:p>
            <a:pPr algn="ctr"/>
            <a:endParaRPr lang="en-GB" sz="1200" dirty="0">
              <a:solidFill>
                <a:prstClr val="black"/>
              </a:solidFill>
              <a:latin typeface="Arial Rounded MT Bold" pitchFamily="34" charset="0"/>
              <a:ea typeface="ＭＳ 明朝"/>
              <a:cs typeface="Times New Roman"/>
            </a:endParaRPr>
          </a:p>
        </p:txBody>
      </p:sp>
    </p:spTree>
    <p:extLst>
      <p:ext uri="{BB962C8B-B14F-4D97-AF65-F5344CB8AC3E}">
        <p14:creationId xmlns:p14="http://schemas.microsoft.com/office/powerpoint/2010/main" val="10203417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33"/>
          <p:cNvSpPr txBox="1">
            <a:spLocks/>
          </p:cNvSpPr>
          <p:nvPr/>
        </p:nvSpPr>
        <p:spPr>
          <a:xfrm>
            <a:off x="300698" y="1196752"/>
            <a:ext cx="8689431" cy="102721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sz="1800">
                <a:solidFill>
                  <a:srgbClr val="000000"/>
                </a:solidFill>
              </a:defRPr>
            </a:pPr>
            <a:r>
              <a:rPr lang="en-GB" sz="2800" dirty="0" smtClean="0">
                <a:solidFill>
                  <a:srgbClr val="535353"/>
                </a:solidFill>
                <a:latin typeface="Arial Rounded MT Bold" pitchFamily="34" charset="0"/>
              </a:rPr>
              <a:t>Based on good points about APP</a:t>
            </a:r>
            <a:endParaRPr lang="en-GB" sz="2800" dirty="0">
              <a:solidFill>
                <a:srgbClr val="535353"/>
              </a:solidFill>
              <a:latin typeface="Arial Rounded MT Bold" pitchFamily="34" charset="0"/>
            </a:endParaRPr>
          </a:p>
        </p:txBody>
      </p:sp>
      <p:sp>
        <p:nvSpPr>
          <p:cNvPr id="7" name="Shape 34"/>
          <p:cNvSpPr/>
          <p:nvPr/>
        </p:nvSpPr>
        <p:spPr>
          <a:xfrm>
            <a:off x="300698" y="2204027"/>
            <a:ext cx="6712671" cy="61965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520700" indent="-520700" algn="l">
              <a:lnSpc>
                <a:spcPct val="120000"/>
              </a:lnSpc>
              <a:spcBef>
                <a:spcPts val="4600"/>
              </a:spcBef>
              <a:buSzPct val="82000"/>
              <a:buChar char="•"/>
              <a:defRPr sz="4600"/>
            </a:lvl1pPr>
          </a:lstStyle>
          <a:p>
            <a:pPr lvl="0">
              <a:defRPr sz="1800">
                <a:solidFill>
                  <a:srgbClr val="000000"/>
                </a:solidFill>
              </a:defRPr>
            </a:pPr>
            <a:r>
              <a:rPr sz="2800" dirty="0">
                <a:solidFill>
                  <a:srgbClr val="535353"/>
                </a:solidFill>
                <a:latin typeface="Arial Rounded MT Bold" pitchFamily="34" charset="0"/>
              </a:rPr>
              <a:t>Uses idea of  ‘Threshold Concepts’</a:t>
            </a:r>
          </a:p>
        </p:txBody>
      </p:sp>
      <p:sp>
        <p:nvSpPr>
          <p:cNvPr id="8" name="Shape 35"/>
          <p:cNvSpPr/>
          <p:nvPr/>
        </p:nvSpPr>
        <p:spPr>
          <a:xfrm>
            <a:off x="300698" y="3212139"/>
            <a:ext cx="6756465" cy="61965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marL="520700" indent="-520700" algn="l">
              <a:lnSpc>
                <a:spcPct val="120000"/>
              </a:lnSpc>
              <a:spcBef>
                <a:spcPts val="4600"/>
              </a:spcBef>
              <a:buSzPct val="82000"/>
              <a:buChar char="•"/>
              <a:defRPr sz="4600"/>
            </a:lvl1pPr>
          </a:lstStyle>
          <a:p>
            <a:pPr lvl="0">
              <a:defRPr sz="1800">
                <a:solidFill>
                  <a:srgbClr val="000000"/>
                </a:solidFill>
              </a:defRPr>
            </a:pPr>
            <a:r>
              <a:rPr sz="2800" dirty="0">
                <a:solidFill>
                  <a:srgbClr val="535353"/>
                </a:solidFill>
                <a:latin typeface="Arial Rounded MT Bold" pitchFamily="34" charset="0"/>
              </a:rPr>
              <a:t>Embedded in planning and marking</a:t>
            </a:r>
          </a:p>
        </p:txBody>
      </p:sp>
      <p:sp>
        <p:nvSpPr>
          <p:cNvPr id="9" name="Shape 36"/>
          <p:cNvSpPr/>
          <p:nvPr/>
        </p:nvSpPr>
        <p:spPr>
          <a:xfrm>
            <a:off x="323528" y="4220251"/>
            <a:ext cx="8696768" cy="61965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marL="520700" indent="-520700" algn="l">
              <a:lnSpc>
                <a:spcPct val="120000"/>
              </a:lnSpc>
              <a:spcBef>
                <a:spcPts val="4600"/>
              </a:spcBef>
              <a:buSzPct val="82000"/>
              <a:buChar char="•"/>
              <a:defRPr sz="4600"/>
            </a:lvl1pPr>
          </a:lstStyle>
          <a:p>
            <a:pPr lvl="0">
              <a:defRPr sz="1800">
                <a:solidFill>
                  <a:srgbClr val="000000"/>
                </a:solidFill>
              </a:defRPr>
            </a:pPr>
            <a:r>
              <a:rPr sz="2800" dirty="0">
                <a:solidFill>
                  <a:srgbClr val="535353"/>
                </a:solidFill>
                <a:latin typeface="Arial Rounded MT Bold" pitchFamily="34" charset="0"/>
              </a:rPr>
              <a:t>Starts with an assessment framework…</a:t>
            </a:r>
          </a:p>
        </p:txBody>
      </p:sp>
      <p:sp>
        <p:nvSpPr>
          <p:cNvPr id="10" name="Rectangle 9"/>
          <p:cNvSpPr/>
          <p:nvPr/>
        </p:nvSpPr>
        <p:spPr>
          <a:xfrm>
            <a:off x="1763688" y="129406"/>
            <a:ext cx="5328592" cy="738664"/>
          </a:xfrm>
          <a:prstGeom prst="rect">
            <a:avLst/>
          </a:prstGeom>
          <a:noFill/>
        </p:spPr>
        <p:txBody>
          <a:bodyPr wrap="square" lIns="91440" tIns="45720" rIns="91440" bIns="45720">
            <a:spAutoFit/>
          </a:bodyPr>
          <a:lstStyle/>
          <a:p>
            <a:pPr algn="ctr"/>
            <a:r>
              <a:rPr lang="en-US" sz="42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Arial Rounded MT Bold" pitchFamily="34" charset="0"/>
              </a:rPr>
              <a:t>360 Assessment </a:t>
            </a:r>
            <a:endParaRPr lang="en-US" sz="42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Arial Rounded MT Bold" pitchFamily="34" charset="0"/>
            </a:endParaRP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01208"/>
            <a:ext cx="9144000"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90681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01208"/>
            <a:ext cx="9144000"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asted-image.pdf"/>
          <p:cNvPicPr/>
          <p:nvPr/>
        </p:nvPicPr>
        <p:blipFill>
          <a:blip r:embed="rId3">
            <a:extLst/>
          </a:blip>
          <a:stretch>
            <a:fillRect/>
          </a:stretch>
        </p:blipFill>
        <p:spPr>
          <a:xfrm>
            <a:off x="107504" y="116633"/>
            <a:ext cx="8936698" cy="5327496"/>
          </a:xfrm>
          <a:prstGeom prst="rect">
            <a:avLst/>
          </a:prstGeom>
          <a:ln w="12700">
            <a:miter lim="400000"/>
          </a:ln>
        </p:spPr>
      </p:pic>
    </p:spTree>
    <p:extLst>
      <p:ext uri="{BB962C8B-B14F-4D97-AF65-F5344CB8AC3E}">
        <p14:creationId xmlns:p14="http://schemas.microsoft.com/office/powerpoint/2010/main" val="28135259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01208"/>
            <a:ext cx="9144000"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hape 40"/>
          <p:cNvSpPr/>
          <p:nvPr/>
        </p:nvSpPr>
        <p:spPr>
          <a:xfrm>
            <a:off x="3275856" y="-55647"/>
            <a:ext cx="2232248" cy="96436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ctr" defTabSz="584200">
              <a:defRPr sz="1800">
                <a:solidFill>
                  <a:srgbClr val="000000"/>
                </a:solidFill>
              </a:defRPr>
            </a:pPr>
            <a:r>
              <a:rPr sz="2800" kern="0" dirty="0">
                <a:solidFill>
                  <a:srgbClr val="535353"/>
                </a:solidFill>
                <a:latin typeface="Arial Rounded MT Bold" pitchFamily="34" charset="0"/>
                <a:sym typeface="Gill Sans Light"/>
              </a:rPr>
              <a:t>Learning goals</a:t>
            </a:r>
          </a:p>
        </p:txBody>
      </p:sp>
      <p:pic>
        <p:nvPicPr>
          <p:cNvPr id="6" name="pasted-image.pdf"/>
          <p:cNvPicPr/>
          <p:nvPr/>
        </p:nvPicPr>
        <p:blipFill>
          <a:blip r:embed="rId3">
            <a:extLst/>
          </a:blip>
          <a:stretch>
            <a:fillRect/>
          </a:stretch>
        </p:blipFill>
        <p:spPr>
          <a:xfrm>
            <a:off x="2915816" y="1945095"/>
            <a:ext cx="3096344" cy="2016224"/>
          </a:xfrm>
          <a:prstGeom prst="rect">
            <a:avLst/>
          </a:prstGeom>
          <a:ln w="12700">
            <a:miter lim="400000"/>
          </a:ln>
        </p:spPr>
      </p:pic>
      <p:sp>
        <p:nvSpPr>
          <p:cNvPr id="7" name="Shape 42"/>
          <p:cNvSpPr/>
          <p:nvPr/>
        </p:nvSpPr>
        <p:spPr>
          <a:xfrm>
            <a:off x="2422479" y="944900"/>
            <a:ext cx="4093737" cy="41211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139700">
            <a:solidFill>
              <a:srgbClr val="011993"/>
            </a:solidFill>
            <a:miter lim="400000"/>
          </a:ln>
        </p:spPr>
        <p:txBody>
          <a:bodyPr lIns="0" tIns="0" rIns="0" bIns="0" anchor="ctr"/>
          <a:lstStyle/>
          <a:p>
            <a:pPr algn="ctr" defTabSz="584200"/>
            <a:endParaRPr sz="3600" kern="0">
              <a:solidFill>
                <a:srgbClr val="535353"/>
              </a:solidFill>
              <a:latin typeface="Gill Sans Light"/>
              <a:sym typeface="Gill Sans Light"/>
            </a:endParaRPr>
          </a:p>
        </p:txBody>
      </p:sp>
      <p:sp>
        <p:nvSpPr>
          <p:cNvPr id="8" name="Shape 50"/>
          <p:cNvSpPr/>
          <p:nvPr/>
        </p:nvSpPr>
        <p:spPr>
          <a:xfrm>
            <a:off x="5506872" y="641911"/>
            <a:ext cx="1297376" cy="15407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394" y="4174"/>
                  <a:pt x="17594" y="11374"/>
                  <a:pt x="21600" y="21600"/>
                </a:cubicBezTo>
              </a:path>
            </a:pathLst>
          </a:custGeom>
          <a:ln w="88900">
            <a:solidFill>
              <a:srgbClr val="942193"/>
            </a:solidFill>
            <a:miter lim="400000"/>
            <a:headEnd type="triangle" len="sm"/>
            <a:tailEnd type="triangle"/>
          </a:ln>
        </p:spPr>
        <p:txBody>
          <a:bodyPr/>
          <a:lstStyle/>
          <a:p>
            <a:pPr algn="ctr" defTabSz="584200"/>
            <a:endParaRPr sz="3600" kern="0">
              <a:solidFill>
                <a:srgbClr val="7030A0"/>
              </a:solidFill>
              <a:latin typeface="Gill Sans Light"/>
              <a:sym typeface="Gill Sans Light"/>
            </a:endParaRPr>
          </a:p>
        </p:txBody>
      </p:sp>
      <p:sp>
        <p:nvSpPr>
          <p:cNvPr id="9" name="Shape 44"/>
          <p:cNvSpPr/>
          <p:nvPr/>
        </p:nvSpPr>
        <p:spPr>
          <a:xfrm>
            <a:off x="6516216" y="2464633"/>
            <a:ext cx="2447764" cy="96436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ctr" defTabSz="584200">
              <a:defRPr sz="1800">
                <a:solidFill>
                  <a:srgbClr val="000000"/>
                </a:solidFill>
              </a:defRPr>
            </a:pPr>
            <a:r>
              <a:rPr sz="2800" kern="0" dirty="0">
                <a:solidFill>
                  <a:srgbClr val="535353"/>
                </a:solidFill>
                <a:latin typeface="Arial Rounded MT Bold" pitchFamily="34" charset="0"/>
                <a:sym typeface="Gill Sans Light"/>
              </a:rPr>
              <a:t>Learning opportunities</a:t>
            </a:r>
          </a:p>
        </p:txBody>
      </p:sp>
      <p:sp>
        <p:nvSpPr>
          <p:cNvPr id="10" name="Shape 45"/>
          <p:cNvSpPr/>
          <p:nvPr/>
        </p:nvSpPr>
        <p:spPr>
          <a:xfrm>
            <a:off x="3469716" y="5056921"/>
            <a:ext cx="1966380" cy="96436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ctr" defTabSz="584200">
              <a:defRPr sz="1800">
                <a:solidFill>
                  <a:srgbClr val="000000"/>
                </a:solidFill>
              </a:defRPr>
            </a:pPr>
            <a:r>
              <a:rPr sz="2800" kern="0" dirty="0">
                <a:solidFill>
                  <a:srgbClr val="535353"/>
                </a:solidFill>
                <a:latin typeface="Arial Rounded MT Bold" pitchFamily="34" charset="0"/>
                <a:sym typeface="Gill Sans Light"/>
              </a:rPr>
              <a:t>Assess learning</a:t>
            </a:r>
          </a:p>
        </p:txBody>
      </p:sp>
      <p:sp>
        <p:nvSpPr>
          <p:cNvPr id="11" name="Shape 46"/>
          <p:cNvSpPr/>
          <p:nvPr/>
        </p:nvSpPr>
        <p:spPr>
          <a:xfrm>
            <a:off x="683568" y="2523274"/>
            <a:ext cx="1529204" cy="96436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ctr" defTabSz="584200">
              <a:defRPr sz="1800">
                <a:solidFill>
                  <a:srgbClr val="000000"/>
                </a:solidFill>
              </a:defRPr>
            </a:pPr>
            <a:r>
              <a:rPr sz="2800" kern="0" dirty="0">
                <a:solidFill>
                  <a:srgbClr val="535353"/>
                </a:solidFill>
                <a:latin typeface="Arial Rounded MT Bold" pitchFamily="34" charset="0"/>
                <a:sym typeface="Gill Sans Light"/>
              </a:rPr>
              <a:t>Use results</a:t>
            </a:r>
          </a:p>
        </p:txBody>
      </p:sp>
      <p:sp>
        <p:nvSpPr>
          <p:cNvPr id="12" name="Shape 51"/>
          <p:cNvSpPr/>
          <p:nvPr/>
        </p:nvSpPr>
        <p:spPr>
          <a:xfrm>
            <a:off x="1979712" y="3745295"/>
            <a:ext cx="1273495" cy="156480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1086" y="17335"/>
                  <a:pt x="3886" y="10135"/>
                  <a:pt x="0" y="0"/>
                </a:cubicBezTo>
              </a:path>
            </a:pathLst>
          </a:custGeom>
          <a:ln w="88900">
            <a:solidFill>
              <a:srgbClr val="942193"/>
            </a:solidFill>
            <a:miter lim="400000"/>
            <a:headEnd type="triangle" len="sm"/>
            <a:tailEnd type="triangle"/>
          </a:ln>
        </p:spPr>
        <p:txBody>
          <a:bodyPr/>
          <a:lstStyle/>
          <a:p>
            <a:pPr algn="ctr" defTabSz="584200"/>
            <a:endParaRPr sz="3600" kern="0">
              <a:solidFill>
                <a:srgbClr val="535353"/>
              </a:solidFill>
              <a:latin typeface="Gill Sans Light"/>
              <a:sym typeface="Gill Sans Light"/>
            </a:endParaRPr>
          </a:p>
        </p:txBody>
      </p:sp>
      <p:sp>
        <p:nvSpPr>
          <p:cNvPr id="13" name="Shape 52"/>
          <p:cNvSpPr/>
          <p:nvPr/>
        </p:nvSpPr>
        <p:spPr>
          <a:xfrm>
            <a:off x="5640726" y="3745295"/>
            <a:ext cx="1235530" cy="165740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760" y="17070"/>
                  <a:pt x="17960" y="9870"/>
                  <a:pt x="21600" y="0"/>
                </a:cubicBezTo>
              </a:path>
            </a:pathLst>
          </a:custGeom>
          <a:ln w="88900">
            <a:solidFill>
              <a:srgbClr val="942193"/>
            </a:solidFill>
            <a:miter lim="400000"/>
            <a:headEnd type="triangle"/>
            <a:tailEnd type="triangle" len="sm"/>
          </a:ln>
        </p:spPr>
        <p:txBody>
          <a:bodyPr/>
          <a:lstStyle/>
          <a:p>
            <a:pPr algn="ctr" defTabSz="584200"/>
            <a:endParaRPr sz="3600" kern="0">
              <a:solidFill>
                <a:srgbClr val="535353"/>
              </a:solidFill>
              <a:latin typeface="Gill Sans Light"/>
              <a:sym typeface="Gill Sans Light"/>
            </a:endParaRPr>
          </a:p>
        </p:txBody>
      </p:sp>
      <p:sp>
        <p:nvSpPr>
          <p:cNvPr id="14" name="Shape 53"/>
          <p:cNvSpPr/>
          <p:nvPr/>
        </p:nvSpPr>
        <p:spPr>
          <a:xfrm>
            <a:off x="1996748" y="689175"/>
            <a:ext cx="1279108" cy="160867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1068" y="4367"/>
                  <a:pt x="3868" y="11567"/>
                  <a:pt x="0" y="21600"/>
                </a:cubicBezTo>
              </a:path>
            </a:pathLst>
          </a:custGeom>
          <a:ln w="88900">
            <a:solidFill>
              <a:srgbClr val="942193"/>
            </a:solidFill>
            <a:miter lim="400000"/>
            <a:headEnd type="triangle"/>
            <a:tailEnd type="triangle" len="sm"/>
          </a:ln>
        </p:spPr>
        <p:txBody>
          <a:bodyPr/>
          <a:lstStyle/>
          <a:p>
            <a:pPr algn="ctr" defTabSz="584200"/>
            <a:endParaRPr sz="3600" kern="0">
              <a:solidFill>
                <a:srgbClr val="7030A0"/>
              </a:solidFill>
              <a:latin typeface="Gill Sans Light"/>
              <a:sym typeface="Gill Sans Light"/>
            </a:endParaRPr>
          </a:p>
        </p:txBody>
      </p:sp>
    </p:spTree>
    <p:extLst>
      <p:ext uri="{BB962C8B-B14F-4D97-AF65-F5344CB8AC3E}">
        <p14:creationId xmlns:p14="http://schemas.microsoft.com/office/powerpoint/2010/main" val="338590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p:tmAbs val="0"/>
                                  </p:iterate>
                                  <p:childTnLst>
                                    <p:set>
                                      <p:cBhvr>
                                        <p:cTn id="13" fill="hold"/>
                                        <p:tgtEl>
                                          <p:spTgt spid="1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1"/>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iterate>
                                    <p:tmAbs val="0"/>
                                  </p:iterate>
                                  <p:childTnLst>
                                    <p:set>
                                      <p:cBhvr>
                                        <p:cTn id="23" fill="hold"/>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iterate>
                                    <p:tmAbs val="0"/>
                                  </p:iterate>
                                  <p:childTnLst>
                                    <p:set>
                                      <p:cBhvr>
                                        <p:cTn id="27" fill="hold"/>
                                        <p:tgtEl>
                                          <p:spTgt spid="5"/>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iterate>
                                    <p:tmAbs val="0"/>
                                  </p:iterate>
                                  <p:childTnLst>
                                    <p:set>
                                      <p:cBhvr>
                                        <p:cTn id="30" fill="hold"/>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8" grpId="0" animBg="1" advAuto="0"/>
      <p:bldP spid="9" grpId="0" animBg="1" advAuto="0"/>
      <p:bldP spid="10" grpId="0" animBg="1" advAuto="0"/>
      <p:bldP spid="11" grpId="0" animBg="1" advAuto="0"/>
      <p:bldP spid="12" grpId="0" animBg="1" advAuto="0"/>
      <p:bldP spid="13" grpId="0" animBg="1" advAuto="0"/>
      <p:bldP spid="14"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55"/>
          <p:cNvSpPr>
            <a:spLocks noGrp="1"/>
          </p:cNvSpPr>
          <p:nvPr>
            <p:ph type="title"/>
          </p:nvPr>
        </p:nvSpPr>
        <p:spPr>
          <a:xfrm>
            <a:off x="355600" y="116632"/>
            <a:ext cx="8176840" cy="870744"/>
          </a:xfrm>
          <a:prstGeom prst="rect">
            <a:avLst/>
          </a:prstGeom>
        </p:spPr>
        <p:txBody>
          <a:bodyPr>
            <a:noAutofit/>
          </a:bodyPr>
          <a:lstStyle/>
          <a:p>
            <a:pPr lvl="0">
              <a:defRPr sz="1800">
                <a:solidFill>
                  <a:srgbClr val="000000"/>
                </a:solidFill>
              </a:defRPr>
            </a:pPr>
            <a:r>
              <a:rPr sz="3200" b="1" dirty="0">
                <a:solidFill>
                  <a:srgbClr val="7030A0"/>
                </a:solidFill>
                <a:latin typeface="Arial Rounded MT Bold" pitchFamily="34" charset="0"/>
              </a:rPr>
              <a:t>Planning for assessment</a:t>
            </a:r>
          </a:p>
        </p:txBody>
      </p:sp>
      <p:pic>
        <p:nvPicPr>
          <p:cNvPr id="7" name="pasted-image.png"/>
          <p:cNvPicPr/>
          <p:nvPr/>
        </p:nvPicPr>
        <p:blipFill>
          <a:blip r:embed="rId2">
            <a:extLst/>
          </a:blip>
          <a:stretch>
            <a:fillRect/>
          </a:stretch>
        </p:blipFill>
        <p:spPr>
          <a:xfrm>
            <a:off x="3995936" y="1700808"/>
            <a:ext cx="4953799" cy="3384376"/>
          </a:xfrm>
          <a:prstGeom prst="rect">
            <a:avLst/>
          </a:prstGeom>
          <a:ln w="12700">
            <a:miter lim="400000"/>
          </a:ln>
        </p:spPr>
      </p:pic>
      <p:pic>
        <p:nvPicPr>
          <p:cNvPr id="8" name="pasted-image.pdf"/>
          <p:cNvPicPr/>
          <p:nvPr/>
        </p:nvPicPr>
        <p:blipFill>
          <a:blip r:embed="rId3">
            <a:extLst/>
          </a:blip>
          <a:stretch>
            <a:fillRect/>
          </a:stretch>
        </p:blipFill>
        <p:spPr>
          <a:xfrm>
            <a:off x="251520" y="980728"/>
            <a:ext cx="3759169" cy="4548826"/>
          </a:xfrm>
          <a:prstGeom prst="rect">
            <a:avLst/>
          </a:prstGeom>
          <a:ln w="12700">
            <a:miter lim="400000"/>
          </a:ln>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01208"/>
            <a:ext cx="9144000"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82775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64" y="-99392"/>
            <a:ext cx="8229600" cy="864096"/>
          </a:xfrm>
        </p:spPr>
        <p:txBody>
          <a:bodyPr>
            <a:noAutofit/>
          </a:bodyPr>
          <a:lstStyle/>
          <a:p>
            <a:r>
              <a:rPr lang="en-GB" sz="3200" dirty="0" smtClean="0">
                <a:solidFill>
                  <a:srgbClr val="7030A0"/>
                </a:solidFill>
                <a:latin typeface="Arial Rounded MT Bold" pitchFamily="34" charset="0"/>
              </a:rPr>
              <a:t>French model</a:t>
            </a:r>
            <a:endParaRPr lang="en-GB" sz="3200" dirty="0">
              <a:solidFill>
                <a:srgbClr val="7030A0"/>
              </a:solidFill>
              <a:latin typeface="Arial Rounded MT Bold" pitchFamily="34" charset="0"/>
            </a:endParaRPr>
          </a:p>
        </p:txBody>
      </p:sp>
      <p:sp>
        <p:nvSpPr>
          <p:cNvPr id="17" name="TextBox 16"/>
          <p:cNvSpPr txBox="1"/>
          <p:nvPr/>
        </p:nvSpPr>
        <p:spPr>
          <a:xfrm>
            <a:off x="6372200" y="1340768"/>
            <a:ext cx="184731" cy="307777"/>
          </a:xfrm>
          <a:prstGeom prst="rect">
            <a:avLst/>
          </a:prstGeom>
          <a:noFill/>
        </p:spPr>
        <p:txBody>
          <a:bodyPr wrap="none" rtlCol="0">
            <a:spAutoFit/>
          </a:bodyPr>
          <a:lstStyle/>
          <a:p>
            <a:endParaRPr lang="en-GB" sz="1400">
              <a:latin typeface="Arial Rounded MT Bold" pitchFamily="34" charset="0"/>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547" t="16999" r="11903" b="9191"/>
          <a:stretch/>
        </p:blipFill>
        <p:spPr bwMode="auto">
          <a:xfrm>
            <a:off x="363526" y="620688"/>
            <a:ext cx="8312930" cy="6170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01600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462" t="16868" r="9475" b="9125"/>
          <a:stretch/>
        </p:blipFill>
        <p:spPr bwMode="auto">
          <a:xfrm>
            <a:off x="20150" y="158812"/>
            <a:ext cx="9123850" cy="6582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3062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417" t="15271" r="11995" b="10784"/>
          <a:stretch/>
        </p:blipFill>
        <p:spPr bwMode="auto">
          <a:xfrm>
            <a:off x="35496" y="44624"/>
            <a:ext cx="9025250" cy="6708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02036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432" t="14021" r="11983" b="12211"/>
          <a:stretch/>
        </p:blipFill>
        <p:spPr bwMode="auto">
          <a:xfrm>
            <a:off x="34585" y="44624"/>
            <a:ext cx="9109415" cy="6754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58169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1493" y="2564904"/>
            <a:ext cx="4572000" cy="646331"/>
          </a:xfrm>
          <a:prstGeom prst="rect">
            <a:avLst/>
          </a:prstGeom>
        </p:spPr>
        <p:txBody>
          <a:bodyPr>
            <a:spAutoFit/>
          </a:bodyPr>
          <a:lstStyle/>
          <a:p>
            <a:pPr algn="ctr"/>
            <a:r>
              <a:rPr lang="en-GB" dirty="0" smtClean="0">
                <a:latin typeface="Calibri" pitchFamily="34" charset="0"/>
              </a:rPr>
              <a:t/>
            </a:r>
            <a:br>
              <a:rPr lang="en-GB" dirty="0" smtClean="0">
                <a:latin typeface="Calibri" pitchFamily="34" charset="0"/>
              </a:rPr>
            </a:br>
            <a:endParaRPr lang="en-GB" dirty="0"/>
          </a:p>
        </p:txBody>
      </p:sp>
      <p:sp>
        <p:nvSpPr>
          <p:cNvPr id="3" name="Rectangle 2"/>
          <p:cNvSpPr/>
          <p:nvPr/>
        </p:nvSpPr>
        <p:spPr>
          <a:xfrm>
            <a:off x="467544" y="1268760"/>
            <a:ext cx="8136904" cy="4782848"/>
          </a:xfrm>
          <a:prstGeom prst="rect">
            <a:avLst/>
          </a:prstGeom>
          <a:noFill/>
          <a:ln>
            <a:noFill/>
          </a:ln>
        </p:spPr>
        <p:txBody>
          <a:bodyPr wrap="square" lIns="91440" tIns="45720" rIns="91440" bIns="45720">
            <a:spAutoFit/>
          </a:bodyPr>
          <a:lstStyle/>
          <a:p>
            <a:pPr lvl="0" algn="ctr">
              <a:spcBef>
                <a:spcPct val="20000"/>
              </a:spcBef>
            </a:pPr>
            <a:r>
              <a:rPr lang="en-GB" sz="3600" dirty="0">
                <a:solidFill>
                  <a:prstClr val="black"/>
                </a:solidFill>
                <a:latin typeface="Arial Rounded MT Bold" pitchFamily="34" charset="0"/>
                <a:cs typeface="Arial" pitchFamily="34" charset="0"/>
              </a:rPr>
              <a:t>‘</a:t>
            </a:r>
            <a:r>
              <a:rPr lang="en-GB" sz="3200" dirty="0">
                <a:solidFill>
                  <a:prstClr val="black"/>
                </a:solidFill>
                <a:latin typeface="Arial Rounded MT Bold" pitchFamily="34" charset="0"/>
                <a:cs typeface="Arial" pitchFamily="34" charset="0"/>
              </a:rPr>
              <a:t>To inspire all students across the </a:t>
            </a:r>
            <a:r>
              <a:rPr lang="en-GB" sz="3200" dirty="0" smtClean="0">
                <a:solidFill>
                  <a:prstClr val="black"/>
                </a:solidFill>
                <a:latin typeface="Arial Rounded MT Bold" pitchFamily="34" charset="0"/>
                <a:cs typeface="Arial" pitchFamily="34" charset="0"/>
              </a:rPr>
              <a:t>3rivers </a:t>
            </a:r>
            <a:r>
              <a:rPr lang="en-GB" sz="3200" dirty="0">
                <a:solidFill>
                  <a:prstClr val="black"/>
                </a:solidFill>
                <a:latin typeface="Arial Rounded MT Bold" pitchFamily="34" charset="0"/>
                <a:cs typeface="Arial" pitchFamily="34" charset="0"/>
              </a:rPr>
              <a:t>learning trust to become successful learners, through learning a coherent, stimulating and personalised curriculum which celebrates success and encourages all students to maximise their potential</a:t>
            </a:r>
            <a:r>
              <a:rPr lang="en-GB" sz="3200" dirty="0" smtClean="0">
                <a:solidFill>
                  <a:prstClr val="black"/>
                </a:solidFill>
                <a:latin typeface="Arial Rounded MT Bold" pitchFamily="34" charset="0"/>
                <a:cs typeface="Arial" pitchFamily="34" charset="0"/>
              </a:rPr>
              <a:t>’</a:t>
            </a:r>
          </a:p>
          <a:p>
            <a:pPr lvl="0" algn="ctr">
              <a:spcBef>
                <a:spcPct val="20000"/>
              </a:spcBef>
            </a:pPr>
            <a:endParaRPr lang="en-GB" sz="3200" dirty="0">
              <a:solidFill>
                <a:prstClr val="black"/>
              </a:solidFill>
              <a:latin typeface="Arial Rounded MT Bold" pitchFamily="34" charset="0"/>
              <a:cs typeface="Arial" pitchFamily="34" charset="0"/>
            </a:endParaRPr>
          </a:p>
          <a:p>
            <a:pPr lvl="0" algn="ctr">
              <a:spcBef>
                <a:spcPct val="20000"/>
              </a:spcBef>
            </a:pPr>
            <a:endParaRPr lang="en-GB" sz="3200" dirty="0">
              <a:solidFill>
                <a:prstClr val="black"/>
              </a:solidFill>
              <a:latin typeface="Arial Rounded MT Bold" pitchFamily="34" charset="0"/>
              <a:cs typeface="Arial" pitchFamily="34" charset="0"/>
            </a:endParaRPr>
          </a:p>
        </p:txBody>
      </p:sp>
      <p:sp>
        <p:nvSpPr>
          <p:cNvPr id="5" name="Title 4"/>
          <p:cNvSpPr>
            <a:spLocks noGrp="1"/>
          </p:cNvSpPr>
          <p:nvPr>
            <p:ph type="title"/>
          </p:nvPr>
        </p:nvSpPr>
        <p:spPr/>
        <p:txBody>
          <a:bodyPr/>
          <a:lstStyle/>
          <a:p>
            <a:r>
              <a:rPr lang="en-GB" b="1" dirty="0" smtClean="0">
                <a:solidFill>
                  <a:srgbClr val="7030A0"/>
                </a:solidFill>
                <a:latin typeface="Arial Rounded MT Bold" pitchFamily="34" charset="0"/>
              </a:rPr>
              <a:t>3Rivers Curriculum Vision</a:t>
            </a:r>
            <a:endParaRPr lang="en-GB" b="1" dirty="0">
              <a:solidFill>
                <a:srgbClr val="7030A0"/>
              </a:solidFill>
              <a:latin typeface="Arial Rounded MT Bold" pitchFamily="34"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01208"/>
            <a:ext cx="9144000"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81470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836712"/>
            <a:ext cx="7632848" cy="1354217"/>
          </a:xfrm>
          <a:prstGeom prst="rect">
            <a:avLst/>
          </a:prstGeom>
        </p:spPr>
        <p:txBody>
          <a:bodyPr wrap="square">
            <a:spAutoFit/>
          </a:bodyPr>
          <a:lstStyle/>
          <a:p>
            <a:endParaRPr lang="en-GB" dirty="0">
              <a:solidFill>
                <a:prstClr val="black"/>
              </a:solidFill>
              <a:latin typeface="Comic Sans MS" pitchFamily="66" charset="0"/>
            </a:endParaRPr>
          </a:p>
          <a:p>
            <a:endParaRPr lang="en-GB" sz="1400" dirty="0">
              <a:solidFill>
                <a:prstClr val="black"/>
              </a:solidFill>
              <a:latin typeface="Comic Sans MS" pitchFamily="66" charset="0"/>
            </a:endParaRPr>
          </a:p>
          <a:p>
            <a:endParaRPr lang="en-GB" sz="1400" dirty="0">
              <a:solidFill>
                <a:prstClr val="black"/>
              </a:solidFill>
              <a:latin typeface="Comic Sans MS" pitchFamily="66" charset="0"/>
            </a:endParaRPr>
          </a:p>
          <a:p>
            <a:pPr marL="285750" indent="-285750">
              <a:buFont typeface="Wingdings" pitchFamily="2" charset="2"/>
              <a:buChar char="Ø"/>
            </a:pPr>
            <a:endParaRPr lang="en-GB" dirty="0">
              <a:solidFill>
                <a:prstClr val="black"/>
              </a:solidFill>
              <a:latin typeface="Comic Sans MS" pitchFamily="66" charset="0"/>
            </a:endParaRPr>
          </a:p>
          <a:p>
            <a:endParaRPr lang="en-GB" dirty="0">
              <a:solidFill>
                <a:prstClr val="black"/>
              </a:solidFill>
            </a:endParaRPr>
          </a:p>
        </p:txBody>
      </p:sp>
      <p:sp>
        <p:nvSpPr>
          <p:cNvPr id="6" name="Rectangle 5"/>
          <p:cNvSpPr/>
          <p:nvPr/>
        </p:nvSpPr>
        <p:spPr>
          <a:xfrm>
            <a:off x="1907704" y="395252"/>
            <a:ext cx="5328592" cy="738664"/>
          </a:xfrm>
          <a:prstGeom prst="rect">
            <a:avLst/>
          </a:prstGeom>
          <a:noFill/>
        </p:spPr>
        <p:txBody>
          <a:bodyPr wrap="square" lIns="91440" tIns="45720" rIns="91440" bIns="45720">
            <a:spAutoFit/>
          </a:bodyPr>
          <a:lstStyle/>
          <a:p>
            <a:pPr algn="ctr"/>
            <a:r>
              <a:rPr lang="en-US" sz="42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Arial Rounded MT Bold" pitchFamily="34" charset="0"/>
              </a:rPr>
              <a:t>Solo taxonomy </a:t>
            </a:r>
          </a:p>
        </p:txBody>
      </p:sp>
      <p:pic>
        <p:nvPicPr>
          <p:cNvPr id="12290" name="Picture 2" descr="http://www.greatmathsteachingideas.com/wp-content/uploads/2014/09/rainb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5492" y="2426221"/>
            <a:ext cx="4752975" cy="16859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01208"/>
            <a:ext cx="9144000"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32622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1493" y="2564904"/>
            <a:ext cx="4572000" cy="646331"/>
          </a:xfrm>
          <a:prstGeom prst="rect">
            <a:avLst/>
          </a:prstGeom>
        </p:spPr>
        <p:txBody>
          <a:bodyPr>
            <a:spAutoFit/>
          </a:bodyPr>
          <a:lstStyle/>
          <a:p>
            <a:pPr algn="ctr"/>
            <a:r>
              <a:rPr lang="en-GB" dirty="0" smtClean="0">
                <a:latin typeface="Calibri" pitchFamily="34" charset="0"/>
              </a:rPr>
              <a:t/>
            </a:r>
            <a:br>
              <a:rPr lang="en-GB" dirty="0" smtClean="0">
                <a:latin typeface="Calibri" pitchFamily="34" charset="0"/>
              </a:rPr>
            </a:br>
            <a:endParaRPr lang="en-GB" dirty="0"/>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3985" t="23642" r="33008" b="33311"/>
          <a:stretch/>
        </p:blipFill>
        <p:spPr bwMode="auto">
          <a:xfrm>
            <a:off x="2338191" y="692695"/>
            <a:ext cx="4455302" cy="4152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01208"/>
            <a:ext cx="9144000"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38057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1493" y="2564904"/>
            <a:ext cx="4572000" cy="646331"/>
          </a:xfrm>
          <a:prstGeom prst="rect">
            <a:avLst/>
          </a:prstGeom>
        </p:spPr>
        <p:txBody>
          <a:bodyPr>
            <a:spAutoFit/>
          </a:bodyPr>
          <a:lstStyle/>
          <a:p>
            <a:pPr algn="ctr"/>
            <a:r>
              <a:rPr lang="en-GB" dirty="0" smtClean="0">
                <a:latin typeface="Calibri" pitchFamily="34" charset="0"/>
              </a:rPr>
              <a:t/>
            </a:r>
            <a:br>
              <a:rPr lang="en-GB" dirty="0" smtClean="0">
                <a:latin typeface="Calibri" pitchFamily="34" charset="0"/>
              </a:rPr>
            </a:br>
            <a:endParaRPr lang="en-GB"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886" t="29541" r="33399" b="26189"/>
          <a:stretch/>
        </p:blipFill>
        <p:spPr bwMode="auto">
          <a:xfrm>
            <a:off x="2551929" y="903317"/>
            <a:ext cx="3911128" cy="3969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01208"/>
            <a:ext cx="9144000"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19816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1493" y="2564904"/>
            <a:ext cx="4572000" cy="646331"/>
          </a:xfrm>
          <a:prstGeom prst="rect">
            <a:avLst/>
          </a:prstGeom>
        </p:spPr>
        <p:txBody>
          <a:bodyPr>
            <a:spAutoFit/>
          </a:bodyPr>
          <a:lstStyle/>
          <a:p>
            <a:pPr algn="ctr"/>
            <a:r>
              <a:rPr lang="en-GB" dirty="0" smtClean="0">
                <a:latin typeface="Calibri" pitchFamily="34" charset="0"/>
              </a:rPr>
              <a:t/>
            </a:r>
            <a:br>
              <a:rPr lang="en-GB" dirty="0" smtClean="0">
                <a:latin typeface="Calibri" pitchFamily="34" charset="0"/>
              </a:rPr>
            </a:br>
            <a:endParaRPr lang="en-GB"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179" t="24740" r="32227" b="29501"/>
          <a:stretch/>
        </p:blipFill>
        <p:spPr bwMode="auto">
          <a:xfrm>
            <a:off x="2627784" y="764704"/>
            <a:ext cx="3949685" cy="4035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01208"/>
            <a:ext cx="9144000"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2230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1493" y="2564904"/>
            <a:ext cx="4572000" cy="646331"/>
          </a:xfrm>
          <a:prstGeom prst="rect">
            <a:avLst/>
          </a:prstGeom>
        </p:spPr>
        <p:txBody>
          <a:bodyPr>
            <a:spAutoFit/>
          </a:bodyPr>
          <a:lstStyle/>
          <a:p>
            <a:pPr algn="ctr"/>
            <a:r>
              <a:rPr lang="en-GB" dirty="0" smtClean="0">
                <a:latin typeface="Calibri" pitchFamily="34" charset="0"/>
              </a:rPr>
              <a:t/>
            </a:r>
            <a:br>
              <a:rPr lang="en-GB" dirty="0" smtClean="0">
                <a:latin typeface="Calibri" pitchFamily="34" charset="0"/>
              </a:rPr>
            </a:br>
            <a:endParaRPr lang="en-GB"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179" t="25912" r="32129" b="29500"/>
          <a:stretch/>
        </p:blipFill>
        <p:spPr bwMode="auto">
          <a:xfrm>
            <a:off x="2591780" y="1083442"/>
            <a:ext cx="3960439" cy="3931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01208"/>
            <a:ext cx="9144000"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39836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1493" y="2564904"/>
            <a:ext cx="4572000" cy="646331"/>
          </a:xfrm>
          <a:prstGeom prst="rect">
            <a:avLst/>
          </a:prstGeom>
        </p:spPr>
        <p:txBody>
          <a:bodyPr>
            <a:spAutoFit/>
          </a:bodyPr>
          <a:lstStyle/>
          <a:p>
            <a:pPr algn="ctr"/>
            <a:r>
              <a:rPr lang="en-GB" dirty="0" smtClean="0">
                <a:latin typeface="Calibri" pitchFamily="34" charset="0"/>
              </a:rPr>
              <a:t/>
            </a:r>
            <a:br>
              <a:rPr lang="en-GB" dirty="0" smtClean="0">
                <a:latin typeface="Calibri" pitchFamily="34" charset="0"/>
              </a:rPr>
            </a:br>
            <a:endParaRPr lang="en-GB" dirty="0"/>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179" t="20312" r="32031" b="33464"/>
          <a:stretch/>
        </p:blipFill>
        <p:spPr bwMode="auto">
          <a:xfrm>
            <a:off x="2555776" y="798276"/>
            <a:ext cx="4073624" cy="4179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01208"/>
            <a:ext cx="9144000"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8750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1493" y="2564904"/>
            <a:ext cx="4572000" cy="646331"/>
          </a:xfrm>
          <a:prstGeom prst="rect">
            <a:avLst/>
          </a:prstGeom>
        </p:spPr>
        <p:txBody>
          <a:bodyPr>
            <a:spAutoFit/>
          </a:bodyPr>
          <a:lstStyle/>
          <a:p>
            <a:pPr algn="ctr"/>
            <a:r>
              <a:rPr lang="en-GB" dirty="0" smtClean="0">
                <a:latin typeface="Calibri" pitchFamily="34" charset="0"/>
              </a:rPr>
              <a:t/>
            </a:r>
            <a:br>
              <a:rPr lang="en-GB" dirty="0" smtClean="0">
                <a:latin typeface="Calibri" pitchFamily="34" charset="0"/>
              </a:rPr>
            </a:br>
            <a:endParaRPr lang="en-GB" dirty="0"/>
          </a:p>
        </p:txBody>
      </p:sp>
      <p:sp>
        <p:nvSpPr>
          <p:cNvPr id="6" name="Rectangle 5"/>
          <p:cNvSpPr/>
          <p:nvPr/>
        </p:nvSpPr>
        <p:spPr>
          <a:xfrm>
            <a:off x="261557" y="315317"/>
            <a:ext cx="8620886" cy="584775"/>
          </a:xfrm>
          <a:prstGeom prst="rect">
            <a:avLst/>
          </a:prstGeom>
          <a:noFill/>
        </p:spPr>
        <p:txBody>
          <a:bodyPr wrap="none" lIns="91440" tIns="45720" rIns="91440" bIns="45720">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Rounded MT Bold" pitchFamily="34" charset="0"/>
              </a:rPr>
              <a:t>The science model: Solo taxonomy  </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Rounded MT Bold" pitchFamily="34" charset="0"/>
            </a:endParaRPr>
          </a:p>
        </p:txBody>
      </p:sp>
      <p:pic>
        <p:nvPicPr>
          <p:cNvPr id="7" name="Picture 6"/>
          <p:cNvPicPr/>
          <p:nvPr/>
        </p:nvPicPr>
        <p:blipFill>
          <a:blip r:embed="rId3"/>
          <a:stretch>
            <a:fillRect/>
          </a:stretch>
        </p:blipFill>
        <p:spPr>
          <a:xfrm>
            <a:off x="1568938" y="1296916"/>
            <a:ext cx="6006123" cy="4090190"/>
          </a:xfrm>
          <a:prstGeom prst="rect">
            <a:avLst/>
          </a:prstGeom>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01208"/>
            <a:ext cx="9144000"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56906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7280" y="908720"/>
            <a:ext cx="8352928" cy="4401205"/>
          </a:xfrm>
          <a:prstGeom prst="rect">
            <a:avLst/>
          </a:prstGeom>
        </p:spPr>
        <p:txBody>
          <a:bodyPr wrap="square">
            <a:spAutoFit/>
          </a:bodyPr>
          <a:lstStyle/>
          <a:p>
            <a:endParaRPr lang="en-GB" sz="2800" dirty="0">
              <a:solidFill>
                <a:prstClr val="black"/>
              </a:solidFill>
              <a:latin typeface="Arial Rounded MT Bold" pitchFamily="34" charset="0"/>
            </a:endParaRPr>
          </a:p>
          <a:p>
            <a:pPr marL="457200" indent="-457200">
              <a:buFont typeface="Arial" pitchFamily="34" charset="0"/>
              <a:buChar char="•"/>
            </a:pPr>
            <a:r>
              <a:rPr lang="en-GB" sz="2800" dirty="0">
                <a:solidFill>
                  <a:prstClr val="black"/>
                </a:solidFill>
                <a:latin typeface="Arial Rounded MT Bold" pitchFamily="34" charset="0"/>
              </a:rPr>
              <a:t>When teaching and learning are visible – that is, when it is clear what teachers are teaching and what students are learning</a:t>
            </a:r>
            <a:r>
              <a:rPr lang="en-GB" sz="2800" b="1" dirty="0">
                <a:solidFill>
                  <a:prstClr val="black"/>
                </a:solidFill>
                <a:latin typeface="Arial Rounded MT Bold" pitchFamily="34" charset="0"/>
              </a:rPr>
              <a:t>, student achievement increases.</a:t>
            </a:r>
          </a:p>
          <a:p>
            <a:endParaRPr lang="en-GB" sz="2800" b="1" dirty="0">
              <a:solidFill>
                <a:prstClr val="black"/>
              </a:solidFill>
              <a:latin typeface="Arial Rounded MT Bold" pitchFamily="34" charset="0"/>
            </a:endParaRPr>
          </a:p>
          <a:p>
            <a:pPr marL="457200" indent="-457200">
              <a:buFont typeface="Arial" pitchFamily="34" charset="0"/>
              <a:buChar char="•"/>
            </a:pPr>
            <a:r>
              <a:rPr lang="en-GB" sz="2800" i="1" dirty="0">
                <a:solidFill>
                  <a:prstClr val="black"/>
                </a:solidFill>
                <a:latin typeface="Arial Rounded MT Bold" pitchFamily="34" charset="0"/>
              </a:rPr>
              <a:t> </a:t>
            </a:r>
            <a:r>
              <a:rPr lang="en-GB" sz="2800" dirty="0">
                <a:solidFill>
                  <a:prstClr val="black"/>
                </a:solidFill>
                <a:latin typeface="Arial Rounded MT Bold" pitchFamily="34" charset="0"/>
              </a:rPr>
              <a:t>As featured in </a:t>
            </a:r>
            <a:r>
              <a:rPr lang="en-GB" sz="2800" b="1" i="1" dirty="0">
                <a:solidFill>
                  <a:prstClr val="black"/>
                </a:solidFill>
                <a:latin typeface="Arial Rounded MT Bold" pitchFamily="34" charset="0"/>
              </a:rPr>
              <a:t>‘Visible Learning for Teachers’</a:t>
            </a:r>
            <a:r>
              <a:rPr lang="en-GB" sz="2800" i="1" dirty="0">
                <a:solidFill>
                  <a:prstClr val="black"/>
                </a:solidFill>
                <a:latin typeface="Arial Rounded MT Bold" pitchFamily="34" charset="0"/>
              </a:rPr>
              <a:t> (Hattie, J. 2012) </a:t>
            </a:r>
            <a:r>
              <a:rPr lang="en-GB" sz="2800" dirty="0">
                <a:solidFill>
                  <a:prstClr val="black"/>
                </a:solidFill>
                <a:latin typeface="Arial Rounded MT Bold" pitchFamily="34" charset="0"/>
              </a:rPr>
              <a:t>ways to make learning and teaching more explicit were explored by several schools. </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84576"/>
            <a:ext cx="9107488" cy="1700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641889" y="188640"/>
            <a:ext cx="5721118" cy="1569660"/>
          </a:xfrm>
          <a:prstGeom prst="rect">
            <a:avLst/>
          </a:prstGeom>
          <a:noFill/>
        </p:spPr>
        <p:txBody>
          <a:bodyPr wrap="none" rtlCol="0">
            <a:spAutoFit/>
          </a:bodyPr>
          <a:lstStyle/>
          <a:p>
            <a:r>
              <a:rPr lang="en-GB" sz="3200" b="1" dirty="0">
                <a:solidFill>
                  <a:srgbClr val="7030A0"/>
                </a:solidFill>
                <a:latin typeface="Arial Rounded MT Bold" pitchFamily="34" charset="0"/>
              </a:rPr>
              <a:t>Visible learning </a:t>
            </a:r>
            <a:r>
              <a:rPr lang="en-GB" sz="3200" b="1" dirty="0" smtClean="0">
                <a:solidFill>
                  <a:srgbClr val="7030A0"/>
                </a:solidFill>
                <a:latin typeface="Arial Rounded MT Bold" pitchFamily="34" charset="0"/>
              </a:rPr>
              <a:t>approaches</a:t>
            </a:r>
          </a:p>
          <a:p>
            <a:pPr algn="ctr"/>
            <a:r>
              <a:rPr lang="en-GB" sz="3200" b="1" dirty="0" smtClean="0">
                <a:solidFill>
                  <a:srgbClr val="7030A0"/>
                </a:solidFill>
                <a:latin typeface="Arial Rounded MT Bold" pitchFamily="34" charset="0"/>
              </a:rPr>
              <a:t>The Science Model </a:t>
            </a:r>
            <a:endParaRPr lang="en-GB" sz="3200" b="1" dirty="0">
              <a:solidFill>
                <a:srgbClr val="7030A0"/>
              </a:solidFill>
              <a:latin typeface="Arial Rounded MT Bold" pitchFamily="34" charset="0"/>
            </a:endParaRPr>
          </a:p>
          <a:p>
            <a:endParaRPr lang="en-GB" sz="3200" dirty="0">
              <a:solidFill>
                <a:srgbClr val="7030A0"/>
              </a:solidFill>
              <a:latin typeface="Arial Rounded MT Bold" pitchFamily="34" charset="0"/>
            </a:endParaRPr>
          </a:p>
        </p:txBody>
      </p:sp>
    </p:spTree>
    <p:extLst>
      <p:ext uri="{BB962C8B-B14F-4D97-AF65-F5344CB8AC3E}">
        <p14:creationId xmlns:p14="http://schemas.microsoft.com/office/powerpoint/2010/main" val="18879617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lo board"/>
          <p:cNvPicPr/>
          <p:nvPr/>
        </p:nvPicPr>
        <p:blipFill>
          <a:blip r:embed="rId3">
            <a:extLst>
              <a:ext uri="{28A0092B-C50C-407E-A947-70E740481C1C}">
                <a14:useLocalDpi xmlns:a14="http://schemas.microsoft.com/office/drawing/2010/main" val="0"/>
              </a:ext>
            </a:extLst>
          </a:blip>
          <a:srcRect/>
          <a:stretch>
            <a:fillRect/>
          </a:stretch>
        </p:blipFill>
        <p:spPr bwMode="auto">
          <a:xfrm>
            <a:off x="323528" y="188640"/>
            <a:ext cx="4476750" cy="3140710"/>
          </a:xfrm>
          <a:prstGeom prst="rect">
            <a:avLst/>
          </a:prstGeom>
          <a:noFill/>
          <a:ln>
            <a:noFill/>
          </a:ln>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01208"/>
            <a:ext cx="9144000"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5816" y="2852936"/>
            <a:ext cx="6120680" cy="3044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2436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1493" y="2564904"/>
            <a:ext cx="4572000" cy="646331"/>
          </a:xfrm>
          <a:prstGeom prst="rect">
            <a:avLst/>
          </a:prstGeom>
        </p:spPr>
        <p:txBody>
          <a:bodyPr>
            <a:spAutoFit/>
          </a:bodyPr>
          <a:lstStyle/>
          <a:p>
            <a:pPr algn="ctr"/>
            <a:r>
              <a:rPr lang="en-GB" dirty="0" smtClean="0">
                <a:latin typeface="Calibri" pitchFamily="34" charset="0"/>
              </a:rPr>
              <a:t/>
            </a:r>
            <a:br>
              <a:rPr lang="en-GB" dirty="0" smtClean="0">
                <a:latin typeface="Calibri" pitchFamily="34" charset="0"/>
              </a:rPr>
            </a:br>
            <a:endParaRPr lang="en-GB" dirty="0"/>
          </a:p>
        </p:txBody>
      </p:sp>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641" b="611"/>
          <a:stretch/>
        </p:blipFill>
        <p:spPr bwMode="auto">
          <a:xfrm>
            <a:off x="1213401" y="686843"/>
            <a:ext cx="6717197" cy="4614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01208"/>
            <a:ext cx="9144000"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97409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01208"/>
            <a:ext cx="9144000"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21493" y="2564904"/>
            <a:ext cx="4572000" cy="646331"/>
          </a:xfrm>
          <a:prstGeom prst="rect">
            <a:avLst/>
          </a:prstGeom>
        </p:spPr>
        <p:txBody>
          <a:bodyPr>
            <a:spAutoFit/>
          </a:bodyPr>
          <a:lstStyle/>
          <a:p>
            <a:pPr algn="ctr"/>
            <a:r>
              <a:rPr lang="en-GB" dirty="0" smtClean="0">
                <a:latin typeface="Calibri" pitchFamily="34" charset="0"/>
              </a:rPr>
              <a:t/>
            </a:r>
            <a:br>
              <a:rPr lang="en-GB" dirty="0" smtClean="0">
                <a:latin typeface="Calibri" pitchFamily="34" charset="0"/>
              </a:rPr>
            </a:br>
            <a:endParaRPr lang="en-GB" dirty="0"/>
          </a:p>
        </p:txBody>
      </p:sp>
      <p:sp>
        <p:nvSpPr>
          <p:cNvPr id="5" name="TextBox 4"/>
          <p:cNvSpPr txBox="1"/>
          <p:nvPr/>
        </p:nvSpPr>
        <p:spPr>
          <a:xfrm>
            <a:off x="107504" y="908720"/>
            <a:ext cx="9036496" cy="5281446"/>
          </a:xfrm>
          <a:prstGeom prst="rect">
            <a:avLst/>
          </a:prstGeom>
          <a:noFill/>
        </p:spPr>
        <p:txBody>
          <a:bodyPr wrap="square" rtlCol="0">
            <a:spAutoFit/>
          </a:bodyPr>
          <a:lstStyle/>
          <a:p>
            <a:pPr lvl="0">
              <a:spcBef>
                <a:spcPct val="20000"/>
              </a:spcBef>
              <a:defRPr/>
            </a:pPr>
            <a:r>
              <a:rPr lang="en-GB" u="sng" dirty="0">
                <a:solidFill>
                  <a:prstClr val="black"/>
                </a:solidFill>
                <a:latin typeface="Arial Rounded MT Bold" pitchFamily="34" charset="0"/>
                <a:cs typeface="Arial" pitchFamily="34" charset="0"/>
              </a:rPr>
              <a:t>September 2014</a:t>
            </a:r>
          </a:p>
          <a:p>
            <a:pPr marL="742950" lvl="1" indent="-285750">
              <a:spcBef>
                <a:spcPct val="20000"/>
              </a:spcBef>
              <a:buFont typeface="Arial" pitchFamily="34" charset="0"/>
              <a:buChar char="–"/>
              <a:defRPr/>
            </a:pPr>
            <a:r>
              <a:rPr lang="en-GB" sz="1750" dirty="0">
                <a:solidFill>
                  <a:prstClr val="black"/>
                </a:solidFill>
                <a:latin typeface="Arial Rounded MT Bold" pitchFamily="34" charset="0"/>
                <a:cs typeface="Arial" pitchFamily="34" charset="0"/>
              </a:rPr>
              <a:t>Introduction of the new national curriculum (</a:t>
            </a:r>
            <a:r>
              <a:rPr lang="en-GB" sz="1750" dirty="0" smtClean="0">
                <a:solidFill>
                  <a:prstClr val="black"/>
                </a:solidFill>
                <a:latin typeface="Arial Rounded MT Bold" pitchFamily="34" charset="0"/>
                <a:cs typeface="Arial" pitchFamily="34" charset="0"/>
              </a:rPr>
              <a:t>Years 1,3,4,5, </a:t>
            </a:r>
            <a:r>
              <a:rPr lang="en-GB" sz="1750" dirty="0">
                <a:solidFill>
                  <a:prstClr val="black"/>
                </a:solidFill>
                <a:latin typeface="Arial Rounded MT Bold" pitchFamily="34" charset="0"/>
                <a:cs typeface="Arial" pitchFamily="34" charset="0"/>
              </a:rPr>
              <a:t>7). </a:t>
            </a:r>
            <a:endParaRPr lang="en-GB" sz="1750" dirty="0" smtClean="0">
              <a:solidFill>
                <a:prstClr val="black"/>
              </a:solidFill>
              <a:latin typeface="Arial Rounded MT Bold" pitchFamily="34" charset="0"/>
              <a:cs typeface="Arial" pitchFamily="34" charset="0"/>
            </a:endParaRPr>
          </a:p>
          <a:p>
            <a:pPr marL="742950" lvl="1" indent="-285750">
              <a:spcBef>
                <a:spcPct val="20000"/>
              </a:spcBef>
              <a:buFont typeface="Arial" pitchFamily="34" charset="0"/>
              <a:buChar char="–"/>
              <a:defRPr/>
            </a:pPr>
            <a:r>
              <a:rPr lang="en-GB" sz="1750" dirty="0" smtClean="0">
                <a:solidFill>
                  <a:prstClr val="black"/>
                </a:solidFill>
                <a:latin typeface="Arial Rounded MT Bold" pitchFamily="34" charset="0"/>
                <a:cs typeface="Arial" pitchFamily="34" charset="0"/>
              </a:rPr>
              <a:t>Final year of the ‘old’ NC for Year 2 and 6 and final old style KS2 tests in May 2015</a:t>
            </a:r>
            <a:endParaRPr lang="en-GB" sz="1750" dirty="0">
              <a:solidFill>
                <a:prstClr val="black"/>
              </a:solidFill>
              <a:latin typeface="Arial Rounded MT Bold" pitchFamily="34" charset="0"/>
              <a:cs typeface="Arial" pitchFamily="34" charset="0"/>
            </a:endParaRPr>
          </a:p>
          <a:p>
            <a:pPr lvl="0">
              <a:spcBef>
                <a:spcPct val="20000"/>
              </a:spcBef>
              <a:defRPr/>
            </a:pPr>
            <a:r>
              <a:rPr lang="en-GB" u="sng" dirty="0" smtClean="0">
                <a:solidFill>
                  <a:prstClr val="black"/>
                </a:solidFill>
                <a:latin typeface="Arial Rounded MT Bold" pitchFamily="34" charset="0"/>
                <a:cs typeface="Arial" pitchFamily="34" charset="0"/>
              </a:rPr>
              <a:t>September </a:t>
            </a:r>
            <a:r>
              <a:rPr lang="en-GB" u="sng" dirty="0">
                <a:solidFill>
                  <a:prstClr val="black"/>
                </a:solidFill>
                <a:latin typeface="Arial Rounded MT Bold" pitchFamily="34" charset="0"/>
                <a:cs typeface="Arial" pitchFamily="34" charset="0"/>
              </a:rPr>
              <a:t>2015</a:t>
            </a:r>
          </a:p>
          <a:p>
            <a:pPr marL="742950" lvl="1" indent="-285750" algn="just">
              <a:spcBef>
                <a:spcPct val="20000"/>
              </a:spcBef>
              <a:buFont typeface="Arial" pitchFamily="34" charset="0"/>
              <a:buChar char="–"/>
              <a:defRPr/>
            </a:pPr>
            <a:r>
              <a:rPr lang="en-GB" sz="1750" dirty="0">
                <a:solidFill>
                  <a:prstClr val="black"/>
                </a:solidFill>
                <a:latin typeface="Arial Rounded MT Bold" pitchFamily="34" charset="0"/>
                <a:cs typeface="Arial" pitchFamily="34" charset="0"/>
              </a:rPr>
              <a:t>Introduction of the new national curriculum (Year </a:t>
            </a:r>
            <a:r>
              <a:rPr lang="en-GB" sz="1750" dirty="0" smtClean="0">
                <a:solidFill>
                  <a:prstClr val="black"/>
                </a:solidFill>
                <a:latin typeface="Arial Rounded MT Bold" pitchFamily="34" charset="0"/>
                <a:cs typeface="Arial" pitchFamily="34" charset="0"/>
              </a:rPr>
              <a:t>2, 6, 8</a:t>
            </a:r>
            <a:r>
              <a:rPr lang="en-GB" sz="1750" dirty="0">
                <a:solidFill>
                  <a:prstClr val="black"/>
                </a:solidFill>
                <a:latin typeface="Arial Rounded MT Bold" pitchFamily="34" charset="0"/>
                <a:cs typeface="Arial" pitchFamily="34" charset="0"/>
              </a:rPr>
              <a:t>)</a:t>
            </a:r>
            <a:endParaRPr lang="en-GB" sz="1750" u="sng" dirty="0">
              <a:solidFill>
                <a:prstClr val="black"/>
              </a:solidFill>
              <a:latin typeface="Arial Rounded MT Bold" pitchFamily="34" charset="0"/>
              <a:cs typeface="Arial" pitchFamily="34" charset="0"/>
            </a:endParaRPr>
          </a:p>
          <a:p>
            <a:pPr marL="742950" lvl="1" indent="-285750">
              <a:spcBef>
                <a:spcPct val="20000"/>
              </a:spcBef>
              <a:buFont typeface="Arial" pitchFamily="34" charset="0"/>
              <a:buChar char="–"/>
              <a:defRPr/>
            </a:pPr>
            <a:r>
              <a:rPr lang="en-GB" sz="1750" dirty="0">
                <a:solidFill>
                  <a:prstClr val="black"/>
                </a:solidFill>
                <a:latin typeface="Arial Rounded MT Bold" pitchFamily="34" charset="0"/>
                <a:cs typeface="Arial" pitchFamily="34" charset="0"/>
              </a:rPr>
              <a:t>First teaching of new GCSE English Language, English Literature </a:t>
            </a:r>
            <a:r>
              <a:rPr lang="en-GB" sz="1750" dirty="0" smtClean="0">
                <a:solidFill>
                  <a:prstClr val="black"/>
                </a:solidFill>
                <a:latin typeface="Arial Rounded MT Bold" pitchFamily="34" charset="0"/>
                <a:cs typeface="Arial" pitchFamily="34" charset="0"/>
              </a:rPr>
              <a:t>&amp;</a:t>
            </a:r>
            <a:r>
              <a:rPr lang="en-GB" sz="1750" dirty="0">
                <a:solidFill>
                  <a:prstClr val="black"/>
                </a:solidFill>
                <a:latin typeface="Arial Rounded MT Bold" pitchFamily="34" charset="0"/>
                <a:cs typeface="Arial" pitchFamily="34" charset="0"/>
              </a:rPr>
              <a:t> </a:t>
            </a:r>
            <a:r>
              <a:rPr lang="en-GB" sz="1750" dirty="0" smtClean="0">
                <a:solidFill>
                  <a:prstClr val="black"/>
                </a:solidFill>
                <a:latin typeface="Arial Rounded MT Bold" pitchFamily="34" charset="0"/>
                <a:cs typeface="Arial" pitchFamily="34" charset="0"/>
              </a:rPr>
              <a:t>Maths</a:t>
            </a:r>
            <a:r>
              <a:rPr lang="en-GB" sz="1750" dirty="0">
                <a:solidFill>
                  <a:prstClr val="black"/>
                </a:solidFill>
                <a:latin typeface="Arial Rounded MT Bold" pitchFamily="34" charset="0"/>
                <a:cs typeface="Arial" pitchFamily="34" charset="0"/>
              </a:rPr>
              <a:t>.</a:t>
            </a:r>
          </a:p>
          <a:p>
            <a:pPr marL="742950" lvl="1" indent="-285750">
              <a:spcBef>
                <a:spcPct val="20000"/>
              </a:spcBef>
              <a:buFont typeface="Arial" pitchFamily="34" charset="0"/>
              <a:buChar char="–"/>
              <a:defRPr/>
            </a:pPr>
            <a:r>
              <a:rPr lang="en-GB" sz="1750" dirty="0">
                <a:solidFill>
                  <a:prstClr val="black"/>
                </a:solidFill>
                <a:latin typeface="Arial Rounded MT Bold" pitchFamily="34" charset="0"/>
                <a:cs typeface="Arial" pitchFamily="34" charset="0"/>
              </a:rPr>
              <a:t>First teaching of 14 new AS/A level specifications</a:t>
            </a:r>
          </a:p>
          <a:p>
            <a:pPr marL="742950" lvl="1" indent="-285750">
              <a:spcBef>
                <a:spcPct val="20000"/>
              </a:spcBef>
              <a:buFont typeface="Arial" pitchFamily="34" charset="0"/>
              <a:buChar char="–"/>
              <a:defRPr/>
            </a:pPr>
            <a:r>
              <a:rPr lang="en-GB" sz="1750" dirty="0">
                <a:solidFill>
                  <a:prstClr val="black"/>
                </a:solidFill>
                <a:latin typeface="Arial Rounded MT Bold" pitchFamily="34" charset="0"/>
                <a:cs typeface="Arial" pitchFamily="34" charset="0"/>
              </a:rPr>
              <a:t>Reception baseline testing available</a:t>
            </a:r>
          </a:p>
          <a:p>
            <a:pPr lvl="0">
              <a:spcBef>
                <a:spcPct val="20000"/>
              </a:spcBef>
              <a:defRPr/>
            </a:pPr>
            <a:r>
              <a:rPr lang="en-GB" u="sng" dirty="0" smtClean="0">
                <a:solidFill>
                  <a:prstClr val="black"/>
                </a:solidFill>
                <a:latin typeface="Arial Rounded MT Bold" pitchFamily="34" charset="0"/>
                <a:cs typeface="Arial" pitchFamily="34" charset="0"/>
              </a:rPr>
              <a:t>September </a:t>
            </a:r>
            <a:r>
              <a:rPr lang="en-GB" u="sng" dirty="0">
                <a:solidFill>
                  <a:prstClr val="black"/>
                </a:solidFill>
                <a:latin typeface="Arial Rounded MT Bold" pitchFamily="34" charset="0"/>
                <a:cs typeface="Arial" pitchFamily="34" charset="0"/>
              </a:rPr>
              <a:t>2016 </a:t>
            </a:r>
          </a:p>
          <a:p>
            <a:pPr marL="742950" lvl="1" indent="-285750">
              <a:spcBef>
                <a:spcPct val="20000"/>
              </a:spcBef>
              <a:buFont typeface="Arial" pitchFamily="34" charset="0"/>
              <a:buChar char="–"/>
              <a:defRPr/>
            </a:pPr>
            <a:r>
              <a:rPr lang="en-GB" sz="1750" dirty="0">
                <a:solidFill>
                  <a:prstClr val="black"/>
                </a:solidFill>
                <a:latin typeface="Arial Rounded MT Bold" pitchFamily="34" charset="0"/>
                <a:cs typeface="Arial" pitchFamily="34" charset="0"/>
              </a:rPr>
              <a:t>First teaching of new AS/A level and GCSE specifications</a:t>
            </a:r>
          </a:p>
          <a:p>
            <a:pPr marL="742950" lvl="1" indent="-285750">
              <a:spcBef>
                <a:spcPct val="20000"/>
              </a:spcBef>
              <a:buFont typeface="Arial" pitchFamily="34" charset="0"/>
              <a:buChar char="–"/>
              <a:defRPr/>
            </a:pPr>
            <a:r>
              <a:rPr lang="en-GB" sz="1750" dirty="0">
                <a:solidFill>
                  <a:prstClr val="black"/>
                </a:solidFill>
                <a:latin typeface="Arial Rounded MT Bold" pitchFamily="34" charset="0"/>
                <a:cs typeface="Arial" pitchFamily="34" charset="0"/>
              </a:rPr>
              <a:t>F</a:t>
            </a:r>
            <a:r>
              <a:rPr lang="en-GB" sz="1750" dirty="0" smtClean="0">
                <a:solidFill>
                  <a:prstClr val="black"/>
                </a:solidFill>
                <a:latin typeface="Arial Rounded MT Bold" pitchFamily="34" charset="0"/>
                <a:cs typeface="Arial" pitchFamily="34" charset="0"/>
              </a:rPr>
              <a:t>irst </a:t>
            </a:r>
            <a:r>
              <a:rPr lang="en-GB" sz="1750" dirty="0">
                <a:solidFill>
                  <a:prstClr val="black"/>
                </a:solidFill>
                <a:latin typeface="Arial Rounded MT Bold" pitchFamily="34" charset="0"/>
                <a:cs typeface="Arial" pitchFamily="34" charset="0"/>
              </a:rPr>
              <a:t>reporting of the new GCSE accountability measures ‘progress 8’</a:t>
            </a:r>
          </a:p>
          <a:p>
            <a:pPr marL="742950" lvl="1" indent="-285750">
              <a:spcBef>
                <a:spcPct val="20000"/>
              </a:spcBef>
              <a:buFont typeface="Arial" pitchFamily="34" charset="0"/>
              <a:buChar char="–"/>
              <a:defRPr/>
            </a:pPr>
            <a:r>
              <a:rPr lang="en-GB" sz="1750" dirty="0">
                <a:solidFill>
                  <a:prstClr val="black"/>
                </a:solidFill>
                <a:latin typeface="Arial Rounded MT Bold" pitchFamily="34" charset="0"/>
                <a:cs typeface="Arial" pitchFamily="34" charset="0"/>
              </a:rPr>
              <a:t>New KS1 tests </a:t>
            </a:r>
            <a:r>
              <a:rPr lang="en-GB" sz="1750" dirty="0" smtClean="0">
                <a:solidFill>
                  <a:prstClr val="black"/>
                </a:solidFill>
                <a:latin typeface="Arial Rounded MT Bold" pitchFamily="34" charset="0"/>
                <a:cs typeface="Arial" pitchFamily="34" charset="0"/>
              </a:rPr>
              <a:t>administered reported as scaled scores</a:t>
            </a:r>
            <a:endParaRPr lang="en-GB" sz="1750" dirty="0">
              <a:solidFill>
                <a:prstClr val="black"/>
              </a:solidFill>
              <a:latin typeface="Arial Rounded MT Bold" pitchFamily="34" charset="0"/>
              <a:cs typeface="Arial" pitchFamily="34" charset="0"/>
            </a:endParaRPr>
          </a:p>
          <a:p>
            <a:pPr marL="742950" lvl="1" indent="-285750">
              <a:spcBef>
                <a:spcPct val="20000"/>
              </a:spcBef>
              <a:buFont typeface="Arial" pitchFamily="34" charset="0"/>
              <a:buChar char="–"/>
              <a:defRPr/>
            </a:pPr>
            <a:r>
              <a:rPr lang="en-GB" sz="1750" dirty="0">
                <a:solidFill>
                  <a:prstClr val="black"/>
                </a:solidFill>
                <a:latin typeface="Arial Rounded MT Bold" pitchFamily="34" charset="0"/>
                <a:cs typeface="Arial" pitchFamily="34" charset="0"/>
              </a:rPr>
              <a:t>New </a:t>
            </a:r>
            <a:r>
              <a:rPr lang="en-GB" sz="1750" dirty="0" smtClean="0">
                <a:solidFill>
                  <a:prstClr val="black"/>
                </a:solidFill>
                <a:latin typeface="Arial Rounded MT Bold" pitchFamily="34" charset="0"/>
                <a:cs typeface="Arial" pitchFamily="34" charset="0"/>
              </a:rPr>
              <a:t>KS2 </a:t>
            </a:r>
            <a:r>
              <a:rPr lang="en-GB" sz="1750" dirty="0">
                <a:solidFill>
                  <a:prstClr val="black"/>
                </a:solidFill>
                <a:latin typeface="Arial Rounded MT Bold" pitchFamily="34" charset="0"/>
                <a:cs typeface="Arial" pitchFamily="34" charset="0"/>
              </a:rPr>
              <a:t>accountability measures </a:t>
            </a:r>
            <a:r>
              <a:rPr lang="en-GB" sz="1750" dirty="0" smtClean="0">
                <a:solidFill>
                  <a:prstClr val="black"/>
                </a:solidFill>
                <a:latin typeface="Arial Rounded MT Bold" pitchFamily="34" charset="0"/>
                <a:cs typeface="Arial" pitchFamily="34" charset="0"/>
              </a:rPr>
              <a:t>introduced reported as scaled scores</a:t>
            </a:r>
          </a:p>
          <a:p>
            <a:pPr marL="742950" lvl="1" indent="-285750">
              <a:spcBef>
                <a:spcPct val="20000"/>
              </a:spcBef>
              <a:buFont typeface="Arial" pitchFamily="34" charset="0"/>
              <a:buChar char="–"/>
              <a:defRPr/>
            </a:pPr>
            <a:endParaRPr lang="en-GB" dirty="0">
              <a:solidFill>
                <a:prstClr val="black"/>
              </a:solidFill>
              <a:latin typeface="Arial Rounded MT Bold" pitchFamily="34" charset="0"/>
              <a:cs typeface="Arial" pitchFamily="34" charset="0"/>
            </a:endParaRPr>
          </a:p>
          <a:p>
            <a:pPr marL="742950" lvl="1" indent="-285750">
              <a:spcBef>
                <a:spcPct val="20000"/>
              </a:spcBef>
              <a:buFont typeface="Arial" pitchFamily="34" charset="0"/>
              <a:buChar char="–"/>
              <a:defRPr/>
            </a:pPr>
            <a:endParaRPr lang="en-GB" dirty="0">
              <a:solidFill>
                <a:prstClr val="black"/>
              </a:solidFill>
              <a:latin typeface="Arial Rounded MT Bold" pitchFamily="34" charset="0"/>
              <a:cs typeface="Arial" pitchFamily="34" charset="0"/>
            </a:endParaRPr>
          </a:p>
        </p:txBody>
      </p:sp>
      <p:sp>
        <p:nvSpPr>
          <p:cNvPr id="6" name="Title 5"/>
          <p:cNvSpPr>
            <a:spLocks noGrp="1"/>
          </p:cNvSpPr>
          <p:nvPr>
            <p:ph type="title"/>
          </p:nvPr>
        </p:nvSpPr>
        <p:spPr>
          <a:xfrm>
            <a:off x="395536" y="274638"/>
            <a:ext cx="8291264" cy="634082"/>
          </a:xfrm>
        </p:spPr>
        <p:txBody>
          <a:bodyPr>
            <a:noAutofit/>
          </a:bodyPr>
          <a:lstStyle/>
          <a:p>
            <a:r>
              <a:rPr lang="en-GB" sz="3200" b="1" dirty="0" smtClean="0">
                <a:solidFill>
                  <a:srgbClr val="7030A0"/>
                </a:solidFill>
                <a:latin typeface="Arial Rounded MT Bold" pitchFamily="34" charset="0"/>
                <a:cs typeface="Arial" pitchFamily="34" charset="0"/>
              </a:rPr>
              <a:t>Key stage 1- 5 Curriculum and Assessment Timeline</a:t>
            </a:r>
            <a:endParaRPr lang="en-GB" sz="3200" b="1" dirty="0">
              <a:solidFill>
                <a:srgbClr val="7030A0"/>
              </a:solidFill>
              <a:latin typeface="Arial Rounded MT Bold" pitchFamily="34" charset="0"/>
              <a:cs typeface="Arial" pitchFamily="34" charset="0"/>
            </a:endParaRPr>
          </a:p>
        </p:txBody>
      </p:sp>
    </p:spTree>
    <p:extLst>
      <p:ext uri="{BB962C8B-B14F-4D97-AF65-F5344CB8AC3E}">
        <p14:creationId xmlns:p14="http://schemas.microsoft.com/office/powerpoint/2010/main" val="28298161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1493" y="2564904"/>
            <a:ext cx="4572000" cy="646331"/>
          </a:xfrm>
          <a:prstGeom prst="rect">
            <a:avLst/>
          </a:prstGeom>
        </p:spPr>
        <p:txBody>
          <a:bodyPr>
            <a:spAutoFit/>
          </a:bodyPr>
          <a:lstStyle/>
          <a:p>
            <a:pPr algn="ctr"/>
            <a:r>
              <a:rPr lang="en-GB" dirty="0" smtClean="0">
                <a:latin typeface="Calibri" pitchFamily="34" charset="0"/>
              </a:rPr>
              <a:t/>
            </a:r>
            <a:br>
              <a:rPr lang="en-GB" dirty="0" smtClean="0">
                <a:latin typeface="Calibri" pitchFamily="34" charset="0"/>
              </a:rPr>
            </a:br>
            <a:endParaRPr lang="en-GB" dirty="0"/>
          </a:p>
        </p:txBody>
      </p:sp>
      <p:pic>
        <p:nvPicPr>
          <p:cNvPr id="13314" name="Picture 2" descr="http://totallylearnedas.files.wordpress.com/2014/08/081014_1438_theartoftim2.jpg?w=382&amp;h=5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248487"/>
            <a:ext cx="3727148" cy="52687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01208"/>
            <a:ext cx="9144000"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27439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01208"/>
            <a:ext cx="9144000"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4746" t="13152" r="11524" b="16100"/>
          <a:stretch/>
        </p:blipFill>
        <p:spPr bwMode="auto">
          <a:xfrm>
            <a:off x="395536" y="44624"/>
            <a:ext cx="8496944" cy="5463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54365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1493" y="2564904"/>
            <a:ext cx="4572000" cy="646331"/>
          </a:xfrm>
          <a:prstGeom prst="rect">
            <a:avLst/>
          </a:prstGeom>
        </p:spPr>
        <p:txBody>
          <a:bodyPr>
            <a:spAutoFit/>
          </a:bodyPr>
          <a:lstStyle/>
          <a:p>
            <a:pPr algn="ctr"/>
            <a:r>
              <a:rPr lang="en-GB" dirty="0" smtClean="0">
                <a:solidFill>
                  <a:prstClr val="black"/>
                </a:solidFill>
              </a:rPr>
              <a:t/>
            </a:r>
            <a:br>
              <a:rPr lang="en-GB" dirty="0" smtClean="0">
                <a:solidFill>
                  <a:prstClr val="black"/>
                </a:solidFill>
              </a:rPr>
            </a:br>
            <a:endParaRPr lang="en-GB" dirty="0">
              <a:solidFill>
                <a:prstClr val="black"/>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01208"/>
            <a:ext cx="9144000"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8954" t="11392" r="12234" b="18405"/>
          <a:stretch/>
        </p:blipFill>
        <p:spPr bwMode="auto">
          <a:xfrm>
            <a:off x="416481" y="116632"/>
            <a:ext cx="8311037"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56659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1493" y="2564904"/>
            <a:ext cx="4572000" cy="646331"/>
          </a:xfrm>
          <a:prstGeom prst="rect">
            <a:avLst/>
          </a:prstGeom>
        </p:spPr>
        <p:txBody>
          <a:bodyPr>
            <a:spAutoFit/>
          </a:bodyPr>
          <a:lstStyle/>
          <a:p>
            <a:pPr algn="ctr"/>
            <a:r>
              <a:rPr lang="en-GB" dirty="0" smtClean="0">
                <a:solidFill>
                  <a:prstClr val="black"/>
                </a:solidFill>
              </a:rPr>
              <a:t/>
            </a:r>
            <a:br>
              <a:rPr lang="en-GB" dirty="0" smtClean="0">
                <a:solidFill>
                  <a:prstClr val="black"/>
                </a:solidFill>
              </a:rPr>
            </a:br>
            <a:endParaRPr lang="en-GB" dirty="0">
              <a:solidFill>
                <a:prstClr val="black"/>
              </a:solidFill>
            </a:endParaRPr>
          </a:p>
        </p:txBody>
      </p:sp>
      <p:pic>
        <p:nvPicPr>
          <p:cNvPr id="3" name="Picture 2" descr="N:\image (4).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63" t="42291" r="27268" b="-12652"/>
          <a:stretch/>
        </p:blipFill>
        <p:spPr bwMode="auto">
          <a:xfrm>
            <a:off x="871089" y="481106"/>
            <a:ext cx="7272808" cy="53704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01208"/>
            <a:ext cx="9144000"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61075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1493" y="2564904"/>
            <a:ext cx="4572000" cy="646331"/>
          </a:xfrm>
          <a:prstGeom prst="rect">
            <a:avLst/>
          </a:prstGeom>
        </p:spPr>
        <p:txBody>
          <a:bodyPr>
            <a:spAutoFit/>
          </a:bodyPr>
          <a:lstStyle/>
          <a:p>
            <a:pPr algn="ctr"/>
            <a:r>
              <a:rPr lang="en-GB" dirty="0" smtClean="0">
                <a:latin typeface="Calibri" pitchFamily="34" charset="0"/>
              </a:rPr>
              <a:t/>
            </a:r>
            <a:br>
              <a:rPr lang="en-GB" dirty="0" smtClean="0">
                <a:latin typeface="Calibri" pitchFamily="34" charset="0"/>
              </a:rPr>
            </a:br>
            <a:endParaRPr lang="en-GB" dirty="0"/>
          </a:p>
        </p:txBody>
      </p:sp>
      <p:pic>
        <p:nvPicPr>
          <p:cNvPr id="3" name="Picture 2" descr="N:\image (6).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80" t="5886" r="1483" b="51346"/>
          <a:stretch/>
        </p:blipFill>
        <p:spPr bwMode="auto">
          <a:xfrm>
            <a:off x="89756" y="519554"/>
            <a:ext cx="8964488" cy="21218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01208"/>
            <a:ext cx="9144000"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51825" r="22421"/>
          <a:stretch/>
        </p:blipFill>
        <p:spPr bwMode="auto">
          <a:xfrm>
            <a:off x="855901" y="2803895"/>
            <a:ext cx="7432198" cy="2562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24831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1493" y="2564904"/>
            <a:ext cx="4572000" cy="646331"/>
          </a:xfrm>
          <a:prstGeom prst="rect">
            <a:avLst/>
          </a:prstGeom>
        </p:spPr>
        <p:txBody>
          <a:bodyPr>
            <a:spAutoFit/>
          </a:bodyPr>
          <a:lstStyle/>
          <a:p>
            <a:pPr algn="ctr"/>
            <a:r>
              <a:rPr lang="en-GB" dirty="0" smtClean="0">
                <a:solidFill>
                  <a:prstClr val="black"/>
                </a:solidFill>
              </a:rPr>
              <a:t/>
            </a:r>
            <a:br>
              <a:rPr lang="en-GB" dirty="0" smtClean="0">
                <a:solidFill>
                  <a:prstClr val="black"/>
                </a:solidFill>
              </a:rPr>
            </a:br>
            <a:endParaRPr lang="en-GB" dirty="0">
              <a:solidFill>
                <a:prstClr val="black"/>
              </a:solidFill>
            </a:endParaRPr>
          </a:p>
        </p:txBody>
      </p:sp>
      <p:sp>
        <p:nvSpPr>
          <p:cNvPr id="6" name="Rectangle 5"/>
          <p:cNvSpPr/>
          <p:nvPr/>
        </p:nvSpPr>
        <p:spPr>
          <a:xfrm>
            <a:off x="683568" y="116632"/>
            <a:ext cx="7776864" cy="707886"/>
          </a:xfrm>
          <a:prstGeom prst="rect">
            <a:avLst/>
          </a:prstGeom>
          <a:noFill/>
        </p:spPr>
        <p:txBody>
          <a:bodyPr wrap="square" lIns="91440" tIns="45720" rIns="91440" bIns="45720">
            <a:spAutoFit/>
          </a:bodyPr>
          <a:lstStyle/>
          <a:p>
            <a:pPr algn="ctr"/>
            <a:r>
              <a:rPr lang="en-US" sz="40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Arial Rounded MT Bold" pitchFamily="34" charset="0"/>
              </a:rPr>
              <a:t>Summative assessment </a:t>
            </a:r>
            <a:endParaRPr lang="en-US" sz="4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Arial Rounded MT Bold"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654021307"/>
              </p:ext>
            </p:extLst>
          </p:nvPr>
        </p:nvGraphicFramePr>
        <p:xfrm>
          <a:off x="1259632" y="1354281"/>
          <a:ext cx="7056784" cy="3790869"/>
        </p:xfrm>
        <a:graphic>
          <a:graphicData uri="http://schemas.openxmlformats.org/drawingml/2006/table">
            <a:tbl>
              <a:tblPr firstRow="1" firstCol="1" bandRow="1">
                <a:tableStyleId>{00A15C55-8517-42AA-B614-E9B94910E393}</a:tableStyleId>
              </a:tblPr>
              <a:tblGrid>
                <a:gridCol w="3414900"/>
                <a:gridCol w="3641884"/>
              </a:tblGrid>
              <a:tr h="740222">
                <a:tc>
                  <a:txBody>
                    <a:bodyPr/>
                    <a:lstStyle/>
                    <a:p>
                      <a:pPr algn="ctr">
                        <a:lnSpc>
                          <a:spcPct val="115000"/>
                        </a:lnSpc>
                        <a:spcAft>
                          <a:spcPts val="0"/>
                        </a:spcAft>
                      </a:pPr>
                      <a:r>
                        <a:rPr lang="en-GB" sz="2400" dirty="0">
                          <a:effectLst/>
                          <a:latin typeface="Arial Rounded MT Bold" pitchFamily="34" charset="0"/>
                        </a:rPr>
                        <a:t>Test score %</a:t>
                      </a:r>
                      <a:endParaRPr lang="en-GB" sz="2400" dirty="0">
                        <a:effectLst/>
                        <a:latin typeface="Arial Rounded MT Bold" pitchFamily="34" charset="0"/>
                        <a:ea typeface="Times New Roman"/>
                        <a:cs typeface="Times New Roman"/>
                      </a:endParaRPr>
                    </a:p>
                  </a:txBody>
                  <a:tcPr marL="68580" marR="68580" marT="0" marB="0" anchor="ctr"/>
                </a:tc>
                <a:tc>
                  <a:txBody>
                    <a:bodyPr/>
                    <a:lstStyle/>
                    <a:p>
                      <a:pPr algn="ctr">
                        <a:lnSpc>
                          <a:spcPct val="115000"/>
                        </a:lnSpc>
                        <a:spcAft>
                          <a:spcPts val="0"/>
                        </a:spcAft>
                      </a:pPr>
                      <a:r>
                        <a:rPr lang="en-GB" sz="2400" dirty="0">
                          <a:effectLst/>
                          <a:latin typeface="Arial Rounded MT Bold" pitchFamily="34" charset="0"/>
                        </a:rPr>
                        <a:t>Threshold</a:t>
                      </a:r>
                      <a:endParaRPr lang="en-GB" sz="2400" dirty="0">
                        <a:effectLst/>
                        <a:latin typeface="Arial Rounded MT Bold" pitchFamily="34" charset="0"/>
                        <a:ea typeface="Times New Roman"/>
                        <a:cs typeface="Times New Roman"/>
                      </a:endParaRPr>
                    </a:p>
                  </a:txBody>
                  <a:tcPr marL="68580" marR="68580" marT="0" marB="0" anchor="ctr"/>
                </a:tc>
              </a:tr>
              <a:tr h="627929">
                <a:tc>
                  <a:txBody>
                    <a:bodyPr/>
                    <a:lstStyle/>
                    <a:p>
                      <a:pPr algn="ctr">
                        <a:lnSpc>
                          <a:spcPct val="115000"/>
                        </a:lnSpc>
                        <a:spcAft>
                          <a:spcPts val="0"/>
                        </a:spcAft>
                      </a:pPr>
                      <a:r>
                        <a:rPr lang="en-GB" sz="2400" dirty="0">
                          <a:effectLst/>
                          <a:latin typeface="Arial Rounded MT Bold" pitchFamily="34" charset="0"/>
                        </a:rPr>
                        <a:t>75-100</a:t>
                      </a:r>
                      <a:endParaRPr lang="en-GB" sz="2400" dirty="0">
                        <a:effectLst/>
                        <a:latin typeface="Arial Rounded MT Bold" pitchFamily="34" charset="0"/>
                        <a:ea typeface="Times New Roman"/>
                        <a:cs typeface="Times New Roman"/>
                      </a:endParaRPr>
                    </a:p>
                  </a:txBody>
                  <a:tcPr marL="68580" marR="68580" marT="0" marB="0" anchor="ctr"/>
                </a:tc>
                <a:tc>
                  <a:txBody>
                    <a:bodyPr/>
                    <a:lstStyle/>
                    <a:p>
                      <a:pPr algn="ctr">
                        <a:lnSpc>
                          <a:spcPct val="115000"/>
                        </a:lnSpc>
                        <a:spcAft>
                          <a:spcPts val="0"/>
                        </a:spcAft>
                      </a:pPr>
                      <a:r>
                        <a:rPr lang="en-GB" sz="2400" dirty="0" smtClean="0">
                          <a:effectLst/>
                          <a:latin typeface="Arial Rounded MT Bold" pitchFamily="34" charset="0"/>
                        </a:rPr>
                        <a:t>Extended Abstract</a:t>
                      </a:r>
                      <a:r>
                        <a:rPr lang="en-GB" sz="2400" baseline="0" dirty="0" smtClean="0">
                          <a:effectLst/>
                          <a:latin typeface="Arial Rounded MT Bold" pitchFamily="34" charset="0"/>
                        </a:rPr>
                        <a:t> </a:t>
                      </a:r>
                      <a:endParaRPr lang="en-GB" sz="2400" dirty="0">
                        <a:effectLst/>
                        <a:latin typeface="Arial Rounded MT Bold" pitchFamily="34" charset="0"/>
                        <a:ea typeface="Times New Roman"/>
                        <a:cs typeface="Times New Roman"/>
                      </a:endParaRPr>
                    </a:p>
                  </a:txBody>
                  <a:tcPr marL="68580" marR="68580" marT="0" marB="0" anchor="ctr"/>
                </a:tc>
              </a:tr>
              <a:tr h="740222">
                <a:tc>
                  <a:txBody>
                    <a:bodyPr/>
                    <a:lstStyle/>
                    <a:p>
                      <a:pPr algn="ctr">
                        <a:lnSpc>
                          <a:spcPct val="115000"/>
                        </a:lnSpc>
                        <a:spcAft>
                          <a:spcPts val="0"/>
                        </a:spcAft>
                      </a:pPr>
                      <a:r>
                        <a:rPr lang="en-GB" sz="2400" dirty="0">
                          <a:effectLst/>
                          <a:latin typeface="Arial Rounded MT Bold" pitchFamily="34" charset="0"/>
                        </a:rPr>
                        <a:t>50-75</a:t>
                      </a:r>
                      <a:endParaRPr lang="en-GB" sz="2400" dirty="0">
                        <a:effectLst/>
                        <a:latin typeface="Arial Rounded MT Bold" pitchFamily="34" charset="0"/>
                        <a:ea typeface="Times New Roman"/>
                        <a:cs typeface="Times New Roman"/>
                      </a:endParaRPr>
                    </a:p>
                  </a:txBody>
                  <a:tcPr marL="68580" marR="68580" marT="0" marB="0" anchor="ctr"/>
                </a:tc>
                <a:tc>
                  <a:txBody>
                    <a:bodyPr/>
                    <a:lstStyle/>
                    <a:p>
                      <a:pPr algn="ctr">
                        <a:lnSpc>
                          <a:spcPct val="115000"/>
                        </a:lnSpc>
                        <a:spcAft>
                          <a:spcPts val="0"/>
                        </a:spcAft>
                      </a:pPr>
                      <a:r>
                        <a:rPr lang="en-GB" sz="2400" dirty="0" smtClean="0">
                          <a:effectLst/>
                          <a:latin typeface="Arial Rounded MT Bold" pitchFamily="34" charset="0"/>
                        </a:rPr>
                        <a:t>Relational</a:t>
                      </a:r>
                      <a:endParaRPr lang="en-GB" sz="2400" dirty="0">
                        <a:effectLst/>
                        <a:latin typeface="Arial Rounded MT Bold" pitchFamily="34" charset="0"/>
                        <a:ea typeface="Times New Roman"/>
                        <a:cs typeface="Times New Roman"/>
                      </a:endParaRPr>
                    </a:p>
                  </a:txBody>
                  <a:tcPr marL="68580" marR="68580" marT="0" marB="0" anchor="ctr"/>
                </a:tc>
              </a:tr>
              <a:tr h="740222">
                <a:tc>
                  <a:txBody>
                    <a:bodyPr/>
                    <a:lstStyle/>
                    <a:p>
                      <a:pPr algn="ctr">
                        <a:lnSpc>
                          <a:spcPct val="115000"/>
                        </a:lnSpc>
                        <a:spcAft>
                          <a:spcPts val="0"/>
                        </a:spcAft>
                      </a:pPr>
                      <a:r>
                        <a:rPr lang="en-GB" sz="2400" dirty="0">
                          <a:effectLst/>
                          <a:latin typeface="Arial Rounded MT Bold" pitchFamily="34" charset="0"/>
                        </a:rPr>
                        <a:t>25-50</a:t>
                      </a:r>
                      <a:endParaRPr lang="en-GB" sz="2400" dirty="0">
                        <a:effectLst/>
                        <a:latin typeface="Arial Rounded MT Bold" pitchFamily="34" charset="0"/>
                        <a:ea typeface="Times New Roman"/>
                        <a:cs typeface="Times New Roman"/>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GB" sz="2400" dirty="0" smtClean="0">
                          <a:effectLst/>
                          <a:latin typeface="Arial Rounded MT Bold" pitchFamily="34" charset="0"/>
                        </a:rPr>
                        <a:t>Multi-structural </a:t>
                      </a:r>
                    </a:p>
                    <a:p>
                      <a:pPr algn="ctr">
                        <a:lnSpc>
                          <a:spcPct val="115000"/>
                        </a:lnSpc>
                        <a:spcAft>
                          <a:spcPts val="0"/>
                        </a:spcAft>
                      </a:pPr>
                      <a:endParaRPr lang="en-GB" sz="2400" dirty="0">
                        <a:effectLst/>
                        <a:latin typeface="Arial Rounded MT Bold" pitchFamily="34" charset="0"/>
                        <a:ea typeface="Times New Roman"/>
                        <a:cs typeface="Times New Roman"/>
                      </a:endParaRPr>
                    </a:p>
                  </a:txBody>
                  <a:tcPr marL="68580" marR="68580" marT="0" marB="0" anchor="ctr"/>
                </a:tc>
              </a:tr>
              <a:tr h="740222">
                <a:tc>
                  <a:txBody>
                    <a:bodyPr/>
                    <a:lstStyle/>
                    <a:p>
                      <a:pPr algn="ctr">
                        <a:lnSpc>
                          <a:spcPct val="115000"/>
                        </a:lnSpc>
                        <a:spcAft>
                          <a:spcPts val="0"/>
                        </a:spcAft>
                      </a:pPr>
                      <a:r>
                        <a:rPr lang="en-GB" sz="2400" dirty="0" smtClean="0">
                          <a:effectLst/>
                          <a:latin typeface="Arial Rounded MT Bold" pitchFamily="34" charset="0"/>
                        </a:rPr>
                        <a:t>0-25</a:t>
                      </a:r>
                      <a:endParaRPr lang="en-GB" sz="2400" dirty="0">
                        <a:effectLst/>
                        <a:latin typeface="Arial Rounded MT Bold" pitchFamily="34" charset="0"/>
                        <a:ea typeface="Times New Roman"/>
                        <a:cs typeface="Times New Roman"/>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GB" sz="2400" dirty="0" err="1" smtClean="0">
                          <a:effectLst/>
                          <a:latin typeface="Arial Rounded MT Bold" pitchFamily="34" charset="0"/>
                        </a:rPr>
                        <a:t>Uni</a:t>
                      </a:r>
                      <a:r>
                        <a:rPr lang="en-GB" sz="2400" dirty="0" smtClean="0">
                          <a:effectLst/>
                          <a:latin typeface="Arial Rounded MT Bold" pitchFamily="34" charset="0"/>
                        </a:rPr>
                        <a:t>-structural </a:t>
                      </a:r>
                    </a:p>
                    <a:p>
                      <a:pPr algn="ctr">
                        <a:lnSpc>
                          <a:spcPct val="115000"/>
                        </a:lnSpc>
                        <a:spcAft>
                          <a:spcPts val="0"/>
                        </a:spcAft>
                      </a:pPr>
                      <a:endParaRPr lang="en-GB" sz="2400" dirty="0">
                        <a:effectLst/>
                        <a:latin typeface="Arial Rounded MT Bold" pitchFamily="34" charset="0"/>
                        <a:ea typeface="Times New Roman"/>
                        <a:cs typeface="Times New Roman"/>
                      </a:endParaRPr>
                    </a:p>
                  </a:txBody>
                  <a:tcPr marL="68580" marR="68580" marT="0" marB="0" anchor="ctr"/>
                </a:tc>
              </a:tr>
            </a:tbl>
          </a:graphicData>
        </a:graphic>
      </p:graphicFrame>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01208"/>
            <a:ext cx="9144000"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62041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260648"/>
            <a:ext cx="7772400" cy="576063"/>
          </a:xfrm>
        </p:spPr>
        <p:txBody>
          <a:bodyPr>
            <a:noAutofit/>
          </a:bodyPr>
          <a:lstStyle/>
          <a:p>
            <a:r>
              <a:rPr lang="en-GB" sz="3200" b="1" dirty="0" smtClean="0">
                <a:solidFill>
                  <a:srgbClr val="7030A0"/>
                </a:solidFill>
                <a:latin typeface="Arial Rounded MT Bold" pitchFamily="34" charset="0"/>
              </a:rPr>
              <a:t>King Edward VI School &amp; Curriculum Change</a:t>
            </a:r>
            <a:endParaRPr lang="en-GB" sz="3200" b="1" dirty="0">
              <a:solidFill>
                <a:srgbClr val="7030A0"/>
              </a:solidFill>
              <a:latin typeface="Arial Rounded MT Bold" pitchFamily="34" charset="0"/>
            </a:endParaRPr>
          </a:p>
        </p:txBody>
      </p:sp>
      <p:sp>
        <p:nvSpPr>
          <p:cNvPr id="4" name="Oval 3"/>
          <p:cNvSpPr/>
          <p:nvPr/>
        </p:nvSpPr>
        <p:spPr>
          <a:xfrm>
            <a:off x="3779912" y="1470150"/>
            <a:ext cx="1584176" cy="1152128"/>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1"/>
                </a:solidFill>
                <a:latin typeface="Arial Rounded MT Bold" pitchFamily="34" charset="0"/>
              </a:rPr>
              <a:t>GCSE 2015</a:t>
            </a:r>
            <a:endParaRPr lang="en-GB" dirty="0">
              <a:solidFill>
                <a:schemeClr val="bg1"/>
              </a:solidFill>
              <a:latin typeface="Arial Rounded MT Bold" pitchFamily="34" charset="0"/>
            </a:endParaRPr>
          </a:p>
        </p:txBody>
      </p:sp>
      <p:sp>
        <p:nvSpPr>
          <p:cNvPr id="11" name="TextBox 10"/>
          <p:cNvSpPr txBox="1"/>
          <p:nvPr/>
        </p:nvSpPr>
        <p:spPr>
          <a:xfrm>
            <a:off x="1403648" y="1700808"/>
            <a:ext cx="1656184" cy="954107"/>
          </a:xfrm>
          <a:prstGeom prst="rect">
            <a:avLst/>
          </a:prstGeom>
          <a:noFill/>
        </p:spPr>
        <p:txBody>
          <a:bodyPr wrap="square" rtlCol="0">
            <a:spAutoFit/>
          </a:bodyPr>
          <a:lstStyle/>
          <a:p>
            <a:pPr algn="ctr"/>
            <a:r>
              <a:rPr lang="en-GB" sz="1400" dirty="0" smtClean="0">
                <a:latin typeface="Arial Rounded MT Bold" pitchFamily="34" charset="0"/>
              </a:rPr>
              <a:t>Begin teaching new English and Maths specifications </a:t>
            </a:r>
            <a:endParaRPr lang="en-GB" sz="1400" dirty="0">
              <a:latin typeface="Arial Rounded MT Bold" pitchFamily="34" charset="0"/>
            </a:endParaRPr>
          </a:p>
        </p:txBody>
      </p:sp>
      <p:cxnSp>
        <p:nvCxnSpPr>
          <p:cNvPr id="12" name="Straight Arrow Connector 11"/>
          <p:cNvCxnSpPr>
            <a:stCxn id="4" idx="2"/>
          </p:cNvCxnSpPr>
          <p:nvPr/>
        </p:nvCxnSpPr>
        <p:spPr>
          <a:xfrm flipH="1" flipV="1">
            <a:off x="3203849" y="2031580"/>
            <a:ext cx="576063" cy="14634"/>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372473" y="2046214"/>
            <a:ext cx="639687" cy="14634"/>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372200" y="1340768"/>
            <a:ext cx="184731" cy="307777"/>
          </a:xfrm>
          <a:prstGeom prst="rect">
            <a:avLst/>
          </a:prstGeom>
          <a:noFill/>
        </p:spPr>
        <p:txBody>
          <a:bodyPr wrap="none" rtlCol="0">
            <a:spAutoFit/>
          </a:bodyPr>
          <a:lstStyle/>
          <a:p>
            <a:endParaRPr lang="en-GB" sz="1400">
              <a:latin typeface="Arial Rounded MT Bold" pitchFamily="34" charset="0"/>
            </a:endParaRPr>
          </a:p>
        </p:txBody>
      </p:sp>
      <p:sp>
        <p:nvSpPr>
          <p:cNvPr id="13" name="TextBox 12"/>
          <p:cNvSpPr txBox="1"/>
          <p:nvPr/>
        </p:nvSpPr>
        <p:spPr>
          <a:xfrm>
            <a:off x="6084168" y="1682805"/>
            <a:ext cx="1656184" cy="954107"/>
          </a:xfrm>
          <a:prstGeom prst="rect">
            <a:avLst/>
          </a:prstGeom>
          <a:noFill/>
        </p:spPr>
        <p:txBody>
          <a:bodyPr wrap="square" rtlCol="0">
            <a:spAutoFit/>
          </a:bodyPr>
          <a:lstStyle/>
          <a:p>
            <a:pPr algn="ctr"/>
            <a:r>
              <a:rPr lang="en-GB" sz="1400" dirty="0" smtClean="0">
                <a:latin typeface="Arial Rounded MT Bold" pitchFamily="34" charset="0"/>
              </a:rPr>
              <a:t>Embed new, larger content into KS3 curriculum</a:t>
            </a:r>
            <a:endParaRPr lang="en-GB" sz="1400" dirty="0">
              <a:latin typeface="Arial Rounded MT Bold" pitchFamily="34" charset="0"/>
            </a:endParaRPr>
          </a:p>
        </p:txBody>
      </p:sp>
      <p:sp>
        <p:nvSpPr>
          <p:cNvPr id="14" name="TextBox 13"/>
          <p:cNvSpPr txBox="1"/>
          <p:nvPr/>
        </p:nvSpPr>
        <p:spPr>
          <a:xfrm>
            <a:off x="3743908" y="2834352"/>
            <a:ext cx="1656184" cy="738664"/>
          </a:xfrm>
          <a:prstGeom prst="rect">
            <a:avLst/>
          </a:prstGeom>
          <a:noFill/>
        </p:spPr>
        <p:txBody>
          <a:bodyPr wrap="square" rtlCol="0">
            <a:spAutoFit/>
          </a:bodyPr>
          <a:lstStyle/>
          <a:p>
            <a:pPr algn="ctr"/>
            <a:r>
              <a:rPr lang="en-GB" sz="1400" dirty="0" smtClean="0">
                <a:latin typeface="Arial Rounded MT Bold" pitchFamily="34" charset="0"/>
              </a:rPr>
              <a:t>All other subjects to focus on</a:t>
            </a:r>
            <a:endParaRPr lang="en-GB" sz="1400" dirty="0">
              <a:latin typeface="Arial Rounded MT Bold" pitchFamily="34" charset="0"/>
            </a:endParaRPr>
          </a:p>
        </p:txBody>
      </p:sp>
      <p:cxnSp>
        <p:nvCxnSpPr>
          <p:cNvPr id="16" name="Straight Arrow Connector 15"/>
          <p:cNvCxnSpPr/>
          <p:nvPr/>
        </p:nvCxnSpPr>
        <p:spPr>
          <a:xfrm flipH="1">
            <a:off x="4564461" y="3653408"/>
            <a:ext cx="1" cy="495672"/>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pic>
        <p:nvPicPr>
          <p:cNvPr id="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01208"/>
            <a:ext cx="9144000"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3743908" y="4293096"/>
            <a:ext cx="1656184" cy="1152128"/>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1"/>
                </a:solidFill>
                <a:latin typeface="Arial Rounded MT Bold" pitchFamily="34" charset="0"/>
              </a:rPr>
              <a:t>KS3</a:t>
            </a:r>
          </a:p>
          <a:p>
            <a:pPr algn="ctr"/>
            <a:r>
              <a:rPr lang="en-GB" dirty="0" smtClean="0">
                <a:solidFill>
                  <a:schemeClr val="bg1"/>
                </a:solidFill>
                <a:latin typeface="Arial Rounded MT Bold" pitchFamily="34" charset="0"/>
              </a:rPr>
              <a:t>Y9 -2016</a:t>
            </a:r>
            <a:endParaRPr lang="en-GB" dirty="0">
              <a:solidFill>
                <a:schemeClr val="bg1"/>
              </a:solidFill>
              <a:latin typeface="Arial Rounded MT Bold" pitchFamily="34" charset="0"/>
            </a:endParaRPr>
          </a:p>
        </p:txBody>
      </p:sp>
    </p:spTree>
    <p:extLst>
      <p:ext uri="{BB962C8B-B14F-4D97-AF65-F5344CB8AC3E}">
        <p14:creationId xmlns:p14="http://schemas.microsoft.com/office/powerpoint/2010/main" val="22221615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260648"/>
            <a:ext cx="7772400" cy="576063"/>
          </a:xfrm>
        </p:spPr>
        <p:txBody>
          <a:bodyPr>
            <a:noAutofit/>
          </a:bodyPr>
          <a:lstStyle/>
          <a:p>
            <a:r>
              <a:rPr lang="en-GB" sz="3200" b="1" dirty="0" smtClean="0">
                <a:solidFill>
                  <a:srgbClr val="7030A0"/>
                </a:solidFill>
                <a:latin typeface="Arial Rounded MT Bold" pitchFamily="34" charset="0"/>
              </a:rPr>
              <a:t>King Edward VI School &amp; Curriculum Change</a:t>
            </a:r>
            <a:endParaRPr lang="en-GB" sz="3200" b="1" dirty="0">
              <a:solidFill>
                <a:srgbClr val="7030A0"/>
              </a:solidFill>
              <a:latin typeface="Arial Rounded MT Bold" pitchFamily="34" charset="0"/>
            </a:endParaRPr>
          </a:p>
        </p:txBody>
      </p:sp>
      <p:sp>
        <p:nvSpPr>
          <p:cNvPr id="5" name="Oval 4"/>
          <p:cNvSpPr/>
          <p:nvPr/>
        </p:nvSpPr>
        <p:spPr>
          <a:xfrm>
            <a:off x="3779912" y="1798719"/>
            <a:ext cx="1584176" cy="1152128"/>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1"/>
                </a:solidFill>
                <a:latin typeface="Arial Rounded MT Bold" pitchFamily="34" charset="0"/>
              </a:rPr>
              <a:t>KS3</a:t>
            </a:r>
          </a:p>
          <a:p>
            <a:pPr algn="ctr"/>
            <a:r>
              <a:rPr lang="en-GB" dirty="0" smtClean="0">
                <a:solidFill>
                  <a:schemeClr val="bg1"/>
                </a:solidFill>
                <a:latin typeface="Arial Rounded MT Bold" pitchFamily="34" charset="0"/>
              </a:rPr>
              <a:t>2014</a:t>
            </a:r>
            <a:endParaRPr lang="en-GB" dirty="0">
              <a:solidFill>
                <a:schemeClr val="bg1"/>
              </a:solidFill>
              <a:latin typeface="Arial Rounded MT Bold" pitchFamily="34" charset="0"/>
            </a:endParaRPr>
          </a:p>
        </p:txBody>
      </p:sp>
      <p:cxnSp>
        <p:nvCxnSpPr>
          <p:cNvPr id="6" name="Straight Arrow Connector 5"/>
          <p:cNvCxnSpPr/>
          <p:nvPr/>
        </p:nvCxnSpPr>
        <p:spPr>
          <a:xfrm>
            <a:off x="5364088" y="2492896"/>
            <a:ext cx="1296144" cy="648072"/>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372200" y="3231697"/>
            <a:ext cx="1800200" cy="954107"/>
          </a:xfrm>
          <a:prstGeom prst="rect">
            <a:avLst/>
          </a:prstGeom>
          <a:noFill/>
        </p:spPr>
        <p:txBody>
          <a:bodyPr wrap="square" rtlCol="0">
            <a:spAutoFit/>
          </a:bodyPr>
          <a:lstStyle/>
          <a:p>
            <a:pPr algn="ctr"/>
            <a:r>
              <a:rPr lang="en-GB" sz="1400" dirty="0" smtClean="0">
                <a:latin typeface="Arial Rounded MT Bold" pitchFamily="34" charset="0"/>
              </a:rPr>
              <a:t>Assessment without levels training courses attended</a:t>
            </a:r>
            <a:endParaRPr lang="en-GB" sz="1400" dirty="0">
              <a:latin typeface="Arial Rounded MT Bold" pitchFamily="34" charset="0"/>
            </a:endParaRPr>
          </a:p>
        </p:txBody>
      </p:sp>
      <p:cxnSp>
        <p:nvCxnSpPr>
          <p:cNvPr id="8" name="Straight Arrow Connector 7"/>
          <p:cNvCxnSpPr/>
          <p:nvPr/>
        </p:nvCxnSpPr>
        <p:spPr>
          <a:xfrm>
            <a:off x="4861202" y="2873374"/>
            <a:ext cx="214854" cy="990111"/>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95796" y="4168496"/>
            <a:ext cx="2088232" cy="738664"/>
          </a:xfrm>
          <a:prstGeom prst="rect">
            <a:avLst/>
          </a:prstGeom>
          <a:noFill/>
        </p:spPr>
        <p:txBody>
          <a:bodyPr wrap="square" rtlCol="0">
            <a:spAutoFit/>
          </a:bodyPr>
          <a:lstStyle/>
          <a:p>
            <a:pPr algn="ctr"/>
            <a:r>
              <a:rPr lang="en-GB" sz="1400" dirty="0" smtClean="0">
                <a:latin typeface="Arial Rounded MT Bold" pitchFamily="34" charset="0"/>
              </a:rPr>
              <a:t>Research completed into various trials across England</a:t>
            </a:r>
            <a:endParaRPr lang="en-GB" sz="1400" dirty="0">
              <a:latin typeface="Arial Rounded MT Bold" pitchFamily="34" charset="0"/>
            </a:endParaRPr>
          </a:p>
        </p:txBody>
      </p:sp>
      <p:sp>
        <p:nvSpPr>
          <p:cNvPr id="10" name="TextBox 9"/>
          <p:cNvSpPr txBox="1"/>
          <p:nvPr/>
        </p:nvSpPr>
        <p:spPr>
          <a:xfrm>
            <a:off x="2267744" y="3906886"/>
            <a:ext cx="1800200" cy="523220"/>
          </a:xfrm>
          <a:prstGeom prst="rect">
            <a:avLst/>
          </a:prstGeom>
          <a:noFill/>
          <a:ln w="57150">
            <a:solidFill>
              <a:srgbClr val="7030A0"/>
            </a:solidFill>
          </a:ln>
        </p:spPr>
        <p:txBody>
          <a:bodyPr wrap="square" rtlCol="0">
            <a:spAutoFit/>
          </a:bodyPr>
          <a:lstStyle/>
          <a:p>
            <a:pPr algn="ctr"/>
            <a:r>
              <a:rPr lang="en-GB" sz="1400" dirty="0" smtClean="0">
                <a:latin typeface="Arial Rounded MT Bold" pitchFamily="34" charset="0"/>
              </a:rPr>
              <a:t>Collaborative work across 3RLT</a:t>
            </a:r>
            <a:endParaRPr lang="en-GB" sz="1400" dirty="0">
              <a:latin typeface="Arial Rounded MT Bold" pitchFamily="34" charset="0"/>
            </a:endParaRPr>
          </a:p>
        </p:txBody>
      </p:sp>
      <p:cxnSp>
        <p:nvCxnSpPr>
          <p:cNvPr id="11" name="Straight Arrow Connector 10"/>
          <p:cNvCxnSpPr/>
          <p:nvPr/>
        </p:nvCxnSpPr>
        <p:spPr>
          <a:xfrm flipH="1">
            <a:off x="3419872" y="2903923"/>
            <a:ext cx="864096" cy="86897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483768" y="2462343"/>
            <a:ext cx="1296144" cy="295343"/>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56145" y="2599744"/>
            <a:ext cx="1800200" cy="738664"/>
          </a:xfrm>
          <a:prstGeom prst="rect">
            <a:avLst/>
          </a:prstGeom>
          <a:noFill/>
        </p:spPr>
        <p:txBody>
          <a:bodyPr wrap="square" rtlCol="0">
            <a:spAutoFit/>
          </a:bodyPr>
          <a:lstStyle/>
          <a:p>
            <a:pPr algn="ctr"/>
            <a:r>
              <a:rPr lang="en-GB" sz="1400" dirty="0" smtClean="0">
                <a:latin typeface="Arial Rounded MT Bold" pitchFamily="34" charset="0"/>
              </a:rPr>
              <a:t>Trial and review of ‘skills-based’ models</a:t>
            </a:r>
            <a:endParaRPr lang="en-GB" sz="1400" dirty="0">
              <a:latin typeface="Arial Rounded MT Bold" pitchFamily="34" charset="0"/>
            </a:endParaRPr>
          </a:p>
        </p:txBody>
      </p:sp>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56586"/>
            <a:ext cx="9144000" cy="1556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5-Point Star 2"/>
          <p:cNvSpPr/>
          <p:nvPr/>
        </p:nvSpPr>
        <p:spPr>
          <a:xfrm>
            <a:off x="2123728" y="4168496"/>
            <a:ext cx="360040" cy="369332"/>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2375756" y="4537828"/>
            <a:ext cx="1584176" cy="830997"/>
          </a:xfrm>
          <a:prstGeom prst="rect">
            <a:avLst/>
          </a:prstGeom>
          <a:noFill/>
        </p:spPr>
        <p:txBody>
          <a:bodyPr wrap="square" rtlCol="0">
            <a:spAutoFit/>
          </a:bodyPr>
          <a:lstStyle/>
          <a:p>
            <a:pPr algn="ctr"/>
            <a:r>
              <a:rPr lang="en-GB" sz="1200" dirty="0" smtClean="0">
                <a:latin typeface="Arial" pitchFamily="34" charset="0"/>
                <a:cs typeface="Arial" pitchFamily="34" charset="0"/>
              </a:rPr>
              <a:t>Key if we are going to ensure a consistent approach to our children</a:t>
            </a:r>
            <a:endParaRPr lang="en-GB" sz="1200" dirty="0">
              <a:latin typeface="Arial" pitchFamily="34" charset="0"/>
              <a:cs typeface="Arial" pitchFamily="34" charset="0"/>
            </a:endParaRPr>
          </a:p>
        </p:txBody>
      </p:sp>
    </p:spTree>
    <p:extLst>
      <p:ext uri="{BB962C8B-B14F-4D97-AF65-F5344CB8AC3E}">
        <p14:creationId xmlns:p14="http://schemas.microsoft.com/office/powerpoint/2010/main" val="38209804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1493" y="2564904"/>
            <a:ext cx="4572000" cy="646331"/>
          </a:xfrm>
          <a:prstGeom prst="rect">
            <a:avLst/>
          </a:prstGeom>
        </p:spPr>
        <p:txBody>
          <a:bodyPr>
            <a:spAutoFit/>
          </a:bodyPr>
          <a:lstStyle/>
          <a:p>
            <a:pPr algn="ctr"/>
            <a:r>
              <a:rPr lang="en-GB" dirty="0" smtClean="0">
                <a:latin typeface="Calibri" pitchFamily="34" charset="0"/>
              </a:rPr>
              <a:t/>
            </a:r>
            <a:br>
              <a:rPr lang="en-GB" dirty="0" smtClean="0">
                <a:latin typeface="Calibri" pitchFamily="34" charset="0"/>
              </a:rPr>
            </a:br>
            <a:endParaRPr lang="en-GB" dirty="0"/>
          </a:p>
        </p:txBody>
      </p:sp>
      <p:sp>
        <p:nvSpPr>
          <p:cNvPr id="6" name="Rectangle 5"/>
          <p:cNvSpPr/>
          <p:nvPr/>
        </p:nvSpPr>
        <p:spPr>
          <a:xfrm>
            <a:off x="755576" y="260648"/>
            <a:ext cx="7592143" cy="584775"/>
          </a:xfrm>
          <a:prstGeom prst="rect">
            <a:avLst/>
          </a:prstGeom>
          <a:noFill/>
        </p:spPr>
        <p:txBody>
          <a:bodyPr wrap="none" lIns="91440" tIns="45720" rIns="91440" bIns="45720">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Rounded MT Bold" pitchFamily="34" charset="0"/>
              </a:rPr>
              <a:t>The next steps FOR THE 3rIVERS </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Rounded MT Bold" pitchFamily="34"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01208"/>
            <a:ext cx="9144000"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2"/>
          <p:cNvSpPr txBox="1">
            <a:spLocks/>
          </p:cNvSpPr>
          <p:nvPr/>
        </p:nvSpPr>
        <p:spPr>
          <a:xfrm>
            <a:off x="457200" y="948253"/>
            <a:ext cx="8229600" cy="45259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400" dirty="0" smtClean="0">
                <a:latin typeface="Arial Rounded MT Bold" pitchFamily="34" charset="0"/>
                <a:cs typeface="Arial" pitchFamily="34" charset="0"/>
              </a:rPr>
              <a:t>To broaden the work of the 3Rivers curriculum group to extend more widely across the partnership. This could include:</a:t>
            </a:r>
          </a:p>
          <a:p>
            <a:pPr marL="0" indent="0">
              <a:buFont typeface="Arial" panose="020B0604020202020204" pitchFamily="34" charset="0"/>
              <a:buNone/>
            </a:pPr>
            <a:endParaRPr lang="en-GB" sz="2400" dirty="0" smtClean="0">
              <a:latin typeface="Arial Rounded MT Bold" pitchFamily="34" charset="0"/>
              <a:cs typeface="Arial" pitchFamily="34" charset="0"/>
            </a:endParaRPr>
          </a:p>
          <a:p>
            <a:pPr marL="514350" indent="-514350">
              <a:lnSpc>
                <a:spcPct val="150000"/>
              </a:lnSpc>
              <a:buFont typeface="+mj-lt"/>
              <a:buAutoNum type="arabicPeriod"/>
            </a:pPr>
            <a:r>
              <a:rPr lang="en-GB" sz="2400" b="1" dirty="0" smtClean="0">
                <a:latin typeface="Arial Rounded MT Bold" pitchFamily="34" charset="0"/>
                <a:cs typeface="Arial" pitchFamily="34" charset="0"/>
              </a:rPr>
              <a:t>A fully integrated curriculum from key stage 1-5</a:t>
            </a:r>
            <a:endParaRPr lang="en-GB" sz="2400" dirty="0" smtClean="0">
              <a:latin typeface="Arial Rounded MT Bold" pitchFamily="34" charset="0"/>
              <a:cs typeface="Arial" pitchFamily="34" charset="0"/>
            </a:endParaRPr>
          </a:p>
          <a:p>
            <a:pPr marL="514350" indent="-514350">
              <a:lnSpc>
                <a:spcPct val="150000"/>
              </a:lnSpc>
              <a:buFont typeface="+mj-lt"/>
              <a:buAutoNum type="arabicPeriod"/>
            </a:pPr>
            <a:r>
              <a:rPr lang="en-GB" sz="2400" dirty="0" smtClean="0">
                <a:latin typeface="Arial Rounded MT Bold" pitchFamily="34" charset="0"/>
                <a:cs typeface="Arial" pitchFamily="34" charset="0"/>
              </a:rPr>
              <a:t>A common agreed approach to ‘assessing without levels’ key stage 1-3</a:t>
            </a:r>
          </a:p>
          <a:p>
            <a:pPr marL="514350" indent="-514350">
              <a:lnSpc>
                <a:spcPct val="150000"/>
              </a:lnSpc>
              <a:buFont typeface="+mj-lt"/>
              <a:buAutoNum type="arabicPeriod"/>
            </a:pPr>
            <a:r>
              <a:rPr lang="en-GB" sz="2400" dirty="0" smtClean="0">
                <a:latin typeface="Arial Rounded MT Bold" pitchFamily="34" charset="0"/>
                <a:cs typeface="Arial" pitchFamily="34" charset="0"/>
              </a:rPr>
              <a:t>A common agreed approach to recording and reporting student progress key stage 1-3 in SIMS</a:t>
            </a:r>
            <a:endParaRPr lang="en-GB" sz="2400" dirty="0">
              <a:latin typeface="Arial Rounded MT Bold" pitchFamily="34" charset="0"/>
              <a:cs typeface="Arial" pitchFamily="34" charset="0"/>
            </a:endParaRPr>
          </a:p>
        </p:txBody>
      </p:sp>
    </p:spTree>
    <p:extLst>
      <p:ext uri="{BB962C8B-B14F-4D97-AF65-F5344CB8AC3E}">
        <p14:creationId xmlns:p14="http://schemas.microsoft.com/office/powerpoint/2010/main" val="34046985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01208"/>
            <a:ext cx="9144000"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Object 2"/>
          <p:cNvGraphicFramePr>
            <a:graphicFrameLocks noChangeAspect="1"/>
          </p:cNvGraphicFramePr>
          <p:nvPr>
            <p:extLst>
              <p:ext uri="{D42A27DB-BD31-4B8C-83A1-F6EECF244321}">
                <p14:modId xmlns:p14="http://schemas.microsoft.com/office/powerpoint/2010/main" val="1410224640"/>
              </p:ext>
            </p:extLst>
          </p:nvPr>
        </p:nvGraphicFramePr>
        <p:xfrm>
          <a:off x="1898104" y="805656"/>
          <a:ext cx="5410200" cy="4927600"/>
        </p:xfrm>
        <a:graphic>
          <a:graphicData uri="http://schemas.openxmlformats.org/presentationml/2006/ole">
            <mc:AlternateContent xmlns:mc="http://schemas.openxmlformats.org/markup-compatibility/2006">
              <mc:Choice xmlns:v="urn:schemas-microsoft-com:vml" Requires="v">
                <p:oleObj spid="_x0000_s1035" name="Document" r:id="rId5" imgW="5410200" imgH="4927600" progId="Word.Document.12">
                  <p:embed/>
                </p:oleObj>
              </mc:Choice>
              <mc:Fallback>
                <p:oleObj name="Document" r:id="rId5" imgW="5410200" imgH="4927600" progId="Word.Document.12">
                  <p:embed/>
                  <p:pic>
                    <p:nvPicPr>
                      <p:cNvPr id="0" name=""/>
                      <p:cNvPicPr/>
                      <p:nvPr/>
                    </p:nvPicPr>
                    <p:blipFill>
                      <a:blip r:embed="rId6"/>
                      <a:stretch>
                        <a:fillRect/>
                      </a:stretch>
                    </p:blipFill>
                    <p:spPr>
                      <a:xfrm>
                        <a:off x="1898104" y="805656"/>
                        <a:ext cx="5410200" cy="4927600"/>
                      </a:xfrm>
                      <a:prstGeom prst="rect">
                        <a:avLst/>
                      </a:prstGeom>
                    </p:spPr>
                  </p:pic>
                </p:oleObj>
              </mc:Fallback>
            </mc:AlternateContent>
          </a:graphicData>
        </a:graphic>
      </p:graphicFrame>
      <p:sp>
        <p:nvSpPr>
          <p:cNvPr id="6" name="Rectangle 5"/>
          <p:cNvSpPr/>
          <p:nvPr/>
        </p:nvSpPr>
        <p:spPr>
          <a:xfrm>
            <a:off x="3073415" y="107920"/>
            <a:ext cx="2956458" cy="584776"/>
          </a:xfrm>
          <a:prstGeom prst="rect">
            <a:avLst/>
          </a:prstGeom>
          <a:noFill/>
        </p:spPr>
        <p:txBody>
          <a:bodyPr wrap="none" lIns="91440" tIns="45720" rIns="91440" bIns="45720">
            <a:spAutoFit/>
          </a:bodyPr>
          <a:lstStyle/>
          <a:p>
            <a:pPr algn="ct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Rounded MT Bold" pitchFamily="34" charset="0"/>
              </a:rPr>
              <a:t>Workshops </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Rounded MT Bold" pitchFamily="34" charset="0"/>
            </a:endParaRPr>
          </a:p>
        </p:txBody>
      </p:sp>
      <p:cxnSp>
        <p:nvCxnSpPr>
          <p:cNvPr id="5" name="Straight Connector 4"/>
          <p:cNvCxnSpPr/>
          <p:nvPr/>
        </p:nvCxnSpPr>
        <p:spPr>
          <a:xfrm>
            <a:off x="7308304" y="836712"/>
            <a:ext cx="0" cy="468052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52229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1493" y="2564904"/>
            <a:ext cx="4572000" cy="646331"/>
          </a:xfrm>
          <a:prstGeom prst="rect">
            <a:avLst/>
          </a:prstGeom>
        </p:spPr>
        <p:txBody>
          <a:bodyPr>
            <a:spAutoFit/>
          </a:bodyPr>
          <a:lstStyle/>
          <a:p>
            <a:pPr algn="ctr"/>
            <a:r>
              <a:rPr lang="en-GB" dirty="0" smtClean="0">
                <a:latin typeface="Calibri" pitchFamily="34" charset="0"/>
              </a:rPr>
              <a:t/>
            </a:r>
            <a:br>
              <a:rPr lang="en-GB" dirty="0" smtClean="0">
                <a:latin typeface="Calibri" pitchFamily="34" charset="0"/>
              </a:rPr>
            </a:br>
            <a:endParaRPr lang="en-GB" dirty="0"/>
          </a:p>
        </p:txBody>
      </p:sp>
      <p:sp>
        <p:nvSpPr>
          <p:cNvPr id="6" name="Rectangle 5"/>
          <p:cNvSpPr/>
          <p:nvPr/>
        </p:nvSpPr>
        <p:spPr>
          <a:xfrm>
            <a:off x="2505374" y="258872"/>
            <a:ext cx="3235181" cy="584775"/>
          </a:xfrm>
          <a:prstGeom prst="rect">
            <a:avLst/>
          </a:prstGeom>
          <a:noFill/>
        </p:spPr>
        <p:txBody>
          <a:bodyPr wrap="none" lIns="91440" tIns="45720" rIns="91440" bIns="45720">
            <a:spAutoFit/>
          </a:bodyPr>
          <a:lstStyle/>
          <a:p>
            <a:r>
              <a:rPr lang="en-GB" sz="3200" b="1" dirty="0" smtClean="0">
                <a:solidFill>
                  <a:srgbClr val="7030A0"/>
                </a:solidFill>
                <a:latin typeface="Arial Rounded MT Bold" pitchFamily="34" charset="0"/>
                <a:cs typeface="Arial" pitchFamily="34" charset="0"/>
              </a:rPr>
              <a:t>Our </a:t>
            </a:r>
            <a:r>
              <a:rPr lang="en-GB" sz="3200" b="1" dirty="0">
                <a:solidFill>
                  <a:srgbClr val="7030A0"/>
                </a:solidFill>
                <a:latin typeface="Arial Rounded MT Bold" pitchFamily="34" charset="0"/>
                <a:cs typeface="Arial" pitchFamily="34" charset="0"/>
              </a:rPr>
              <a:t>P</a:t>
            </a:r>
            <a:r>
              <a:rPr lang="en-GB" sz="3200" b="1" dirty="0" smtClean="0">
                <a:solidFill>
                  <a:srgbClr val="7030A0"/>
                </a:solidFill>
                <a:latin typeface="Arial Rounded MT Bold" pitchFamily="34" charset="0"/>
                <a:cs typeface="Arial" pitchFamily="34" charset="0"/>
              </a:rPr>
              <a:t>hilosophy</a:t>
            </a:r>
            <a:endParaRPr lang="en-GB" sz="3200" b="1" dirty="0">
              <a:solidFill>
                <a:srgbClr val="7030A0"/>
              </a:solidFill>
              <a:latin typeface="Arial Rounded MT Bold" pitchFamily="34" charset="0"/>
              <a:cs typeface="Arial" pitchFamily="34" charset="0"/>
            </a:endParaRPr>
          </a:p>
        </p:txBody>
      </p:sp>
      <p:sp>
        <p:nvSpPr>
          <p:cNvPr id="3" name="Rectangle 2"/>
          <p:cNvSpPr/>
          <p:nvPr/>
        </p:nvSpPr>
        <p:spPr>
          <a:xfrm>
            <a:off x="395536" y="843647"/>
            <a:ext cx="8352928" cy="1107996"/>
          </a:xfrm>
          <a:prstGeom prst="rect">
            <a:avLst/>
          </a:prstGeom>
        </p:spPr>
        <p:txBody>
          <a:bodyPr wrap="square">
            <a:spAutoFit/>
          </a:bodyPr>
          <a:lstStyle/>
          <a:p>
            <a:r>
              <a:rPr lang="en-GB" sz="2400" dirty="0" smtClean="0">
                <a:latin typeface="Arial Rounded MT Bold" pitchFamily="34" charset="0"/>
              </a:rPr>
              <a:t>Changes to our assessment format and framework are </a:t>
            </a:r>
            <a:r>
              <a:rPr lang="en-GB" sz="2400" b="1" dirty="0" smtClean="0">
                <a:latin typeface="Arial Rounded MT Bold" pitchFamily="34" charset="0"/>
              </a:rPr>
              <a:t>not about </a:t>
            </a:r>
            <a:r>
              <a:rPr lang="en-GB" b="1" dirty="0" smtClean="0">
                <a:latin typeface="Arial Rounded MT Bold" pitchFamily="34" charset="0"/>
              </a:rPr>
              <a:t>reinventing the wheel</a:t>
            </a:r>
            <a:r>
              <a:rPr lang="en-GB" dirty="0" smtClean="0">
                <a:latin typeface="Arial Rounded MT Bold" pitchFamily="34" charset="0"/>
              </a:rPr>
              <a:t>…</a:t>
            </a:r>
            <a:r>
              <a:rPr lang="en-GB" dirty="0" smtClean="0"/>
              <a:t/>
            </a:r>
            <a:br>
              <a:rPr lang="en-GB" dirty="0" smtClean="0"/>
            </a:br>
            <a:endParaRPr lang="en-GB" dirty="0"/>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9378" b="6953"/>
          <a:stretch/>
        </p:blipFill>
        <p:spPr bwMode="auto">
          <a:xfrm>
            <a:off x="395536" y="1802192"/>
            <a:ext cx="8352928" cy="2818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01208"/>
            <a:ext cx="9144000"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95536" y="4620278"/>
            <a:ext cx="7920880" cy="830997"/>
          </a:xfrm>
          <a:prstGeom prst="rect">
            <a:avLst/>
          </a:prstGeom>
        </p:spPr>
        <p:txBody>
          <a:bodyPr wrap="square">
            <a:spAutoFit/>
          </a:bodyPr>
          <a:lstStyle/>
          <a:p>
            <a:pPr algn="ctr"/>
            <a:r>
              <a:rPr lang="en-GB" sz="2400" dirty="0" smtClean="0">
                <a:latin typeface="Arial Rounded MT Bold" pitchFamily="34" charset="0"/>
                <a:cs typeface="Arial" pitchFamily="34" charset="0"/>
              </a:rPr>
              <a:t>…they are about making the wheel turn </a:t>
            </a:r>
            <a:r>
              <a:rPr lang="en-GB" sz="2400" b="1" dirty="0" smtClean="0">
                <a:latin typeface="Arial Rounded MT Bold" pitchFamily="34" charset="0"/>
                <a:cs typeface="Arial" pitchFamily="34" charset="0"/>
              </a:rPr>
              <a:t>more smoothly </a:t>
            </a:r>
            <a:r>
              <a:rPr lang="en-GB" sz="2400" dirty="0" smtClean="0">
                <a:latin typeface="Arial Rounded MT Bold" pitchFamily="34" charset="0"/>
                <a:cs typeface="Arial" pitchFamily="34" charset="0"/>
              </a:rPr>
              <a:t>and </a:t>
            </a:r>
            <a:r>
              <a:rPr lang="en-GB" sz="2400" b="1" dirty="0" smtClean="0">
                <a:latin typeface="Arial Rounded MT Bold" pitchFamily="34" charset="0"/>
                <a:cs typeface="Arial" pitchFamily="34" charset="0"/>
              </a:rPr>
              <a:t>effectively</a:t>
            </a:r>
            <a:r>
              <a:rPr lang="en-GB" sz="2400" dirty="0" smtClean="0">
                <a:latin typeface="Arial" pitchFamily="34" charset="0"/>
                <a:cs typeface="Arial" pitchFamily="34" charset="0"/>
              </a:rPr>
              <a:t>.</a:t>
            </a:r>
            <a:endParaRPr lang="en-GB" sz="2400" dirty="0">
              <a:latin typeface="Arial" pitchFamily="34" charset="0"/>
              <a:cs typeface="Arial" pitchFamily="34" charset="0"/>
            </a:endParaRPr>
          </a:p>
        </p:txBody>
      </p:sp>
    </p:spTree>
    <p:extLst>
      <p:ext uri="{BB962C8B-B14F-4D97-AF65-F5344CB8AC3E}">
        <p14:creationId xmlns:p14="http://schemas.microsoft.com/office/powerpoint/2010/main" val="135828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1493" y="2564904"/>
            <a:ext cx="4572000" cy="646331"/>
          </a:xfrm>
          <a:prstGeom prst="rect">
            <a:avLst/>
          </a:prstGeom>
        </p:spPr>
        <p:txBody>
          <a:bodyPr>
            <a:spAutoFit/>
          </a:bodyPr>
          <a:lstStyle/>
          <a:p>
            <a:pPr algn="ctr"/>
            <a:r>
              <a:rPr lang="en-GB" dirty="0" smtClean="0">
                <a:latin typeface="Calibri" pitchFamily="34" charset="0"/>
              </a:rPr>
              <a:t/>
            </a:r>
            <a:br>
              <a:rPr lang="en-GB" dirty="0" smtClean="0">
                <a:latin typeface="Calibri" pitchFamily="34" charset="0"/>
              </a:rPr>
            </a:br>
            <a:endParaRPr lang="en-GB" dirty="0"/>
          </a:p>
        </p:txBody>
      </p:sp>
      <p:sp>
        <p:nvSpPr>
          <p:cNvPr id="5" name="TextBox 4"/>
          <p:cNvSpPr txBox="1"/>
          <p:nvPr/>
        </p:nvSpPr>
        <p:spPr>
          <a:xfrm>
            <a:off x="852843" y="1087576"/>
            <a:ext cx="7078271" cy="4247317"/>
          </a:xfrm>
          <a:prstGeom prst="rect">
            <a:avLst/>
          </a:prstGeom>
          <a:noFill/>
        </p:spPr>
        <p:txBody>
          <a:bodyPr wrap="square" rtlCol="0">
            <a:spAutoFit/>
          </a:bodyPr>
          <a:lstStyle/>
          <a:p>
            <a:pPr marL="342900" indent="-342900">
              <a:lnSpc>
                <a:spcPct val="150000"/>
              </a:lnSpc>
              <a:buFont typeface="Arial" pitchFamily="34" charset="0"/>
              <a:buChar char="•"/>
            </a:pPr>
            <a:r>
              <a:rPr lang="en-GB" sz="2800" dirty="0">
                <a:latin typeface="Arial Rounded MT Bold" pitchFamily="34" charset="0"/>
                <a:cs typeface="Arial" pitchFamily="34" charset="0"/>
              </a:rPr>
              <a:t>Original purpose</a:t>
            </a:r>
          </a:p>
          <a:p>
            <a:pPr marL="342900" lvl="0" indent="-342900">
              <a:lnSpc>
                <a:spcPct val="150000"/>
              </a:lnSpc>
              <a:buFont typeface="Arial" pitchFamily="34" charset="0"/>
              <a:buChar char="•"/>
            </a:pPr>
            <a:r>
              <a:rPr lang="en-GB" sz="2800" dirty="0" smtClean="0">
                <a:latin typeface="Arial Rounded MT Bold" pitchFamily="34" charset="0"/>
                <a:cs typeface="Arial" pitchFamily="34" charset="0"/>
              </a:rPr>
              <a:t>Never </a:t>
            </a:r>
            <a:r>
              <a:rPr lang="en-GB" sz="2800" dirty="0">
                <a:latin typeface="Arial Rounded MT Bold" pitchFamily="34" charset="0"/>
                <a:cs typeface="Arial" pitchFamily="34" charset="0"/>
              </a:rPr>
              <a:t>meant to be a label </a:t>
            </a:r>
          </a:p>
          <a:p>
            <a:pPr marL="342900" lvl="0" indent="-342900">
              <a:lnSpc>
                <a:spcPct val="150000"/>
              </a:lnSpc>
              <a:buFont typeface="Arial" pitchFamily="34" charset="0"/>
              <a:buChar char="•"/>
            </a:pPr>
            <a:r>
              <a:rPr lang="en-GB" sz="2800" dirty="0" smtClean="0">
                <a:latin typeface="Arial Rounded MT Bold" pitchFamily="34" charset="0"/>
                <a:cs typeface="Arial" pitchFamily="34" charset="0"/>
              </a:rPr>
              <a:t>Undue </a:t>
            </a:r>
            <a:r>
              <a:rPr lang="en-GB" sz="2800" dirty="0">
                <a:latin typeface="Arial Rounded MT Bold" pitchFamily="34" charset="0"/>
                <a:cs typeface="Arial" pitchFamily="34" charset="0"/>
              </a:rPr>
              <a:t>pace </a:t>
            </a:r>
          </a:p>
          <a:p>
            <a:pPr marL="342900" lvl="0" indent="-342900">
              <a:lnSpc>
                <a:spcPct val="150000"/>
              </a:lnSpc>
              <a:buFont typeface="Arial" pitchFamily="34" charset="0"/>
              <a:buChar char="•"/>
            </a:pPr>
            <a:r>
              <a:rPr lang="en-GB" sz="2800" dirty="0" smtClean="0">
                <a:latin typeface="Arial Rounded MT Bold" pitchFamily="34" charset="0"/>
                <a:cs typeface="Arial" pitchFamily="34" charset="0"/>
              </a:rPr>
              <a:t>Levels </a:t>
            </a:r>
            <a:r>
              <a:rPr lang="en-GB" sz="2800" dirty="0">
                <a:latin typeface="Arial Rounded MT Bold" pitchFamily="34" charset="0"/>
                <a:cs typeface="Arial" pitchFamily="34" charset="0"/>
              </a:rPr>
              <a:t>mean different things </a:t>
            </a:r>
          </a:p>
          <a:p>
            <a:pPr marL="342900" lvl="0" indent="-342900">
              <a:lnSpc>
                <a:spcPct val="150000"/>
              </a:lnSpc>
              <a:buFont typeface="Arial" pitchFamily="34" charset="0"/>
              <a:buChar char="•"/>
            </a:pPr>
            <a:r>
              <a:rPr lang="en-GB" sz="2800" dirty="0" smtClean="0">
                <a:latin typeface="Arial Rounded MT Bold" pitchFamily="34" charset="0"/>
                <a:cs typeface="Arial" pitchFamily="34" charset="0"/>
              </a:rPr>
              <a:t>Successful </a:t>
            </a:r>
            <a:r>
              <a:rPr lang="en-GB" sz="2800" dirty="0">
                <a:latin typeface="Arial Rounded MT Bold" pitchFamily="34" charset="0"/>
                <a:cs typeface="Arial" pitchFamily="34" charset="0"/>
              </a:rPr>
              <a:t>nations don’t use them</a:t>
            </a:r>
          </a:p>
          <a:p>
            <a:pPr marL="342900" lvl="0" indent="-342900">
              <a:lnSpc>
                <a:spcPct val="150000"/>
              </a:lnSpc>
              <a:buFont typeface="Arial" pitchFamily="34" charset="0"/>
              <a:buChar char="•"/>
            </a:pPr>
            <a:r>
              <a:rPr lang="en-GB" sz="2800" dirty="0" smtClean="0">
                <a:latin typeface="Arial Rounded MT Bold" pitchFamily="34" charset="0"/>
                <a:cs typeface="Arial" pitchFamily="34" charset="0"/>
              </a:rPr>
              <a:t>Articulation </a:t>
            </a:r>
            <a:r>
              <a:rPr lang="en-GB" sz="2800" dirty="0">
                <a:latin typeface="Arial Rounded MT Bold" pitchFamily="34" charset="0"/>
                <a:cs typeface="Arial" pitchFamily="34" charset="0"/>
              </a:rPr>
              <a:t>of progress</a:t>
            </a:r>
          </a:p>
          <a:p>
            <a:pPr lvl="0"/>
            <a:endParaRPr lang="en-GB" dirty="0"/>
          </a:p>
        </p:txBody>
      </p:sp>
      <p:sp>
        <p:nvSpPr>
          <p:cNvPr id="3" name="Rectangle 2"/>
          <p:cNvSpPr/>
          <p:nvPr/>
        </p:nvSpPr>
        <p:spPr>
          <a:xfrm>
            <a:off x="1236796" y="328300"/>
            <a:ext cx="6835910" cy="584775"/>
          </a:xfrm>
          <a:prstGeom prst="rect">
            <a:avLst/>
          </a:prstGeom>
        </p:spPr>
        <p:txBody>
          <a:bodyPr wrap="none">
            <a:spAutoFit/>
          </a:bodyPr>
          <a:lstStyle/>
          <a:p>
            <a:r>
              <a:rPr lang="en-GB" sz="3200" b="1" dirty="0">
                <a:solidFill>
                  <a:srgbClr val="7030A0"/>
                </a:solidFill>
                <a:latin typeface="Arial Rounded MT Bold" pitchFamily="34" charset="0"/>
                <a:cs typeface="Arial" pitchFamily="34" charset="0"/>
              </a:rPr>
              <a:t>Why Assessment Without Levels?</a:t>
            </a:r>
            <a:endParaRPr lang="en-GB" sz="3200" dirty="0">
              <a:solidFill>
                <a:srgbClr val="7030A0"/>
              </a:solidFill>
              <a:latin typeface="Arial Rounded MT Bold" pitchFamily="34" charset="0"/>
              <a:cs typeface="Arial" pitchFamily="34"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01208"/>
            <a:ext cx="9144000"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113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1493" y="2564904"/>
            <a:ext cx="4572000" cy="646331"/>
          </a:xfrm>
          <a:prstGeom prst="rect">
            <a:avLst/>
          </a:prstGeom>
        </p:spPr>
        <p:txBody>
          <a:bodyPr>
            <a:spAutoFit/>
          </a:bodyPr>
          <a:lstStyle/>
          <a:p>
            <a:pPr algn="ctr"/>
            <a:r>
              <a:rPr lang="en-GB" dirty="0" smtClean="0">
                <a:latin typeface="Calibri" pitchFamily="34" charset="0"/>
              </a:rPr>
              <a:t/>
            </a:r>
            <a:br>
              <a:rPr lang="en-GB" dirty="0" smtClean="0">
                <a:latin typeface="Calibri" pitchFamily="34" charset="0"/>
              </a:rPr>
            </a:br>
            <a:endParaRPr lang="en-GB" dirty="0"/>
          </a:p>
        </p:txBody>
      </p:sp>
      <p:sp>
        <p:nvSpPr>
          <p:cNvPr id="6" name="Rectangle 5"/>
          <p:cNvSpPr/>
          <p:nvPr/>
        </p:nvSpPr>
        <p:spPr>
          <a:xfrm>
            <a:off x="1299328" y="179636"/>
            <a:ext cx="6048672" cy="954107"/>
          </a:xfrm>
          <a:prstGeom prst="rect">
            <a:avLst/>
          </a:prstGeom>
          <a:noFill/>
        </p:spPr>
        <p:txBody>
          <a:bodyPr wrap="square" lIns="91440" tIns="45720" rIns="91440" bIns="45720">
            <a:spAutoFit/>
          </a:bodyPr>
          <a:lstStyle/>
          <a:p>
            <a:pPr algn="ctr"/>
            <a:r>
              <a:rPr lang="en-GB" sz="3200" b="1" dirty="0" smtClean="0">
                <a:solidFill>
                  <a:srgbClr val="7030A0"/>
                </a:solidFill>
                <a:latin typeface="Arial Rounded MT Bold" pitchFamily="34" charset="0"/>
                <a:cs typeface="Arial" pitchFamily="34" charset="0"/>
              </a:rPr>
              <a:t>The future of assessment </a:t>
            </a:r>
            <a:r>
              <a:rPr lang="en-GB" sz="2400" b="1" dirty="0" smtClean="0"/>
              <a:t/>
            </a:r>
            <a:br>
              <a:rPr lang="en-GB" sz="2400" b="1" dirty="0" smtClean="0"/>
            </a:b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TextBox 4"/>
          <p:cNvSpPr txBox="1"/>
          <p:nvPr/>
        </p:nvSpPr>
        <p:spPr>
          <a:xfrm>
            <a:off x="1101512" y="3211235"/>
            <a:ext cx="7078271" cy="369332"/>
          </a:xfrm>
          <a:prstGeom prst="rect">
            <a:avLst/>
          </a:prstGeom>
          <a:noFill/>
        </p:spPr>
        <p:txBody>
          <a:bodyPr wrap="square" rtlCol="0">
            <a:spAutoFit/>
          </a:bodyPr>
          <a:lstStyle/>
          <a:p>
            <a:endParaRPr lang="en-GB" dirty="0"/>
          </a:p>
        </p:txBody>
      </p:sp>
      <p:sp>
        <p:nvSpPr>
          <p:cNvPr id="3" name="Rectangle 2"/>
          <p:cNvSpPr/>
          <p:nvPr/>
        </p:nvSpPr>
        <p:spPr>
          <a:xfrm>
            <a:off x="892210" y="980728"/>
            <a:ext cx="7712238" cy="3887283"/>
          </a:xfrm>
          <a:prstGeom prst="rect">
            <a:avLst/>
          </a:prstGeom>
        </p:spPr>
        <p:txBody>
          <a:bodyPr wrap="square">
            <a:spAutoFit/>
          </a:bodyPr>
          <a:lstStyle/>
          <a:p>
            <a:pPr marL="342900" indent="-342900">
              <a:lnSpc>
                <a:spcPct val="150000"/>
              </a:lnSpc>
              <a:buFont typeface="Arial" panose="020B0604020202020204" pitchFamily="34" charset="0"/>
              <a:buChar char="•"/>
            </a:pPr>
            <a:r>
              <a:rPr lang="en-GB" sz="2800" dirty="0">
                <a:latin typeface="Arial Rounded MT Bold" pitchFamily="34" charset="0"/>
                <a:cs typeface="Arial" pitchFamily="34" charset="0"/>
              </a:rPr>
              <a:t>Consistently </a:t>
            </a:r>
            <a:r>
              <a:rPr lang="en-GB" sz="2800" dirty="0" smtClean="0">
                <a:latin typeface="Arial Rounded MT Bold" pitchFamily="34" charset="0"/>
                <a:cs typeface="Arial" pitchFamily="34" charset="0"/>
              </a:rPr>
              <a:t>delivered</a:t>
            </a:r>
          </a:p>
          <a:p>
            <a:pPr marL="342900" indent="-342900">
              <a:lnSpc>
                <a:spcPct val="150000"/>
              </a:lnSpc>
              <a:buFont typeface="Arial" panose="020B0604020202020204" pitchFamily="34" charset="0"/>
              <a:buChar char="•"/>
            </a:pPr>
            <a:r>
              <a:rPr lang="en-GB" sz="2800" dirty="0" smtClean="0">
                <a:latin typeface="Arial Rounded MT Bold" pitchFamily="34" charset="0"/>
                <a:cs typeface="Arial" pitchFamily="34" charset="0"/>
              </a:rPr>
              <a:t>Common </a:t>
            </a:r>
            <a:r>
              <a:rPr lang="en-GB" sz="2800" dirty="0">
                <a:latin typeface="Arial Rounded MT Bold" pitchFamily="34" charset="0"/>
                <a:cs typeface="Arial" pitchFamily="34" charset="0"/>
              </a:rPr>
              <a:t>format and </a:t>
            </a:r>
            <a:r>
              <a:rPr lang="en-GB" sz="2800" dirty="0" smtClean="0">
                <a:latin typeface="Arial Rounded MT Bold" pitchFamily="34" charset="0"/>
                <a:cs typeface="Arial" pitchFamily="34" charset="0"/>
              </a:rPr>
              <a:t>framework</a:t>
            </a:r>
          </a:p>
          <a:p>
            <a:pPr marL="342900" indent="-342900">
              <a:lnSpc>
                <a:spcPct val="150000"/>
              </a:lnSpc>
              <a:buFont typeface="Arial" panose="020B0604020202020204" pitchFamily="34" charset="0"/>
              <a:buChar char="•"/>
            </a:pPr>
            <a:r>
              <a:rPr lang="en-GB" sz="2800" dirty="0" smtClean="0">
                <a:latin typeface="Arial Rounded MT Bold" pitchFamily="34" charset="0"/>
                <a:cs typeface="Arial" pitchFamily="34" charset="0"/>
              </a:rPr>
              <a:t>whole-school </a:t>
            </a:r>
            <a:r>
              <a:rPr lang="en-GB" sz="2800" dirty="0">
                <a:latin typeface="Arial Rounded MT Bold" pitchFamily="34" charset="0"/>
                <a:cs typeface="Arial" pitchFamily="34" charset="0"/>
              </a:rPr>
              <a:t>and subject-specific </a:t>
            </a:r>
            <a:r>
              <a:rPr lang="en-GB" sz="2800" dirty="0" smtClean="0">
                <a:latin typeface="Arial Rounded MT Bold" pitchFamily="34" charset="0"/>
                <a:cs typeface="Arial" pitchFamily="34" charset="0"/>
              </a:rPr>
              <a:t>criteria</a:t>
            </a:r>
          </a:p>
          <a:p>
            <a:pPr marL="342900" indent="-342900">
              <a:lnSpc>
                <a:spcPct val="150000"/>
              </a:lnSpc>
              <a:buFont typeface="Arial" panose="020B0604020202020204" pitchFamily="34" charset="0"/>
              <a:buChar char="•"/>
            </a:pPr>
            <a:r>
              <a:rPr lang="en-GB" sz="2800" dirty="0" smtClean="0">
                <a:latin typeface="Arial Rounded MT Bold" pitchFamily="34" charset="0"/>
                <a:cs typeface="Arial" pitchFamily="34" charset="0"/>
              </a:rPr>
              <a:t>Tracking </a:t>
            </a:r>
            <a:r>
              <a:rPr lang="en-GB" sz="2800" dirty="0">
                <a:latin typeface="Arial Rounded MT Bold" pitchFamily="34" charset="0"/>
                <a:cs typeface="Arial" pitchFamily="34" charset="0"/>
              </a:rPr>
              <a:t>system </a:t>
            </a:r>
            <a:endParaRPr lang="en-GB" sz="2800" dirty="0" smtClean="0">
              <a:latin typeface="Arial Rounded MT Bold" pitchFamily="34" charset="0"/>
              <a:cs typeface="Arial" pitchFamily="34" charset="0"/>
            </a:endParaRPr>
          </a:p>
          <a:p>
            <a:pPr marL="342900" indent="-342900">
              <a:lnSpc>
                <a:spcPct val="150000"/>
              </a:lnSpc>
              <a:buFont typeface="Arial" panose="020B0604020202020204" pitchFamily="34" charset="0"/>
              <a:buChar char="•"/>
            </a:pPr>
            <a:r>
              <a:rPr lang="en-GB" sz="2800" dirty="0" smtClean="0">
                <a:latin typeface="Arial Rounded MT Bold" pitchFamily="34" charset="0"/>
                <a:cs typeface="Arial" pitchFamily="34" charset="0"/>
              </a:rPr>
              <a:t>Sensitive </a:t>
            </a:r>
            <a:r>
              <a:rPr lang="en-GB" sz="2800" dirty="0">
                <a:latin typeface="Arial Rounded MT Bold" pitchFamily="34" charset="0"/>
                <a:cs typeface="Arial" pitchFamily="34" charset="0"/>
              </a:rPr>
              <a:t>and constructive </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01208"/>
            <a:ext cx="9144000"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694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1493" y="2564904"/>
            <a:ext cx="4572000" cy="646331"/>
          </a:xfrm>
          <a:prstGeom prst="rect">
            <a:avLst/>
          </a:prstGeom>
        </p:spPr>
        <p:txBody>
          <a:bodyPr>
            <a:spAutoFit/>
          </a:bodyPr>
          <a:lstStyle/>
          <a:p>
            <a:pPr algn="ctr"/>
            <a:r>
              <a:rPr lang="en-GB" dirty="0" smtClean="0">
                <a:latin typeface="Calibri" pitchFamily="34" charset="0"/>
              </a:rPr>
              <a:t/>
            </a:r>
            <a:br>
              <a:rPr lang="en-GB" dirty="0" smtClean="0">
                <a:latin typeface="Calibri" pitchFamily="34" charset="0"/>
              </a:rPr>
            </a:br>
            <a:endParaRPr lang="en-GB" dirty="0"/>
          </a:p>
        </p:txBody>
      </p:sp>
      <p:sp>
        <p:nvSpPr>
          <p:cNvPr id="6" name="Rectangle 5"/>
          <p:cNvSpPr/>
          <p:nvPr/>
        </p:nvSpPr>
        <p:spPr>
          <a:xfrm>
            <a:off x="1932109" y="260648"/>
            <a:ext cx="5150769" cy="584775"/>
          </a:xfrm>
          <a:prstGeom prst="rect">
            <a:avLst/>
          </a:prstGeom>
          <a:noFill/>
        </p:spPr>
        <p:txBody>
          <a:bodyPr wrap="none" lIns="91440" tIns="45720" rIns="91440" bIns="45720">
            <a:spAutoFit/>
          </a:bodyPr>
          <a:lstStyle/>
          <a:p>
            <a:pPr algn="ctr"/>
            <a:r>
              <a:rPr lang="en-GB" sz="3200" b="1" dirty="0" smtClean="0">
                <a:solidFill>
                  <a:srgbClr val="7030A0"/>
                </a:solidFill>
                <a:latin typeface="Arial Rounded MT Bold" pitchFamily="34" charset="0"/>
                <a:cs typeface="Arial" pitchFamily="34" charset="0"/>
              </a:rPr>
              <a:t>Assessment for Progress</a:t>
            </a:r>
            <a:endParaRPr lang="en-US" sz="3200" b="1" cap="all" dirty="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latin typeface="Arial Rounded MT Bold" pitchFamily="34" charset="0"/>
              <a:cs typeface="Arial" pitchFamily="34" charset="0"/>
            </a:endParaRPr>
          </a:p>
        </p:txBody>
      </p:sp>
      <p:sp>
        <p:nvSpPr>
          <p:cNvPr id="3" name="Rectangle 2"/>
          <p:cNvSpPr/>
          <p:nvPr/>
        </p:nvSpPr>
        <p:spPr>
          <a:xfrm>
            <a:off x="511049" y="1196752"/>
            <a:ext cx="7992888" cy="1200329"/>
          </a:xfrm>
          <a:prstGeom prst="rect">
            <a:avLst/>
          </a:prstGeom>
        </p:spPr>
        <p:txBody>
          <a:bodyPr wrap="square">
            <a:spAutoFit/>
          </a:bodyPr>
          <a:lstStyle/>
          <a:p>
            <a:pPr algn="ctr"/>
            <a:r>
              <a:rPr lang="en-GB" sz="2400" dirty="0" smtClean="0">
                <a:latin typeface="Arial Rounded MT Bold" pitchFamily="34" charset="0"/>
                <a:cs typeface="Arial" pitchFamily="34" charset="0"/>
              </a:rPr>
              <a:t>We are establishing a framework for 2014-15 and beyond to ensure that assessment </a:t>
            </a:r>
            <a:r>
              <a:rPr lang="en-GB" sz="2400" b="1" dirty="0" smtClean="0">
                <a:latin typeface="Arial Rounded MT Bold" pitchFamily="34" charset="0"/>
                <a:cs typeface="Arial" pitchFamily="34" charset="0"/>
              </a:rPr>
              <a:t>genuinely supports progressive learning</a:t>
            </a:r>
            <a:r>
              <a:rPr lang="en-GB" sz="2400" dirty="0" smtClean="0">
                <a:latin typeface="Arial Rounded MT Bold" pitchFamily="34" charset="0"/>
                <a:cs typeface="Arial" pitchFamily="34" charset="0"/>
              </a:rPr>
              <a:t> in </a:t>
            </a:r>
            <a:r>
              <a:rPr lang="en-GB" sz="2400" b="1" dirty="0" smtClean="0">
                <a:latin typeface="Arial Rounded MT Bold" pitchFamily="34" charset="0"/>
                <a:cs typeface="Arial" pitchFamily="34" charset="0"/>
              </a:rPr>
              <a:t>all subjects</a:t>
            </a:r>
            <a:endParaRPr lang="en-GB" sz="2400" b="1" dirty="0">
              <a:latin typeface="Arial Rounded MT Bold" pitchFamily="34" charset="0"/>
              <a:cs typeface="Arial" pitchFamily="34" charset="0"/>
            </a:endParaRPr>
          </a:p>
        </p:txBody>
      </p:sp>
      <p:sp>
        <p:nvSpPr>
          <p:cNvPr id="7" name="Right Arrow 6"/>
          <p:cNvSpPr/>
          <p:nvPr/>
        </p:nvSpPr>
        <p:spPr>
          <a:xfrm rot="20568415">
            <a:off x="2276666" y="3128187"/>
            <a:ext cx="3888432" cy="510877"/>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2413961" y="3009710"/>
            <a:ext cx="4204997" cy="2385268"/>
          </a:xfrm>
          <a:prstGeom prst="rect">
            <a:avLst/>
          </a:prstGeom>
        </p:spPr>
        <p:txBody>
          <a:bodyPr wrap="none">
            <a:spAutoFit/>
          </a:bodyPr>
          <a:lstStyle/>
          <a:p>
            <a:r>
              <a:rPr lang="en-GB" b="1" dirty="0" smtClean="0">
                <a:solidFill>
                  <a:schemeClr val="accent3">
                    <a:lumMod val="75000"/>
                  </a:schemeClr>
                </a:solidFill>
              </a:rPr>
              <a:t>P</a:t>
            </a:r>
            <a:r>
              <a:rPr lang="en-GB" sz="2400" b="1" dirty="0" smtClean="0">
                <a:solidFill>
                  <a:schemeClr val="accent3">
                    <a:lumMod val="75000"/>
                  </a:schemeClr>
                </a:solidFill>
              </a:rPr>
              <a:t>R</a:t>
            </a:r>
            <a:r>
              <a:rPr lang="en-GB" sz="4000" b="1" dirty="0" smtClean="0">
                <a:solidFill>
                  <a:schemeClr val="accent3">
                    <a:lumMod val="75000"/>
                  </a:schemeClr>
                </a:solidFill>
              </a:rPr>
              <a:t>O</a:t>
            </a:r>
            <a:r>
              <a:rPr lang="en-GB" sz="6600" b="1" dirty="0" smtClean="0">
                <a:solidFill>
                  <a:schemeClr val="accent3">
                    <a:lumMod val="75000"/>
                  </a:schemeClr>
                </a:solidFill>
              </a:rPr>
              <a:t>G</a:t>
            </a:r>
            <a:r>
              <a:rPr lang="en-GB" sz="8000" b="1" dirty="0" smtClean="0">
                <a:solidFill>
                  <a:schemeClr val="accent3">
                    <a:lumMod val="75000"/>
                  </a:schemeClr>
                </a:solidFill>
              </a:rPr>
              <a:t>R</a:t>
            </a:r>
            <a:r>
              <a:rPr lang="en-GB" sz="9600" b="1" dirty="0" smtClean="0">
                <a:solidFill>
                  <a:schemeClr val="accent3">
                    <a:lumMod val="75000"/>
                  </a:schemeClr>
                </a:solidFill>
              </a:rPr>
              <a:t>E</a:t>
            </a:r>
            <a:r>
              <a:rPr lang="en-GB" sz="12500" b="1" dirty="0" smtClean="0">
                <a:solidFill>
                  <a:schemeClr val="accent3">
                    <a:lumMod val="75000"/>
                  </a:schemeClr>
                </a:solidFill>
              </a:rPr>
              <a:t>S</a:t>
            </a:r>
            <a:r>
              <a:rPr lang="en-GB" sz="14900" b="1" dirty="0" smtClean="0">
                <a:solidFill>
                  <a:schemeClr val="accent3">
                    <a:lumMod val="75000"/>
                  </a:schemeClr>
                </a:solidFill>
              </a:rPr>
              <a:t>S</a:t>
            </a:r>
            <a:endParaRPr lang="en-GB" b="1" dirty="0">
              <a:solidFill>
                <a:schemeClr val="accent3">
                  <a:lumMod val="75000"/>
                </a:schemeClr>
              </a:solidFill>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01208"/>
            <a:ext cx="9144000"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017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1493" y="2564904"/>
            <a:ext cx="4572000" cy="646331"/>
          </a:xfrm>
          <a:prstGeom prst="rect">
            <a:avLst/>
          </a:prstGeom>
        </p:spPr>
        <p:txBody>
          <a:bodyPr>
            <a:spAutoFit/>
          </a:bodyPr>
          <a:lstStyle/>
          <a:p>
            <a:pPr algn="ctr"/>
            <a:r>
              <a:rPr lang="en-GB" dirty="0" smtClean="0">
                <a:latin typeface="Calibri" pitchFamily="34" charset="0"/>
              </a:rPr>
              <a:t/>
            </a:r>
            <a:br>
              <a:rPr lang="en-GB" dirty="0" smtClean="0">
                <a:latin typeface="Calibri" pitchFamily="34" charset="0"/>
              </a:rPr>
            </a:br>
            <a:endParaRPr lang="en-GB" dirty="0"/>
          </a:p>
        </p:txBody>
      </p:sp>
      <p:sp>
        <p:nvSpPr>
          <p:cNvPr id="3" name="TextBox 2"/>
          <p:cNvSpPr txBox="1"/>
          <p:nvPr/>
        </p:nvSpPr>
        <p:spPr>
          <a:xfrm>
            <a:off x="179512" y="1065417"/>
            <a:ext cx="4976316" cy="4524315"/>
          </a:xfrm>
          <a:prstGeom prst="rect">
            <a:avLst/>
          </a:prstGeom>
          <a:noFill/>
        </p:spPr>
        <p:txBody>
          <a:bodyPr wrap="square" rtlCol="0">
            <a:spAutoFit/>
          </a:bodyPr>
          <a:lstStyle/>
          <a:p>
            <a:pPr marL="342900" indent="-342900">
              <a:lnSpc>
                <a:spcPct val="150000"/>
              </a:lnSpc>
              <a:buFont typeface="Arial" pitchFamily="34" charset="0"/>
              <a:buChar char="•"/>
            </a:pPr>
            <a:r>
              <a:rPr lang="en-GB" sz="2800" dirty="0" smtClean="0">
                <a:latin typeface="Arial Rounded MT Bold" pitchFamily="34" charset="0"/>
                <a:cs typeface="Arial" pitchFamily="34" charset="0"/>
              </a:rPr>
              <a:t>Strategic curriculum meetings</a:t>
            </a:r>
          </a:p>
          <a:p>
            <a:pPr marL="342900" indent="-342900">
              <a:lnSpc>
                <a:spcPct val="150000"/>
              </a:lnSpc>
              <a:buFont typeface="Arial" pitchFamily="34" charset="0"/>
              <a:buChar char="•"/>
            </a:pPr>
            <a:r>
              <a:rPr lang="en-GB" sz="2800" dirty="0" smtClean="0">
                <a:latin typeface="Arial Rounded MT Bold" pitchFamily="34" charset="0"/>
                <a:cs typeface="Arial" pitchFamily="34" charset="0"/>
              </a:rPr>
              <a:t>Assessment &amp; data meetings</a:t>
            </a:r>
          </a:p>
          <a:p>
            <a:pPr marL="342900" indent="-342900">
              <a:lnSpc>
                <a:spcPct val="150000"/>
              </a:lnSpc>
              <a:buFont typeface="Arial" pitchFamily="34" charset="0"/>
              <a:buChar char="•"/>
            </a:pPr>
            <a:r>
              <a:rPr lang="en-GB" sz="2800" dirty="0" smtClean="0">
                <a:latin typeface="Arial Rounded MT Bold" pitchFamily="34" charset="0"/>
                <a:cs typeface="Arial" pitchFamily="34" charset="0"/>
              </a:rPr>
              <a:t>Subject leader meetings</a:t>
            </a:r>
          </a:p>
          <a:p>
            <a:pPr marL="342900" indent="-342900">
              <a:lnSpc>
                <a:spcPct val="150000"/>
              </a:lnSpc>
              <a:buFont typeface="Arial" pitchFamily="34" charset="0"/>
              <a:buChar char="•"/>
            </a:pPr>
            <a:r>
              <a:rPr lang="en-GB" sz="2800" dirty="0" smtClean="0">
                <a:latin typeface="Arial Rounded MT Bold" pitchFamily="34" charset="0"/>
                <a:cs typeface="Arial" pitchFamily="34" charset="0"/>
              </a:rPr>
              <a:t>Department meetings</a:t>
            </a:r>
          </a:p>
          <a:p>
            <a:endParaRPr lang="en-GB" dirty="0" smtClean="0"/>
          </a:p>
          <a:p>
            <a:endParaRPr lang="en-GB" dirty="0"/>
          </a:p>
        </p:txBody>
      </p:sp>
      <p:sp>
        <p:nvSpPr>
          <p:cNvPr id="7" name="Rectangle 6"/>
          <p:cNvSpPr/>
          <p:nvPr/>
        </p:nvSpPr>
        <p:spPr>
          <a:xfrm>
            <a:off x="1739054" y="256905"/>
            <a:ext cx="5235151" cy="584775"/>
          </a:xfrm>
          <a:prstGeom prst="rect">
            <a:avLst/>
          </a:prstGeom>
        </p:spPr>
        <p:txBody>
          <a:bodyPr wrap="none">
            <a:spAutoFit/>
          </a:bodyPr>
          <a:lstStyle/>
          <a:p>
            <a:pPr algn="ctr"/>
            <a:r>
              <a:rPr lang="en-GB" sz="3200" b="1" dirty="0" err="1" smtClean="0">
                <a:solidFill>
                  <a:srgbClr val="7030A0"/>
                </a:solidFill>
                <a:latin typeface="Arial Rounded MT Bold" pitchFamily="34" charset="0"/>
                <a:cs typeface="Arial" pitchFamily="34" charset="0"/>
              </a:rPr>
              <a:t>Newminster</a:t>
            </a:r>
            <a:r>
              <a:rPr lang="en-GB" sz="3200" b="1" dirty="0" smtClean="0">
                <a:solidFill>
                  <a:srgbClr val="7030A0"/>
                </a:solidFill>
                <a:latin typeface="Arial Rounded MT Bold" pitchFamily="34" charset="0"/>
                <a:cs typeface="Arial" pitchFamily="34" charset="0"/>
              </a:rPr>
              <a:t> and </a:t>
            </a:r>
            <a:r>
              <a:rPr lang="en-GB" sz="3200" b="1" dirty="0" err="1" smtClean="0">
                <a:solidFill>
                  <a:srgbClr val="7030A0"/>
                </a:solidFill>
                <a:latin typeface="Arial Rounded MT Bold" pitchFamily="34" charset="0"/>
                <a:cs typeface="Arial" pitchFamily="34" charset="0"/>
              </a:rPr>
              <a:t>Chantry</a:t>
            </a:r>
            <a:r>
              <a:rPr lang="en-GB" sz="3200" dirty="0" smtClean="0">
                <a:solidFill>
                  <a:srgbClr val="7030A0"/>
                </a:solidFill>
                <a:latin typeface="Arial Rounded MT Bold" pitchFamily="34" charset="0"/>
                <a:cs typeface="Arial" pitchFamily="34" charset="0"/>
              </a:rPr>
              <a:t> </a:t>
            </a:r>
            <a:endParaRPr lang="en-GB" sz="3200" dirty="0">
              <a:solidFill>
                <a:srgbClr val="7030A0"/>
              </a:solidFill>
              <a:latin typeface="Arial Rounded MT Bold" pitchFamily="34" charset="0"/>
              <a:cs typeface="Arial" pitchFamily="34"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01208"/>
            <a:ext cx="9144000"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66" t="11215" r="75048" b="9601"/>
          <a:stretch/>
        </p:blipFill>
        <p:spPr bwMode="auto">
          <a:xfrm>
            <a:off x="5298686" y="1014443"/>
            <a:ext cx="3612880" cy="5078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5578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9512" y="188640"/>
            <a:ext cx="5472608" cy="2952328"/>
          </a:xfrm>
          <a:prstGeom prst="roundRect">
            <a:avLst/>
          </a:prstGeom>
          <a:gradFill flip="none" rotWithShape="1">
            <a:gsLst>
              <a:gs pos="0">
                <a:srgbClr val="CCFF99"/>
              </a:gs>
              <a:gs pos="100000">
                <a:srgbClr val="FFFFFF"/>
              </a:gs>
            </a:gsLst>
            <a:path path="circle">
              <a:fillToRect l="50000" t="50000" r="50000" b="50000"/>
            </a:path>
            <a:tileRect/>
          </a:gradFill>
          <a:ln>
            <a:gradFill flip="none" rotWithShape="1">
              <a:gsLst>
                <a:gs pos="0">
                  <a:srgbClr val="CCFF99"/>
                </a:gs>
                <a:gs pos="100000">
                  <a:srgbClr val="FFFFFF"/>
                </a:gs>
              </a:gsLst>
              <a:path path="circle">
                <a:fillToRect l="100000" t="100000"/>
              </a:path>
              <a:tileRect r="-100000" b="-100000"/>
            </a:gradFill>
          </a:ln>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2400" dirty="0">
                <a:solidFill>
                  <a:srgbClr val="000000"/>
                </a:solidFill>
                <a:latin typeface="Arial Rounded MT Bold" pitchFamily="34" charset="0"/>
                <a:ea typeface="ＭＳ 明朝"/>
                <a:cs typeface="Times New Roman"/>
              </a:rPr>
              <a:t>Summer 2014 </a:t>
            </a:r>
            <a:endParaRPr lang="en-GB" sz="3600" dirty="0">
              <a:solidFill>
                <a:prstClr val="white"/>
              </a:solidFill>
              <a:latin typeface="Arial Rounded MT Bold" pitchFamily="34" charset="0"/>
              <a:ea typeface="ＭＳ 明朝"/>
              <a:cs typeface="Times New Roman"/>
            </a:endParaRPr>
          </a:p>
          <a:p>
            <a:pPr marL="342900" indent="-342900">
              <a:buFont typeface="Wingdings"/>
              <a:buChar char=""/>
            </a:pPr>
            <a:r>
              <a:rPr lang="en-US" dirty="0">
                <a:solidFill>
                  <a:srgbClr val="000000"/>
                </a:solidFill>
                <a:latin typeface="Arial Rounded MT Bold" pitchFamily="34" charset="0"/>
                <a:ea typeface="ＭＳ 明朝"/>
                <a:cs typeface="Times New Roman"/>
              </a:rPr>
              <a:t>Curriculum jigsaws for Y5 and 7 published to website</a:t>
            </a:r>
            <a:endParaRPr lang="en-GB" sz="3600" dirty="0">
              <a:solidFill>
                <a:prstClr val="white"/>
              </a:solidFill>
              <a:latin typeface="Arial Rounded MT Bold" pitchFamily="34" charset="0"/>
              <a:ea typeface="ＭＳ 明朝"/>
              <a:cs typeface="Times New Roman"/>
            </a:endParaRPr>
          </a:p>
          <a:p>
            <a:pPr marL="342900" indent="-342900">
              <a:buFont typeface="Wingdings"/>
              <a:buChar char=""/>
            </a:pPr>
            <a:r>
              <a:rPr lang="en-US" dirty="0">
                <a:solidFill>
                  <a:srgbClr val="000000"/>
                </a:solidFill>
                <a:latin typeface="Arial Rounded MT Bold" pitchFamily="34" charset="0"/>
                <a:ea typeface="ＭＳ 明朝"/>
                <a:cs typeface="Times New Roman"/>
              </a:rPr>
              <a:t>Training day and other time allocations to facilitate planning</a:t>
            </a:r>
            <a:endParaRPr lang="en-GB" sz="3600" dirty="0">
              <a:solidFill>
                <a:prstClr val="white"/>
              </a:solidFill>
              <a:latin typeface="Arial Rounded MT Bold" pitchFamily="34" charset="0"/>
              <a:ea typeface="ＭＳ 明朝"/>
              <a:cs typeface="Times New Roman"/>
            </a:endParaRPr>
          </a:p>
          <a:p>
            <a:pPr marL="342900" indent="-342900">
              <a:buFont typeface="Wingdings"/>
              <a:buChar char=""/>
            </a:pPr>
            <a:r>
              <a:rPr lang="en-US" dirty="0">
                <a:solidFill>
                  <a:srgbClr val="000000"/>
                </a:solidFill>
                <a:latin typeface="Arial Rounded MT Bold" pitchFamily="34" charset="0"/>
                <a:ea typeface="ＭＳ 明朝"/>
                <a:cs typeface="Times New Roman"/>
              </a:rPr>
              <a:t>Opportunity for HSL/FSL to map Y4-5 and Y8-9 </a:t>
            </a:r>
            <a:endParaRPr lang="en-GB" sz="3600" dirty="0">
              <a:solidFill>
                <a:prstClr val="white"/>
              </a:solidFill>
              <a:latin typeface="Arial Rounded MT Bold" pitchFamily="34" charset="0"/>
              <a:ea typeface="ＭＳ 明朝"/>
              <a:cs typeface="Times New Roman"/>
            </a:endParaRPr>
          </a:p>
          <a:p>
            <a:pPr marL="342900" indent="-342900">
              <a:buFont typeface="Wingdings"/>
              <a:buChar char=""/>
            </a:pPr>
            <a:r>
              <a:rPr lang="en-US" dirty="0" smtClean="0">
                <a:solidFill>
                  <a:srgbClr val="000000"/>
                </a:solidFill>
                <a:latin typeface="Arial Rounded MT Bold" pitchFamily="34" charset="0"/>
                <a:ea typeface="ＭＳ 明朝"/>
                <a:cs typeface="Times New Roman"/>
              </a:rPr>
              <a:t>SoW </a:t>
            </a:r>
            <a:r>
              <a:rPr lang="en-US" dirty="0">
                <a:solidFill>
                  <a:srgbClr val="000000"/>
                </a:solidFill>
                <a:latin typeface="Arial Rounded MT Bold" pitchFamily="34" charset="0"/>
                <a:ea typeface="ＭＳ 明朝"/>
                <a:cs typeface="Times New Roman"/>
              </a:rPr>
              <a:t>templates agreed and used as a collaborative planning tool</a:t>
            </a:r>
            <a:endParaRPr lang="en-GB" sz="3600" dirty="0">
              <a:solidFill>
                <a:prstClr val="white"/>
              </a:solidFill>
              <a:latin typeface="Arial Rounded MT Bold" pitchFamily="34" charset="0"/>
              <a:ea typeface="ＭＳ 明朝"/>
              <a:cs typeface="Times New Roman"/>
            </a:endParaRPr>
          </a:p>
          <a:p>
            <a:r>
              <a:rPr lang="en-US" dirty="0">
                <a:solidFill>
                  <a:srgbClr val="000000"/>
                </a:solidFill>
                <a:ea typeface="ＭＳ 明朝"/>
                <a:cs typeface="Times New Roman"/>
              </a:rPr>
              <a:t> </a:t>
            </a:r>
            <a:endParaRPr lang="en-GB" dirty="0">
              <a:solidFill>
                <a:prstClr val="white"/>
              </a:solidFill>
              <a:ea typeface="ＭＳ 明朝"/>
              <a:cs typeface="Times New Roman"/>
            </a:endParaRPr>
          </a:p>
        </p:txBody>
      </p:sp>
      <p:sp>
        <p:nvSpPr>
          <p:cNvPr id="6" name="Rounded Rectangle 5"/>
          <p:cNvSpPr/>
          <p:nvPr/>
        </p:nvSpPr>
        <p:spPr>
          <a:xfrm>
            <a:off x="251520" y="3356992"/>
            <a:ext cx="5400600" cy="3312368"/>
          </a:xfrm>
          <a:prstGeom prst="roundRect">
            <a:avLst/>
          </a:prstGeom>
          <a:gradFill flip="none" rotWithShape="1">
            <a:gsLst>
              <a:gs pos="0">
                <a:srgbClr val="CCFF99"/>
              </a:gs>
              <a:gs pos="100000">
                <a:srgbClr val="FFFFFF"/>
              </a:gs>
            </a:gsLst>
            <a:path path="circle">
              <a:fillToRect l="50000" t="50000" r="50000" b="50000"/>
            </a:path>
            <a:tileRect/>
          </a:gradFill>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dirty="0" smtClean="0">
              <a:solidFill>
                <a:srgbClr val="000000"/>
              </a:solidFill>
              <a:latin typeface="Comic Sans MS"/>
              <a:ea typeface="ＭＳ 明朝"/>
              <a:cs typeface="Times New Roman"/>
            </a:endParaRPr>
          </a:p>
          <a:p>
            <a:r>
              <a:rPr lang="en-US" sz="2400" dirty="0" smtClean="0">
                <a:solidFill>
                  <a:srgbClr val="000000"/>
                </a:solidFill>
                <a:latin typeface="Arial Rounded MT Bold" pitchFamily="34" charset="0"/>
                <a:ea typeface="ＭＳ 明朝"/>
                <a:cs typeface="Times New Roman"/>
              </a:rPr>
              <a:t>Autumn </a:t>
            </a:r>
            <a:r>
              <a:rPr lang="en-US" sz="2400" dirty="0">
                <a:solidFill>
                  <a:srgbClr val="000000"/>
                </a:solidFill>
                <a:latin typeface="Arial Rounded MT Bold" pitchFamily="34" charset="0"/>
                <a:ea typeface="ＭＳ 明朝"/>
                <a:cs typeface="Times New Roman"/>
              </a:rPr>
              <a:t>2014 </a:t>
            </a:r>
            <a:endParaRPr lang="en-GB" sz="2400" dirty="0">
              <a:solidFill>
                <a:prstClr val="white"/>
              </a:solidFill>
              <a:latin typeface="Arial Rounded MT Bold" pitchFamily="34" charset="0"/>
              <a:ea typeface="ＭＳ 明朝"/>
              <a:cs typeface="Times New Roman"/>
            </a:endParaRPr>
          </a:p>
          <a:p>
            <a:pPr marL="342900" indent="-342900">
              <a:buFont typeface="Wingdings"/>
              <a:buChar char=""/>
            </a:pPr>
            <a:r>
              <a:rPr lang="en-US" dirty="0">
                <a:solidFill>
                  <a:srgbClr val="000000"/>
                </a:solidFill>
                <a:latin typeface="Arial Rounded MT Bold" pitchFamily="34" charset="0"/>
                <a:ea typeface="ＭＳ 明朝"/>
                <a:cs typeface="Times New Roman"/>
              </a:rPr>
              <a:t>Subject development plans identify key curriculum priorities</a:t>
            </a:r>
            <a:endParaRPr lang="en-GB" sz="3600" dirty="0">
              <a:solidFill>
                <a:prstClr val="white"/>
              </a:solidFill>
              <a:latin typeface="Arial Rounded MT Bold" pitchFamily="34" charset="0"/>
              <a:ea typeface="ＭＳ 明朝"/>
              <a:cs typeface="Times New Roman"/>
            </a:endParaRPr>
          </a:p>
          <a:p>
            <a:pPr marL="342900" indent="-342900">
              <a:buFont typeface="Wingdings"/>
              <a:buChar char=""/>
            </a:pPr>
            <a:r>
              <a:rPr lang="en-US" dirty="0">
                <a:solidFill>
                  <a:srgbClr val="000000"/>
                </a:solidFill>
                <a:latin typeface="Arial Rounded MT Bold" pitchFamily="34" charset="0"/>
                <a:ea typeface="ＭＳ 明朝"/>
                <a:cs typeface="Times New Roman"/>
              </a:rPr>
              <a:t>Ongoing work on short term and medium term plans</a:t>
            </a:r>
            <a:endParaRPr lang="en-GB" sz="3600" dirty="0">
              <a:solidFill>
                <a:prstClr val="white"/>
              </a:solidFill>
              <a:latin typeface="Arial Rounded MT Bold" pitchFamily="34" charset="0"/>
              <a:ea typeface="ＭＳ 明朝"/>
              <a:cs typeface="Times New Roman"/>
            </a:endParaRPr>
          </a:p>
          <a:p>
            <a:pPr marL="342900" indent="-342900">
              <a:buFont typeface="Wingdings"/>
              <a:buChar char=""/>
            </a:pPr>
            <a:r>
              <a:rPr lang="en-US" dirty="0">
                <a:solidFill>
                  <a:srgbClr val="000000"/>
                </a:solidFill>
                <a:latin typeface="Arial Rounded MT Bold" pitchFamily="34" charset="0"/>
                <a:ea typeface="ＭＳ 明朝"/>
                <a:cs typeface="Times New Roman"/>
              </a:rPr>
              <a:t>SOW on FROG for first term </a:t>
            </a:r>
            <a:endParaRPr lang="en-GB" sz="3600" dirty="0">
              <a:solidFill>
                <a:prstClr val="white"/>
              </a:solidFill>
              <a:latin typeface="Arial Rounded MT Bold" pitchFamily="34" charset="0"/>
              <a:ea typeface="ＭＳ 明朝"/>
              <a:cs typeface="Times New Roman"/>
            </a:endParaRPr>
          </a:p>
          <a:p>
            <a:pPr marL="342900" indent="-342900">
              <a:buFont typeface="Wingdings"/>
              <a:buChar char=""/>
            </a:pPr>
            <a:r>
              <a:rPr lang="en-US" dirty="0">
                <a:solidFill>
                  <a:srgbClr val="000000"/>
                </a:solidFill>
                <a:latin typeface="Arial Rounded MT Bold" pitchFamily="34" charset="0"/>
                <a:ea typeface="ＭＳ 明朝"/>
                <a:cs typeface="Times New Roman"/>
              </a:rPr>
              <a:t>Establish curriculum working parties with a ‘License to innovate’ –small scale projects to trial new cross curricular, enrichment,</a:t>
            </a:r>
            <a:r>
              <a:rPr lang="en-US" sz="2000" dirty="0">
                <a:solidFill>
                  <a:srgbClr val="000000"/>
                </a:solidFill>
                <a:latin typeface="Arial Rounded MT Bold" pitchFamily="34" charset="0"/>
                <a:ea typeface="ＭＳ 明朝"/>
                <a:cs typeface="Times New Roman"/>
              </a:rPr>
              <a:t> </a:t>
            </a:r>
            <a:r>
              <a:rPr lang="en-US" dirty="0">
                <a:solidFill>
                  <a:srgbClr val="000000"/>
                </a:solidFill>
                <a:latin typeface="Arial Rounded MT Bold" pitchFamily="34" charset="0"/>
                <a:ea typeface="ＭＳ 明朝"/>
                <a:cs typeface="Times New Roman"/>
              </a:rPr>
              <a:t>outdoor learning projects</a:t>
            </a:r>
            <a:endParaRPr lang="en-GB" sz="3600" dirty="0">
              <a:solidFill>
                <a:prstClr val="white"/>
              </a:solidFill>
              <a:latin typeface="Arial Rounded MT Bold" pitchFamily="34" charset="0"/>
              <a:ea typeface="ＭＳ 明朝"/>
              <a:cs typeface="Times New Roman"/>
            </a:endParaRPr>
          </a:p>
          <a:p>
            <a:pPr algn="ctr"/>
            <a:r>
              <a:rPr lang="en-US" sz="3600" dirty="0">
                <a:solidFill>
                  <a:srgbClr val="000000"/>
                </a:solidFill>
                <a:ea typeface="ＭＳ 明朝"/>
                <a:cs typeface="Times New Roman"/>
              </a:rPr>
              <a:t> </a:t>
            </a:r>
            <a:endParaRPr lang="en-GB" sz="3600" dirty="0">
              <a:solidFill>
                <a:prstClr val="white"/>
              </a:solidFill>
              <a:ea typeface="ＭＳ 明朝"/>
              <a:cs typeface="Times New Roman"/>
            </a:endParaRPr>
          </a:p>
        </p:txBody>
      </p:sp>
      <p:sp>
        <p:nvSpPr>
          <p:cNvPr id="7" name="Oval 6"/>
          <p:cNvSpPr/>
          <p:nvPr/>
        </p:nvSpPr>
        <p:spPr>
          <a:xfrm>
            <a:off x="5796136" y="188640"/>
            <a:ext cx="3203848" cy="2952328"/>
          </a:xfrm>
          <a:prstGeom prst="ellipse">
            <a:avLst/>
          </a:prstGeom>
          <a:gradFill flip="none" rotWithShape="1">
            <a:gsLst>
              <a:gs pos="0">
                <a:srgbClr val="00CCFF"/>
              </a:gs>
              <a:gs pos="100000">
                <a:srgbClr val="FFFFFF"/>
              </a:gs>
            </a:gsLst>
            <a:path path="circle">
              <a:fillToRect l="50000" t="50000" r="50000" b="50000"/>
            </a:path>
            <a:tileRect/>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dirty="0">
                <a:solidFill>
                  <a:prstClr val="black"/>
                </a:solidFill>
                <a:latin typeface="Arial Rounded MT Bold" pitchFamily="34" charset="0"/>
                <a:ea typeface="ＭＳ 明朝"/>
                <a:cs typeface="Times New Roman"/>
              </a:rPr>
              <a:t>Assessment &amp;</a:t>
            </a:r>
            <a:r>
              <a:rPr lang="en-US" dirty="0" smtClean="0">
                <a:solidFill>
                  <a:prstClr val="black"/>
                </a:solidFill>
                <a:latin typeface="Arial Rounded MT Bold" pitchFamily="34" charset="0"/>
                <a:ea typeface="ＭＳ 明朝"/>
                <a:cs typeface="Times New Roman"/>
              </a:rPr>
              <a:t> </a:t>
            </a:r>
            <a:r>
              <a:rPr lang="en-US" dirty="0">
                <a:solidFill>
                  <a:prstClr val="black"/>
                </a:solidFill>
                <a:latin typeface="Arial Rounded MT Bold" pitchFamily="34" charset="0"/>
                <a:ea typeface="ＭＳ 明朝"/>
                <a:cs typeface="Times New Roman"/>
              </a:rPr>
              <a:t>curriculum group meetings.</a:t>
            </a:r>
            <a:endParaRPr lang="en-GB" sz="3600" dirty="0">
              <a:solidFill>
                <a:prstClr val="black"/>
              </a:solidFill>
              <a:latin typeface="Arial Rounded MT Bold" pitchFamily="34" charset="0"/>
              <a:ea typeface="ＭＳ 明朝"/>
              <a:cs typeface="Times New Roman"/>
            </a:endParaRPr>
          </a:p>
          <a:p>
            <a:pPr algn="ctr"/>
            <a:r>
              <a:rPr lang="en-US" dirty="0">
                <a:solidFill>
                  <a:prstClr val="black"/>
                </a:solidFill>
                <a:latin typeface="Arial Rounded MT Bold" pitchFamily="34" charset="0"/>
                <a:ea typeface="ＭＳ 明朝"/>
                <a:cs typeface="Times New Roman"/>
              </a:rPr>
              <a:t>Principled assessment design training </a:t>
            </a:r>
            <a:r>
              <a:rPr lang="en-US" dirty="0" smtClean="0">
                <a:solidFill>
                  <a:prstClr val="black"/>
                </a:solidFill>
                <a:latin typeface="Arial Rounded MT Bold" pitchFamily="34" charset="0"/>
                <a:ea typeface="ＭＳ 明朝"/>
                <a:cs typeface="Times New Roman"/>
              </a:rPr>
              <a:t>– Dylan William.</a:t>
            </a:r>
            <a:endParaRPr lang="en-GB" sz="3600" dirty="0">
              <a:solidFill>
                <a:prstClr val="black"/>
              </a:solidFill>
              <a:latin typeface="Arial Rounded MT Bold" pitchFamily="34" charset="0"/>
              <a:ea typeface="ＭＳ 明朝"/>
              <a:cs typeface="Times New Roman"/>
            </a:endParaRPr>
          </a:p>
          <a:p>
            <a:pPr algn="ctr"/>
            <a:r>
              <a:rPr lang="en-US" sz="1200" dirty="0">
                <a:solidFill>
                  <a:prstClr val="black"/>
                </a:solidFill>
                <a:latin typeface="Arial Rounded MT Bold" pitchFamily="34" charset="0"/>
                <a:ea typeface="ＭＳ 明朝"/>
                <a:cs typeface="Times New Roman"/>
              </a:rPr>
              <a:t> </a:t>
            </a:r>
            <a:endParaRPr lang="en-GB" sz="1200" dirty="0">
              <a:solidFill>
                <a:prstClr val="black"/>
              </a:solidFill>
              <a:latin typeface="Arial Rounded MT Bold" pitchFamily="34" charset="0"/>
              <a:ea typeface="ＭＳ 明朝"/>
              <a:cs typeface="Times New Roman"/>
            </a:endParaRPr>
          </a:p>
        </p:txBody>
      </p:sp>
      <p:sp>
        <p:nvSpPr>
          <p:cNvPr id="8" name="Oval 7"/>
          <p:cNvSpPr/>
          <p:nvPr/>
        </p:nvSpPr>
        <p:spPr>
          <a:xfrm>
            <a:off x="5796136" y="3429000"/>
            <a:ext cx="3203848" cy="2952328"/>
          </a:xfrm>
          <a:prstGeom prst="ellipse">
            <a:avLst/>
          </a:prstGeom>
          <a:gradFill flip="none" rotWithShape="1">
            <a:gsLst>
              <a:gs pos="0">
                <a:srgbClr val="00CCFF"/>
              </a:gs>
              <a:gs pos="100000">
                <a:srgbClr val="FFFFFF"/>
              </a:gs>
            </a:gsLst>
            <a:path path="circle">
              <a:fillToRect l="50000" t="50000" r="50000" b="50000"/>
            </a:path>
            <a:tileRect/>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dirty="0">
                <a:solidFill>
                  <a:prstClr val="black"/>
                </a:solidFill>
                <a:latin typeface="Arial Rounded MT Bold" pitchFamily="34" charset="0"/>
                <a:cs typeface="Comic Sans MS"/>
              </a:rPr>
              <a:t>Assessment working parties to trial new assessment systems to consider how progress and attainment will be </a:t>
            </a:r>
            <a:r>
              <a:rPr lang="en-US" dirty="0" smtClean="0">
                <a:solidFill>
                  <a:prstClr val="black"/>
                </a:solidFill>
                <a:latin typeface="Arial Rounded MT Bold" pitchFamily="34" charset="0"/>
                <a:cs typeface="Comic Sans MS"/>
              </a:rPr>
              <a:t>measured.</a:t>
            </a:r>
            <a:endParaRPr lang="en-GB" dirty="0">
              <a:solidFill>
                <a:prstClr val="black"/>
              </a:solidFill>
              <a:latin typeface="Arial Rounded MT Bold" pitchFamily="34" charset="0"/>
              <a:cs typeface="Comic Sans MS"/>
            </a:endParaRPr>
          </a:p>
          <a:p>
            <a:pPr algn="ctr"/>
            <a:endParaRPr lang="en-GB" sz="1200" dirty="0">
              <a:solidFill>
                <a:prstClr val="black"/>
              </a:solidFill>
              <a:latin typeface="Arial Rounded MT Bold" pitchFamily="34" charset="0"/>
              <a:ea typeface="ＭＳ 明朝"/>
              <a:cs typeface="Times New Roman"/>
            </a:endParaRPr>
          </a:p>
        </p:txBody>
      </p:sp>
    </p:spTree>
    <p:extLst>
      <p:ext uri="{BB962C8B-B14F-4D97-AF65-F5344CB8AC3E}">
        <p14:creationId xmlns:p14="http://schemas.microsoft.com/office/powerpoint/2010/main" val="30904661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1676</TotalTime>
  <Words>1627</Words>
  <Application>Microsoft Office PowerPoint</Application>
  <PresentationFormat>On-screen Show (4:3)</PresentationFormat>
  <Paragraphs>224</Paragraphs>
  <Slides>39</Slides>
  <Notes>21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1" baseType="lpstr">
      <vt:lpstr>Office Theme</vt:lpstr>
      <vt:lpstr>Document</vt:lpstr>
      <vt:lpstr>PowerPoint Presentation</vt:lpstr>
      <vt:lpstr>3Rivers Curriculum Vision</vt:lpstr>
      <vt:lpstr>Key stage 1- 5 Curriculum and Assessment Timeline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Planning for assessment</vt:lpstr>
      <vt:lpstr>French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King Edward VI School &amp; Curriculum Change</vt:lpstr>
      <vt:lpstr>King Edward VI School &amp; Curriculum Change</vt:lpstr>
      <vt:lpstr>PowerPoint Presentation</vt:lpstr>
      <vt:lpstr>PowerPoint Presentation</vt:lpstr>
    </vt:vector>
  </TitlesOfParts>
  <Company>The 3 Rivers Learning Trust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Sumeena Razzaqi</dc:creator>
  <cp:lastModifiedBy>Miss Edwards</cp:lastModifiedBy>
  <cp:revision>56</cp:revision>
  <cp:lastPrinted>2014-10-22T14:16:56Z</cp:lastPrinted>
  <dcterms:created xsi:type="dcterms:W3CDTF">2014-10-06T08:06:41Z</dcterms:created>
  <dcterms:modified xsi:type="dcterms:W3CDTF">2014-10-24T06:44:55Z</dcterms:modified>
</cp:coreProperties>
</file>