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3"/>
  </p:notesMasterIdLst>
  <p:sldIdLst>
    <p:sldId id="261" r:id="rId2"/>
    <p:sldId id="294" r:id="rId3"/>
    <p:sldId id="291" r:id="rId4"/>
    <p:sldId id="292" r:id="rId5"/>
    <p:sldId id="293" r:id="rId6"/>
    <p:sldId id="266" r:id="rId7"/>
    <p:sldId id="265" r:id="rId8"/>
    <p:sldId id="271" r:id="rId9"/>
    <p:sldId id="272" r:id="rId10"/>
    <p:sldId id="273" r:id="rId11"/>
    <p:sldId id="274" r:id="rId12"/>
    <p:sldId id="275" r:id="rId13"/>
    <p:sldId id="256" r:id="rId14"/>
    <p:sldId id="259" r:id="rId15"/>
    <p:sldId id="257" r:id="rId16"/>
    <p:sldId id="284" r:id="rId17"/>
    <p:sldId id="285" r:id="rId18"/>
    <p:sldId id="277" r:id="rId19"/>
    <p:sldId id="282" r:id="rId20"/>
    <p:sldId id="279"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157" autoAdjust="0"/>
  </p:normalViewPr>
  <p:slideViewPr>
    <p:cSldViewPr snapToGrid="0">
      <p:cViewPr>
        <p:scale>
          <a:sx n="70" d="100"/>
          <a:sy n="70" d="100"/>
        </p:scale>
        <p:origin x="-7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6818D-0976-48A9-A288-EF2E81C79801}" type="datetimeFigureOut">
              <a:rPr lang="en-GB" smtClean="0"/>
              <a:t>12/07/2020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BEE01-C558-4B2A-8124-5BBC86A12B2F}" type="slidenum">
              <a:rPr lang="en-GB" smtClean="0"/>
              <a:t>‹#›</a:t>
            </a:fld>
            <a:endParaRPr lang="en-GB"/>
          </a:p>
        </p:txBody>
      </p:sp>
    </p:spTree>
    <p:extLst>
      <p:ext uri="{BB962C8B-B14F-4D97-AF65-F5344CB8AC3E}">
        <p14:creationId xmlns:p14="http://schemas.microsoft.com/office/powerpoint/2010/main" val="120465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631F2-277B-44FB-9E5A-84565E3B2DE3}" type="slidenum">
              <a:rPr lang="en-GB" smtClean="0"/>
              <a:t>7</a:t>
            </a:fld>
            <a:endParaRPr lang="en-GB"/>
          </a:p>
        </p:txBody>
      </p:sp>
    </p:spTree>
    <p:extLst>
      <p:ext uri="{BB962C8B-B14F-4D97-AF65-F5344CB8AC3E}">
        <p14:creationId xmlns:p14="http://schemas.microsoft.com/office/powerpoint/2010/main" val="217948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631F2-277B-44FB-9E5A-84565E3B2DE3}" type="slidenum">
              <a:rPr lang="en-GB" smtClean="0"/>
              <a:t>8</a:t>
            </a:fld>
            <a:endParaRPr lang="en-GB"/>
          </a:p>
        </p:txBody>
      </p:sp>
    </p:spTree>
    <p:extLst>
      <p:ext uri="{BB962C8B-B14F-4D97-AF65-F5344CB8AC3E}">
        <p14:creationId xmlns:p14="http://schemas.microsoft.com/office/powerpoint/2010/main" val="217948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ABEE01-C558-4B2A-8124-5BBC86A12B2F}" type="slidenum">
              <a:rPr lang="en-GB" smtClean="0"/>
              <a:t>15</a:t>
            </a:fld>
            <a:endParaRPr lang="en-GB"/>
          </a:p>
        </p:txBody>
      </p:sp>
    </p:spTree>
    <p:extLst>
      <p:ext uri="{BB962C8B-B14F-4D97-AF65-F5344CB8AC3E}">
        <p14:creationId xmlns:p14="http://schemas.microsoft.com/office/powerpoint/2010/main" val="407444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166386-8B12-4B95-92B8-B332866EB598}"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287309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66386-8B12-4B95-92B8-B332866EB598}"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73586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66386-8B12-4B95-92B8-B332866EB598}"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45484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66386-8B12-4B95-92B8-B332866EB598}"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2468381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66386-8B12-4B95-92B8-B332866EB598}"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7585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66386-8B12-4B95-92B8-B332866EB598}"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2478906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166386-8B12-4B95-92B8-B332866EB598}"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1631600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166386-8B12-4B95-92B8-B332866EB598}"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161565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166386-8B12-4B95-92B8-B332866EB598}"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146990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66386-8B12-4B95-92B8-B332866EB598}"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145077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166386-8B12-4B95-92B8-B332866EB598}" type="datetimeFigureOut">
              <a:rPr lang="en-GB" smtClean="0"/>
              <a:t>12/07/2020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51865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166386-8B12-4B95-92B8-B332866EB598}" type="datetimeFigureOut">
              <a:rPr lang="en-GB" smtClean="0"/>
              <a:t>12/07/2020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97902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166386-8B12-4B95-92B8-B332866EB598}" type="datetimeFigureOut">
              <a:rPr lang="en-GB" smtClean="0"/>
              <a:t>12/07/2020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123655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66386-8B12-4B95-92B8-B332866EB598}" type="datetimeFigureOut">
              <a:rPr lang="en-GB" smtClean="0"/>
              <a:t>12/07/2020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283254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166386-8B12-4B95-92B8-B332866EB598}" type="datetimeFigureOut">
              <a:rPr lang="en-GB" smtClean="0"/>
              <a:t>12/07/2020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277694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A599BC-6A63-491D-AC03-02F7E5FE02AE}" type="slidenum">
              <a:rPr lang="en-GB" smtClean="0"/>
              <a:t>‹#›</a:t>
            </a:fld>
            <a:endParaRPr lang="en-GB"/>
          </a:p>
        </p:txBody>
      </p:sp>
      <p:sp>
        <p:nvSpPr>
          <p:cNvPr id="5" name="Date Placeholder 4"/>
          <p:cNvSpPr>
            <a:spLocks noGrp="1"/>
          </p:cNvSpPr>
          <p:nvPr>
            <p:ph type="dt" sz="half" idx="10"/>
          </p:nvPr>
        </p:nvSpPr>
        <p:spPr/>
        <p:txBody>
          <a:bodyPr/>
          <a:lstStyle/>
          <a:p>
            <a:fld id="{CB166386-8B12-4B95-92B8-B332866EB598}" type="datetimeFigureOut">
              <a:rPr lang="en-GB" smtClean="0"/>
              <a:t>12/07/2020</a:t>
            </a:fld>
            <a:endParaRPr lang="en-GB"/>
          </a:p>
        </p:txBody>
      </p:sp>
    </p:spTree>
    <p:extLst>
      <p:ext uri="{BB962C8B-B14F-4D97-AF65-F5344CB8AC3E}">
        <p14:creationId xmlns:p14="http://schemas.microsoft.com/office/powerpoint/2010/main" val="189937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166386-8B12-4B95-92B8-B332866EB598}" type="datetimeFigureOut">
              <a:rPr lang="en-GB" smtClean="0"/>
              <a:t>12/07/2020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3A599BC-6A63-491D-AC03-02F7E5FE02AE}" type="slidenum">
              <a:rPr lang="en-GB" smtClean="0"/>
              <a:t>‹#›</a:t>
            </a:fld>
            <a:endParaRPr lang="en-GB"/>
          </a:p>
        </p:txBody>
      </p:sp>
    </p:spTree>
    <p:extLst>
      <p:ext uri="{BB962C8B-B14F-4D97-AF65-F5344CB8AC3E}">
        <p14:creationId xmlns:p14="http://schemas.microsoft.com/office/powerpoint/2010/main" val="32691106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AcUoW1ek5zU"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classroom.thenational.academy/lessons/reading-focus-summary" TargetMode="External"/><Relationship Id="rId7" Type="http://schemas.openxmlformats.org/officeDocument/2006/relationships/hyperlink" Target="https://classroom.thenational.academy/lessons/writing-focus-write-an-explanat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lassroom.thenational.academy/lessons/writing-focus-punctuation-for-parenthesis" TargetMode="External"/><Relationship Id="rId5" Type="http://schemas.openxmlformats.org/officeDocument/2006/relationships/hyperlink" Target="https://classroom.thenational.academy/lessons/writing-focus-identify-the-key-features-594152" TargetMode="External"/><Relationship Id="rId4" Type="http://schemas.openxmlformats.org/officeDocument/2006/relationships/hyperlink" Target="https://classroom.thenational.academy/lessons/reading-focus-summary-ea06e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484874A-E090-4982-91B2-C64B1BD01FB9}"/>
              </a:ext>
            </a:extLst>
          </p:cNvPr>
          <p:cNvSpPr txBox="1"/>
          <p:nvPr/>
        </p:nvSpPr>
        <p:spPr>
          <a:xfrm>
            <a:off x="3953959" y="0"/>
            <a:ext cx="4943298"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smtClean="0">
                <a:solidFill>
                  <a:schemeClr val="tx1"/>
                </a:solidFill>
                <a:latin typeface="+mj-lt"/>
                <a:ea typeface="+mj-ea"/>
                <a:cs typeface="+mj-cs"/>
              </a:rPr>
              <a:t>Week 5 </a:t>
            </a:r>
            <a:endParaRPr lang="en-US" b="1" u="sng" kern="1200" dirty="0">
              <a:solidFill>
                <a:schemeClr val="tx1"/>
              </a:solidFill>
              <a:latin typeface="+mj-lt"/>
              <a:ea typeface="+mj-ea"/>
              <a:cs typeface="+mj-cs"/>
            </a:endParaRPr>
          </a:p>
          <a:p>
            <a:pPr algn="ctr" defTabSz="914400">
              <a:lnSpc>
                <a:spcPct val="90000"/>
              </a:lnSpc>
              <a:spcBef>
                <a:spcPct val="0"/>
              </a:spcBef>
              <a:spcAft>
                <a:spcPts val="600"/>
              </a:spcAft>
            </a:pPr>
            <a:r>
              <a:rPr lang="en-US" b="1" u="sng" kern="1200" dirty="0">
                <a:solidFill>
                  <a:schemeClr val="tx1"/>
                </a:solidFill>
                <a:latin typeface="+mj-lt"/>
                <a:ea typeface="+mj-ea"/>
                <a:cs typeface="+mj-cs"/>
              </a:rPr>
              <a:t>Year 6 – English  - </a:t>
            </a:r>
            <a:r>
              <a:rPr lang="en-US" b="1" u="sng" kern="1200" dirty="0" smtClean="0">
                <a:solidFill>
                  <a:schemeClr val="tx1"/>
                </a:solidFill>
                <a:latin typeface="+mj-lt"/>
                <a:ea typeface="+mj-ea"/>
                <a:cs typeface="+mj-cs"/>
              </a:rPr>
              <a:t>Explanation texts</a:t>
            </a:r>
            <a:endParaRPr lang="en-US" b="1" u="sng" kern="1200" dirty="0">
              <a:solidFill>
                <a:schemeClr val="tx1"/>
              </a:solidFill>
              <a:latin typeface="+mj-lt"/>
              <a:ea typeface="+mj-ea"/>
              <a:cs typeface="+mj-cs"/>
            </a:endParaRPr>
          </a:p>
        </p:txBody>
      </p:sp>
      <p:sp>
        <p:nvSpPr>
          <p:cNvPr id="6" name="Rectangle 5">
            <a:extLst>
              <a:ext uri="{FF2B5EF4-FFF2-40B4-BE49-F238E27FC236}">
                <a16:creationId xmlns="" xmlns:a16="http://schemas.microsoft.com/office/drawing/2014/main" id="{FFDBEB98-2534-428C-AF10-DC0A4721C60B}"/>
              </a:ext>
            </a:extLst>
          </p:cNvPr>
          <p:cNvSpPr/>
          <p:nvPr/>
        </p:nvSpPr>
        <p:spPr>
          <a:xfrm>
            <a:off x="928468" y="1114925"/>
            <a:ext cx="10269415" cy="45492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000" dirty="0">
                <a:solidFill>
                  <a:sysClr val="windowText" lastClr="000000"/>
                </a:solidFill>
              </a:rPr>
              <a:t>This week in Year 6, we are focusing on e</a:t>
            </a:r>
            <a:r>
              <a:rPr lang="en-GB" sz="2000" dirty="0" smtClean="0">
                <a:solidFill>
                  <a:sysClr val="windowText" lastClr="000000"/>
                </a:solidFill>
              </a:rPr>
              <a:t>xplanation texts. An explanation text</a:t>
            </a:r>
            <a:r>
              <a:rPr lang="en-GB" sz="2000" dirty="0"/>
              <a:t> is a non-fiction piece of writing which is meant to describe a process such as how a car is made for example. </a:t>
            </a:r>
            <a:r>
              <a:rPr lang="en-GB" sz="2000" dirty="0" smtClean="0"/>
              <a:t>As part of this, we will look at </a:t>
            </a:r>
            <a:r>
              <a:rPr lang="en-GB" sz="2000" dirty="0" smtClean="0">
                <a:solidFill>
                  <a:sysClr val="windowText" lastClr="000000"/>
                </a:solidFill>
              </a:rPr>
              <a:t>the </a:t>
            </a:r>
            <a:r>
              <a:rPr lang="en-GB" sz="2000" dirty="0">
                <a:solidFill>
                  <a:sysClr val="windowText" lastClr="000000"/>
                </a:solidFill>
              </a:rPr>
              <a:t>use </a:t>
            </a:r>
            <a:r>
              <a:rPr lang="en-GB" sz="2000" dirty="0" smtClean="0">
                <a:solidFill>
                  <a:sysClr val="windowText" lastClr="000000"/>
                </a:solidFill>
              </a:rPr>
              <a:t>of parenthesis in our writing. </a:t>
            </a:r>
          </a:p>
          <a:p>
            <a:endParaRPr lang="en-GB" sz="2000" dirty="0" smtClean="0">
              <a:solidFill>
                <a:sysClr val="windowText" lastClr="000000"/>
              </a:solidFill>
            </a:endParaRPr>
          </a:p>
          <a:p>
            <a:r>
              <a:rPr lang="en-GB" sz="2000" dirty="0">
                <a:solidFill>
                  <a:sysClr val="windowText" lastClr="000000"/>
                </a:solidFill>
              </a:rPr>
              <a:t>Parenthesis is just a fancy name for adding extra information to our sentence. You already do this when you use brackets, however, extra information can also be marked using dashes or commas. </a:t>
            </a:r>
          </a:p>
          <a:p>
            <a:endParaRPr lang="en-GB" sz="2000" dirty="0" smtClean="0">
              <a:solidFill>
                <a:sysClr val="windowText" lastClr="000000"/>
              </a:solidFill>
            </a:endParaRPr>
          </a:p>
          <a:p>
            <a:r>
              <a:rPr lang="en-GB" sz="2000" dirty="0" smtClean="0">
                <a:solidFill>
                  <a:sysClr val="windowText" lastClr="000000"/>
                </a:solidFill>
              </a:rPr>
              <a:t>In </a:t>
            </a:r>
            <a:r>
              <a:rPr lang="en-GB" sz="2000" dirty="0">
                <a:solidFill>
                  <a:sysClr val="windowText" lastClr="000000"/>
                </a:solidFill>
              </a:rPr>
              <a:t>this week’s activities, you will read some </a:t>
            </a:r>
            <a:r>
              <a:rPr lang="en-GB" sz="2000" dirty="0" smtClean="0">
                <a:solidFill>
                  <a:sysClr val="windowText" lastClr="000000"/>
                </a:solidFill>
              </a:rPr>
              <a:t>Explanation texts, complete </a:t>
            </a:r>
            <a:r>
              <a:rPr lang="en-GB" sz="2000" dirty="0">
                <a:solidFill>
                  <a:sysClr val="windowText" lastClr="000000"/>
                </a:solidFill>
              </a:rPr>
              <a:t>some </a:t>
            </a:r>
            <a:r>
              <a:rPr lang="en-GB" sz="2000" b="1" dirty="0">
                <a:solidFill>
                  <a:schemeClr val="accent2"/>
                </a:solidFill>
              </a:rPr>
              <a:t>reading </a:t>
            </a:r>
            <a:r>
              <a:rPr lang="en-GB" sz="2000" b="1" dirty="0" smtClean="0">
                <a:solidFill>
                  <a:schemeClr val="accent2"/>
                </a:solidFill>
              </a:rPr>
              <a:t>practice </a:t>
            </a:r>
            <a:r>
              <a:rPr lang="en-GB" sz="2000" dirty="0">
                <a:solidFill>
                  <a:sysClr val="windowText" lastClr="000000"/>
                </a:solidFill>
              </a:rPr>
              <a:t>and look at the </a:t>
            </a:r>
            <a:r>
              <a:rPr lang="en-GB" sz="2000" b="1" dirty="0">
                <a:solidFill>
                  <a:schemeClr val="accent2"/>
                </a:solidFill>
              </a:rPr>
              <a:t>features of </a:t>
            </a:r>
            <a:r>
              <a:rPr lang="en-GB" sz="2000" b="1" dirty="0" smtClean="0">
                <a:solidFill>
                  <a:schemeClr val="accent2"/>
                </a:solidFill>
              </a:rPr>
              <a:t>an </a:t>
            </a:r>
            <a:r>
              <a:rPr lang="en-GB" sz="2000" b="1" dirty="0">
                <a:solidFill>
                  <a:schemeClr val="accent2"/>
                </a:solidFill>
              </a:rPr>
              <a:t>explanation text</a:t>
            </a:r>
            <a:r>
              <a:rPr lang="en-GB" sz="2000" dirty="0" smtClean="0">
                <a:solidFill>
                  <a:sysClr val="windowText" lastClr="000000"/>
                </a:solidFill>
              </a:rPr>
              <a:t>. </a:t>
            </a:r>
            <a:r>
              <a:rPr lang="en-GB" sz="2000" dirty="0">
                <a:solidFill>
                  <a:sysClr val="windowText" lastClr="000000"/>
                </a:solidFill>
              </a:rPr>
              <a:t>You will then learn all about how to use </a:t>
            </a:r>
            <a:r>
              <a:rPr lang="en-GB" sz="2000" b="1" dirty="0" smtClean="0">
                <a:solidFill>
                  <a:sysClr val="windowText" lastClr="000000"/>
                </a:solidFill>
              </a:rPr>
              <a:t>parenthesis </a:t>
            </a:r>
            <a:r>
              <a:rPr lang="en-GB" sz="2000" dirty="0" smtClean="0">
                <a:solidFill>
                  <a:sysClr val="windowText" lastClr="000000"/>
                </a:solidFill>
              </a:rPr>
              <a:t>so </a:t>
            </a:r>
            <a:r>
              <a:rPr lang="en-GB" sz="2000" dirty="0">
                <a:solidFill>
                  <a:sysClr val="windowText" lastClr="000000"/>
                </a:solidFill>
              </a:rPr>
              <a:t>by the end of the week, you can </a:t>
            </a:r>
            <a:r>
              <a:rPr lang="en-GB" sz="2000" b="1" dirty="0">
                <a:solidFill>
                  <a:schemeClr val="accent2"/>
                </a:solidFill>
              </a:rPr>
              <a:t>write your very own </a:t>
            </a:r>
            <a:r>
              <a:rPr lang="en-GB" sz="2000" b="1" dirty="0" smtClean="0">
                <a:solidFill>
                  <a:schemeClr val="accent2"/>
                </a:solidFill>
              </a:rPr>
              <a:t>explanation text</a:t>
            </a:r>
            <a:r>
              <a:rPr lang="en-GB" sz="2000" dirty="0" smtClean="0">
                <a:solidFill>
                  <a:schemeClr val="accent2"/>
                </a:solidFill>
              </a:rPr>
              <a:t>. </a:t>
            </a:r>
            <a:endParaRPr lang="en-GB" sz="2000" dirty="0">
              <a:solidFill>
                <a:schemeClr val="accent2"/>
              </a:solidFill>
            </a:endParaRPr>
          </a:p>
        </p:txBody>
      </p:sp>
      <p:pic>
        <p:nvPicPr>
          <p:cNvPr id="9"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17043"/>
            <a:ext cx="1041118" cy="12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333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43" y="206528"/>
            <a:ext cx="8596668" cy="3880773"/>
          </a:xfrm>
        </p:spPr>
        <p:txBody>
          <a:bodyPr/>
          <a:lstStyle/>
          <a:p>
            <a:pPr marL="0" indent="0" algn="ctr" defTabSz="914400" fontAlgn="base">
              <a:spcBef>
                <a:spcPct val="0"/>
              </a:spcBef>
              <a:spcAft>
                <a:spcPct val="0"/>
              </a:spcAft>
              <a:buNone/>
            </a:pPr>
            <a:r>
              <a:rPr lang="en-GB" altLang="en-US" sz="3600" b="1" dirty="0" smtClean="0">
                <a:solidFill>
                  <a:schemeClr val="tx1"/>
                </a:solidFill>
                <a:ea typeface="Calibri" pitchFamily="34" charset="0"/>
                <a:cs typeface="Arial" pitchFamily="34" charset="0"/>
              </a:rPr>
              <a:t>                              Spelling </a:t>
            </a:r>
            <a:r>
              <a:rPr lang="en-GB" altLang="en-US" sz="3600" b="1" dirty="0">
                <a:solidFill>
                  <a:schemeClr val="tx1"/>
                </a:solidFill>
                <a:ea typeface="Calibri" pitchFamily="34" charset="0"/>
                <a:cs typeface="Arial" pitchFamily="34" charset="0"/>
              </a:rPr>
              <a:t>activities </a:t>
            </a:r>
            <a:endParaRPr lang="en-GB" altLang="en-US" sz="2400" dirty="0">
              <a:solidFill>
                <a:schemeClr val="tx1"/>
              </a:solidFill>
              <a:latin typeface="Arial" pitchFamily="34" charset="0"/>
              <a:cs typeface="Arial" pitchFamily="34" charset="0"/>
            </a:endParaRPr>
          </a:p>
          <a:p>
            <a:pPr marL="0" lvl="0" indent="0" defTabSz="914400" fontAlgn="base">
              <a:spcBef>
                <a:spcPct val="0"/>
              </a:spcBef>
              <a:spcAft>
                <a:spcPct val="0"/>
              </a:spcAft>
              <a:buNone/>
            </a:pPr>
            <a:endParaRPr lang="en-GB" sz="2000" b="1" dirty="0" smtClean="0">
              <a:solidFill>
                <a:schemeClr val="accent2"/>
              </a:solidFill>
            </a:endParaRPr>
          </a:p>
          <a:p>
            <a:pPr marL="0" lvl="0" indent="0" defTabSz="914400" fontAlgn="base">
              <a:spcBef>
                <a:spcPct val="0"/>
              </a:spcBef>
              <a:spcAft>
                <a:spcPct val="0"/>
              </a:spcAft>
              <a:buNone/>
            </a:pPr>
            <a:r>
              <a:rPr lang="en-GB" sz="2800" b="1" dirty="0" smtClean="0">
                <a:solidFill>
                  <a:schemeClr val="accent2"/>
                </a:solidFill>
              </a:rPr>
              <a:t>Look</a:t>
            </a:r>
            <a:r>
              <a:rPr lang="en-GB" sz="2800" b="1" dirty="0">
                <a:solidFill>
                  <a:schemeClr val="accent2"/>
                </a:solidFill>
              </a:rPr>
              <a:t>, say, cover, write, check</a:t>
            </a:r>
          </a:p>
          <a:p>
            <a:pPr lvl="0" defTabSz="914400" fontAlgn="base">
              <a:spcBef>
                <a:spcPct val="0"/>
              </a:spcBef>
              <a:spcAft>
                <a:spcPct val="0"/>
              </a:spcAft>
            </a:pPr>
            <a:r>
              <a:rPr lang="en-GB" dirty="0"/>
              <a:t>Can you practise learning your spellings </a:t>
            </a:r>
            <a:r>
              <a:rPr lang="en-GB" dirty="0" smtClean="0"/>
              <a:t>using </a:t>
            </a:r>
            <a:r>
              <a:rPr lang="en-GB" dirty="0"/>
              <a:t>look, say, cover, write, check?</a:t>
            </a:r>
          </a:p>
          <a:p>
            <a:pPr lvl="1"/>
            <a:r>
              <a:rPr lang="en-GB" b="1" dirty="0"/>
              <a:t>Look </a:t>
            </a:r>
            <a:r>
              <a:rPr lang="en-GB" dirty="0"/>
              <a:t>at the word.</a:t>
            </a:r>
          </a:p>
          <a:p>
            <a:pPr lvl="1"/>
            <a:r>
              <a:rPr lang="en-GB" b="1" dirty="0"/>
              <a:t>Say</a:t>
            </a:r>
            <a:r>
              <a:rPr lang="en-GB" dirty="0"/>
              <a:t> it aloud a few times.</a:t>
            </a:r>
          </a:p>
          <a:p>
            <a:pPr lvl="1"/>
            <a:r>
              <a:rPr lang="en-GB" b="1" dirty="0"/>
              <a:t>Cover</a:t>
            </a:r>
            <a:r>
              <a:rPr lang="en-GB" dirty="0"/>
              <a:t> it up with a piece of paper or your hand.</a:t>
            </a:r>
          </a:p>
          <a:p>
            <a:pPr lvl="1"/>
            <a:r>
              <a:rPr lang="en-GB" b="1" dirty="0"/>
              <a:t>Write</a:t>
            </a:r>
            <a:r>
              <a:rPr lang="en-GB" dirty="0"/>
              <a:t> the spelling next to the original word.</a:t>
            </a:r>
          </a:p>
          <a:p>
            <a:pPr lvl="1"/>
            <a:r>
              <a:rPr lang="en-GB" b="1" dirty="0"/>
              <a:t>Check</a:t>
            </a:r>
            <a:r>
              <a:rPr lang="en-GB" dirty="0"/>
              <a:t> your version to see if you got it right.</a:t>
            </a:r>
          </a:p>
          <a:p>
            <a:endParaRPr lang="en-GB" dirty="0"/>
          </a:p>
        </p:txBody>
      </p:sp>
      <p:pic>
        <p:nvPicPr>
          <p:cNvPr id="4" name="Picture 2" descr="Editable Weekly Spelling Practice Charts (SB5132) - Sparkle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406" y="1831675"/>
            <a:ext cx="6813610" cy="48133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ill Hill Primary  Logo">
            <a:extLst>
              <a:ext uri="{FF2B5EF4-FFF2-40B4-BE49-F238E27FC236}">
                <a16:creationId xmlns:a16="http://schemas.microsoft.com/office/drawing/2014/main" xmlns="" id="{16FED57B-8E5B-4F46-82D6-3F6CB900DD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86348" y="172284"/>
            <a:ext cx="1041118" cy="12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06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25677" y="0"/>
            <a:ext cx="858032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GB" altLang="en-US" sz="3200" b="1" dirty="0" smtClean="0">
                <a:ea typeface="Calibri" pitchFamily="34" charset="0"/>
                <a:cs typeface="Arial" pitchFamily="34" charset="0"/>
              </a:rPr>
              <a:t>                       Spelling </a:t>
            </a:r>
            <a:r>
              <a:rPr lang="en-GB" altLang="en-US" sz="3200" b="1" dirty="0">
                <a:ea typeface="Calibri" pitchFamily="34" charset="0"/>
                <a:cs typeface="Arial" pitchFamily="34" charset="0"/>
              </a:rPr>
              <a:t>activities </a:t>
            </a:r>
            <a:r>
              <a:rPr kumimoji="0" lang="en-GB" altLang="en-US" sz="3200" b="1" strike="noStrike" cap="none" normalizeH="0" baseline="0" dirty="0" smtClean="0">
                <a:ln>
                  <a:noFill/>
                </a:ln>
                <a:solidFill>
                  <a:schemeClr val="tx1"/>
                </a:solidFill>
                <a:effectLst/>
                <a:latin typeface="+mj-lt"/>
                <a:ea typeface="Calibri" pitchFamily="34" charset="0"/>
                <a:cs typeface="Arial" pitchFamily="34" charset="0"/>
              </a:rPr>
              <a:t> </a:t>
            </a:r>
          </a:p>
          <a:p>
            <a:pPr defTabSz="914400" fontAlgn="base">
              <a:spcBef>
                <a:spcPct val="0"/>
              </a:spcBef>
              <a:spcAft>
                <a:spcPct val="0"/>
              </a:spcAft>
            </a:pPr>
            <a:r>
              <a:rPr kumimoji="0" lang="en-GB" altLang="en-US" sz="3200" b="1" strike="noStrike" cap="none" normalizeH="0" baseline="0" dirty="0" smtClean="0">
                <a:ln>
                  <a:noFill/>
                </a:ln>
                <a:solidFill>
                  <a:schemeClr val="accent2"/>
                </a:solidFill>
                <a:effectLst/>
                <a:latin typeface="+mj-lt"/>
                <a:ea typeface="Calibri" pitchFamily="34" charset="0"/>
                <a:cs typeface="Arial" pitchFamily="34" charset="0"/>
              </a:rPr>
              <a:t>Mnemonics</a:t>
            </a:r>
            <a:r>
              <a:rPr kumimoji="0" lang="en-GB" altLang="en-US" sz="3200" b="1" strike="noStrike" cap="none" normalizeH="0" dirty="0" smtClean="0">
                <a:ln>
                  <a:noFill/>
                </a:ln>
                <a:solidFill>
                  <a:schemeClr val="accent2"/>
                </a:solidFill>
                <a:effectLst/>
                <a:latin typeface="+mj-lt"/>
                <a:ea typeface="Calibri" pitchFamily="34" charset="0"/>
                <a:cs typeface="Arial" pitchFamily="34" charset="0"/>
              </a:rPr>
              <a:t> </a:t>
            </a:r>
            <a:endParaRPr kumimoji="0" lang="en-GB" altLang="en-US" sz="3200" b="1" strike="noStrike" cap="none" normalizeH="0" baseline="0" dirty="0" smtClean="0">
              <a:ln>
                <a:noFill/>
              </a:ln>
              <a:solidFill>
                <a:schemeClr val="accent2"/>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205551" y="1031143"/>
            <a:ext cx="1061905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GB" altLang="en-US" sz="2000" dirty="0" smtClean="0">
                <a:latin typeface="+mj-lt"/>
                <a:ea typeface="Calibri" pitchFamily="34" charset="0"/>
                <a:cs typeface="Arial" pitchFamily="34" charset="0"/>
              </a:rPr>
              <a:t>Can you make up your own mnemonic to help you remember your most difficult spelling? </a:t>
            </a:r>
            <a:r>
              <a:rPr lang="en-GB" sz="2000" dirty="0"/>
              <a:t>A mnemonic is a tool that helps you to remember something – they are great for tricky spellings! </a:t>
            </a:r>
            <a:r>
              <a:rPr lang="en-GB" sz="2000" dirty="0" smtClean="0"/>
              <a:t> </a:t>
            </a:r>
            <a:r>
              <a:rPr lang="en-GB" altLang="en-US" sz="2000" b="1" dirty="0" smtClean="0">
                <a:latin typeface="+mj-lt"/>
                <a:ea typeface="Calibri" pitchFamily="34" charset="0"/>
                <a:cs typeface="Arial" pitchFamily="34" charset="0"/>
              </a:rPr>
              <a:t>Here’s a great video which explains how they work….</a:t>
            </a:r>
            <a:endParaRPr lang="en-GB" altLang="en-US" b="1" dirty="0" smtClean="0">
              <a:latin typeface="+mj-lt"/>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chemeClr val="tx1"/>
              </a:solidFill>
              <a:effectLst/>
              <a:latin typeface="+mj-lt"/>
              <a:cs typeface="Arial" pitchFamily="34" charset="0"/>
            </a:endParaRPr>
          </a:p>
          <a:p>
            <a:pPr lvl="0" defTabSz="914400" fontAlgn="base">
              <a:spcBef>
                <a:spcPct val="0"/>
              </a:spcBef>
              <a:spcAft>
                <a:spcPct val="0"/>
              </a:spcAft>
            </a:pPr>
            <a:r>
              <a:rPr lang="en-GB" sz="2400" dirty="0">
                <a:hlinkClick r:id="rId2"/>
              </a:rPr>
              <a:t>https://</a:t>
            </a:r>
            <a:r>
              <a:rPr lang="en-GB" sz="2400" dirty="0" smtClean="0">
                <a:hlinkClick r:id="rId2"/>
              </a:rPr>
              <a:t>www.youtube.com/watch?v=AcUoW1ek5zU</a:t>
            </a:r>
            <a:r>
              <a:rPr lang="en-GB" sz="2400" dirty="0" smtClean="0"/>
              <a:t>  </a:t>
            </a:r>
            <a:endParaRPr kumimoji="0" lang="en-GB" altLang="en-US" sz="2400" b="1" i="0" u="none" strike="noStrike" cap="none" normalizeH="0" baseline="0" dirty="0" smtClean="0">
              <a:ln>
                <a:noFill/>
              </a:ln>
              <a:solidFill>
                <a:schemeClr val="tx1"/>
              </a:solidFill>
              <a:effectLst/>
              <a:latin typeface="+mj-lt"/>
              <a:cs typeface="Arial" pitchFamily="34" charset="0"/>
            </a:endParaRPr>
          </a:p>
        </p:txBody>
      </p:sp>
      <p:pic>
        <p:nvPicPr>
          <p:cNvPr id="11" name="Picture 2" descr="Mill Hill Primary  Logo">
            <a:extLst>
              <a:ext uri="{FF2B5EF4-FFF2-40B4-BE49-F238E27FC236}">
                <a16:creationId xmlns:a16="http://schemas.microsoft.com/office/drawing/2014/main" xmlns="" id="{16FED57B-8E5B-4F46-82D6-3F6CB900DD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17324" y="206300"/>
            <a:ext cx="1041118" cy="12502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nemonic posters for spelling | Teaching Resour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544" y="3835968"/>
            <a:ext cx="4029373" cy="302203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8354" y="1846751"/>
            <a:ext cx="3950088" cy="273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552" y="2662359"/>
            <a:ext cx="4122094" cy="28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97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98273" y="355478"/>
            <a:ext cx="256352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strike="noStrike" cap="none" normalizeH="0" baseline="0" dirty="0" smtClean="0">
                <a:ln>
                  <a:noFill/>
                </a:ln>
                <a:solidFill>
                  <a:schemeClr val="accent2"/>
                </a:solidFill>
                <a:effectLst/>
                <a:latin typeface="+mj-lt"/>
                <a:ea typeface="Calibri" pitchFamily="34" charset="0"/>
                <a:cs typeface="Arial" pitchFamily="34" charset="0"/>
              </a:rPr>
              <a:t>Spelling Pyramid</a:t>
            </a:r>
            <a:endParaRPr kumimoji="0" lang="en-GB" altLang="en-US" sz="2400" b="1" strike="noStrike" cap="none" normalizeH="0" baseline="0" dirty="0" smtClean="0">
              <a:ln>
                <a:noFill/>
              </a:ln>
              <a:solidFill>
                <a:schemeClr val="accent2"/>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smtClean="0">
              <a:ln>
                <a:noFill/>
              </a:ln>
              <a:solidFill>
                <a:schemeClr val="accent2"/>
              </a:solidFill>
              <a:effectLst/>
              <a:latin typeface="Arial" pitchFamily="34" charset="0"/>
              <a:cs typeface="Arial" pitchFamily="34" charset="0"/>
            </a:endParaRPr>
          </a:p>
        </p:txBody>
      </p:sp>
      <p:sp>
        <p:nvSpPr>
          <p:cNvPr id="6" name="Rectangle 4"/>
          <p:cNvSpPr>
            <a:spLocks noChangeArrowheads="1"/>
          </p:cNvSpPr>
          <p:nvPr/>
        </p:nvSpPr>
        <p:spPr bwMode="auto">
          <a:xfrm>
            <a:off x="298273" y="678644"/>
            <a:ext cx="1061905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sz="2000" dirty="0" smtClean="0">
                <a:latin typeface="+mj-lt"/>
                <a:ea typeface="Calibri" pitchFamily="34" charset="0"/>
                <a:cs typeface="Arial" pitchFamily="34" charset="0"/>
              </a:rPr>
              <a:t>Use this template (or create your own on paper) and o</a:t>
            </a:r>
            <a:r>
              <a:rPr kumimoji="0" lang="en-GB" altLang="en-US" sz="2000" i="0" u="none" strike="noStrike" cap="none" normalizeH="0" baseline="0" dirty="0" smtClean="0">
                <a:ln>
                  <a:noFill/>
                </a:ln>
                <a:solidFill>
                  <a:schemeClr val="tx1"/>
                </a:solidFill>
                <a:effectLst/>
                <a:latin typeface="+mj-lt"/>
                <a:ea typeface="Calibri" pitchFamily="34" charset="0"/>
                <a:cs typeface="Arial" pitchFamily="34" charset="0"/>
              </a:rPr>
              <a:t>rder your spellings from easiest to hardest. Write the easiest spelling at the top and the hardest at the bottom, you will need to write each word several times to fill the </a:t>
            </a:r>
            <a:r>
              <a:rPr lang="en-GB" altLang="en-US" sz="2000" dirty="0" smtClean="0">
                <a:latin typeface="+mj-lt"/>
                <a:ea typeface="Calibri" pitchFamily="34" charset="0"/>
                <a:cs typeface="Arial" pitchFamily="34" charset="0"/>
              </a:rPr>
              <a:t>entire </a:t>
            </a:r>
            <a:r>
              <a:rPr kumimoji="0" lang="en-GB" altLang="en-US" sz="2000" i="0" u="none" strike="noStrike" cap="none" normalizeH="0" baseline="0" dirty="0" smtClean="0">
                <a:ln>
                  <a:noFill/>
                </a:ln>
                <a:solidFill>
                  <a:schemeClr val="tx1"/>
                </a:solidFill>
                <a:effectLst/>
                <a:latin typeface="+mj-lt"/>
                <a:ea typeface="Calibri" pitchFamily="34" charset="0"/>
                <a:cs typeface="Arial" pitchFamily="34" charset="0"/>
              </a:rPr>
              <a:t>line.</a:t>
            </a:r>
            <a:endParaRPr kumimoji="0" lang="en-GB" altLang="en-US" sz="3600" i="0" u="none" strike="noStrike" cap="none" normalizeH="0" baseline="0" dirty="0" smtClean="0">
              <a:ln>
                <a:noFill/>
              </a:ln>
              <a:solidFill>
                <a:schemeClr val="tx1"/>
              </a:solidFill>
              <a:effectLst/>
              <a:latin typeface="+mj-lt"/>
              <a:cs typeface="Arial" pitchFamily="34" charset="0"/>
            </a:endParaRPr>
          </a:p>
        </p:txBody>
      </p:sp>
      <p:pic>
        <p:nvPicPr>
          <p:cNvPr id="11" name="Picture 2" descr="Mill Hill Primary  Logo">
            <a:extLst>
              <a:ext uri="{FF2B5EF4-FFF2-40B4-BE49-F238E27FC236}">
                <a16:creationId xmlns:a16="http://schemas.microsoft.com/office/drawing/2014/main" xmlns="" id="{16FED57B-8E5B-4F46-82D6-3F6CB900DD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17324" y="271503"/>
            <a:ext cx="1041118" cy="12502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srcRect/>
          <a:stretch>
            <a:fillRect/>
          </a:stretch>
        </p:blipFill>
        <p:spPr bwMode="auto">
          <a:xfrm>
            <a:off x="423203" y="1694307"/>
            <a:ext cx="11306341" cy="5020903"/>
          </a:xfrm>
          <a:prstGeom prst="rect">
            <a:avLst/>
          </a:prstGeom>
          <a:noFill/>
          <a:ln w="9525">
            <a:noFill/>
            <a:miter lim="800000"/>
            <a:headEnd/>
            <a:tailEnd/>
          </a:ln>
        </p:spPr>
      </p:pic>
      <p:sp>
        <p:nvSpPr>
          <p:cNvPr id="2" name="Rectangle 1"/>
          <p:cNvSpPr/>
          <p:nvPr/>
        </p:nvSpPr>
        <p:spPr>
          <a:xfrm>
            <a:off x="3977742" y="1535"/>
            <a:ext cx="3692036" cy="584775"/>
          </a:xfrm>
          <a:prstGeom prst="rect">
            <a:avLst/>
          </a:prstGeom>
        </p:spPr>
        <p:txBody>
          <a:bodyPr wrap="none">
            <a:spAutoFit/>
          </a:bodyPr>
          <a:lstStyle/>
          <a:p>
            <a:pPr lvl="0" defTabSz="914400" fontAlgn="base">
              <a:spcBef>
                <a:spcPct val="0"/>
              </a:spcBef>
              <a:spcAft>
                <a:spcPct val="0"/>
              </a:spcAft>
            </a:pPr>
            <a:r>
              <a:rPr lang="en-GB" altLang="en-US" sz="3200" b="1" dirty="0">
                <a:ea typeface="Calibri" pitchFamily="34" charset="0"/>
                <a:cs typeface="Arial" pitchFamily="34" charset="0"/>
              </a:rPr>
              <a:t>Spelling activities </a:t>
            </a:r>
            <a:endParaRPr lang="en-GB" altLang="en-US" sz="2000" dirty="0">
              <a:latin typeface="Arial" pitchFamily="34" charset="0"/>
              <a:cs typeface="Arial" pitchFamily="34" charset="0"/>
            </a:endParaRPr>
          </a:p>
        </p:txBody>
      </p:sp>
    </p:spTree>
    <p:extLst>
      <p:ext uri="{BB962C8B-B14F-4D97-AF65-F5344CB8AC3E}">
        <p14:creationId xmlns:p14="http://schemas.microsoft.com/office/powerpoint/2010/main" val="177945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484874A-E090-4982-91B2-C64B1BD01FB9}"/>
              </a:ext>
            </a:extLst>
          </p:cNvPr>
          <p:cNvSpPr txBox="1"/>
          <p:nvPr/>
        </p:nvSpPr>
        <p:spPr>
          <a:xfrm>
            <a:off x="3363959" y="-21759"/>
            <a:ext cx="4284082"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smtClean="0">
                <a:solidFill>
                  <a:schemeClr val="tx1"/>
                </a:solidFill>
                <a:latin typeface="+mj-lt"/>
                <a:ea typeface="+mj-ea"/>
                <a:cs typeface="+mj-cs"/>
              </a:rPr>
              <a:t>Week 5 </a:t>
            </a:r>
            <a:endParaRPr lang="en-US" b="1" u="sng" kern="1200" dirty="0">
              <a:solidFill>
                <a:schemeClr val="tx1"/>
              </a:solidFill>
              <a:latin typeface="+mj-lt"/>
              <a:ea typeface="+mj-ea"/>
              <a:cs typeface="+mj-cs"/>
            </a:endParaRPr>
          </a:p>
          <a:p>
            <a:pPr algn="ctr" defTabSz="914400">
              <a:lnSpc>
                <a:spcPct val="90000"/>
              </a:lnSpc>
              <a:spcBef>
                <a:spcPct val="0"/>
              </a:spcBef>
              <a:spcAft>
                <a:spcPts val="600"/>
              </a:spcAft>
            </a:pPr>
            <a:r>
              <a:rPr lang="en-US" b="1" u="sng" kern="1200" dirty="0">
                <a:solidFill>
                  <a:schemeClr val="tx1"/>
                </a:solidFill>
                <a:latin typeface="+mj-lt"/>
                <a:ea typeface="+mj-ea"/>
                <a:cs typeface="+mj-cs"/>
              </a:rPr>
              <a:t>Year 6 – Speedy SPAG</a:t>
            </a:r>
          </a:p>
        </p:txBody>
      </p:sp>
      <p:pic>
        <p:nvPicPr>
          <p:cNvPr id="9"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17043"/>
            <a:ext cx="1041118" cy="12502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Diagonal Corners Rounded 5">
            <a:extLst>
              <a:ext uri="{FF2B5EF4-FFF2-40B4-BE49-F238E27FC236}">
                <a16:creationId xmlns="" xmlns:a16="http://schemas.microsoft.com/office/drawing/2014/main" xmlns:lc="http://schemas.openxmlformats.org/drawingml/2006/lockedCanvas" id="{5FB8E59A-7B57-4B99-8CC4-21BC88A6182A}"/>
              </a:ext>
            </a:extLst>
          </p:cNvPr>
          <p:cNvSpPr/>
          <p:nvPr/>
        </p:nvSpPr>
        <p:spPr>
          <a:xfrm>
            <a:off x="423864" y="1449316"/>
            <a:ext cx="10467049" cy="1039884"/>
          </a:xfrm>
          <a:prstGeom prst="round2Diag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b="1" dirty="0">
                <a:solidFill>
                  <a:schemeClr val="tx1"/>
                </a:solidFill>
                <a:latin typeface="Century Gothic" panose="020B0502020202020204" pitchFamily="34" charset="0"/>
              </a:rPr>
              <a:t>Brazil, South Americas largest country, is the worlds fifth largest </a:t>
            </a:r>
            <a:r>
              <a:rPr lang="en-GB" sz="2400" b="1" dirty="0" smtClean="0">
                <a:solidFill>
                  <a:schemeClr val="tx1"/>
                </a:solidFill>
                <a:latin typeface="Century Gothic" panose="020B0502020202020204" pitchFamily="34" charset="0"/>
              </a:rPr>
              <a:t>country </a:t>
            </a:r>
            <a:r>
              <a:rPr lang="en-GB" sz="2400" b="1" dirty="0">
                <a:solidFill>
                  <a:schemeClr val="tx1"/>
                </a:solidFill>
                <a:latin typeface="Century Gothic" panose="020B0502020202020204" pitchFamily="34" charset="0"/>
              </a:rPr>
              <a:t>which covers three time zones.</a:t>
            </a:r>
          </a:p>
        </p:txBody>
      </p:sp>
      <p:sp>
        <p:nvSpPr>
          <p:cNvPr id="8" name="Rectangle 7"/>
          <p:cNvSpPr/>
          <p:nvPr/>
        </p:nvSpPr>
        <p:spPr>
          <a:xfrm>
            <a:off x="520559" y="3128503"/>
            <a:ext cx="9606079" cy="2308324"/>
          </a:xfrm>
          <a:prstGeom prst="rect">
            <a:avLst/>
          </a:prstGeom>
        </p:spPr>
        <p:txBody>
          <a:bodyPr wrap="squar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150000"/>
              </a:lnSpc>
              <a:buAutoNum type="arabicPeriod"/>
            </a:pPr>
            <a:r>
              <a:rPr lang="en-GB" sz="2400" dirty="0" smtClean="0">
                <a:latin typeface="Century Gothic" panose="020B0502020202020204" pitchFamily="34" charset="0"/>
              </a:rPr>
              <a:t>Find </a:t>
            </a:r>
            <a:r>
              <a:rPr lang="en-GB" sz="2400" dirty="0">
                <a:latin typeface="Century Gothic" panose="020B0502020202020204" pitchFamily="34" charset="0"/>
              </a:rPr>
              <a:t>the </a:t>
            </a:r>
            <a:r>
              <a:rPr lang="en-GB" sz="2400" dirty="0" smtClean="0">
                <a:latin typeface="Century Gothic" panose="020B0502020202020204" pitchFamily="34" charset="0"/>
              </a:rPr>
              <a:t>parenthesis in the sentence.</a:t>
            </a:r>
          </a:p>
          <a:p>
            <a:pPr marL="457200" indent="-457200">
              <a:lnSpc>
                <a:spcPct val="150000"/>
              </a:lnSpc>
              <a:buAutoNum type="arabicPeriod"/>
            </a:pPr>
            <a:r>
              <a:rPr lang="en-GB" sz="2400" dirty="0" smtClean="0">
                <a:latin typeface="Century Gothic" panose="020B0502020202020204" pitchFamily="34" charset="0"/>
              </a:rPr>
              <a:t>How </a:t>
            </a:r>
            <a:r>
              <a:rPr lang="en-GB" sz="2400" dirty="0">
                <a:latin typeface="Century Gothic" panose="020B0502020202020204" pitchFamily="34" charset="0"/>
              </a:rPr>
              <a:t>else could the parenthesis have been </a:t>
            </a:r>
            <a:r>
              <a:rPr lang="en-GB" sz="2400" dirty="0" smtClean="0">
                <a:latin typeface="Century Gothic" panose="020B0502020202020204" pitchFamily="34" charset="0"/>
              </a:rPr>
              <a:t>punctuated?</a:t>
            </a:r>
          </a:p>
          <a:p>
            <a:pPr marL="457200" indent="-457200">
              <a:lnSpc>
                <a:spcPct val="150000"/>
              </a:lnSpc>
              <a:buAutoNum type="arabicPeriod"/>
            </a:pPr>
            <a:r>
              <a:rPr lang="en-GB" sz="2400" dirty="0" smtClean="0">
                <a:latin typeface="Century Gothic" panose="020B0502020202020204" pitchFamily="34" charset="0"/>
              </a:rPr>
              <a:t>Add </a:t>
            </a:r>
            <a:r>
              <a:rPr lang="en-GB" sz="2400" dirty="0">
                <a:latin typeface="Century Gothic" panose="020B0502020202020204" pitchFamily="34" charset="0"/>
              </a:rPr>
              <a:t>two missing apostrophes.</a:t>
            </a:r>
            <a:endParaRPr lang="en-GB" sz="2400" b="1" dirty="0">
              <a:latin typeface="Century Gothic" panose="020B0502020202020204" pitchFamily="34" charset="0"/>
            </a:endParaRPr>
          </a:p>
          <a:p>
            <a:pPr>
              <a:lnSpc>
                <a:spcPct val="150000"/>
              </a:lnSpc>
            </a:pPr>
            <a:r>
              <a:rPr lang="en-GB" sz="2400" b="1" dirty="0" smtClean="0">
                <a:latin typeface="Century Gothic" panose="020B0502020202020204" pitchFamily="34" charset="0"/>
              </a:rPr>
              <a:t>4. </a:t>
            </a:r>
            <a:r>
              <a:rPr lang="en-GB" sz="2400" dirty="0" smtClean="0">
                <a:latin typeface="Century Gothic" panose="020B0502020202020204" pitchFamily="34" charset="0"/>
              </a:rPr>
              <a:t>Write </a:t>
            </a:r>
            <a:r>
              <a:rPr lang="en-GB" sz="2400" dirty="0">
                <a:latin typeface="Century Gothic" panose="020B0502020202020204" pitchFamily="34" charset="0"/>
              </a:rPr>
              <a:t>a </a:t>
            </a:r>
            <a:r>
              <a:rPr lang="en-GB" sz="2400" dirty="0" smtClean="0">
                <a:latin typeface="Century Gothic" panose="020B0502020202020204" pitchFamily="34" charset="0"/>
              </a:rPr>
              <a:t>question you could ask </a:t>
            </a:r>
            <a:r>
              <a:rPr lang="en-GB" sz="2400" dirty="0">
                <a:latin typeface="Century Gothic" panose="020B0502020202020204" pitchFamily="34" charset="0"/>
              </a:rPr>
              <a:t>about Brazil.</a:t>
            </a:r>
          </a:p>
        </p:txBody>
      </p:sp>
      <p:pic>
        <p:nvPicPr>
          <p:cNvPr id="10" name="Picture 9">
            <a:extLst>
              <a:ext uri="{FF2B5EF4-FFF2-40B4-BE49-F238E27FC236}">
                <a16:creationId xmlns="" xmlns:a16="http://schemas.microsoft.com/office/drawing/2014/main" xmlns:lc="http://schemas.openxmlformats.org/drawingml/2006/lockedCanvas" id="{E09F275D-05AE-2C49-93E9-AE6F266298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2629" y="3068356"/>
            <a:ext cx="1979603" cy="3629622"/>
          </a:xfrm>
          <a:prstGeom prst="rect">
            <a:avLst/>
          </a:prstGeom>
        </p:spPr>
      </p:pic>
    </p:spTree>
    <p:extLst>
      <p:ext uri="{BB962C8B-B14F-4D97-AF65-F5344CB8AC3E}">
        <p14:creationId xmlns:p14="http://schemas.microsoft.com/office/powerpoint/2010/main" val="2579264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484874A-E090-4982-91B2-C64B1BD01FB9}"/>
              </a:ext>
            </a:extLst>
          </p:cNvPr>
          <p:cNvSpPr txBox="1"/>
          <p:nvPr/>
        </p:nvSpPr>
        <p:spPr>
          <a:xfrm>
            <a:off x="3363959" y="-21759"/>
            <a:ext cx="4284082"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smtClean="0">
                <a:solidFill>
                  <a:schemeClr val="tx1"/>
                </a:solidFill>
                <a:latin typeface="+mj-lt"/>
                <a:ea typeface="+mj-ea"/>
                <a:cs typeface="+mj-cs"/>
              </a:rPr>
              <a:t>Week 5 </a:t>
            </a:r>
            <a:endParaRPr lang="en-US" b="1" u="sng" kern="1200" dirty="0">
              <a:solidFill>
                <a:schemeClr val="tx1"/>
              </a:solidFill>
              <a:latin typeface="+mj-lt"/>
              <a:ea typeface="+mj-ea"/>
              <a:cs typeface="+mj-cs"/>
            </a:endParaRPr>
          </a:p>
          <a:p>
            <a:pPr algn="ctr" defTabSz="914400">
              <a:lnSpc>
                <a:spcPct val="90000"/>
              </a:lnSpc>
              <a:spcBef>
                <a:spcPct val="0"/>
              </a:spcBef>
              <a:spcAft>
                <a:spcPts val="600"/>
              </a:spcAft>
            </a:pPr>
            <a:r>
              <a:rPr lang="en-US" b="1" u="sng" kern="1200" dirty="0">
                <a:solidFill>
                  <a:schemeClr val="tx1"/>
                </a:solidFill>
                <a:latin typeface="+mj-lt"/>
                <a:ea typeface="+mj-ea"/>
                <a:cs typeface="+mj-cs"/>
              </a:rPr>
              <a:t>Year 6 – Speedy SPAG</a:t>
            </a:r>
          </a:p>
        </p:txBody>
      </p:sp>
      <p:sp>
        <p:nvSpPr>
          <p:cNvPr id="6" name="Rectangle 5">
            <a:extLst>
              <a:ext uri="{FF2B5EF4-FFF2-40B4-BE49-F238E27FC236}">
                <a16:creationId xmlns="" xmlns:a16="http://schemas.microsoft.com/office/drawing/2014/main" id="{FFDBEB98-2534-428C-AF10-DC0A4721C60B}"/>
              </a:ext>
            </a:extLst>
          </p:cNvPr>
          <p:cNvSpPr/>
          <p:nvPr/>
        </p:nvSpPr>
        <p:spPr>
          <a:xfrm>
            <a:off x="1608327" y="2167411"/>
            <a:ext cx="8211521" cy="34065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b="1" dirty="0">
                <a:solidFill>
                  <a:schemeClr val="accent2"/>
                </a:solidFill>
                <a:latin typeface="Century Gothic" panose="020B0502020202020204" pitchFamily="34" charset="0"/>
              </a:rPr>
              <a:t>Click onto the next page to see the answers</a:t>
            </a:r>
            <a:endParaRPr lang="en-GB" sz="3600" dirty="0">
              <a:solidFill>
                <a:sysClr val="windowText" lastClr="000000"/>
              </a:solidFill>
            </a:endParaRPr>
          </a:p>
        </p:txBody>
      </p:sp>
      <p:pic>
        <p:nvPicPr>
          <p:cNvPr id="9"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17043"/>
            <a:ext cx="1041118" cy="12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186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484874A-E090-4982-91B2-C64B1BD01FB9}"/>
              </a:ext>
            </a:extLst>
          </p:cNvPr>
          <p:cNvSpPr txBox="1"/>
          <p:nvPr/>
        </p:nvSpPr>
        <p:spPr>
          <a:xfrm>
            <a:off x="3363959" y="-21759"/>
            <a:ext cx="4284082"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smtClean="0">
                <a:solidFill>
                  <a:schemeClr val="tx1"/>
                </a:solidFill>
                <a:latin typeface="+mj-lt"/>
                <a:ea typeface="+mj-ea"/>
                <a:cs typeface="+mj-cs"/>
              </a:rPr>
              <a:t>Week 5 </a:t>
            </a:r>
            <a:endParaRPr lang="en-US" b="1" u="sng" kern="1200" dirty="0">
              <a:solidFill>
                <a:schemeClr val="tx1"/>
              </a:solidFill>
              <a:latin typeface="+mj-lt"/>
              <a:ea typeface="+mj-ea"/>
              <a:cs typeface="+mj-cs"/>
            </a:endParaRPr>
          </a:p>
          <a:p>
            <a:pPr algn="ctr" defTabSz="914400">
              <a:lnSpc>
                <a:spcPct val="90000"/>
              </a:lnSpc>
              <a:spcBef>
                <a:spcPct val="0"/>
              </a:spcBef>
              <a:spcAft>
                <a:spcPts val="600"/>
              </a:spcAft>
            </a:pPr>
            <a:r>
              <a:rPr lang="en-US" b="1" u="sng" kern="1200" dirty="0">
                <a:solidFill>
                  <a:schemeClr val="tx1"/>
                </a:solidFill>
                <a:latin typeface="+mj-lt"/>
                <a:ea typeface="+mj-ea"/>
                <a:cs typeface="+mj-cs"/>
              </a:rPr>
              <a:t>Year 6 – Speedy SPAG answers</a:t>
            </a:r>
          </a:p>
        </p:txBody>
      </p:sp>
      <p:pic>
        <p:nvPicPr>
          <p:cNvPr id="9"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49001" y="115065"/>
            <a:ext cx="1041118" cy="12502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32321"/>
            <a:ext cx="2334944"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Answers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Diagonal Corners Rounded 5">
            <a:extLst>
              <a:ext uri="{FF2B5EF4-FFF2-40B4-BE49-F238E27FC236}">
                <a16:creationId xmlns="" xmlns:a16="http://schemas.microsoft.com/office/drawing/2014/main" xmlns:lc="http://schemas.openxmlformats.org/drawingml/2006/lockedCanvas" id="{5FB8E59A-7B57-4B99-8CC4-21BC88A6182A}"/>
              </a:ext>
            </a:extLst>
          </p:cNvPr>
          <p:cNvSpPr/>
          <p:nvPr/>
        </p:nvSpPr>
        <p:spPr>
          <a:xfrm>
            <a:off x="242701" y="1541709"/>
            <a:ext cx="11326859" cy="1039884"/>
          </a:xfrm>
          <a:prstGeom prst="round2Diag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b="1" dirty="0">
                <a:solidFill>
                  <a:schemeClr val="tx1"/>
                </a:solidFill>
                <a:latin typeface="Century Gothic" panose="020B0502020202020204" pitchFamily="34" charset="0"/>
              </a:rPr>
              <a:t>Brazil, South Americas largest country, is the worlds fifth largest country, which covers three time zones.</a:t>
            </a:r>
          </a:p>
        </p:txBody>
      </p:sp>
      <p:sp>
        <p:nvSpPr>
          <p:cNvPr id="7" name="Rectangle 6"/>
          <p:cNvSpPr/>
          <p:nvPr/>
        </p:nvSpPr>
        <p:spPr>
          <a:xfrm>
            <a:off x="257526" y="3106005"/>
            <a:ext cx="8626318" cy="2237857"/>
          </a:xfrm>
          <a:prstGeom prst="rect">
            <a:avLst/>
          </a:prstGeom>
        </p:spPr>
        <p:txBody>
          <a:bodyPr wrap="squar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GB" sz="2400" b="1" dirty="0">
                <a:latin typeface="Century Gothic" panose="020B0502020202020204" pitchFamily="34" charset="0"/>
              </a:rPr>
              <a:t>1. </a:t>
            </a:r>
            <a:r>
              <a:rPr lang="en-GB" sz="2400" dirty="0" smtClean="0">
                <a:latin typeface="Century Gothic" panose="020B0502020202020204" pitchFamily="34" charset="0"/>
              </a:rPr>
              <a:t>is the fifth largest country</a:t>
            </a:r>
            <a:endParaRPr lang="en-GB" sz="2400" dirty="0" smtClean="0">
              <a:latin typeface="Century Gothic" panose="020B0502020202020204" pitchFamily="34" charset="0"/>
            </a:endParaRPr>
          </a:p>
          <a:p>
            <a:pPr>
              <a:lnSpc>
                <a:spcPct val="150000"/>
              </a:lnSpc>
            </a:pPr>
            <a:r>
              <a:rPr lang="en-GB" sz="2400" b="1" dirty="0">
                <a:latin typeface="Century Gothic" panose="020B0502020202020204" pitchFamily="34" charset="0"/>
              </a:rPr>
              <a:t>2. </a:t>
            </a:r>
            <a:r>
              <a:rPr lang="en-GB" sz="2400" dirty="0" smtClean="0">
                <a:latin typeface="Century Gothic" panose="020B0502020202020204" pitchFamily="34" charset="0"/>
              </a:rPr>
              <a:t>commas</a:t>
            </a:r>
            <a:r>
              <a:rPr lang="en-GB" sz="2400" dirty="0">
                <a:latin typeface="Century Gothic" panose="020B0502020202020204" pitchFamily="34" charset="0"/>
              </a:rPr>
              <a:t>, </a:t>
            </a:r>
            <a:r>
              <a:rPr lang="en-GB" sz="2400" dirty="0" smtClean="0">
                <a:latin typeface="Century Gothic" panose="020B0502020202020204" pitchFamily="34" charset="0"/>
              </a:rPr>
              <a:t>dashes or brackets </a:t>
            </a:r>
            <a:endParaRPr lang="en-GB" sz="2400" dirty="0">
              <a:latin typeface="Century Gothic" panose="020B0502020202020204" pitchFamily="34" charset="0"/>
            </a:endParaRPr>
          </a:p>
          <a:p>
            <a:pPr>
              <a:lnSpc>
                <a:spcPct val="150000"/>
              </a:lnSpc>
            </a:pPr>
            <a:r>
              <a:rPr lang="en-GB" sz="2400" b="1" dirty="0" smtClean="0">
                <a:latin typeface="Century Gothic" panose="020B0502020202020204" pitchFamily="34" charset="0"/>
              </a:rPr>
              <a:t>3</a:t>
            </a:r>
            <a:r>
              <a:rPr lang="en-GB" sz="2400" b="1" dirty="0">
                <a:latin typeface="Century Gothic" panose="020B0502020202020204" pitchFamily="34" charset="0"/>
              </a:rPr>
              <a:t>. </a:t>
            </a:r>
            <a:r>
              <a:rPr lang="en-GB" sz="2400" dirty="0">
                <a:latin typeface="Century Gothic" panose="020B0502020202020204" pitchFamily="34" charset="0"/>
              </a:rPr>
              <a:t>South America’s, </a:t>
            </a:r>
            <a:r>
              <a:rPr lang="en-GB" sz="2400" dirty="0" smtClean="0">
                <a:latin typeface="Century Gothic" panose="020B0502020202020204" pitchFamily="34" charset="0"/>
              </a:rPr>
              <a:t>world’s</a:t>
            </a:r>
            <a:endParaRPr lang="en-GB" sz="2400" b="1" dirty="0">
              <a:latin typeface="Century Gothic" panose="020B0502020202020204" pitchFamily="34" charset="0"/>
            </a:endParaRPr>
          </a:p>
          <a:p>
            <a:pPr>
              <a:lnSpc>
                <a:spcPct val="150000"/>
              </a:lnSpc>
            </a:pPr>
            <a:r>
              <a:rPr lang="en-GB" sz="2400" b="1" dirty="0">
                <a:latin typeface="Century Gothic" panose="020B0502020202020204" pitchFamily="34" charset="0"/>
              </a:rPr>
              <a:t>4. </a:t>
            </a:r>
            <a:r>
              <a:rPr lang="en-GB" sz="2400" b="1" dirty="0" smtClean="0">
                <a:latin typeface="Century Gothic" panose="020B0502020202020204" pitchFamily="34" charset="0"/>
              </a:rPr>
              <a:t>Various </a:t>
            </a:r>
            <a:r>
              <a:rPr lang="en-GB" sz="2400" b="1" dirty="0">
                <a:latin typeface="Century Gothic" panose="020B0502020202020204" pitchFamily="34" charset="0"/>
              </a:rPr>
              <a:t>possibilities: </a:t>
            </a:r>
            <a:r>
              <a:rPr lang="en-GB" sz="2400" dirty="0">
                <a:latin typeface="Century Gothic" panose="020B0502020202020204" pitchFamily="34" charset="0"/>
              </a:rPr>
              <a:t>Where is Brazil</a:t>
            </a:r>
            <a:r>
              <a:rPr lang="en-GB" sz="2400" dirty="0" smtClean="0">
                <a:latin typeface="Century Gothic" panose="020B0502020202020204" pitchFamily="34" charset="0"/>
              </a:rPr>
              <a:t>? Etc…</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535712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31" y="-4815"/>
            <a:ext cx="9022071" cy="68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135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21"/>
            <a:ext cx="2334944"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Answers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r="2262" b="-808"/>
          <a:stretch/>
        </p:blipFill>
        <p:spPr bwMode="auto">
          <a:xfrm>
            <a:off x="162446" y="876685"/>
            <a:ext cx="10127966" cy="510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93074" y="364538"/>
            <a:ext cx="7835799" cy="369332"/>
          </a:xfrm>
          <a:prstGeom prst="rect">
            <a:avLst/>
          </a:prstGeom>
          <a:noFill/>
        </p:spPr>
        <p:txBody>
          <a:bodyPr wrap="none" rtlCol="0">
            <a:spAutoFit/>
          </a:bodyPr>
          <a:lstStyle/>
          <a:p>
            <a:r>
              <a:rPr lang="en-GB" dirty="0" smtClean="0"/>
              <a:t>There are various different answers – here are some you could have used.</a:t>
            </a:r>
            <a:endParaRPr lang="en-GB" dirty="0"/>
          </a:p>
        </p:txBody>
      </p:sp>
    </p:spTree>
    <p:extLst>
      <p:ext uri="{BB962C8B-B14F-4D97-AF65-F5344CB8AC3E}">
        <p14:creationId xmlns:p14="http://schemas.microsoft.com/office/powerpoint/2010/main" val="3483661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15" y="238836"/>
            <a:ext cx="10359019" cy="644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474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21"/>
            <a:ext cx="2334944"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Answers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369" y="1222233"/>
            <a:ext cx="10272821" cy="483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343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7" y="655093"/>
            <a:ext cx="10007270" cy="561586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5"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878646" y="183227"/>
            <a:ext cx="1041118" cy="12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86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51" y="0"/>
            <a:ext cx="9468041" cy="688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024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7838" y="197237"/>
            <a:ext cx="219456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Answers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34" y="1151861"/>
            <a:ext cx="10203588" cy="519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52382" y="366514"/>
            <a:ext cx="7835799" cy="369332"/>
          </a:xfrm>
          <a:prstGeom prst="rect">
            <a:avLst/>
          </a:prstGeom>
          <a:noFill/>
        </p:spPr>
        <p:txBody>
          <a:bodyPr wrap="none" rtlCol="0">
            <a:spAutoFit/>
          </a:bodyPr>
          <a:lstStyle/>
          <a:p>
            <a:r>
              <a:rPr lang="en-GB" dirty="0" smtClean="0"/>
              <a:t>There are various different answers – here are some you could have used.</a:t>
            </a:r>
            <a:endParaRPr lang="en-GB" dirty="0"/>
          </a:p>
        </p:txBody>
      </p:sp>
    </p:spTree>
    <p:extLst>
      <p:ext uri="{BB962C8B-B14F-4D97-AF65-F5344CB8AC3E}">
        <p14:creationId xmlns:p14="http://schemas.microsoft.com/office/powerpoint/2010/main" val="1731114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p:cNvSpPr txBox="1">
            <a:spLocks/>
          </p:cNvSpPr>
          <p:nvPr/>
        </p:nvSpPr>
        <p:spPr>
          <a:xfrm>
            <a:off x="315311" y="192197"/>
            <a:ext cx="8349262" cy="9937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n-US" sz="4000" b="1" dirty="0" smtClean="0"/>
              <a:t>What Is Parenthesis?</a:t>
            </a:r>
          </a:p>
        </p:txBody>
      </p:sp>
      <p:sp>
        <p:nvSpPr>
          <p:cNvPr id="9" name="Rectangle 8"/>
          <p:cNvSpPr>
            <a:spLocks noChangeArrowheads="1"/>
          </p:cNvSpPr>
          <p:nvPr/>
        </p:nvSpPr>
        <p:spPr bwMode="auto">
          <a:xfrm>
            <a:off x="444498" y="1025061"/>
            <a:ext cx="10969735" cy="531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dirty="0">
                <a:solidFill>
                  <a:schemeClr val="tx1"/>
                </a:solidFill>
                <a:latin typeface="+mj-lt"/>
              </a:rPr>
              <a:t>Parenthesis is the addition of extra information or an afterthought in our writing.</a:t>
            </a:r>
          </a:p>
          <a:p>
            <a:pPr eaLnBrk="1" hangingPunct="1">
              <a:lnSpc>
                <a:spcPct val="100000"/>
              </a:lnSpc>
              <a:spcBef>
                <a:spcPct val="0"/>
              </a:spcBef>
              <a:buFontTx/>
              <a:buNone/>
            </a:pPr>
            <a:endParaRPr lang="en-GB" altLang="en-US" sz="2400" dirty="0">
              <a:solidFill>
                <a:schemeClr val="tx1"/>
              </a:solidFill>
              <a:latin typeface="+mj-lt"/>
            </a:endParaRPr>
          </a:p>
          <a:p>
            <a:pPr eaLnBrk="1" hangingPunct="1">
              <a:lnSpc>
                <a:spcPct val="100000"/>
              </a:lnSpc>
              <a:spcBef>
                <a:spcPct val="0"/>
              </a:spcBef>
              <a:buFontTx/>
              <a:buNone/>
            </a:pPr>
            <a:r>
              <a:rPr lang="en-GB" altLang="en-US" sz="2400" dirty="0">
                <a:solidFill>
                  <a:schemeClr val="tx1"/>
                </a:solidFill>
                <a:latin typeface="+mj-lt"/>
              </a:rPr>
              <a:t>It can be a word, phrase or clause marked with brackets, dashes or commas.</a:t>
            </a:r>
          </a:p>
          <a:p>
            <a:pPr eaLnBrk="1" hangingPunct="1">
              <a:lnSpc>
                <a:spcPct val="100000"/>
              </a:lnSpc>
              <a:spcBef>
                <a:spcPct val="0"/>
              </a:spcBef>
              <a:buFontTx/>
              <a:buNone/>
            </a:pPr>
            <a:endParaRPr lang="en-GB" altLang="en-US" sz="2400" dirty="0">
              <a:solidFill>
                <a:srgbClr val="FF0000"/>
              </a:solidFill>
              <a:latin typeface="+mj-lt"/>
            </a:endParaRPr>
          </a:p>
          <a:p>
            <a:pPr eaLnBrk="1" hangingPunct="1">
              <a:lnSpc>
                <a:spcPct val="100000"/>
              </a:lnSpc>
              <a:spcBef>
                <a:spcPct val="0"/>
              </a:spcBef>
              <a:buFontTx/>
              <a:buNone/>
            </a:pPr>
            <a:r>
              <a:rPr lang="en-GB" altLang="en-US" sz="2400" dirty="0">
                <a:solidFill>
                  <a:schemeClr val="tx1"/>
                </a:solidFill>
                <a:latin typeface="+mj-lt"/>
              </a:rPr>
              <a:t>When a parenthesis is removed, the sentence still makes grammatical sense.</a:t>
            </a:r>
          </a:p>
          <a:p>
            <a:pPr eaLnBrk="1" hangingPunct="1">
              <a:lnSpc>
                <a:spcPct val="100000"/>
              </a:lnSpc>
              <a:spcBef>
                <a:spcPct val="0"/>
              </a:spcBef>
              <a:buFontTx/>
              <a:buNone/>
            </a:pPr>
            <a:endParaRPr lang="en-GB" altLang="en-US" sz="2400" dirty="0">
              <a:solidFill>
                <a:schemeClr val="tx1"/>
              </a:solidFill>
              <a:latin typeface="+mj-lt"/>
            </a:endParaRPr>
          </a:p>
          <a:p>
            <a:pPr eaLnBrk="1" hangingPunct="1">
              <a:lnSpc>
                <a:spcPct val="100000"/>
              </a:lnSpc>
              <a:spcBef>
                <a:spcPct val="0"/>
              </a:spcBef>
              <a:buFontTx/>
              <a:buNone/>
            </a:pPr>
            <a:endParaRPr lang="en-GB" altLang="en-US" sz="2400" dirty="0">
              <a:solidFill>
                <a:schemeClr val="tx1"/>
              </a:solidFill>
              <a:latin typeface="+mj-lt"/>
            </a:endParaRPr>
          </a:p>
          <a:p>
            <a:pPr eaLnBrk="1" hangingPunct="1">
              <a:lnSpc>
                <a:spcPct val="100000"/>
              </a:lnSpc>
              <a:spcBef>
                <a:spcPct val="0"/>
              </a:spcBef>
              <a:buFontTx/>
              <a:buNone/>
            </a:pPr>
            <a:r>
              <a:rPr lang="en-GB" altLang="en-US" sz="2400" b="1" i="1" dirty="0">
                <a:solidFill>
                  <a:srgbClr val="0070C0"/>
                </a:solidFill>
                <a:latin typeface="+mj-lt"/>
              </a:rPr>
              <a:t>e.g. I moved to Sheffield in 2011 (when I was six years old).</a:t>
            </a:r>
          </a:p>
          <a:p>
            <a:pPr eaLnBrk="1" hangingPunct="1">
              <a:lnSpc>
                <a:spcPct val="100000"/>
              </a:lnSpc>
              <a:spcBef>
                <a:spcPct val="0"/>
              </a:spcBef>
              <a:buFontTx/>
              <a:buNone/>
            </a:pPr>
            <a:endParaRPr lang="en-GB" altLang="en-US" sz="2400" dirty="0">
              <a:solidFill>
                <a:schemeClr val="tx1"/>
              </a:solidFill>
              <a:latin typeface="+mj-lt"/>
            </a:endParaRPr>
          </a:p>
          <a:p>
            <a:pPr eaLnBrk="1" hangingPunct="1">
              <a:lnSpc>
                <a:spcPct val="100000"/>
              </a:lnSpc>
              <a:spcBef>
                <a:spcPct val="0"/>
              </a:spcBef>
              <a:buFontTx/>
              <a:buNone/>
            </a:pPr>
            <a:r>
              <a:rPr lang="en-GB" altLang="en-US" sz="2400" dirty="0" smtClean="0">
                <a:solidFill>
                  <a:schemeClr val="tx1"/>
                </a:solidFill>
                <a:latin typeface="+mj-lt"/>
              </a:rPr>
              <a:t>This sentence still </a:t>
            </a:r>
            <a:r>
              <a:rPr lang="en-GB" altLang="en-US" sz="2400" dirty="0">
                <a:solidFill>
                  <a:schemeClr val="tx1"/>
                </a:solidFill>
                <a:latin typeface="+mj-lt"/>
              </a:rPr>
              <a:t>makes sense </a:t>
            </a:r>
            <a:r>
              <a:rPr lang="en-GB" altLang="en-US" sz="2400" dirty="0" smtClean="0">
                <a:solidFill>
                  <a:schemeClr val="tx1"/>
                </a:solidFill>
                <a:latin typeface="+mj-lt"/>
              </a:rPr>
              <a:t>if the extra information is taken out, as can be seen below.</a:t>
            </a:r>
            <a:endParaRPr lang="en-GB" altLang="en-US" sz="2400" dirty="0">
              <a:solidFill>
                <a:schemeClr val="tx1"/>
              </a:solidFill>
              <a:latin typeface="+mj-lt"/>
            </a:endParaRPr>
          </a:p>
          <a:p>
            <a:pPr eaLnBrk="1" hangingPunct="1">
              <a:lnSpc>
                <a:spcPct val="100000"/>
              </a:lnSpc>
              <a:spcBef>
                <a:spcPct val="0"/>
              </a:spcBef>
              <a:buFontTx/>
              <a:buNone/>
            </a:pPr>
            <a:endParaRPr lang="en-GB" altLang="en-US" sz="2400" dirty="0">
              <a:solidFill>
                <a:schemeClr val="tx1"/>
              </a:solidFill>
              <a:latin typeface="+mj-lt"/>
            </a:endParaRPr>
          </a:p>
          <a:p>
            <a:pPr eaLnBrk="1" hangingPunct="1">
              <a:lnSpc>
                <a:spcPct val="100000"/>
              </a:lnSpc>
              <a:spcBef>
                <a:spcPct val="0"/>
              </a:spcBef>
              <a:buFontTx/>
              <a:buNone/>
            </a:pPr>
            <a:r>
              <a:rPr lang="en-GB" altLang="en-US" sz="2400" b="1" i="1" dirty="0">
                <a:solidFill>
                  <a:srgbClr val="0070C0"/>
                </a:solidFill>
                <a:latin typeface="+mj-lt"/>
              </a:rPr>
              <a:t>I moved to Sheffield in 2011.</a:t>
            </a:r>
          </a:p>
        </p:txBody>
      </p:sp>
      <p:pic>
        <p:nvPicPr>
          <p:cNvPr id="4"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78646" y="183227"/>
            <a:ext cx="1041118" cy="12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87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500"/>
                                        <p:tgtEl>
                                          <p:spTgt spid="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animEffect transition="in" filter="fade">
                                      <p:cBhvr>
                                        <p:cTn id="27" dur="500"/>
                                        <p:tgtEl>
                                          <p:spTgt spid="9">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1" end="11"/>
                                            </p:txEl>
                                          </p:spTgt>
                                        </p:tgtEl>
                                        <p:attrNameLst>
                                          <p:attrName>style.visibility</p:attrName>
                                        </p:attrNameLst>
                                      </p:cBhvr>
                                      <p:to>
                                        <p:strVal val="visible"/>
                                      </p:to>
                                    </p:set>
                                    <p:animEffect transition="in" filter="fade">
                                      <p:cBhvr>
                                        <p:cTn id="32"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28" y="347006"/>
            <a:ext cx="10895834" cy="63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878646" y="183227"/>
            <a:ext cx="1041118" cy="12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230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183" y="5127221"/>
            <a:ext cx="8589211" cy="523220"/>
          </a:xfrm>
          <a:prstGeom prst="rect">
            <a:avLst/>
          </a:prstGeom>
          <a:noFill/>
        </p:spPr>
        <p:txBody>
          <a:bodyPr wrap="none" rtlCol="0">
            <a:spAutoFit/>
          </a:bodyPr>
          <a:lstStyle/>
          <a:p>
            <a:r>
              <a:rPr lang="en-GB" sz="2800" dirty="0" smtClean="0"/>
              <a:t>This cake, which was made by my gran, is delicious.</a:t>
            </a:r>
            <a:endParaRPr lang="en-GB" sz="2800" dirty="0"/>
          </a:p>
        </p:txBody>
      </p:sp>
      <p:sp>
        <p:nvSpPr>
          <p:cNvPr id="5" name="TextBox 4"/>
          <p:cNvSpPr txBox="1"/>
          <p:nvPr/>
        </p:nvSpPr>
        <p:spPr>
          <a:xfrm>
            <a:off x="279183" y="4254128"/>
            <a:ext cx="8911414" cy="523220"/>
          </a:xfrm>
          <a:prstGeom prst="rect">
            <a:avLst/>
          </a:prstGeom>
          <a:noFill/>
        </p:spPr>
        <p:txBody>
          <a:bodyPr wrap="none" rtlCol="0">
            <a:spAutoFit/>
          </a:bodyPr>
          <a:lstStyle/>
          <a:p>
            <a:r>
              <a:rPr lang="en-GB" sz="2800" dirty="0" smtClean="0"/>
              <a:t>This cake - which was made by my gran -  is delicious.</a:t>
            </a:r>
            <a:endParaRPr lang="en-GB" sz="2800" dirty="0"/>
          </a:p>
        </p:txBody>
      </p:sp>
      <p:sp>
        <p:nvSpPr>
          <p:cNvPr id="6" name="TextBox 5"/>
          <p:cNvSpPr txBox="1"/>
          <p:nvPr/>
        </p:nvSpPr>
        <p:spPr>
          <a:xfrm>
            <a:off x="279183" y="3460991"/>
            <a:ext cx="8696611" cy="523220"/>
          </a:xfrm>
          <a:prstGeom prst="rect">
            <a:avLst/>
          </a:prstGeom>
          <a:noFill/>
        </p:spPr>
        <p:txBody>
          <a:bodyPr wrap="none" rtlCol="0">
            <a:spAutoFit/>
          </a:bodyPr>
          <a:lstStyle/>
          <a:p>
            <a:r>
              <a:rPr lang="en-GB" sz="2800" dirty="0" smtClean="0"/>
              <a:t>This cake (which was made by my gran)  is delicious.</a:t>
            </a:r>
            <a:endParaRPr lang="en-GB"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2866" y="301178"/>
            <a:ext cx="5496328" cy="284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descr="Cartoon Chocolate Cake Slice Images, Stock Photos &amp; Vectors ..."/>
          <p:cNvPicPr>
            <a:picLocks noChangeAspect="1" noChangeArrowheads="1"/>
          </p:cNvPicPr>
          <p:nvPr/>
        </p:nvPicPr>
        <p:blipFill rotWithShape="1">
          <a:blip r:embed="rId3">
            <a:extLst>
              <a:ext uri="{28A0092B-C50C-407E-A947-70E740481C1C}">
                <a14:useLocalDpi xmlns:a14="http://schemas.microsoft.com/office/drawing/2010/main" val="0"/>
              </a:ext>
            </a:extLst>
          </a:blip>
          <a:srcRect b="11237"/>
          <a:stretch/>
        </p:blipFill>
        <p:spPr bwMode="auto">
          <a:xfrm>
            <a:off x="9347971" y="3593698"/>
            <a:ext cx="2762250" cy="2367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09903" y="348503"/>
            <a:ext cx="4461642" cy="2677656"/>
          </a:xfrm>
          <a:prstGeom prst="rect">
            <a:avLst/>
          </a:prstGeom>
        </p:spPr>
        <p:txBody>
          <a:bodyPr wrap="square">
            <a:spAutoFit/>
          </a:bodyPr>
          <a:lstStyle/>
          <a:p>
            <a:pPr>
              <a:spcBef>
                <a:spcPct val="0"/>
              </a:spcBef>
            </a:pPr>
            <a:r>
              <a:rPr lang="en-GB" altLang="en-US" sz="2800" b="1" dirty="0" smtClean="0">
                <a:solidFill>
                  <a:srgbClr val="7030A0"/>
                </a:solidFill>
              </a:rPr>
              <a:t>Parenthesis can be marked </a:t>
            </a:r>
            <a:r>
              <a:rPr lang="en-GB" altLang="en-US" sz="2800" b="1" dirty="0">
                <a:solidFill>
                  <a:srgbClr val="7030A0"/>
                </a:solidFill>
              </a:rPr>
              <a:t>with brackets, dashes or </a:t>
            </a:r>
            <a:r>
              <a:rPr lang="en-GB" altLang="en-US" sz="2800" b="1" dirty="0" smtClean="0">
                <a:solidFill>
                  <a:srgbClr val="7030A0"/>
                </a:solidFill>
              </a:rPr>
              <a:t>commas and when it is removed, the sentence still makes sense.</a:t>
            </a:r>
            <a:endParaRPr lang="en-GB" altLang="en-US" sz="2800" b="1" dirty="0">
              <a:solidFill>
                <a:srgbClr val="7030A0"/>
              </a:solidFill>
            </a:endParaRPr>
          </a:p>
        </p:txBody>
      </p:sp>
      <p:pic>
        <p:nvPicPr>
          <p:cNvPr id="8"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78646" y="183227"/>
            <a:ext cx="1041118" cy="12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97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484874A-E090-4982-91B2-C64B1BD01FB9}"/>
              </a:ext>
            </a:extLst>
          </p:cNvPr>
          <p:cNvSpPr txBox="1"/>
          <p:nvPr/>
        </p:nvSpPr>
        <p:spPr>
          <a:xfrm>
            <a:off x="3953959" y="0"/>
            <a:ext cx="4284082"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smtClean="0">
                <a:solidFill>
                  <a:schemeClr val="tx1"/>
                </a:solidFill>
                <a:latin typeface="+mj-lt"/>
                <a:ea typeface="+mj-ea"/>
                <a:cs typeface="+mj-cs"/>
              </a:rPr>
              <a:t>Week 5 </a:t>
            </a:r>
            <a:endParaRPr lang="en-US" b="1" u="sng" kern="1200" dirty="0">
              <a:solidFill>
                <a:schemeClr val="tx1"/>
              </a:solidFill>
              <a:latin typeface="+mj-lt"/>
              <a:ea typeface="+mj-ea"/>
              <a:cs typeface="+mj-cs"/>
            </a:endParaRPr>
          </a:p>
          <a:p>
            <a:pPr algn="ctr" defTabSz="914400">
              <a:lnSpc>
                <a:spcPct val="90000"/>
              </a:lnSpc>
              <a:spcBef>
                <a:spcPct val="0"/>
              </a:spcBef>
              <a:spcAft>
                <a:spcPts val="600"/>
              </a:spcAft>
            </a:pPr>
            <a:r>
              <a:rPr lang="en-US" b="1" u="sng" kern="1200" dirty="0">
                <a:solidFill>
                  <a:schemeClr val="tx1"/>
                </a:solidFill>
                <a:latin typeface="+mj-lt"/>
                <a:ea typeface="+mj-ea"/>
                <a:cs typeface="+mj-cs"/>
              </a:rPr>
              <a:t>Year 6 – </a:t>
            </a:r>
            <a:r>
              <a:rPr lang="en-US" b="1" u="sng" kern="1200" dirty="0" smtClean="0">
                <a:solidFill>
                  <a:schemeClr val="tx1"/>
                </a:solidFill>
                <a:latin typeface="+mj-lt"/>
                <a:ea typeface="+mj-ea"/>
                <a:cs typeface="+mj-cs"/>
              </a:rPr>
              <a:t>Explanation texts</a:t>
            </a:r>
            <a:endParaRPr lang="en-US" b="1" u="sng" kern="1200" dirty="0">
              <a:solidFill>
                <a:schemeClr val="tx1"/>
              </a:solidFill>
              <a:latin typeface="+mj-lt"/>
              <a:ea typeface="+mj-ea"/>
              <a:cs typeface="+mj-cs"/>
            </a:endParaRPr>
          </a:p>
        </p:txBody>
      </p:sp>
      <p:sp>
        <p:nvSpPr>
          <p:cNvPr id="6" name="Rectangle 5">
            <a:extLst>
              <a:ext uri="{FF2B5EF4-FFF2-40B4-BE49-F238E27FC236}">
                <a16:creationId xmlns="" xmlns:a16="http://schemas.microsoft.com/office/drawing/2014/main" id="{FFDBEB98-2534-428C-AF10-DC0A4721C60B}"/>
              </a:ext>
            </a:extLst>
          </p:cNvPr>
          <p:cNvSpPr/>
          <p:nvPr/>
        </p:nvSpPr>
        <p:spPr>
          <a:xfrm>
            <a:off x="743298" y="1267327"/>
            <a:ext cx="10705404" cy="46821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000" dirty="0">
                <a:solidFill>
                  <a:sysClr val="windowText" lastClr="000000"/>
                </a:solidFill>
              </a:rPr>
              <a:t>On the following page you will find a link to follow each day.</a:t>
            </a:r>
          </a:p>
          <a:p>
            <a:endParaRPr lang="en-GB" sz="2000" dirty="0">
              <a:solidFill>
                <a:sysClr val="windowText" lastClr="000000"/>
              </a:solidFill>
            </a:endParaRPr>
          </a:p>
          <a:p>
            <a:pPr marL="457200" indent="-457200">
              <a:buFont typeface="+mj-lt"/>
              <a:buAutoNum type="arabicPeriod"/>
            </a:pPr>
            <a:r>
              <a:rPr lang="en-GB" sz="2000" dirty="0">
                <a:solidFill>
                  <a:sysClr val="windowText" lastClr="000000"/>
                </a:solidFill>
              </a:rPr>
              <a:t>On each link, you will find a </a:t>
            </a:r>
            <a:r>
              <a:rPr lang="en-GB" sz="2000" b="1" dirty="0">
                <a:solidFill>
                  <a:schemeClr val="accent2"/>
                </a:solidFill>
              </a:rPr>
              <a:t>15 minute teaching video </a:t>
            </a:r>
            <a:r>
              <a:rPr lang="en-GB" sz="2000" dirty="0">
                <a:solidFill>
                  <a:sysClr val="windowText" lastClr="000000"/>
                </a:solidFill>
              </a:rPr>
              <a:t>- make sure that you have  a pen and paper ready in case you are asked to write anything down.</a:t>
            </a:r>
          </a:p>
          <a:p>
            <a:pPr marL="457200" indent="-457200">
              <a:buFont typeface="+mj-lt"/>
              <a:buAutoNum type="arabicPeriod"/>
            </a:pPr>
            <a:r>
              <a:rPr lang="en-GB" sz="2000" dirty="0">
                <a:solidFill>
                  <a:sysClr val="windowText" lastClr="000000"/>
                </a:solidFill>
              </a:rPr>
              <a:t>After watching the video, click </a:t>
            </a:r>
            <a:r>
              <a:rPr lang="en-GB" sz="2000" i="1" dirty="0">
                <a:solidFill>
                  <a:schemeClr val="accent1">
                    <a:lumMod val="50000"/>
                  </a:schemeClr>
                </a:solidFill>
              </a:rPr>
              <a:t>Next</a:t>
            </a:r>
            <a:r>
              <a:rPr lang="en-GB" sz="2000" dirty="0">
                <a:solidFill>
                  <a:schemeClr val="accent1">
                    <a:lumMod val="50000"/>
                  </a:schemeClr>
                </a:solidFill>
              </a:rPr>
              <a:t> </a:t>
            </a:r>
            <a:r>
              <a:rPr lang="en-GB" sz="2000" dirty="0">
                <a:solidFill>
                  <a:sysClr val="windowText" lastClr="000000"/>
                </a:solidFill>
              </a:rPr>
              <a:t>to turn to the following page and bring up an </a:t>
            </a:r>
            <a:r>
              <a:rPr lang="en-GB" sz="2000" b="1" dirty="0">
                <a:solidFill>
                  <a:srgbClr val="0070C0"/>
                </a:solidFill>
              </a:rPr>
              <a:t>activity</a:t>
            </a:r>
            <a:r>
              <a:rPr lang="en-GB" sz="2000" dirty="0">
                <a:solidFill>
                  <a:srgbClr val="0070C0"/>
                </a:solidFill>
              </a:rPr>
              <a:t> </a:t>
            </a:r>
            <a:r>
              <a:rPr lang="en-GB" sz="2000" dirty="0">
                <a:solidFill>
                  <a:sysClr val="windowText" lastClr="000000"/>
                </a:solidFill>
              </a:rPr>
              <a:t>which you can complete online or print off.</a:t>
            </a:r>
          </a:p>
          <a:p>
            <a:pPr marL="457200" indent="-457200">
              <a:buFont typeface="+mj-lt"/>
              <a:buAutoNum type="arabicPeriod"/>
            </a:pPr>
            <a:r>
              <a:rPr lang="en-GB" sz="2000" dirty="0">
                <a:solidFill>
                  <a:sysClr val="windowText" lastClr="000000"/>
                </a:solidFill>
              </a:rPr>
              <a:t>Before finishing the work, test your knowledge by </a:t>
            </a:r>
            <a:r>
              <a:rPr lang="en-GB" sz="2000" b="1" dirty="0">
                <a:solidFill>
                  <a:schemeClr val="accent2"/>
                </a:solidFill>
              </a:rPr>
              <a:t>completing the quiz</a:t>
            </a:r>
            <a:r>
              <a:rPr lang="en-GB" sz="2000" dirty="0">
                <a:solidFill>
                  <a:schemeClr val="accent2"/>
                </a:solidFill>
              </a:rPr>
              <a:t>.</a:t>
            </a:r>
          </a:p>
          <a:p>
            <a:pPr marL="457200" indent="-457200">
              <a:buFont typeface="+mj-lt"/>
              <a:buAutoNum type="arabicPeriod"/>
            </a:pPr>
            <a:r>
              <a:rPr lang="en-GB" sz="2000" dirty="0">
                <a:solidFill>
                  <a:sysClr val="windowText" lastClr="000000"/>
                </a:solidFill>
              </a:rPr>
              <a:t>At the end of the week, come back to this PowerPoint and try the challenge sheets, </a:t>
            </a:r>
            <a:r>
              <a:rPr lang="en-GB" sz="2000" dirty="0">
                <a:solidFill>
                  <a:srgbClr val="0070C0"/>
                </a:solidFill>
              </a:rPr>
              <a:t>‘</a:t>
            </a:r>
            <a:r>
              <a:rPr lang="en-GB" sz="2000" i="1" dirty="0">
                <a:solidFill>
                  <a:srgbClr val="0070C0"/>
                </a:solidFill>
              </a:rPr>
              <a:t>Speedy SPAG</a:t>
            </a:r>
            <a:r>
              <a:rPr lang="en-GB" sz="2000" dirty="0">
                <a:solidFill>
                  <a:srgbClr val="0070C0"/>
                </a:solidFill>
              </a:rPr>
              <a:t>’ </a:t>
            </a:r>
            <a:r>
              <a:rPr lang="en-GB" sz="2000" dirty="0"/>
              <a:t>at the end of this PowerPoint </a:t>
            </a:r>
            <a:r>
              <a:rPr lang="en-GB" sz="2000" dirty="0">
                <a:solidFill>
                  <a:sysClr val="windowText" lastClr="000000"/>
                </a:solidFill>
              </a:rPr>
              <a:t>to see how much </a:t>
            </a:r>
          </a:p>
          <a:p>
            <a:r>
              <a:rPr lang="en-GB" sz="2000" dirty="0">
                <a:solidFill>
                  <a:sysClr val="windowText" lastClr="000000"/>
                </a:solidFill>
              </a:rPr>
              <a:t>       you have remembered. </a:t>
            </a:r>
          </a:p>
          <a:p>
            <a:pPr marL="342900" indent="-342900">
              <a:buFont typeface="Arial" panose="020B0604020202020204" pitchFamily="34" charset="0"/>
              <a:buChar char="•"/>
            </a:pPr>
            <a:endParaRPr lang="en-GB" sz="2000" dirty="0">
              <a:solidFill>
                <a:sysClr val="windowText" lastClr="000000"/>
              </a:solidFill>
            </a:endParaRPr>
          </a:p>
          <a:p>
            <a:r>
              <a:rPr lang="en-GB" sz="2000" b="1" u="sng" dirty="0">
                <a:solidFill>
                  <a:srgbClr val="C00000"/>
                </a:solidFill>
              </a:rPr>
              <a:t>Spellings: </a:t>
            </a:r>
            <a:r>
              <a:rPr lang="en-GB" sz="2000" b="1" dirty="0">
                <a:solidFill>
                  <a:srgbClr val="C00000"/>
                </a:solidFill>
              </a:rPr>
              <a:t>Don’t forget to practise your spellings each day at the </a:t>
            </a:r>
            <a:r>
              <a:rPr lang="en-GB" sz="2000" b="1" dirty="0" smtClean="0">
                <a:solidFill>
                  <a:srgbClr val="C00000"/>
                </a:solidFill>
              </a:rPr>
              <a:t> end </a:t>
            </a:r>
            <a:r>
              <a:rPr lang="en-GB" sz="2000" b="1" dirty="0">
                <a:solidFill>
                  <a:srgbClr val="C00000"/>
                </a:solidFill>
              </a:rPr>
              <a:t>of each activity. </a:t>
            </a:r>
          </a:p>
          <a:p>
            <a:r>
              <a:rPr lang="en-GB" sz="2000" b="1" dirty="0">
                <a:solidFill>
                  <a:srgbClr val="C00000"/>
                </a:solidFill>
              </a:rPr>
              <a:t>To do this, you could choose a spelling task from the spelling slides! </a:t>
            </a:r>
          </a:p>
        </p:txBody>
      </p:sp>
      <p:pic>
        <p:nvPicPr>
          <p:cNvPr id="9"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17043"/>
            <a:ext cx="1041118" cy="12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816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484874A-E090-4982-91B2-C64B1BD01FB9}"/>
              </a:ext>
            </a:extLst>
          </p:cNvPr>
          <p:cNvSpPr txBox="1"/>
          <p:nvPr/>
        </p:nvSpPr>
        <p:spPr>
          <a:xfrm>
            <a:off x="3953959" y="0"/>
            <a:ext cx="4284082"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smtClean="0">
                <a:solidFill>
                  <a:schemeClr val="tx1"/>
                </a:solidFill>
                <a:latin typeface="+mj-lt"/>
                <a:ea typeface="+mj-ea"/>
                <a:cs typeface="+mj-cs"/>
              </a:rPr>
              <a:t>Week 5 </a:t>
            </a:r>
            <a:endParaRPr lang="en-US" b="1" u="sng" kern="1200" dirty="0">
              <a:solidFill>
                <a:schemeClr val="tx1"/>
              </a:solidFill>
              <a:latin typeface="+mj-lt"/>
              <a:ea typeface="+mj-ea"/>
              <a:cs typeface="+mj-cs"/>
            </a:endParaRPr>
          </a:p>
          <a:p>
            <a:pPr algn="ctr" defTabSz="914400">
              <a:lnSpc>
                <a:spcPct val="90000"/>
              </a:lnSpc>
              <a:spcBef>
                <a:spcPct val="0"/>
              </a:spcBef>
              <a:spcAft>
                <a:spcPts val="600"/>
              </a:spcAft>
            </a:pPr>
            <a:r>
              <a:rPr lang="en-US" b="1" u="sng" kern="1200" dirty="0">
                <a:solidFill>
                  <a:schemeClr val="tx1"/>
                </a:solidFill>
                <a:latin typeface="+mj-lt"/>
                <a:ea typeface="+mj-ea"/>
                <a:cs typeface="+mj-cs"/>
              </a:rPr>
              <a:t>Year 6 – English </a:t>
            </a:r>
            <a:r>
              <a:rPr lang="en-US" b="1" u="sng" kern="1200" dirty="0" smtClean="0">
                <a:solidFill>
                  <a:schemeClr val="tx1"/>
                </a:solidFill>
                <a:latin typeface="+mj-lt"/>
                <a:ea typeface="+mj-ea"/>
                <a:cs typeface="+mj-cs"/>
              </a:rPr>
              <a:t>- Explanation texts</a:t>
            </a:r>
            <a:endParaRPr lang="en-US" b="1" u="sng" kern="1200" dirty="0">
              <a:solidFill>
                <a:schemeClr val="tx1"/>
              </a:solidFill>
              <a:latin typeface="+mj-lt"/>
              <a:ea typeface="+mj-ea"/>
              <a:cs typeface="+mj-cs"/>
            </a:endParaRPr>
          </a:p>
        </p:txBody>
      </p:sp>
      <p:sp>
        <p:nvSpPr>
          <p:cNvPr id="6" name="Rectangle 5">
            <a:extLst>
              <a:ext uri="{FF2B5EF4-FFF2-40B4-BE49-F238E27FC236}">
                <a16:creationId xmlns="" xmlns:a16="http://schemas.microsoft.com/office/drawing/2014/main" id="{FFDBEB98-2534-428C-AF10-DC0A4721C60B}"/>
              </a:ext>
            </a:extLst>
          </p:cNvPr>
          <p:cNvSpPr/>
          <p:nvPr/>
        </p:nvSpPr>
        <p:spPr>
          <a:xfrm>
            <a:off x="942535" y="962526"/>
            <a:ext cx="10716065" cy="54821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000" b="1" u="sng" dirty="0">
                <a:solidFill>
                  <a:sysClr val="windowText" lastClr="000000"/>
                </a:solidFill>
              </a:rPr>
              <a:t>Monday </a:t>
            </a:r>
            <a:r>
              <a:rPr lang="en-GB" sz="2000" b="1" dirty="0">
                <a:solidFill>
                  <a:sysClr val="windowText" lastClr="000000"/>
                </a:solidFill>
              </a:rPr>
              <a:t> - </a:t>
            </a:r>
            <a:r>
              <a:rPr lang="en-GB" b="1" dirty="0"/>
              <a:t>Reading Focus: </a:t>
            </a:r>
            <a:r>
              <a:rPr lang="en-GB" b="1" dirty="0" smtClean="0"/>
              <a:t>Summary</a:t>
            </a:r>
          </a:p>
          <a:p>
            <a:r>
              <a:rPr lang="en-GB" dirty="0">
                <a:hlinkClick r:id="rId3"/>
              </a:rPr>
              <a:t>https://</a:t>
            </a:r>
            <a:r>
              <a:rPr lang="en-GB" dirty="0" smtClean="0">
                <a:hlinkClick r:id="rId3"/>
              </a:rPr>
              <a:t>classroom.thenational.academy/lessons/reading-focus-summary</a:t>
            </a:r>
            <a:endParaRPr lang="en-GB" dirty="0" smtClean="0"/>
          </a:p>
          <a:p>
            <a:endParaRPr lang="en-GB" dirty="0">
              <a:solidFill>
                <a:sysClr val="windowText" lastClr="000000"/>
              </a:solidFill>
            </a:endParaRPr>
          </a:p>
          <a:p>
            <a:pPr fontAlgn="base"/>
            <a:r>
              <a:rPr lang="en-GB" sz="2000" b="1" u="sng" dirty="0">
                <a:solidFill>
                  <a:sysClr val="windowText" lastClr="000000"/>
                </a:solidFill>
              </a:rPr>
              <a:t>Tuesday </a:t>
            </a:r>
            <a:r>
              <a:rPr lang="en-GB" sz="2000" b="1" dirty="0">
                <a:solidFill>
                  <a:sysClr val="windowText" lastClr="000000"/>
                </a:solidFill>
              </a:rPr>
              <a:t>-  </a:t>
            </a:r>
            <a:r>
              <a:rPr lang="en-GB" b="1" dirty="0"/>
              <a:t>Reading Focus: </a:t>
            </a:r>
            <a:r>
              <a:rPr lang="en-GB" b="1" dirty="0" smtClean="0"/>
              <a:t>Summary</a:t>
            </a:r>
          </a:p>
          <a:p>
            <a:r>
              <a:rPr lang="en-GB" dirty="0">
                <a:hlinkClick r:id="rId4"/>
              </a:rPr>
              <a:t>https://classroom.thenational.academy/lessons/reading-focus-summary-ea06ec</a:t>
            </a:r>
            <a:endParaRPr lang="en-GB" b="1" u="sng" dirty="0">
              <a:solidFill>
                <a:sysClr val="windowText" lastClr="000000"/>
              </a:solidFill>
            </a:endParaRPr>
          </a:p>
          <a:p>
            <a:endParaRPr lang="en-GB" u="sng" dirty="0">
              <a:solidFill>
                <a:sysClr val="windowText" lastClr="000000"/>
              </a:solidFill>
            </a:endParaRPr>
          </a:p>
          <a:p>
            <a:pPr fontAlgn="base"/>
            <a:r>
              <a:rPr lang="en-GB" b="1" u="sng" dirty="0">
                <a:solidFill>
                  <a:sysClr val="windowText" lastClr="000000"/>
                </a:solidFill>
              </a:rPr>
              <a:t>Wednesday</a:t>
            </a:r>
            <a:r>
              <a:rPr lang="en-GB" sz="2000" b="1" dirty="0">
                <a:solidFill>
                  <a:sysClr val="windowText" lastClr="000000"/>
                </a:solidFill>
              </a:rPr>
              <a:t> – </a:t>
            </a:r>
            <a:r>
              <a:rPr lang="en-GB" b="1" dirty="0"/>
              <a:t>Writing focus: Identify the key features</a:t>
            </a:r>
          </a:p>
          <a:p>
            <a:pPr fontAlgn="base"/>
            <a:r>
              <a:rPr lang="en-GB" dirty="0">
                <a:hlinkClick r:id="rId5"/>
              </a:rPr>
              <a:t>https://classroom.thenational.academy/lessons/writing-focus-identify-the-key-features-594152</a:t>
            </a:r>
            <a:endParaRPr lang="en-GB" b="1" u="sng" dirty="0"/>
          </a:p>
          <a:p>
            <a:pPr fontAlgn="base"/>
            <a:endParaRPr lang="fr-FR" b="1" u="sng" dirty="0" smtClean="0"/>
          </a:p>
          <a:p>
            <a:pPr fontAlgn="base"/>
            <a:r>
              <a:rPr lang="fr-FR" b="1" u="sng" dirty="0" smtClean="0"/>
              <a:t>Thursday </a:t>
            </a:r>
            <a:r>
              <a:rPr lang="fr-FR" b="1" dirty="0"/>
              <a:t>-  </a:t>
            </a:r>
            <a:r>
              <a:rPr lang="en-GB" b="1" dirty="0"/>
              <a:t>Writing focus: Punctuation for parenthesis</a:t>
            </a:r>
          </a:p>
          <a:p>
            <a:pPr fontAlgn="base"/>
            <a:r>
              <a:rPr lang="en-GB" dirty="0">
                <a:hlinkClick r:id="rId6"/>
              </a:rPr>
              <a:t>https://classroom.thenational.academy/lessons/writing-focus-punctuation-for-parenthesis</a:t>
            </a:r>
            <a:endParaRPr lang="en-GB" b="1" u="sng" dirty="0">
              <a:solidFill>
                <a:sysClr val="windowText" lastClr="000000"/>
              </a:solidFill>
            </a:endParaRPr>
          </a:p>
          <a:p>
            <a:pPr fontAlgn="base"/>
            <a:endParaRPr lang="en-GB" b="1" u="sng" dirty="0" smtClean="0">
              <a:solidFill>
                <a:sysClr val="windowText" lastClr="000000"/>
              </a:solidFill>
            </a:endParaRPr>
          </a:p>
          <a:p>
            <a:pPr fontAlgn="base"/>
            <a:r>
              <a:rPr lang="en-GB" b="1" u="sng" dirty="0" smtClean="0">
                <a:solidFill>
                  <a:sysClr val="windowText" lastClr="000000"/>
                </a:solidFill>
              </a:rPr>
              <a:t>Friday</a:t>
            </a:r>
            <a:r>
              <a:rPr lang="en-GB" b="1" dirty="0" smtClean="0">
                <a:solidFill>
                  <a:sysClr val="windowText" lastClr="000000"/>
                </a:solidFill>
              </a:rPr>
              <a:t> </a:t>
            </a:r>
            <a:r>
              <a:rPr lang="en-GB" b="1" dirty="0">
                <a:solidFill>
                  <a:sysClr val="windowText" lastClr="000000"/>
                </a:solidFill>
              </a:rPr>
              <a:t>– </a:t>
            </a:r>
            <a:r>
              <a:rPr lang="en-GB" b="1" dirty="0"/>
              <a:t>Writing focus: Write an </a:t>
            </a:r>
            <a:r>
              <a:rPr lang="en-GB" b="1" dirty="0" smtClean="0"/>
              <a:t>explanation</a:t>
            </a:r>
          </a:p>
          <a:p>
            <a:r>
              <a:rPr lang="en-GB" dirty="0">
                <a:hlinkClick r:id="rId7"/>
              </a:rPr>
              <a:t>https://classroom.thenational.academy/lessons/writing-focus-write-an-explanation</a:t>
            </a:r>
            <a:endParaRPr lang="en-GB" b="1" u="sng" dirty="0">
              <a:solidFill>
                <a:sysClr val="windowText" lastClr="000000"/>
              </a:solidFill>
            </a:endParaRPr>
          </a:p>
          <a:p>
            <a:endParaRPr lang="en-GB" b="1" u="sng" dirty="0" smtClean="0">
              <a:solidFill>
                <a:sysClr val="windowText" lastClr="000000"/>
              </a:solidFill>
            </a:endParaRPr>
          </a:p>
          <a:p>
            <a:r>
              <a:rPr lang="en-GB" b="1" u="sng" dirty="0" smtClean="0">
                <a:solidFill>
                  <a:sysClr val="windowText" lastClr="000000"/>
                </a:solidFill>
              </a:rPr>
              <a:t>Challenge </a:t>
            </a:r>
            <a:r>
              <a:rPr lang="en-GB" b="1" u="sng" dirty="0">
                <a:solidFill>
                  <a:sysClr val="windowText" lastClr="000000"/>
                </a:solidFill>
              </a:rPr>
              <a:t>sheet</a:t>
            </a:r>
          </a:p>
          <a:p>
            <a:r>
              <a:rPr lang="en-GB" dirty="0">
                <a:solidFill>
                  <a:sysClr val="windowText" lastClr="000000"/>
                </a:solidFill>
              </a:rPr>
              <a:t>To test what you have learnt, complete the ‘Speedy SPAG’ sheet on the next page and then mark your own work.</a:t>
            </a:r>
          </a:p>
          <a:p>
            <a:pPr algn="ctr"/>
            <a:endParaRPr lang="en-GB" dirty="0">
              <a:solidFill>
                <a:sysClr val="windowText" lastClr="000000"/>
              </a:solidFill>
            </a:endParaRPr>
          </a:p>
        </p:txBody>
      </p:sp>
      <p:pic>
        <p:nvPicPr>
          <p:cNvPr id="9"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 y="17043"/>
            <a:ext cx="1041118" cy="12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86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484874A-E090-4982-91B2-C64B1BD01FB9}"/>
              </a:ext>
            </a:extLst>
          </p:cNvPr>
          <p:cNvSpPr txBox="1"/>
          <p:nvPr/>
        </p:nvSpPr>
        <p:spPr>
          <a:xfrm>
            <a:off x="3953959" y="0"/>
            <a:ext cx="4284082"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b="1" u="sng" kern="1200" dirty="0" smtClean="0">
                <a:solidFill>
                  <a:schemeClr val="tx1"/>
                </a:solidFill>
                <a:latin typeface="+mj-lt"/>
                <a:ea typeface="+mj-ea"/>
                <a:cs typeface="+mj-cs"/>
              </a:rPr>
              <a:t>Spellings </a:t>
            </a:r>
            <a:endParaRPr lang="en-US" sz="2800" b="1" u="sng" kern="1200" dirty="0">
              <a:solidFill>
                <a:schemeClr val="tx1"/>
              </a:solidFill>
              <a:latin typeface="+mj-lt"/>
              <a:ea typeface="+mj-ea"/>
              <a:cs typeface="+mj-cs"/>
            </a:endParaRPr>
          </a:p>
        </p:txBody>
      </p:sp>
      <p:sp>
        <p:nvSpPr>
          <p:cNvPr id="6" name="Rectangle 5">
            <a:extLst>
              <a:ext uri="{FF2B5EF4-FFF2-40B4-BE49-F238E27FC236}">
                <a16:creationId xmlns:a16="http://schemas.microsoft.com/office/drawing/2014/main" xmlns="" id="{FFDBEB98-2534-428C-AF10-DC0A4721C60B}"/>
              </a:ext>
            </a:extLst>
          </p:cNvPr>
          <p:cNvSpPr/>
          <p:nvPr/>
        </p:nvSpPr>
        <p:spPr>
          <a:xfrm>
            <a:off x="312681" y="884437"/>
            <a:ext cx="10617481" cy="54821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GB" dirty="0">
              <a:latin typeface="Muli" pitchFamily="2" charset="77"/>
            </a:endParaRPr>
          </a:p>
        </p:txBody>
      </p:sp>
      <p:pic>
        <p:nvPicPr>
          <p:cNvPr id="9" name="Picture 2" descr="Mill Hill Primary  Logo">
            <a:extLst>
              <a:ext uri="{FF2B5EF4-FFF2-40B4-BE49-F238E27FC236}">
                <a16:creationId xmlns:a16="http://schemas.microsoft.com/office/drawing/2014/main" xmlns="" id="{16FED57B-8E5B-4F46-82D6-3F6CB900DD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86348" y="337384"/>
            <a:ext cx="1041118" cy="12502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1" y="962526"/>
            <a:ext cx="9982200" cy="385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2301" y="4892603"/>
            <a:ext cx="7869740" cy="923330"/>
          </a:xfrm>
          <a:prstGeom prst="rect">
            <a:avLst/>
          </a:prstGeom>
          <a:noFill/>
        </p:spPr>
        <p:txBody>
          <a:bodyPr wrap="square" rtlCol="0">
            <a:spAutoFit/>
          </a:bodyPr>
          <a:lstStyle/>
          <a:p>
            <a:r>
              <a:rPr lang="en-GB" dirty="0" smtClean="0"/>
              <a:t>These words are homophones – these are words which sound the same but have a different meaning. Research each one to find out what each word means. </a:t>
            </a:r>
            <a:endParaRPr lang="en-GB" dirty="0"/>
          </a:p>
        </p:txBody>
      </p:sp>
      <p:sp>
        <p:nvSpPr>
          <p:cNvPr id="11" name="Cloud 10">
            <a:extLst>
              <a:ext uri="{FF2B5EF4-FFF2-40B4-BE49-F238E27FC236}">
                <a16:creationId xmlns:a16="http://schemas.microsoft.com/office/drawing/2014/main" xmlns="" id="{30643273-5ADB-4667-A469-F453F40D2E79}"/>
              </a:ext>
            </a:extLst>
          </p:cNvPr>
          <p:cNvSpPr/>
          <p:nvPr/>
        </p:nvSpPr>
        <p:spPr>
          <a:xfrm>
            <a:off x="8826304" y="3025680"/>
            <a:ext cx="3362178" cy="373384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smtClean="0">
                <a:solidFill>
                  <a:schemeClr val="tx1"/>
                </a:solidFill>
              </a:rPr>
              <a:t>Why not try one of the spelling tasks on the next pages to help you learn your spellings?</a:t>
            </a:r>
            <a:endParaRPr lang="en-GB" sz="2400" i="1" dirty="0">
              <a:solidFill>
                <a:schemeClr val="tx1"/>
              </a:solidFill>
            </a:endParaRPr>
          </a:p>
        </p:txBody>
      </p:sp>
    </p:spTree>
    <p:extLst>
      <p:ext uri="{BB962C8B-B14F-4D97-AF65-F5344CB8AC3E}">
        <p14:creationId xmlns:p14="http://schemas.microsoft.com/office/powerpoint/2010/main" val="4038358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998260" y="0"/>
            <a:ext cx="36920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200" b="1" strike="noStrike" cap="none" normalizeH="0" baseline="0" dirty="0" smtClean="0">
                <a:ln>
                  <a:noFill/>
                </a:ln>
                <a:solidFill>
                  <a:schemeClr val="tx1"/>
                </a:solidFill>
                <a:effectLst/>
                <a:latin typeface="+mj-lt"/>
                <a:ea typeface="Calibri" pitchFamily="34" charset="0"/>
                <a:cs typeface="Arial" pitchFamily="34" charset="0"/>
              </a:rPr>
              <a:t>Spelling</a:t>
            </a:r>
            <a:r>
              <a:rPr kumimoji="0" lang="en-GB" altLang="en-US" sz="3200" b="1" strike="noStrike" cap="none" normalizeH="0" dirty="0" smtClean="0">
                <a:ln>
                  <a:noFill/>
                </a:ln>
                <a:solidFill>
                  <a:schemeClr val="tx1"/>
                </a:solidFill>
                <a:effectLst/>
                <a:latin typeface="+mj-lt"/>
                <a:ea typeface="Calibri" pitchFamily="34" charset="0"/>
                <a:cs typeface="Arial" pitchFamily="34" charset="0"/>
              </a:rPr>
              <a:t> activities </a:t>
            </a:r>
            <a:endParaRPr kumimoji="0" lang="en-GB"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41930" y="862127"/>
            <a:ext cx="11604695"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sz="2400" b="1" dirty="0" smtClean="0">
                <a:solidFill>
                  <a:schemeClr val="accent2"/>
                </a:solidFill>
                <a:latin typeface="+mj-lt"/>
                <a:ea typeface="Calibri" pitchFamily="34" charset="0"/>
                <a:cs typeface="Arial" pitchFamily="34" charset="0"/>
              </a:rPr>
              <a:t>Definitions </a:t>
            </a:r>
          </a:p>
          <a:p>
            <a:pPr lvl="0" defTabSz="914400" fontAlgn="base">
              <a:spcBef>
                <a:spcPct val="0"/>
              </a:spcBef>
              <a:spcAft>
                <a:spcPct val="0"/>
              </a:spcAft>
            </a:pPr>
            <a:r>
              <a:rPr lang="en-GB" altLang="en-US" sz="2000" dirty="0" smtClean="0">
                <a:cs typeface="Arial" pitchFamily="34" charset="0"/>
              </a:rPr>
              <a:t>Use a paper or online dictionary to find out the meaning of each of your spelling words – can you write your own definition in your own words to explain what it means ?</a:t>
            </a:r>
          </a:p>
          <a:p>
            <a:pPr lvl="0" defTabSz="914400" fontAlgn="base">
              <a:spcBef>
                <a:spcPct val="0"/>
              </a:spcBef>
              <a:spcAft>
                <a:spcPct val="0"/>
              </a:spcAft>
            </a:pPr>
            <a:endParaRPr lang="en-GB" altLang="en-US" sz="2000" dirty="0" smtClean="0">
              <a:latin typeface="+mj-lt"/>
              <a:ea typeface="Calibri" pitchFamily="34" charset="0"/>
              <a:cs typeface="Arial" pitchFamily="34" charset="0"/>
            </a:endParaRPr>
          </a:p>
          <a:p>
            <a:pPr lvl="0" defTabSz="914400" fontAlgn="base">
              <a:spcBef>
                <a:spcPct val="0"/>
              </a:spcBef>
              <a:spcAft>
                <a:spcPct val="0"/>
              </a:spcAft>
            </a:pPr>
            <a:endParaRPr lang="en-GB" altLang="en-US" sz="2000" dirty="0" smtClean="0">
              <a:latin typeface="+mj-lt"/>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chemeClr val="accent2"/>
                </a:solidFill>
                <a:effectLst/>
                <a:latin typeface="+mj-lt"/>
                <a:cs typeface="Arial" pitchFamily="34" charset="0"/>
              </a:rPr>
              <a:t>Sentences</a:t>
            </a:r>
          </a:p>
          <a:p>
            <a:pPr lvl="0" defTabSz="914400" fontAlgn="base">
              <a:spcBef>
                <a:spcPct val="0"/>
              </a:spcBef>
              <a:spcAft>
                <a:spcPct val="0"/>
              </a:spcAft>
            </a:pPr>
            <a:r>
              <a:rPr lang="en-GB" altLang="en-US" sz="2000" dirty="0" smtClean="0">
                <a:ea typeface="Calibri" pitchFamily="34" charset="0"/>
                <a:cs typeface="Arial" pitchFamily="34" charset="0"/>
              </a:rPr>
              <a:t>Write </a:t>
            </a:r>
            <a:r>
              <a:rPr lang="en-GB" altLang="en-US" sz="2000" dirty="0">
                <a:ea typeface="Calibri" pitchFamily="34" charset="0"/>
                <a:cs typeface="Arial" pitchFamily="34" charset="0"/>
              </a:rPr>
              <a:t>a sentence </a:t>
            </a:r>
            <a:r>
              <a:rPr lang="en-GB" altLang="en-US" sz="2000" dirty="0" smtClean="0">
                <a:ea typeface="Calibri" pitchFamily="34" charset="0"/>
                <a:cs typeface="Arial" pitchFamily="34" charset="0"/>
              </a:rPr>
              <a:t>for each </a:t>
            </a:r>
            <a:r>
              <a:rPr lang="en-GB" altLang="en-US" sz="2000" dirty="0">
                <a:ea typeface="Calibri" pitchFamily="34" charset="0"/>
                <a:cs typeface="Arial" pitchFamily="34" charset="0"/>
              </a:rPr>
              <a:t>of your spellings. </a:t>
            </a:r>
            <a:endParaRPr lang="en-GB" altLang="en-US" sz="2000" dirty="0" smtClean="0">
              <a:ea typeface="Calibri" pitchFamily="34" charset="0"/>
              <a:cs typeface="Arial" pitchFamily="34" charset="0"/>
            </a:endParaRPr>
          </a:p>
          <a:p>
            <a:pPr lvl="0" defTabSz="914400" fontAlgn="base">
              <a:spcBef>
                <a:spcPct val="0"/>
              </a:spcBef>
              <a:spcAft>
                <a:spcPct val="0"/>
              </a:spcAft>
            </a:pPr>
            <a:r>
              <a:rPr lang="en-GB" altLang="en-US" sz="2000" b="1" dirty="0" smtClean="0">
                <a:ea typeface="Calibri" pitchFamily="34" charset="0"/>
                <a:cs typeface="Arial" pitchFamily="34" charset="0"/>
              </a:rPr>
              <a:t>Challenge</a:t>
            </a:r>
            <a:r>
              <a:rPr lang="en-GB" altLang="en-US" sz="2000" dirty="0">
                <a:ea typeface="Calibri" pitchFamily="34" charset="0"/>
                <a:cs typeface="Arial" pitchFamily="34" charset="0"/>
              </a:rPr>
              <a:t>: Can you include this </a:t>
            </a:r>
            <a:r>
              <a:rPr lang="en-GB" altLang="en-US" sz="2000" dirty="0" smtClean="0">
                <a:ea typeface="Calibri" pitchFamily="34" charset="0"/>
                <a:cs typeface="Arial" pitchFamily="34" charset="0"/>
              </a:rPr>
              <a:t>week’s</a:t>
            </a:r>
          </a:p>
          <a:p>
            <a:pPr lvl="0" defTabSz="914400" fontAlgn="base">
              <a:spcBef>
                <a:spcPct val="0"/>
              </a:spcBef>
              <a:spcAft>
                <a:spcPct val="0"/>
              </a:spcAft>
            </a:pPr>
            <a:r>
              <a:rPr lang="en-GB" altLang="en-US" sz="2000" dirty="0" smtClean="0">
                <a:ea typeface="Calibri" pitchFamily="34" charset="0"/>
                <a:cs typeface="Arial" pitchFamily="34" charset="0"/>
              </a:rPr>
              <a:t> </a:t>
            </a:r>
            <a:r>
              <a:rPr lang="en-GB" altLang="en-US" sz="2000" dirty="0">
                <a:ea typeface="Calibri" pitchFamily="34" charset="0"/>
                <a:cs typeface="Arial" pitchFamily="34" charset="0"/>
              </a:rPr>
              <a:t>SPAG focus in </a:t>
            </a:r>
            <a:r>
              <a:rPr lang="en-GB" altLang="en-US" sz="2000" dirty="0" smtClean="0">
                <a:ea typeface="Calibri" pitchFamily="34" charset="0"/>
                <a:cs typeface="Arial" pitchFamily="34" charset="0"/>
              </a:rPr>
              <a:t>one of your sentences? </a:t>
            </a:r>
          </a:p>
          <a:p>
            <a:pPr lvl="0" defTabSz="914400" fontAlgn="base">
              <a:spcBef>
                <a:spcPct val="0"/>
              </a:spcBef>
              <a:spcAft>
                <a:spcPct val="0"/>
              </a:spcAft>
            </a:pPr>
            <a:endParaRPr lang="en-GB" altLang="en-US" sz="2000" dirty="0" smtClean="0">
              <a:ea typeface="Calibri" pitchFamily="34" charset="0"/>
              <a:cs typeface="Arial" pitchFamily="34" charset="0"/>
            </a:endParaRPr>
          </a:p>
          <a:p>
            <a:endParaRPr lang="en-GB" sz="2000" dirty="0"/>
          </a:p>
          <a:p>
            <a:r>
              <a:rPr lang="en-GB" sz="2000" dirty="0"/>
              <a:t/>
            </a:r>
            <a:br>
              <a:rPr lang="en-GB" sz="2000" dirty="0"/>
            </a:br>
            <a:endParaRPr lang="en-GB" altLang="en-US" sz="2000" dirty="0">
              <a:ea typeface="Calibri"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174" y="2079320"/>
            <a:ext cx="7053670" cy="410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Mill Hill Primary  Logo">
            <a:extLst>
              <a:ext uri="{FF2B5EF4-FFF2-40B4-BE49-F238E27FC236}">
                <a16:creationId xmlns:a16="http://schemas.microsoft.com/office/drawing/2014/main" xmlns="" id="{16FED57B-8E5B-4F46-82D6-3F6CB900DD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71726" y="36627"/>
            <a:ext cx="1041118" cy="12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29561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482</TotalTime>
  <Words>817</Words>
  <Application>Microsoft Office PowerPoint</Application>
  <PresentationFormat>Custom</PresentationFormat>
  <Paragraphs>113</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Moore</dc:creator>
  <cp:lastModifiedBy>teacher</cp:lastModifiedBy>
  <cp:revision>59</cp:revision>
  <dcterms:created xsi:type="dcterms:W3CDTF">2020-06-11T08:26:58Z</dcterms:created>
  <dcterms:modified xsi:type="dcterms:W3CDTF">2020-07-12T19:03:31Z</dcterms:modified>
</cp:coreProperties>
</file>