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8"/>
  </p:notesMasterIdLst>
  <p:sldIdLst>
    <p:sldId id="264" r:id="rId2"/>
    <p:sldId id="265" r:id="rId3"/>
    <p:sldId id="262" r:id="rId4"/>
    <p:sldId id="273" r:id="rId5"/>
    <p:sldId id="291" r:id="rId6"/>
    <p:sldId id="293" r:id="rId7"/>
    <p:sldId id="256" r:id="rId8"/>
    <p:sldId id="260" r:id="rId9"/>
    <p:sldId id="290" r:id="rId10"/>
    <p:sldId id="281" r:id="rId11"/>
    <p:sldId id="292" r:id="rId12"/>
    <p:sldId id="271" r:id="rId13"/>
    <p:sldId id="277" r:id="rId14"/>
    <p:sldId id="288" r:id="rId15"/>
    <p:sldId id="289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063" autoAdjust="0"/>
  </p:normalViewPr>
  <p:slideViewPr>
    <p:cSldViewPr snapToGrid="0">
      <p:cViewPr varScale="1">
        <p:scale>
          <a:sx n="64" d="100"/>
          <a:sy n="64" d="100"/>
        </p:scale>
        <p:origin x="9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51AFE-E00B-4C54-971B-CAC494BC1EF1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88C04-6EF5-40AD-A09D-8EEA29D6A6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82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88C04-6EF5-40AD-A09D-8EEA29D6A64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47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88C04-6EF5-40AD-A09D-8EEA29D6A64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69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88C04-6EF5-40AD-A09D-8EEA29D6A64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01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386-8B12-4B95-92B8-B332866EB598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99BC-6A63-491D-AC03-02F7E5FE02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13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386-8B12-4B95-92B8-B332866EB598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99BC-6A63-491D-AC03-02F7E5FE02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18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386-8B12-4B95-92B8-B332866EB598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99BC-6A63-491D-AC03-02F7E5FE02A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1573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386-8B12-4B95-92B8-B332866EB598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99BC-6A63-491D-AC03-02F7E5FE02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116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386-8B12-4B95-92B8-B332866EB598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99BC-6A63-491D-AC03-02F7E5FE02AE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4554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386-8B12-4B95-92B8-B332866EB598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99BC-6A63-491D-AC03-02F7E5FE02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41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386-8B12-4B95-92B8-B332866EB598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99BC-6A63-491D-AC03-02F7E5FE02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550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386-8B12-4B95-92B8-B332866EB598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99BC-6A63-491D-AC03-02F7E5FE02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7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386-8B12-4B95-92B8-B332866EB598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99BC-6A63-491D-AC03-02F7E5FE02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22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386-8B12-4B95-92B8-B332866EB598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99BC-6A63-491D-AC03-02F7E5FE02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09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386-8B12-4B95-92B8-B332866EB598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99BC-6A63-491D-AC03-02F7E5FE02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019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386-8B12-4B95-92B8-B332866EB598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99BC-6A63-491D-AC03-02F7E5FE02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89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386-8B12-4B95-92B8-B332866EB598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99BC-6A63-491D-AC03-02F7E5FE02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105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386-8B12-4B95-92B8-B332866EB598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99BC-6A63-491D-AC03-02F7E5FE02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9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386-8B12-4B95-92B8-B332866EB598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99BC-6A63-491D-AC03-02F7E5FE02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5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66386-8B12-4B95-92B8-B332866EB598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599BC-6A63-491D-AC03-02F7E5FE02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5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66386-8B12-4B95-92B8-B332866EB598}" type="datetimeFigureOut">
              <a:rPr lang="en-GB" smtClean="0"/>
              <a:t>07/07/2020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A599BC-6A63-491D-AC03-02F7E5FE02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42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play.ttrockstars.com/auth/school/studen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s://classroom.thenational.academy/lessons/decimals-to-use-mental-multiplication-strategies" TargetMode="External"/><Relationship Id="rId7" Type="http://schemas.openxmlformats.org/officeDocument/2006/relationships/hyperlink" Target="https://classroom.thenational.academy/lessons/decimals-to-solve-long-multiplication-problem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lassroom.thenational.academy/lessons/decimals-to-solve-three-by-two-digit-multiplication" TargetMode="External"/><Relationship Id="rId5" Type="http://schemas.openxmlformats.org/officeDocument/2006/relationships/hyperlink" Target="https://classroom.thenational.academy/lessons/decimals-to-represent-two-digit-multiplication" TargetMode="External"/><Relationship Id="rId4" Type="http://schemas.openxmlformats.org/officeDocument/2006/relationships/hyperlink" Target="https://classroom.thenational.academy/lessons/decimals-to-solve-and-represent-decimal-problem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84874A-E090-4982-91B2-C64B1BD01FB9}"/>
              </a:ext>
            </a:extLst>
          </p:cNvPr>
          <p:cNvSpPr txBox="1"/>
          <p:nvPr/>
        </p:nvSpPr>
        <p:spPr>
          <a:xfrm>
            <a:off x="3953959" y="0"/>
            <a:ext cx="4284082" cy="962526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pPr algn="ctr" defTabSz="914411">
              <a:lnSpc>
                <a:spcPct val="90000"/>
              </a:lnSpc>
              <a:spcBef>
                <a:spcPct val="0"/>
              </a:spcBef>
              <a:spcAft>
                <a:spcPts val="601"/>
              </a:spcAft>
            </a:pPr>
            <a:r>
              <a:rPr lang="en-US" sz="1801" b="1" u="sng" dirty="0">
                <a:latin typeface="+mj-lt"/>
                <a:ea typeface="+mj-ea"/>
                <a:cs typeface="+mj-cs"/>
              </a:rPr>
              <a:t>Week 5</a:t>
            </a:r>
          </a:p>
          <a:p>
            <a:pPr algn="ctr" defTabSz="914411">
              <a:lnSpc>
                <a:spcPct val="90000"/>
              </a:lnSpc>
              <a:spcBef>
                <a:spcPct val="0"/>
              </a:spcBef>
              <a:spcAft>
                <a:spcPts val="601"/>
              </a:spcAft>
            </a:pPr>
            <a:r>
              <a:rPr lang="en-US" sz="1801" b="1" u="sng" dirty="0">
                <a:latin typeface="+mj-lt"/>
                <a:ea typeface="+mj-ea"/>
                <a:cs typeface="+mj-cs"/>
              </a:rPr>
              <a:t>Year 5 – </a:t>
            </a:r>
            <a:r>
              <a:rPr lang="en-US" sz="1801" b="1" u="sng" dirty="0" err="1">
                <a:latin typeface="+mj-lt"/>
                <a:ea typeface="+mj-ea"/>
                <a:cs typeface="+mj-cs"/>
              </a:rPr>
              <a:t>Maths</a:t>
            </a:r>
            <a:r>
              <a:rPr lang="en-US" sz="1801" b="1" u="sng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DBEB98-2534-428C-AF10-DC0A4721C60B}"/>
              </a:ext>
            </a:extLst>
          </p:cNvPr>
          <p:cNvSpPr/>
          <p:nvPr/>
        </p:nvSpPr>
        <p:spPr>
          <a:xfrm>
            <a:off x="1041121" y="785979"/>
            <a:ext cx="9610839" cy="5271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ysClr val="windowText" lastClr="000000"/>
                </a:solidFill>
              </a:rPr>
              <a:t>This week in </a:t>
            </a:r>
            <a:r>
              <a:rPr lang="en-GB" sz="2400" dirty="0">
                <a:solidFill>
                  <a:sysClr val="windowText" lastClr="000000"/>
                </a:solidFill>
              </a:rPr>
              <a:t>Year 5, we are focusing on decimals. We will be representing and solving problems that include decimals. We will look at 2 digit by 3 digit multiplication and use long multiplication to solve problems.</a:t>
            </a:r>
            <a:endParaRPr lang="en-GB" sz="2800" dirty="0">
              <a:solidFill>
                <a:schemeClr val="accent5"/>
              </a:solidFill>
            </a:endParaRPr>
          </a:p>
          <a:p>
            <a:endParaRPr lang="en-GB" sz="2800" dirty="0">
              <a:solidFill>
                <a:schemeClr val="accent5"/>
              </a:solidFill>
            </a:endParaRPr>
          </a:p>
          <a:p>
            <a:endParaRPr lang="en-GB" sz="2800" dirty="0">
              <a:solidFill>
                <a:schemeClr val="accent5"/>
              </a:solidFill>
            </a:endParaRPr>
          </a:p>
          <a:p>
            <a:endParaRPr lang="en-GB" sz="2800" dirty="0">
              <a:solidFill>
                <a:schemeClr val="accent5"/>
              </a:solidFill>
            </a:endParaRPr>
          </a:p>
          <a:p>
            <a:endParaRPr lang="en-GB" sz="2800" dirty="0">
              <a:solidFill>
                <a:schemeClr val="accent5"/>
              </a:solidFill>
            </a:endParaRPr>
          </a:p>
          <a:p>
            <a:endParaRPr lang="en-GB" sz="2800" dirty="0">
              <a:solidFill>
                <a:schemeClr val="accent5"/>
              </a:solidFill>
            </a:endParaRPr>
          </a:p>
          <a:p>
            <a:r>
              <a:rPr lang="en-GB" sz="2800" dirty="0">
                <a:solidFill>
                  <a:schemeClr val="accent5"/>
                </a:solidFill>
              </a:rPr>
              <a:t>Remember to use TT </a:t>
            </a:r>
            <a:r>
              <a:rPr lang="en-GB" sz="2800" dirty="0" err="1">
                <a:solidFill>
                  <a:schemeClr val="accent5"/>
                </a:solidFill>
              </a:rPr>
              <a:t>Rockstars</a:t>
            </a:r>
            <a:r>
              <a:rPr lang="en-GB" sz="2800" dirty="0">
                <a:solidFill>
                  <a:schemeClr val="accent5"/>
                </a:solidFill>
              </a:rPr>
              <a:t> to practise your times tables! </a:t>
            </a:r>
            <a:r>
              <a:rPr lang="en-GB" sz="2800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https://play.ttrockstars.com/auth/school/student</a:t>
            </a:r>
            <a:endParaRPr lang="en-GB" sz="2800" dirty="0">
              <a:solidFill>
                <a:schemeClr val="accent5"/>
              </a:solidFill>
            </a:endParaRPr>
          </a:p>
        </p:txBody>
      </p:sp>
      <p:pic>
        <p:nvPicPr>
          <p:cNvPr id="9" name="Picture 2" descr="Mill Hill Primary  Logo">
            <a:extLst>
              <a:ext uri="{FF2B5EF4-FFF2-40B4-BE49-F238E27FC236}">
                <a16:creationId xmlns:a16="http://schemas.microsoft.com/office/drawing/2014/main" id="{16FED57B-8E5B-4F46-82D6-3F6CB900D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17044"/>
            <a:ext cx="1041118" cy="12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food&#10;&#10;Description automatically generated">
            <a:extLst>
              <a:ext uri="{FF2B5EF4-FFF2-40B4-BE49-F238E27FC236}">
                <a16:creationId xmlns:a16="http://schemas.microsoft.com/office/drawing/2014/main" id="{EC4BCAF8-8876-44E6-BB80-5A6E77CA8F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4" r="2881" b="25199"/>
          <a:stretch/>
        </p:blipFill>
        <p:spPr>
          <a:xfrm>
            <a:off x="7563483" y="3134862"/>
            <a:ext cx="1769401" cy="75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0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28888-D00B-4076-B9E1-DD95894BE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543951"/>
          </a:xfrm>
        </p:spPr>
        <p:txBody>
          <a:bodyPr>
            <a:normAutofit fontScale="90000"/>
          </a:bodyPr>
          <a:lstStyle/>
          <a:p>
            <a:r>
              <a:rPr lang="en-GB" dirty="0"/>
              <a:t>Try this worksheet</a:t>
            </a:r>
          </a:p>
        </p:txBody>
      </p:sp>
      <p:pic>
        <p:nvPicPr>
          <p:cNvPr id="5" name="Picture 2" descr="Mill Hill Primary  Logo">
            <a:extLst>
              <a:ext uri="{FF2B5EF4-FFF2-40B4-BE49-F238E27FC236}">
                <a16:creationId xmlns:a16="http://schemas.microsoft.com/office/drawing/2014/main" id="{078DEC9C-AAD4-4A46-AEA3-1CB69D2D5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0882" y="5607716"/>
            <a:ext cx="1041118" cy="12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379CAF-330C-42A1-BFB6-D011769A3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1" y="543950"/>
            <a:ext cx="11362732" cy="631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59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42F45-0E30-47C7-B8BC-7504F679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GB" dirty="0"/>
              <a:t>Answers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B33C3ED-105A-4F06-AE5C-37FACB1E2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60400"/>
            <a:ext cx="11040258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60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3825-BDA4-45B2-AF27-7B7577978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GB" dirty="0"/>
              <a:t>Try this worksheet</a:t>
            </a:r>
          </a:p>
        </p:txBody>
      </p:sp>
      <p:pic>
        <p:nvPicPr>
          <p:cNvPr id="6" name="Picture 2" descr="Mill Hill Primary  Logo">
            <a:extLst>
              <a:ext uri="{FF2B5EF4-FFF2-40B4-BE49-F238E27FC236}">
                <a16:creationId xmlns:a16="http://schemas.microsoft.com/office/drawing/2014/main" id="{BB35D18C-6768-4AF3-BF60-EDF49C5FD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07716"/>
            <a:ext cx="1041118" cy="12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C59D60-5D73-4B73-B019-BD4A8AB0B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334" y="0"/>
            <a:ext cx="6072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76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C6E97-6F4F-4FA3-962F-717F9F894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7853"/>
            <a:ext cx="8596668" cy="1320800"/>
          </a:xfrm>
        </p:spPr>
        <p:txBody>
          <a:bodyPr/>
          <a:lstStyle/>
          <a:p>
            <a:r>
              <a:rPr lang="en-GB" dirty="0"/>
              <a:t>Try this worksheet</a:t>
            </a:r>
          </a:p>
        </p:txBody>
      </p:sp>
      <p:pic>
        <p:nvPicPr>
          <p:cNvPr id="6" name="Picture 2" descr="Mill Hill Primary  Logo">
            <a:extLst>
              <a:ext uri="{FF2B5EF4-FFF2-40B4-BE49-F238E27FC236}">
                <a16:creationId xmlns:a16="http://schemas.microsoft.com/office/drawing/2014/main" id="{247D2BA9-BCB9-49A5-AB0C-C7CAD2A6E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07716"/>
            <a:ext cx="1041118" cy="12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955C12-7B77-4CC5-9534-2415D4FEAB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128"/>
          <a:stretch/>
        </p:blipFill>
        <p:spPr>
          <a:xfrm>
            <a:off x="0" y="552547"/>
            <a:ext cx="5674210" cy="4798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DA3865-F42E-429D-A5DF-E3C23601B4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5222"/>
          <a:stretch/>
        </p:blipFill>
        <p:spPr>
          <a:xfrm>
            <a:off x="6582483" y="491849"/>
            <a:ext cx="5674210" cy="63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57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5E50-0607-4866-A21B-E113FA1C2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8" y="0"/>
            <a:ext cx="8596668" cy="1320800"/>
          </a:xfrm>
        </p:spPr>
        <p:txBody>
          <a:bodyPr/>
          <a:lstStyle/>
          <a:p>
            <a:r>
              <a:rPr lang="en-GB" dirty="0"/>
              <a:t>Try this worksheet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43FA6C-FCC4-4279-A591-368C27FF2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08" y="660400"/>
            <a:ext cx="7367512" cy="6250024"/>
          </a:xfrm>
          <a:prstGeom prst="rect">
            <a:avLst/>
          </a:prstGeom>
        </p:spPr>
      </p:pic>
      <p:pic>
        <p:nvPicPr>
          <p:cNvPr id="6" name="Picture 2" descr="Mill Hill Primary  Logo">
            <a:extLst>
              <a:ext uri="{FF2B5EF4-FFF2-40B4-BE49-F238E27FC236}">
                <a16:creationId xmlns:a16="http://schemas.microsoft.com/office/drawing/2014/main" id="{C1A56C64-F080-4C1C-8E8E-A7FEBC4E2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0882" y="5607716"/>
            <a:ext cx="1041118" cy="12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990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A6A56-8D00-4DDB-85A8-A1F42D089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GB" dirty="0"/>
              <a:t>Answers</a:t>
            </a:r>
          </a:p>
        </p:txBody>
      </p:sp>
      <p:pic>
        <p:nvPicPr>
          <p:cNvPr id="5" name="Picture 2" descr="Mill Hill Primary  Logo">
            <a:extLst>
              <a:ext uri="{FF2B5EF4-FFF2-40B4-BE49-F238E27FC236}">
                <a16:creationId xmlns:a16="http://schemas.microsoft.com/office/drawing/2014/main" id="{1E90EDD8-EDF8-4F01-8FBA-169E4B2DB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0882" y="5607716"/>
            <a:ext cx="1041118" cy="12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6E47A63-8EA2-4BC6-9119-BDEB1FF5D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60400"/>
            <a:ext cx="8961559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74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2B2534F-92EB-4585-A26D-421CA423C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6"/>
          <a:stretch/>
        </p:blipFill>
        <p:spPr>
          <a:xfrm>
            <a:off x="104931" y="609511"/>
            <a:ext cx="6096000" cy="7258939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378816D-96F1-4CF5-8419-E83C3FCA4C9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744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/>
              <a:t>Remember to practise your times tables.</a:t>
            </a:r>
          </a:p>
        </p:txBody>
      </p:sp>
      <p:pic>
        <p:nvPicPr>
          <p:cNvPr id="9" name="Picture 8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6175F76-6225-4AE8-A143-0B6B40B7D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654818"/>
            <a:ext cx="6096001" cy="6495067"/>
          </a:xfrm>
          <a:prstGeom prst="rect">
            <a:avLst/>
          </a:prstGeom>
        </p:spPr>
      </p:pic>
      <p:pic>
        <p:nvPicPr>
          <p:cNvPr id="7" name="Picture 6" descr="A picture containing food&#10;&#10;Description automatically generated">
            <a:extLst>
              <a:ext uri="{FF2B5EF4-FFF2-40B4-BE49-F238E27FC236}">
                <a16:creationId xmlns:a16="http://schemas.microsoft.com/office/drawing/2014/main" id="{214F98E5-C6D8-4612-82A7-D79AF9F082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4" r="2881" b="25199"/>
          <a:stretch/>
        </p:blipFill>
        <p:spPr>
          <a:xfrm>
            <a:off x="4854539" y="71886"/>
            <a:ext cx="2071807" cy="879002"/>
          </a:xfrm>
          <a:prstGeom prst="rect">
            <a:avLst/>
          </a:prstGeom>
        </p:spPr>
      </p:pic>
      <p:pic>
        <p:nvPicPr>
          <p:cNvPr id="8" name="Picture 2" descr="Mill Hill Primary  Logo">
            <a:extLst>
              <a:ext uri="{FF2B5EF4-FFF2-40B4-BE49-F238E27FC236}">
                <a16:creationId xmlns:a16="http://schemas.microsoft.com/office/drawing/2014/main" id="{7DA00C98-8FE4-4083-8DB1-8C4871042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0326" y="116523"/>
            <a:ext cx="1041118" cy="12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73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84874A-E090-4982-91B2-C64B1BD01FB9}"/>
              </a:ext>
            </a:extLst>
          </p:cNvPr>
          <p:cNvSpPr txBox="1"/>
          <p:nvPr/>
        </p:nvSpPr>
        <p:spPr>
          <a:xfrm>
            <a:off x="3953959" y="0"/>
            <a:ext cx="4284082" cy="962526"/>
          </a:xfrm>
          <a:prstGeom prst="rect">
            <a:avLst/>
          </a:prstGeom>
        </p:spPr>
        <p:txBody>
          <a:bodyPr vert="horz" lIns="91440" tIns="45721" rIns="91440" bIns="45721" rtlCol="0" anchor="ctr">
            <a:normAutofit/>
          </a:bodyPr>
          <a:lstStyle/>
          <a:p>
            <a:pPr algn="ctr" defTabSz="914411">
              <a:lnSpc>
                <a:spcPct val="90000"/>
              </a:lnSpc>
              <a:spcBef>
                <a:spcPct val="0"/>
              </a:spcBef>
              <a:spcAft>
                <a:spcPts val="601"/>
              </a:spcAft>
            </a:pPr>
            <a:r>
              <a:rPr lang="en-US" sz="1801" b="1" u="sng" dirty="0">
                <a:latin typeface="+mj-lt"/>
                <a:ea typeface="+mj-ea"/>
                <a:cs typeface="+mj-cs"/>
              </a:rPr>
              <a:t>Week 5  </a:t>
            </a:r>
          </a:p>
          <a:p>
            <a:pPr algn="ctr" defTabSz="914411">
              <a:lnSpc>
                <a:spcPct val="90000"/>
              </a:lnSpc>
              <a:spcBef>
                <a:spcPct val="0"/>
              </a:spcBef>
              <a:spcAft>
                <a:spcPts val="601"/>
              </a:spcAft>
            </a:pPr>
            <a:r>
              <a:rPr lang="en-US" sz="1801" b="1" u="sng" dirty="0">
                <a:latin typeface="+mj-lt"/>
                <a:ea typeface="+mj-ea"/>
                <a:cs typeface="+mj-cs"/>
              </a:rPr>
              <a:t>Year 5 – </a:t>
            </a:r>
            <a:r>
              <a:rPr lang="en-US" sz="1801" b="1" u="sng" dirty="0" err="1">
                <a:latin typeface="+mj-lt"/>
                <a:ea typeface="+mj-ea"/>
                <a:cs typeface="+mj-cs"/>
              </a:rPr>
              <a:t>Maths</a:t>
            </a:r>
            <a:r>
              <a:rPr lang="en-US" sz="1801" b="1" u="sng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DBEB98-2534-428C-AF10-DC0A4721C60B}"/>
              </a:ext>
            </a:extLst>
          </p:cNvPr>
          <p:cNvSpPr/>
          <p:nvPr/>
        </p:nvSpPr>
        <p:spPr>
          <a:xfrm>
            <a:off x="1041121" y="971931"/>
            <a:ext cx="9610839" cy="5271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ysClr val="windowText" lastClr="000000"/>
                </a:solidFill>
              </a:rPr>
              <a:t>On the following page you will find links to home learning work set for Monday - Friday…</a:t>
            </a:r>
          </a:p>
          <a:p>
            <a:pPr marL="342904" indent="-34290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ysClr val="windowText" lastClr="000000"/>
                </a:solidFill>
              </a:rPr>
              <a:t>On each link, you will find a </a:t>
            </a:r>
            <a:r>
              <a:rPr lang="en-GB" sz="2000" b="1" dirty="0">
                <a:solidFill>
                  <a:schemeClr val="accent2"/>
                </a:solidFill>
              </a:rPr>
              <a:t>15 minute teaching video </a:t>
            </a:r>
            <a:r>
              <a:rPr lang="en-GB" sz="2000" dirty="0">
                <a:solidFill>
                  <a:sysClr val="windowText" lastClr="000000"/>
                </a:solidFill>
              </a:rPr>
              <a:t>- make sure that you have  a pencil and paper ready in case you're asked to write anything down.</a:t>
            </a:r>
          </a:p>
          <a:p>
            <a:pPr marL="342904" indent="-34290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ysClr val="windowText" lastClr="000000"/>
                </a:solidFill>
              </a:rPr>
              <a:t>Click </a:t>
            </a:r>
            <a:r>
              <a:rPr lang="en-GB" sz="2000" i="1" dirty="0">
                <a:solidFill>
                  <a:schemeClr val="accent2"/>
                </a:solidFill>
              </a:rPr>
              <a:t>next</a:t>
            </a:r>
            <a:r>
              <a:rPr lang="en-GB" sz="2000" dirty="0">
                <a:solidFill>
                  <a:sysClr val="windowText" lastClr="000000"/>
                </a:solidFill>
              </a:rPr>
              <a:t> to turn to the following page and bring up the </a:t>
            </a:r>
            <a:r>
              <a:rPr lang="en-GB" sz="2000" b="1" dirty="0">
                <a:solidFill>
                  <a:schemeClr val="accent2"/>
                </a:solidFill>
              </a:rPr>
              <a:t>activity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>
                <a:solidFill>
                  <a:sysClr val="windowText" lastClr="000000"/>
                </a:solidFill>
              </a:rPr>
              <a:t>that you can complete online or print off.</a:t>
            </a:r>
          </a:p>
          <a:p>
            <a:pPr marL="342904" indent="-34290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ysClr val="windowText" lastClr="000000"/>
                </a:solidFill>
              </a:rPr>
              <a:t>Before finishing the work, test your knowledge with the </a:t>
            </a:r>
            <a:r>
              <a:rPr lang="en-GB" sz="2000" b="1" dirty="0">
                <a:solidFill>
                  <a:schemeClr val="accent2"/>
                </a:solidFill>
              </a:rPr>
              <a:t>quiz</a:t>
            </a:r>
            <a:r>
              <a:rPr lang="en-GB" sz="2000" dirty="0">
                <a:solidFill>
                  <a:sysClr val="windowText" lastClr="000000"/>
                </a:solidFill>
              </a:rPr>
              <a:t>.</a:t>
            </a:r>
          </a:p>
          <a:p>
            <a:pPr marL="342904" indent="-34290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ysClr val="windowText" lastClr="000000"/>
                </a:solidFill>
              </a:rPr>
              <a:t>At the end of the Week 5, come back and try the </a:t>
            </a:r>
            <a:r>
              <a:rPr lang="en-GB" sz="2000" b="1" dirty="0">
                <a:solidFill>
                  <a:schemeClr val="accent2"/>
                </a:solidFill>
              </a:rPr>
              <a:t>challenge sheet -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ysClr val="windowText" lastClr="000000"/>
                </a:solidFill>
              </a:rPr>
              <a:t>    </a:t>
            </a:r>
            <a:r>
              <a:rPr lang="en-GB" sz="2000" b="1" dirty="0">
                <a:solidFill>
                  <a:schemeClr val="accent2"/>
                </a:solidFill>
              </a:rPr>
              <a:t>‘Magical Maths’ </a:t>
            </a:r>
            <a:r>
              <a:rPr lang="en-GB" sz="2000" dirty="0">
                <a:solidFill>
                  <a:sysClr val="windowText" lastClr="000000"/>
                </a:solidFill>
              </a:rPr>
              <a:t>to see how much you have remembered.</a:t>
            </a:r>
          </a:p>
          <a:p>
            <a:pPr marL="342904" indent="-34290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ysClr val="windowText" lastClr="000000"/>
                </a:solidFill>
              </a:rPr>
              <a:t>Want some extra challenges? Try the </a:t>
            </a:r>
            <a:r>
              <a:rPr lang="en-GB" sz="2000" b="1" dirty="0">
                <a:solidFill>
                  <a:schemeClr val="accent2"/>
                </a:solidFill>
              </a:rPr>
              <a:t>worksheets </a:t>
            </a:r>
            <a:r>
              <a:rPr lang="en-GB" sz="2000" b="1" dirty="0">
                <a:solidFill>
                  <a:sysClr val="windowText" lastClr="000000"/>
                </a:solidFill>
              </a:rPr>
              <a:t>towards </a:t>
            </a:r>
            <a:r>
              <a:rPr lang="en-GB" sz="2000" dirty="0">
                <a:solidFill>
                  <a:sysClr val="windowText" lastClr="000000"/>
                </a:solidFill>
              </a:rPr>
              <a:t>the end of the PowerPoint.</a:t>
            </a:r>
          </a:p>
        </p:txBody>
      </p:sp>
      <p:pic>
        <p:nvPicPr>
          <p:cNvPr id="9" name="Picture 2" descr="Mill Hill Primary  Logo">
            <a:extLst>
              <a:ext uri="{FF2B5EF4-FFF2-40B4-BE49-F238E27FC236}">
                <a16:creationId xmlns:a16="http://schemas.microsoft.com/office/drawing/2014/main" id="{16FED57B-8E5B-4F46-82D6-3F6CB900D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17044"/>
            <a:ext cx="1041118" cy="12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59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84874A-E090-4982-91B2-C64B1BD01FB9}"/>
              </a:ext>
            </a:extLst>
          </p:cNvPr>
          <p:cNvSpPr txBox="1"/>
          <p:nvPr/>
        </p:nvSpPr>
        <p:spPr>
          <a:xfrm>
            <a:off x="3953959" y="0"/>
            <a:ext cx="4284082" cy="962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5 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Year 5 – </a:t>
            </a:r>
            <a:r>
              <a:rPr lang="en-US" b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Maths</a:t>
            </a:r>
            <a:r>
              <a:rPr lang="en-US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DBEB98-2534-428C-AF10-DC0A4721C60B}"/>
              </a:ext>
            </a:extLst>
          </p:cNvPr>
          <p:cNvSpPr/>
          <p:nvPr/>
        </p:nvSpPr>
        <p:spPr>
          <a:xfrm>
            <a:off x="1041119" y="785979"/>
            <a:ext cx="11150881" cy="60549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Monday</a:t>
            </a:r>
            <a:r>
              <a:rPr lang="en-GB" sz="2400" b="1" u="sng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>
                <a:solidFill>
                  <a:sysClr val="windowText" lastClr="000000"/>
                </a:solidFill>
              </a:rPr>
              <a:t> - </a:t>
            </a:r>
            <a:r>
              <a:rPr lang="en-US" b="1" dirty="0"/>
              <a:t> To use mental multiplication strategies</a:t>
            </a:r>
          </a:p>
          <a:p>
            <a:r>
              <a:rPr lang="en-US" b="1" dirty="0">
                <a:hlinkClick r:id="rId3"/>
              </a:rPr>
              <a:t>https://classroom.thenational.academy/lessons/decimals-to-use-mental-multiplication-strategies</a:t>
            </a:r>
            <a:endParaRPr lang="en-US" b="1" dirty="0"/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u="sng" dirty="0">
                <a:solidFill>
                  <a:sysClr val="windowText" lastClr="000000"/>
                </a:solidFill>
              </a:rPr>
              <a:t>Tuesday</a:t>
            </a:r>
            <a:r>
              <a:rPr lang="en-GB" sz="2400" b="1" u="sng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>
                <a:solidFill>
                  <a:sysClr val="windowText" lastClr="000000"/>
                </a:solidFill>
              </a:rPr>
              <a:t>-  </a:t>
            </a:r>
            <a:r>
              <a:rPr lang="en-US" b="1" dirty="0"/>
              <a:t>To solve and represent decimal problems.</a:t>
            </a:r>
          </a:p>
          <a:p>
            <a:r>
              <a:rPr lang="en-GB" b="1" u="sng" dirty="0">
                <a:solidFill>
                  <a:sysClr val="windowText" lastClr="000000"/>
                </a:solidFill>
                <a:hlinkClick r:id="rId4"/>
              </a:rPr>
              <a:t>https://classroom.thenational.academy/lessons/decimals-to-solve-and-represent-decimal-problems</a:t>
            </a:r>
            <a:endParaRPr lang="en-GB" b="1" u="sng" dirty="0">
              <a:solidFill>
                <a:sysClr val="windowText" lastClr="000000"/>
              </a:solidFill>
            </a:endParaRPr>
          </a:p>
          <a:p>
            <a:endParaRPr lang="en-GB" b="1" u="sng" dirty="0">
              <a:solidFill>
                <a:sysClr val="windowText" lastClr="000000"/>
              </a:solidFill>
            </a:endParaRPr>
          </a:p>
          <a:p>
            <a:r>
              <a:rPr lang="en-GB" b="1" u="sng" dirty="0">
                <a:solidFill>
                  <a:sysClr val="windowText" lastClr="000000"/>
                </a:solidFill>
              </a:rPr>
              <a:t>Wednesday</a:t>
            </a:r>
            <a:r>
              <a:rPr lang="en-GB" sz="2400" b="1" dirty="0">
                <a:solidFill>
                  <a:sysClr val="windowText" lastClr="000000"/>
                </a:solidFill>
              </a:rPr>
              <a:t> – </a:t>
            </a:r>
            <a:r>
              <a:rPr lang="en-GB" b="1" dirty="0"/>
              <a:t>To represent two digit multiplication</a:t>
            </a:r>
          </a:p>
          <a:p>
            <a:r>
              <a:rPr lang="en-GB" b="1" dirty="0">
                <a:hlinkClick r:id="rId5"/>
              </a:rPr>
              <a:t>https://classroom.thenational.academy/lessons/decimals-to-represent-two-digit-multiplication</a:t>
            </a:r>
            <a:endParaRPr lang="en-GB" b="1" dirty="0"/>
          </a:p>
          <a:p>
            <a:endParaRPr lang="en-US" u="sng" dirty="0"/>
          </a:p>
          <a:p>
            <a:r>
              <a:rPr lang="fr-FR" b="1" u="sng" dirty="0"/>
              <a:t>Thursday </a:t>
            </a:r>
            <a:r>
              <a:rPr lang="fr-FR" b="1" dirty="0"/>
              <a:t>– To solve </a:t>
            </a:r>
            <a:r>
              <a:rPr lang="fr-FR" b="1" dirty="0" err="1"/>
              <a:t>three</a:t>
            </a:r>
            <a:r>
              <a:rPr lang="fr-FR" b="1" dirty="0"/>
              <a:t> by </a:t>
            </a:r>
            <a:r>
              <a:rPr lang="fr-FR" b="1" dirty="0" err="1"/>
              <a:t>two</a:t>
            </a:r>
            <a:r>
              <a:rPr lang="fr-FR" b="1" dirty="0"/>
              <a:t> digit multiplication</a:t>
            </a:r>
          </a:p>
          <a:p>
            <a:r>
              <a:rPr lang="en-GB" b="1" u="sng" dirty="0">
                <a:solidFill>
                  <a:sysClr val="windowText" lastClr="000000"/>
                </a:solidFill>
                <a:hlinkClick r:id="rId6"/>
              </a:rPr>
              <a:t>https://classroom.thenational.academy/lessons/decimals-to-solve-three-by-two-digit-multiplication</a:t>
            </a:r>
            <a:endParaRPr lang="en-GB" b="1" u="sng" dirty="0">
              <a:solidFill>
                <a:sysClr val="windowText" lastClr="000000"/>
              </a:solidFill>
            </a:endParaRPr>
          </a:p>
          <a:p>
            <a:endParaRPr lang="en-GB" b="1" u="sng" dirty="0">
              <a:solidFill>
                <a:sysClr val="windowText" lastClr="000000"/>
              </a:solidFill>
            </a:endParaRPr>
          </a:p>
          <a:p>
            <a:r>
              <a:rPr lang="en-GB" b="1" u="sng" dirty="0">
                <a:solidFill>
                  <a:sysClr val="windowText" lastClr="000000"/>
                </a:solidFill>
              </a:rPr>
              <a:t>Friday</a:t>
            </a:r>
            <a:r>
              <a:rPr lang="en-GB" b="1" dirty="0">
                <a:solidFill>
                  <a:sysClr val="windowText" lastClr="000000"/>
                </a:solidFill>
              </a:rPr>
              <a:t> – To solve long multiplication problems</a:t>
            </a:r>
          </a:p>
          <a:p>
            <a:r>
              <a:rPr lang="en-GB" u="sng" dirty="0">
                <a:solidFill>
                  <a:sysClr val="windowText" lastClr="000000"/>
                </a:solidFill>
                <a:hlinkClick r:id="rId7"/>
              </a:rPr>
              <a:t>https://classroom.thenational.academy/lessons/decimals-to-solve-long-multiplication-problems</a:t>
            </a:r>
            <a:endParaRPr lang="en-GB" u="sng" dirty="0">
              <a:solidFill>
                <a:sysClr val="windowText" lastClr="000000"/>
              </a:solidFill>
            </a:endParaRPr>
          </a:p>
          <a:p>
            <a:endParaRPr lang="en-GB" u="sng" dirty="0">
              <a:solidFill>
                <a:sysClr val="windowText" lastClr="000000"/>
              </a:solidFill>
            </a:endParaRPr>
          </a:p>
          <a:p>
            <a:r>
              <a:rPr lang="en-GB" b="1" u="sng" dirty="0">
                <a:solidFill>
                  <a:sysClr val="windowText" lastClr="000000"/>
                </a:solidFill>
              </a:rPr>
              <a:t>Challenge sheet</a:t>
            </a:r>
          </a:p>
          <a:p>
            <a:r>
              <a:rPr lang="en-GB" dirty="0">
                <a:solidFill>
                  <a:sysClr val="windowText" lastClr="000000"/>
                </a:solidFill>
              </a:rPr>
              <a:t>To test what you have learnt, complete the ‘Magical Maths’ sheet on the next page and then mark your own work.</a:t>
            </a:r>
          </a:p>
        </p:txBody>
      </p:sp>
      <p:pic>
        <p:nvPicPr>
          <p:cNvPr id="9" name="Picture 2" descr="Mill Hill Primary  Logo">
            <a:extLst>
              <a:ext uri="{FF2B5EF4-FFF2-40B4-BE49-F238E27FC236}">
                <a16:creationId xmlns:a16="http://schemas.microsoft.com/office/drawing/2014/main" id="{16FED57B-8E5B-4F46-82D6-3F6CB900D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7043"/>
            <a:ext cx="1041118" cy="12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48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Mill Hill Primary  Logo">
            <a:extLst>
              <a:ext uri="{FF2B5EF4-FFF2-40B4-BE49-F238E27FC236}">
                <a16:creationId xmlns:a16="http://schemas.microsoft.com/office/drawing/2014/main" id="{CD80B101-113B-4E2B-97B5-A4165D69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07716"/>
            <a:ext cx="1041118" cy="12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B32A15-40C1-4623-AB61-37CF2E90B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357" y="433387"/>
            <a:ext cx="8226743" cy="540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90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1733DA-8A99-4C22-8A06-17E1DBEFCDD3}"/>
              </a:ext>
            </a:extLst>
          </p:cNvPr>
          <p:cNvSpPr/>
          <p:nvPr/>
        </p:nvSpPr>
        <p:spPr>
          <a:xfrm>
            <a:off x="4272666" y="3607593"/>
            <a:ext cx="1289934" cy="2786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AB1022-19DC-420E-AA6E-222ED2CDA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47" y="518722"/>
            <a:ext cx="5213376" cy="49651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805F42-DE47-4411-AEEB-94C4BB2DBEFA}"/>
              </a:ext>
            </a:extLst>
          </p:cNvPr>
          <p:cNvSpPr/>
          <p:nvPr/>
        </p:nvSpPr>
        <p:spPr>
          <a:xfrm>
            <a:off x="5892383" y="1113500"/>
            <a:ext cx="419599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A0A0A"/>
                </a:solidFill>
                <a:latin typeface="&amp;quot"/>
              </a:rPr>
              <a:t>How do we multiply a 3-digit number by a 2-digit number?</a:t>
            </a:r>
          </a:p>
          <a:p>
            <a:br>
              <a:rPr lang="en-US" dirty="0"/>
            </a:br>
            <a:r>
              <a:rPr lang="en-US" dirty="0">
                <a:solidFill>
                  <a:srgbClr val="0A0A0A"/>
                </a:solidFill>
                <a:latin typeface="Lucida Sans Unicode" panose="020B0602030504020204" pitchFamily="34" charset="0"/>
              </a:rPr>
              <a:t>1. Multiply by the number in the ones place.</a:t>
            </a:r>
          </a:p>
          <a:p>
            <a:br>
              <a:rPr lang="en-US" dirty="0"/>
            </a:br>
            <a:r>
              <a:rPr lang="en-US" dirty="0">
                <a:solidFill>
                  <a:srgbClr val="0A0A0A"/>
                </a:solidFill>
                <a:latin typeface="Lucida Sans Unicode" panose="020B0602030504020204" pitchFamily="34" charset="0"/>
              </a:rPr>
              <a:t>2. Put a zero (place holder) below in the ones place.</a:t>
            </a:r>
          </a:p>
          <a:p>
            <a:br>
              <a:rPr lang="en-US" dirty="0"/>
            </a:br>
            <a:r>
              <a:rPr lang="en-US" dirty="0">
                <a:solidFill>
                  <a:srgbClr val="0A0A0A"/>
                </a:solidFill>
                <a:latin typeface="Lucida Sans Unicode" panose="020B0602030504020204" pitchFamily="34" charset="0"/>
              </a:rPr>
              <a:t>3. Multiply by the number in the tens place.</a:t>
            </a:r>
          </a:p>
          <a:p>
            <a:br>
              <a:rPr lang="en-US" dirty="0"/>
            </a:br>
            <a:r>
              <a:rPr lang="en-US" dirty="0">
                <a:solidFill>
                  <a:srgbClr val="0A0A0A"/>
                </a:solidFill>
                <a:latin typeface="Lucida Sans Unicode" panose="020B0602030504020204" pitchFamily="34" charset="0"/>
              </a:rPr>
              <a:t>4. Add them up.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022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7DEA-6ECA-4AB4-B78B-8CBF5B660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BFDCDE8-49CA-4B49-AEDC-093E97B71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8" y="209274"/>
            <a:ext cx="8596668" cy="6439452"/>
          </a:xfrm>
        </p:spPr>
      </p:pic>
    </p:spTree>
    <p:extLst>
      <p:ext uri="{BB962C8B-B14F-4D97-AF65-F5344CB8AC3E}">
        <p14:creationId xmlns:p14="http://schemas.microsoft.com/office/powerpoint/2010/main" val="384097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84874A-E090-4982-91B2-C64B1BD01FB9}"/>
              </a:ext>
            </a:extLst>
          </p:cNvPr>
          <p:cNvSpPr txBox="1"/>
          <p:nvPr/>
        </p:nvSpPr>
        <p:spPr>
          <a:xfrm>
            <a:off x="3363959" y="-21759"/>
            <a:ext cx="4284082" cy="962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5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Year 5 – Magical </a:t>
            </a:r>
            <a:r>
              <a:rPr lang="en-US" b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Maths</a:t>
            </a:r>
            <a:endParaRPr lang="en-US" b="1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DBEB98-2534-428C-AF10-DC0A4721C60B}"/>
              </a:ext>
            </a:extLst>
          </p:cNvPr>
          <p:cNvSpPr/>
          <p:nvPr/>
        </p:nvSpPr>
        <p:spPr>
          <a:xfrm>
            <a:off x="8755886" y="899567"/>
            <a:ext cx="3436113" cy="29485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>
                <a:solidFill>
                  <a:sysClr val="windowText" lastClr="000000"/>
                </a:solidFill>
                <a:latin typeface="+mj-lt"/>
              </a:rPr>
              <a:t>5)</a:t>
            </a:r>
          </a:p>
          <a:p>
            <a:endParaRPr lang="en-GB" sz="24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  <p:pic>
        <p:nvPicPr>
          <p:cNvPr id="9" name="Picture 2" descr="Mill Hill Primary  Logo">
            <a:extLst>
              <a:ext uri="{FF2B5EF4-FFF2-40B4-BE49-F238E27FC236}">
                <a16:creationId xmlns:a16="http://schemas.microsoft.com/office/drawing/2014/main" id="{16FED57B-8E5B-4F46-82D6-3F6CB900D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7043"/>
            <a:ext cx="1041118" cy="12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746AF02-12C8-41D1-879E-D9B5AE52C1E0}"/>
              </a:ext>
            </a:extLst>
          </p:cNvPr>
          <p:cNvSpPr/>
          <p:nvPr/>
        </p:nvSpPr>
        <p:spPr>
          <a:xfrm>
            <a:off x="4694284" y="940767"/>
            <a:ext cx="3436113" cy="21692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>
                <a:solidFill>
                  <a:sysClr val="windowText" lastClr="000000"/>
                </a:solidFill>
                <a:latin typeface="+mj-lt"/>
              </a:rPr>
              <a:t>3)</a:t>
            </a:r>
          </a:p>
          <a:p>
            <a:endParaRPr lang="en-GB" sz="24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86267A-D14D-47F8-8C99-2BC8CEB57082}"/>
              </a:ext>
            </a:extLst>
          </p:cNvPr>
          <p:cNvSpPr/>
          <p:nvPr/>
        </p:nvSpPr>
        <p:spPr>
          <a:xfrm>
            <a:off x="291040" y="1300059"/>
            <a:ext cx="4090499" cy="18426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>
                <a:solidFill>
                  <a:sysClr val="windowText" lastClr="000000"/>
                </a:solidFill>
                <a:latin typeface="+mj-lt"/>
              </a:rPr>
              <a:t>1) </a:t>
            </a:r>
          </a:p>
          <a:p>
            <a:endParaRPr lang="en-GB" sz="20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000" dirty="0">
              <a:solidFill>
                <a:sysClr val="windowText" lastClr="000000"/>
              </a:solidFill>
              <a:latin typeface="+mj-lt"/>
            </a:endParaRPr>
          </a:p>
          <a:p>
            <a:pPr marL="457200" indent="-457200">
              <a:buAutoNum type="arabicParenR"/>
            </a:pPr>
            <a:endParaRPr lang="en-GB" sz="2000" dirty="0">
              <a:solidFill>
                <a:sysClr val="windowText" lastClr="000000"/>
              </a:solidFill>
              <a:latin typeface="+mj-lt"/>
            </a:endParaRPr>
          </a:p>
          <a:p>
            <a:pPr marL="457200" indent="-457200">
              <a:buAutoNum type="arabicParenR"/>
            </a:pPr>
            <a:endParaRPr lang="en-GB" sz="20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425EBD-1A56-4FF2-A7C6-D2EF501409BC}"/>
              </a:ext>
            </a:extLst>
          </p:cNvPr>
          <p:cNvSpPr/>
          <p:nvPr/>
        </p:nvSpPr>
        <p:spPr>
          <a:xfrm>
            <a:off x="4705351" y="3329521"/>
            <a:ext cx="3759925" cy="21450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>
                <a:solidFill>
                  <a:sysClr val="windowText" lastClr="000000"/>
                </a:solidFill>
                <a:latin typeface="+mj-lt"/>
              </a:rPr>
              <a:t>4)</a:t>
            </a:r>
          </a:p>
          <a:p>
            <a:endParaRPr lang="en-GB" sz="24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b="1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b="1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1A5C3F-9147-4808-9AB0-411578B65C7E}"/>
              </a:ext>
            </a:extLst>
          </p:cNvPr>
          <p:cNvSpPr/>
          <p:nvPr/>
        </p:nvSpPr>
        <p:spPr>
          <a:xfrm>
            <a:off x="289095" y="3429000"/>
            <a:ext cx="4090499" cy="2162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>
                <a:solidFill>
                  <a:sysClr val="windowText" lastClr="000000"/>
                </a:solidFill>
                <a:latin typeface="+mj-lt"/>
              </a:rPr>
              <a:t>2)</a:t>
            </a:r>
          </a:p>
          <a:p>
            <a:endParaRPr lang="en-GB" sz="20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0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0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0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00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921F1C-D590-43B0-9001-18AE0CD44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206" y="1504894"/>
            <a:ext cx="3406443" cy="10734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DA0E02-9CA6-426D-9BB9-85ABF2C85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67" y="3947676"/>
            <a:ext cx="3970554" cy="1125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67F33C-80AA-4D86-B305-1AE1624E27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1815" y="1436568"/>
            <a:ext cx="2826226" cy="13252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51B962-602C-4809-8C70-40C9F2C269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7216" y="3844352"/>
            <a:ext cx="3318872" cy="1087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B2DE08-D843-42E1-8187-0CFD62B565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8431" y="1300059"/>
            <a:ext cx="3113957" cy="240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6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A5F31-6A66-420E-A4F7-D797D18C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381" y="1270000"/>
            <a:ext cx="8596312" cy="3881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3600" b="1" dirty="0">
                <a:solidFill>
                  <a:schemeClr val="accent2"/>
                </a:solidFill>
                <a:latin typeface="+mj-lt"/>
              </a:rPr>
              <a:t>Click onto the next page to see the answers</a:t>
            </a:r>
            <a:endParaRPr lang="en-GB" sz="360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31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84874A-E090-4982-91B2-C64B1BD01FB9}"/>
              </a:ext>
            </a:extLst>
          </p:cNvPr>
          <p:cNvSpPr txBox="1"/>
          <p:nvPr/>
        </p:nvSpPr>
        <p:spPr>
          <a:xfrm>
            <a:off x="3363959" y="-21759"/>
            <a:ext cx="4284082" cy="962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5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Year 5 – Magical </a:t>
            </a:r>
            <a:r>
              <a:rPr lang="en-US" b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Maths</a:t>
            </a:r>
            <a:r>
              <a:rPr lang="en-US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ANSWERS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DBEB98-2534-428C-AF10-DC0A4721C60B}"/>
              </a:ext>
            </a:extLst>
          </p:cNvPr>
          <p:cNvSpPr/>
          <p:nvPr/>
        </p:nvSpPr>
        <p:spPr>
          <a:xfrm>
            <a:off x="8755886" y="899567"/>
            <a:ext cx="3436113" cy="29485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>
                <a:solidFill>
                  <a:sysClr val="windowText" lastClr="000000"/>
                </a:solidFill>
                <a:latin typeface="+mj-lt"/>
              </a:rPr>
              <a:t>5)</a:t>
            </a:r>
          </a:p>
          <a:p>
            <a:endParaRPr lang="en-GB" sz="24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  <p:pic>
        <p:nvPicPr>
          <p:cNvPr id="9" name="Picture 2" descr="Mill Hill Primary  Logo">
            <a:extLst>
              <a:ext uri="{FF2B5EF4-FFF2-40B4-BE49-F238E27FC236}">
                <a16:creationId xmlns:a16="http://schemas.microsoft.com/office/drawing/2014/main" id="{16FED57B-8E5B-4F46-82D6-3F6CB900D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7043"/>
            <a:ext cx="1041118" cy="12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746AF02-12C8-41D1-879E-D9B5AE52C1E0}"/>
              </a:ext>
            </a:extLst>
          </p:cNvPr>
          <p:cNvSpPr/>
          <p:nvPr/>
        </p:nvSpPr>
        <p:spPr>
          <a:xfrm>
            <a:off x="4672149" y="1020763"/>
            <a:ext cx="3436113" cy="21692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>
                <a:solidFill>
                  <a:sysClr val="windowText" lastClr="000000"/>
                </a:solidFill>
                <a:latin typeface="+mj-lt"/>
              </a:rPr>
              <a:t>3) True</a:t>
            </a:r>
          </a:p>
          <a:p>
            <a:endParaRPr lang="en-GB" sz="24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dirty="0"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86267A-D14D-47F8-8C99-2BC8CEB57082}"/>
              </a:ext>
            </a:extLst>
          </p:cNvPr>
          <p:cNvSpPr/>
          <p:nvPr/>
        </p:nvSpPr>
        <p:spPr>
          <a:xfrm>
            <a:off x="291040" y="1300059"/>
            <a:ext cx="4090499" cy="18426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1) 58 × 17 = </a:t>
            </a:r>
            <a:r>
              <a:rPr lang="en-GB" sz="2000" b="1" dirty="0">
                <a:solidFill>
                  <a:schemeClr val="tx1"/>
                </a:solidFill>
                <a:latin typeface="Trebuchet MS" panose="020B0603020202020204" pitchFamily="34" charset="0"/>
              </a:rPr>
              <a:t>986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425EBD-1A56-4FF2-A7C6-D2EF501409BC}"/>
              </a:ext>
            </a:extLst>
          </p:cNvPr>
          <p:cNvSpPr/>
          <p:nvPr/>
        </p:nvSpPr>
        <p:spPr>
          <a:xfrm>
            <a:off x="4705351" y="3329521"/>
            <a:ext cx="3759925" cy="21450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>
                <a:solidFill>
                  <a:sysClr val="windowText" lastClr="000000"/>
                </a:solidFill>
                <a:latin typeface="+mj-lt"/>
              </a:rPr>
              <a:t>4) 53 x 16 = 848</a:t>
            </a:r>
          </a:p>
          <a:p>
            <a:endParaRPr lang="en-GB" sz="24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b="1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b="1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1A5C3F-9147-4808-9AB0-411578B65C7E}"/>
              </a:ext>
            </a:extLst>
          </p:cNvPr>
          <p:cNvSpPr/>
          <p:nvPr/>
        </p:nvSpPr>
        <p:spPr>
          <a:xfrm>
            <a:off x="289095" y="3429000"/>
            <a:ext cx="4090499" cy="2162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dirty="0">
                <a:solidFill>
                  <a:sysClr val="windowText" lastClr="000000"/>
                </a:solidFill>
                <a:latin typeface="+mj-lt"/>
              </a:rPr>
              <a:t>2) 1368</a:t>
            </a:r>
          </a:p>
          <a:p>
            <a:endParaRPr lang="en-GB" sz="20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0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0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000" dirty="0">
              <a:solidFill>
                <a:sysClr val="windowText" lastClr="000000"/>
              </a:solidFill>
              <a:latin typeface="+mj-lt"/>
            </a:endParaRPr>
          </a:p>
          <a:p>
            <a:endParaRPr lang="en-GB" sz="2000" dirty="0">
              <a:solidFill>
                <a:sysClr val="windowText" lastClr="000000"/>
              </a:solidFill>
              <a:latin typeface="+mj-l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AD10D68-CFB0-47F3-9218-85BDFD42D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718702"/>
              </p:ext>
            </p:extLst>
          </p:nvPr>
        </p:nvGraphicFramePr>
        <p:xfrm>
          <a:off x="9379557" y="1203618"/>
          <a:ext cx="2714804" cy="24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701">
                  <a:extLst>
                    <a:ext uri="{9D8B030D-6E8A-4147-A177-3AD203B41FA5}">
                      <a16:colId xmlns:a16="http://schemas.microsoft.com/office/drawing/2014/main" val="3352659758"/>
                    </a:ext>
                  </a:extLst>
                </a:gridCol>
                <a:gridCol w="678701">
                  <a:extLst>
                    <a:ext uri="{9D8B030D-6E8A-4147-A177-3AD203B41FA5}">
                      <a16:colId xmlns:a16="http://schemas.microsoft.com/office/drawing/2014/main" val="4037309815"/>
                    </a:ext>
                  </a:extLst>
                </a:gridCol>
                <a:gridCol w="678701">
                  <a:extLst>
                    <a:ext uri="{9D8B030D-6E8A-4147-A177-3AD203B41FA5}">
                      <a16:colId xmlns:a16="http://schemas.microsoft.com/office/drawing/2014/main" val="3639518316"/>
                    </a:ext>
                  </a:extLst>
                </a:gridCol>
                <a:gridCol w="678701">
                  <a:extLst>
                    <a:ext uri="{9D8B030D-6E8A-4147-A177-3AD203B41FA5}">
                      <a16:colId xmlns:a16="http://schemas.microsoft.com/office/drawing/2014/main" val="3831699533"/>
                    </a:ext>
                  </a:extLst>
                </a:gridCol>
              </a:tblGrid>
              <a:tr h="48480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56184"/>
                  </a:ext>
                </a:extLst>
              </a:tr>
              <a:tr h="4848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080034"/>
                  </a:ext>
                </a:extLst>
              </a:tr>
              <a:tr h="48480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847156"/>
                  </a:ext>
                </a:extLst>
              </a:tr>
              <a:tr h="48480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876642"/>
                  </a:ext>
                </a:extLst>
              </a:tr>
              <a:tr h="48480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476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5884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6156</TotalTime>
  <Words>485</Words>
  <Application>Microsoft Office PowerPoint</Application>
  <PresentationFormat>Widescreen</PresentationFormat>
  <Paragraphs>109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&amp;quot</vt:lpstr>
      <vt:lpstr>Arial</vt:lpstr>
      <vt:lpstr>Calibri</vt:lpstr>
      <vt:lpstr>Century Gothic</vt:lpstr>
      <vt:lpstr>Lucida Sans Unicode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Try this worksheet</vt:lpstr>
      <vt:lpstr>Answers</vt:lpstr>
      <vt:lpstr>Try this worksheet</vt:lpstr>
      <vt:lpstr>Try this worksheet</vt:lpstr>
      <vt:lpstr>Try this worksheet</vt:lpstr>
      <vt:lpstr>Answers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Moore</dc:creator>
  <cp:lastModifiedBy>Abigayle Moore</cp:lastModifiedBy>
  <cp:revision>61</cp:revision>
  <dcterms:created xsi:type="dcterms:W3CDTF">2020-06-11T08:26:58Z</dcterms:created>
  <dcterms:modified xsi:type="dcterms:W3CDTF">2020-07-07T06:59:39Z</dcterms:modified>
</cp:coreProperties>
</file>