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2"/>
  </p:notesMasterIdLst>
  <p:sldIdLst>
    <p:sldId id="258" r:id="rId2"/>
    <p:sldId id="294" r:id="rId3"/>
    <p:sldId id="295" r:id="rId4"/>
    <p:sldId id="296" r:id="rId5"/>
    <p:sldId id="266" r:id="rId6"/>
    <p:sldId id="265" r:id="rId7"/>
    <p:sldId id="276" r:id="rId8"/>
    <p:sldId id="277" r:id="rId9"/>
    <p:sldId id="278" r:id="rId10"/>
    <p:sldId id="279" r:id="rId11"/>
    <p:sldId id="280" r:id="rId12"/>
    <p:sldId id="256" r:id="rId13"/>
    <p:sldId id="259" r:id="rId14"/>
    <p:sldId id="257" r:id="rId15"/>
    <p:sldId id="291" r:id="rId16"/>
    <p:sldId id="292" r:id="rId17"/>
    <p:sldId id="286" r:id="rId18"/>
    <p:sldId id="287" r:id="rId19"/>
    <p:sldId id="290" r:id="rId20"/>
    <p:sldId id="2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2171" autoAdjust="0"/>
  </p:normalViewPr>
  <p:slideViewPr>
    <p:cSldViewPr snapToGrid="0">
      <p:cViewPr>
        <p:scale>
          <a:sx n="60" d="100"/>
          <a:sy n="60" d="100"/>
        </p:scale>
        <p:origin x="-1086" y="-2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48902-C7C7-4C95-99B1-297C989C7717}" type="datetimeFigureOut">
              <a:rPr lang="en-GB" smtClean="0"/>
              <a:t>05/07/2020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8B914-BDDF-46DC-9AEA-13DAE1FC24ED}" type="slidenum">
              <a:rPr lang="en-GB" smtClean="0"/>
              <a:t>‹#›</a:t>
            </a:fld>
            <a:endParaRPr lang="en-GB"/>
          </a:p>
        </p:txBody>
      </p:sp>
    </p:spTree>
    <p:extLst>
      <p:ext uri="{BB962C8B-B14F-4D97-AF65-F5344CB8AC3E}">
        <p14:creationId xmlns:p14="http://schemas.microsoft.com/office/powerpoint/2010/main" val="409744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631F2-277B-44FB-9E5A-84565E3B2DE3}" type="slidenum">
              <a:rPr lang="en-GB" smtClean="0"/>
              <a:t>6</a:t>
            </a:fld>
            <a:endParaRPr lang="en-GB"/>
          </a:p>
        </p:txBody>
      </p:sp>
    </p:spTree>
    <p:extLst>
      <p:ext uri="{BB962C8B-B14F-4D97-AF65-F5344CB8AC3E}">
        <p14:creationId xmlns:p14="http://schemas.microsoft.com/office/powerpoint/2010/main" val="217948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2631F2-277B-44FB-9E5A-84565E3B2DE3}" type="slidenum">
              <a:rPr lang="en-GB" smtClean="0"/>
              <a:t>7</a:t>
            </a:fld>
            <a:endParaRPr lang="en-GB"/>
          </a:p>
        </p:txBody>
      </p:sp>
    </p:spTree>
    <p:extLst>
      <p:ext uri="{BB962C8B-B14F-4D97-AF65-F5344CB8AC3E}">
        <p14:creationId xmlns:p14="http://schemas.microsoft.com/office/powerpoint/2010/main" val="217948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E8B914-BDDF-46DC-9AEA-13DAE1FC24ED}" type="slidenum">
              <a:rPr lang="en-GB" smtClean="0"/>
              <a:t>12</a:t>
            </a:fld>
            <a:endParaRPr lang="en-GB"/>
          </a:p>
        </p:txBody>
      </p:sp>
    </p:spTree>
    <p:extLst>
      <p:ext uri="{BB962C8B-B14F-4D97-AF65-F5344CB8AC3E}">
        <p14:creationId xmlns:p14="http://schemas.microsoft.com/office/powerpoint/2010/main" val="45993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87309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73586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4548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46838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7585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478906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631600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61565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166386-8B12-4B95-92B8-B332866EB59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469907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66386-8B12-4B95-92B8-B332866EB598}" type="datetimeFigureOut">
              <a:rPr lang="en-GB" smtClean="0"/>
              <a:t>05/07/2020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45077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166386-8B12-4B95-92B8-B332866EB598}"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51865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166386-8B12-4B95-92B8-B332866EB598}" type="datetimeFigureOut">
              <a:rPr lang="en-GB" smtClean="0"/>
              <a:t>05/07/2020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97902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166386-8B12-4B95-92B8-B332866EB598}" type="datetimeFigureOut">
              <a:rPr lang="en-GB" smtClean="0"/>
              <a:t>05/07/2020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1236553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66386-8B12-4B95-92B8-B332866EB598}" type="datetimeFigureOut">
              <a:rPr lang="en-GB" smtClean="0"/>
              <a:t>05/07/2020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832542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166386-8B12-4B95-92B8-B332866EB598}" type="datetimeFigureOut">
              <a:rPr lang="en-GB" smtClean="0"/>
              <a:t>05/07/2020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599BC-6A63-491D-AC03-02F7E5FE02AE}" type="slidenum">
              <a:rPr lang="en-GB" smtClean="0"/>
              <a:t>‹#›</a:t>
            </a:fld>
            <a:endParaRPr lang="en-GB"/>
          </a:p>
        </p:txBody>
      </p:sp>
    </p:spTree>
    <p:extLst>
      <p:ext uri="{BB962C8B-B14F-4D97-AF65-F5344CB8AC3E}">
        <p14:creationId xmlns:p14="http://schemas.microsoft.com/office/powerpoint/2010/main" val="277694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599BC-6A63-491D-AC03-02F7E5FE02AE}" type="slidenum">
              <a:rPr lang="en-GB" smtClean="0"/>
              <a:t>‹#›</a:t>
            </a:fld>
            <a:endParaRPr lang="en-GB"/>
          </a:p>
        </p:txBody>
      </p:sp>
      <p:sp>
        <p:nvSpPr>
          <p:cNvPr id="5" name="Date Placeholder 4"/>
          <p:cNvSpPr>
            <a:spLocks noGrp="1"/>
          </p:cNvSpPr>
          <p:nvPr>
            <p:ph type="dt" sz="half" idx="10"/>
          </p:nvPr>
        </p:nvSpPr>
        <p:spPr/>
        <p:txBody>
          <a:bodyPr/>
          <a:lstStyle/>
          <a:p>
            <a:fld id="{CB166386-8B12-4B95-92B8-B332866EB598}" type="datetimeFigureOut">
              <a:rPr lang="en-GB" smtClean="0"/>
              <a:t>05/07/2020</a:t>
            </a:fld>
            <a:endParaRPr lang="en-GB"/>
          </a:p>
        </p:txBody>
      </p:sp>
    </p:spTree>
    <p:extLst>
      <p:ext uri="{BB962C8B-B14F-4D97-AF65-F5344CB8AC3E}">
        <p14:creationId xmlns:p14="http://schemas.microsoft.com/office/powerpoint/2010/main" val="189937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166386-8B12-4B95-92B8-B332866EB598}" type="datetimeFigureOut">
              <a:rPr lang="en-GB" smtClean="0"/>
              <a:t>05/07/2020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A599BC-6A63-491D-AC03-02F7E5FE02AE}" type="slidenum">
              <a:rPr lang="en-GB" smtClean="0"/>
              <a:t>‹#›</a:t>
            </a:fld>
            <a:endParaRPr lang="en-GB"/>
          </a:p>
        </p:txBody>
      </p:sp>
    </p:spTree>
    <p:extLst>
      <p:ext uri="{BB962C8B-B14F-4D97-AF65-F5344CB8AC3E}">
        <p14:creationId xmlns:p14="http://schemas.microsoft.com/office/powerpoint/2010/main" val="32691106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AcUoW1ek5zU"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classroom.thenational.academy/lessons/setting-description-reading-comprehension-fact-retrieval" TargetMode="External"/><Relationship Id="rId7" Type="http://schemas.openxmlformats.org/officeDocument/2006/relationships/hyperlink" Target="https://classroom.thenational.academy/lessons/setting-description-write-a-setting-descrip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lassroom.thenational.academy/lessons/setting-description-spag-focus-parenthesis" TargetMode="External"/><Relationship Id="rId5" Type="http://schemas.openxmlformats.org/officeDocument/2006/relationships/hyperlink" Target="https://classroom.thenational.academy/lessons/setting-description-identifying-the-features-of-a-text" TargetMode="External"/><Relationship Id="rId4" Type="http://schemas.openxmlformats.org/officeDocument/2006/relationships/hyperlink" Target="https://classroom.thenational.academy/lessons/setting-description-reading-comprehension-fact-retrieval-5a661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953959" y="17043"/>
            <a:ext cx="4943298"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4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a:t>
            </a:r>
            <a:r>
              <a:rPr lang="en-US" b="1" u="sng" dirty="0">
                <a:latin typeface="+mj-lt"/>
                <a:ea typeface="+mj-ea"/>
                <a:cs typeface="+mj-cs"/>
              </a:rPr>
              <a:t>5</a:t>
            </a:r>
            <a:r>
              <a:rPr lang="en-US" b="1" u="sng" kern="1200" dirty="0">
                <a:solidFill>
                  <a:schemeClr val="tx1"/>
                </a:solidFill>
                <a:latin typeface="+mj-lt"/>
                <a:ea typeface="+mj-ea"/>
                <a:cs typeface="+mj-cs"/>
              </a:rPr>
              <a:t> – English  - </a:t>
            </a:r>
            <a:r>
              <a:rPr lang="en-US" b="1" u="sng" kern="1200" dirty="0" smtClean="0">
                <a:solidFill>
                  <a:schemeClr val="tx1"/>
                </a:solidFill>
                <a:latin typeface="+mj-lt"/>
                <a:ea typeface="+mj-ea"/>
                <a:cs typeface="+mj-cs"/>
              </a:rPr>
              <a:t>Setting Descriptions</a:t>
            </a:r>
            <a:endParaRPr lang="en-US" b="1" u="sng" kern="1200" dirty="0">
              <a:solidFill>
                <a:schemeClr val="tx1"/>
              </a:solidFill>
              <a:latin typeface="+mj-lt"/>
              <a:ea typeface="+mj-ea"/>
              <a:cs typeface="+mj-cs"/>
            </a:endParaRPr>
          </a:p>
        </p:txBody>
      </p:sp>
      <p:sp>
        <p:nvSpPr>
          <p:cNvPr id="6" name="Rectangle 5">
            <a:extLst>
              <a:ext uri="{FF2B5EF4-FFF2-40B4-BE49-F238E27FC236}">
                <a16:creationId xmlns="" xmlns:a16="http://schemas.microsoft.com/office/drawing/2014/main" id="{FFDBEB98-2534-428C-AF10-DC0A4721C60B}"/>
              </a:ext>
            </a:extLst>
          </p:cNvPr>
          <p:cNvSpPr/>
          <p:nvPr/>
        </p:nvSpPr>
        <p:spPr>
          <a:xfrm>
            <a:off x="1041118" y="979569"/>
            <a:ext cx="10134881" cy="5468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200" dirty="0" smtClean="0">
                <a:solidFill>
                  <a:sysClr val="windowText" lastClr="000000"/>
                </a:solidFill>
              </a:rPr>
              <a:t>This week in Year 5, we are learning how to write setting </a:t>
            </a:r>
            <a:r>
              <a:rPr lang="en-GB" sz="2200" dirty="0">
                <a:solidFill>
                  <a:sysClr val="windowText" lastClr="000000"/>
                </a:solidFill>
              </a:rPr>
              <a:t>d</a:t>
            </a:r>
            <a:r>
              <a:rPr lang="en-GB" sz="2200" dirty="0" smtClean="0">
                <a:solidFill>
                  <a:sysClr val="windowText" lastClr="000000"/>
                </a:solidFill>
              </a:rPr>
              <a:t>escriptions.  When we write a setting description we try to paint an image in the readers mind. To do this, we use our senses to describe what we can see, hear, smell and feel. As part of our setting descriptions, we will be practising using parenthesis.</a:t>
            </a:r>
          </a:p>
          <a:p>
            <a:endParaRPr lang="en-GB" sz="2200" dirty="0">
              <a:solidFill>
                <a:sysClr val="windowText" lastClr="000000"/>
              </a:solidFill>
            </a:endParaRPr>
          </a:p>
          <a:p>
            <a:r>
              <a:rPr lang="en-GB" sz="2200" dirty="0" smtClean="0">
                <a:solidFill>
                  <a:sysClr val="windowText" lastClr="000000"/>
                </a:solidFill>
              </a:rPr>
              <a:t>Parenthesis is just a fancy name for adding extra information to our sentence. You already do this when you use brackets, however, extra information can also be marked using dashes or commas. </a:t>
            </a:r>
          </a:p>
          <a:p>
            <a:endParaRPr lang="en-GB" sz="2200" dirty="0">
              <a:solidFill>
                <a:sysClr val="windowText" lastClr="000000"/>
              </a:solidFill>
            </a:endParaRPr>
          </a:p>
          <a:p>
            <a:r>
              <a:rPr lang="en-GB" sz="2200" dirty="0" smtClean="0">
                <a:solidFill>
                  <a:sysClr val="windowText" lastClr="000000"/>
                </a:solidFill>
              </a:rPr>
              <a:t>In </a:t>
            </a:r>
            <a:r>
              <a:rPr lang="en-GB" sz="2200" dirty="0">
                <a:solidFill>
                  <a:sysClr val="windowText" lastClr="000000"/>
                </a:solidFill>
              </a:rPr>
              <a:t>this week’s activities, you will read some s</a:t>
            </a:r>
            <a:r>
              <a:rPr lang="en-GB" sz="2200" dirty="0" smtClean="0">
                <a:solidFill>
                  <a:sysClr val="windowText" lastClr="000000"/>
                </a:solidFill>
              </a:rPr>
              <a:t>etting descriptions, complete </a:t>
            </a:r>
            <a:r>
              <a:rPr lang="en-GB" sz="2200" dirty="0">
                <a:solidFill>
                  <a:sysClr val="windowText" lastClr="000000"/>
                </a:solidFill>
              </a:rPr>
              <a:t>some </a:t>
            </a:r>
            <a:r>
              <a:rPr lang="en-GB" sz="2200" b="1" dirty="0">
                <a:solidFill>
                  <a:schemeClr val="accent2"/>
                </a:solidFill>
              </a:rPr>
              <a:t>reading practice </a:t>
            </a:r>
            <a:r>
              <a:rPr lang="en-GB" sz="2200" dirty="0">
                <a:solidFill>
                  <a:sysClr val="windowText" lastClr="000000"/>
                </a:solidFill>
              </a:rPr>
              <a:t>and look at the </a:t>
            </a:r>
            <a:r>
              <a:rPr lang="en-GB" sz="2200" b="1" dirty="0">
                <a:solidFill>
                  <a:schemeClr val="accent2"/>
                </a:solidFill>
              </a:rPr>
              <a:t>features of s</a:t>
            </a:r>
            <a:r>
              <a:rPr lang="en-GB" sz="2200" b="1" dirty="0" smtClean="0">
                <a:solidFill>
                  <a:schemeClr val="accent2"/>
                </a:solidFill>
              </a:rPr>
              <a:t>etting </a:t>
            </a:r>
            <a:r>
              <a:rPr lang="en-GB" sz="2200" b="1" dirty="0">
                <a:solidFill>
                  <a:schemeClr val="accent2"/>
                </a:solidFill>
              </a:rPr>
              <a:t>d</a:t>
            </a:r>
            <a:r>
              <a:rPr lang="en-GB" sz="2200" b="1" dirty="0" smtClean="0">
                <a:solidFill>
                  <a:schemeClr val="accent2"/>
                </a:solidFill>
              </a:rPr>
              <a:t>escriptions</a:t>
            </a:r>
            <a:r>
              <a:rPr lang="en-GB" sz="2200" dirty="0" smtClean="0">
                <a:solidFill>
                  <a:sysClr val="windowText" lastClr="000000"/>
                </a:solidFill>
              </a:rPr>
              <a:t>. </a:t>
            </a:r>
            <a:r>
              <a:rPr lang="en-GB" sz="2200" dirty="0">
                <a:solidFill>
                  <a:sysClr val="windowText" lastClr="000000"/>
                </a:solidFill>
              </a:rPr>
              <a:t>You will </a:t>
            </a:r>
            <a:r>
              <a:rPr lang="en-GB" sz="2200" dirty="0" smtClean="0">
                <a:solidFill>
                  <a:sysClr val="windowText" lastClr="000000"/>
                </a:solidFill>
              </a:rPr>
              <a:t>also learn about parenthesis and </a:t>
            </a:r>
            <a:r>
              <a:rPr lang="en-GB" sz="2200" dirty="0">
                <a:solidFill>
                  <a:sysClr val="windowText" lastClr="000000"/>
                </a:solidFill>
              </a:rPr>
              <a:t>by the end of the week, you will </a:t>
            </a:r>
            <a:r>
              <a:rPr lang="en-GB" sz="2200" b="1" dirty="0">
                <a:solidFill>
                  <a:schemeClr val="accent2"/>
                </a:solidFill>
              </a:rPr>
              <a:t>write your </a:t>
            </a:r>
            <a:r>
              <a:rPr lang="en-GB" sz="2200" b="1" dirty="0" smtClean="0">
                <a:solidFill>
                  <a:schemeClr val="accent2"/>
                </a:solidFill>
              </a:rPr>
              <a:t>own setting descriptions.</a:t>
            </a:r>
            <a:endParaRPr lang="en-GB" sz="2200" dirty="0">
              <a:solidFill>
                <a:schemeClr val="accent2"/>
              </a:solidFill>
            </a:endParaRP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25677" y="0"/>
            <a:ext cx="858032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GB" altLang="en-US" sz="3200" b="1" dirty="0" smtClean="0">
                <a:ea typeface="Calibri" pitchFamily="34" charset="0"/>
                <a:cs typeface="Arial" pitchFamily="34" charset="0"/>
              </a:rPr>
              <a:t>                       Spelling </a:t>
            </a:r>
            <a:r>
              <a:rPr lang="en-GB" altLang="en-US" sz="3200" b="1" dirty="0">
                <a:ea typeface="Calibri" pitchFamily="34" charset="0"/>
                <a:cs typeface="Arial" pitchFamily="34" charset="0"/>
              </a:rPr>
              <a:t>activities </a:t>
            </a:r>
            <a:r>
              <a:rPr kumimoji="0" lang="en-GB" altLang="en-US" sz="3200" b="1" strike="noStrike" cap="none" normalizeH="0" baseline="0" dirty="0" smtClean="0">
                <a:ln>
                  <a:noFill/>
                </a:ln>
                <a:solidFill>
                  <a:schemeClr val="tx1"/>
                </a:solidFill>
                <a:effectLst/>
                <a:latin typeface="+mj-lt"/>
                <a:ea typeface="Calibri" pitchFamily="34" charset="0"/>
                <a:cs typeface="Arial" pitchFamily="34" charset="0"/>
              </a:rPr>
              <a:t> </a:t>
            </a:r>
          </a:p>
          <a:p>
            <a:pPr defTabSz="914400" fontAlgn="base">
              <a:spcBef>
                <a:spcPct val="0"/>
              </a:spcBef>
              <a:spcAft>
                <a:spcPct val="0"/>
              </a:spcAft>
            </a:pPr>
            <a:r>
              <a:rPr kumimoji="0" lang="en-GB" altLang="en-US" sz="3200" b="1" strike="noStrike" cap="none" normalizeH="0" baseline="0" dirty="0" smtClean="0">
                <a:ln>
                  <a:noFill/>
                </a:ln>
                <a:solidFill>
                  <a:schemeClr val="accent2"/>
                </a:solidFill>
                <a:effectLst/>
                <a:latin typeface="+mj-lt"/>
                <a:ea typeface="Calibri" pitchFamily="34" charset="0"/>
                <a:cs typeface="Arial" pitchFamily="34" charset="0"/>
              </a:rPr>
              <a:t>Mnemonics</a:t>
            </a:r>
            <a:r>
              <a:rPr kumimoji="0" lang="en-GB" altLang="en-US" sz="3200" b="1" strike="noStrike" cap="none" normalizeH="0" dirty="0" smtClean="0">
                <a:ln>
                  <a:noFill/>
                </a:ln>
                <a:solidFill>
                  <a:schemeClr val="accent2"/>
                </a:solidFill>
                <a:effectLst/>
                <a:latin typeface="+mj-lt"/>
                <a:ea typeface="Calibri" pitchFamily="34" charset="0"/>
                <a:cs typeface="Arial" pitchFamily="34" charset="0"/>
              </a:rPr>
              <a:t> </a:t>
            </a:r>
            <a:endParaRPr kumimoji="0" lang="en-GB" altLang="en-US" sz="3200" b="1" strike="noStrike" cap="none" normalizeH="0" baseline="0" dirty="0" smtClean="0">
              <a:ln>
                <a:noFill/>
              </a:ln>
              <a:solidFill>
                <a:schemeClr val="accent2"/>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4"/>
          <p:cNvSpPr>
            <a:spLocks noChangeArrowheads="1"/>
          </p:cNvSpPr>
          <p:nvPr/>
        </p:nvSpPr>
        <p:spPr bwMode="auto">
          <a:xfrm>
            <a:off x="205551" y="1031143"/>
            <a:ext cx="1061905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GB" altLang="en-US" sz="2000" dirty="0" smtClean="0">
                <a:latin typeface="+mj-lt"/>
                <a:ea typeface="Calibri" pitchFamily="34" charset="0"/>
                <a:cs typeface="Arial" pitchFamily="34" charset="0"/>
              </a:rPr>
              <a:t>Can you make up your own mnemonic to help you remember your most difficult spelling? </a:t>
            </a:r>
            <a:r>
              <a:rPr lang="en-GB" sz="2000" dirty="0"/>
              <a:t>A mnemonic is a tool that helps you to remember something – they are great for tricky spellings! </a:t>
            </a:r>
            <a:r>
              <a:rPr lang="en-GB" sz="2000" dirty="0" smtClean="0"/>
              <a:t> </a:t>
            </a:r>
            <a:r>
              <a:rPr lang="en-GB" altLang="en-US" sz="2000" b="1" dirty="0" smtClean="0">
                <a:latin typeface="+mj-lt"/>
                <a:ea typeface="Calibri" pitchFamily="34" charset="0"/>
                <a:cs typeface="Arial" pitchFamily="34" charset="0"/>
              </a:rPr>
              <a:t>Here’s a great video which explains how they work….</a:t>
            </a:r>
            <a:endParaRPr lang="en-GB" altLang="en-US" b="1" dirty="0" smtClean="0">
              <a:latin typeface="+mj-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600" b="1" i="0" u="none" strike="noStrike" cap="none" normalizeH="0" baseline="0" dirty="0">
              <a:ln>
                <a:noFill/>
              </a:ln>
              <a:solidFill>
                <a:schemeClr val="tx1"/>
              </a:solidFill>
              <a:effectLst/>
              <a:latin typeface="+mj-lt"/>
              <a:cs typeface="Arial" pitchFamily="34" charset="0"/>
            </a:endParaRPr>
          </a:p>
          <a:p>
            <a:pPr lvl="0" defTabSz="914400" fontAlgn="base">
              <a:spcBef>
                <a:spcPct val="0"/>
              </a:spcBef>
              <a:spcAft>
                <a:spcPct val="0"/>
              </a:spcAft>
            </a:pPr>
            <a:r>
              <a:rPr lang="en-GB" sz="2400" dirty="0">
                <a:hlinkClick r:id="rId2"/>
              </a:rPr>
              <a:t>https://</a:t>
            </a:r>
            <a:r>
              <a:rPr lang="en-GB" sz="2400" dirty="0" smtClean="0">
                <a:hlinkClick r:id="rId2"/>
              </a:rPr>
              <a:t>www.youtube.com/watch?v=AcUoW1ek5zU</a:t>
            </a:r>
            <a:r>
              <a:rPr lang="en-GB" sz="2400" dirty="0" smtClean="0"/>
              <a:t>  </a:t>
            </a:r>
            <a:endParaRPr kumimoji="0" lang="en-GB" altLang="en-US" sz="2400" b="1" i="0" u="none" strike="noStrike" cap="none" normalizeH="0" baseline="0" dirty="0" smtClean="0">
              <a:ln>
                <a:noFill/>
              </a:ln>
              <a:solidFill>
                <a:schemeClr val="tx1"/>
              </a:solidFill>
              <a:effectLst/>
              <a:latin typeface="+mj-lt"/>
              <a:cs typeface="Arial" pitchFamily="34" charset="0"/>
            </a:endParaRPr>
          </a:p>
        </p:txBody>
      </p:sp>
      <p:pic>
        <p:nvPicPr>
          <p:cNvPr id="11"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17324" y="206300"/>
            <a:ext cx="1041118" cy="1250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Mnemonic posters for spelling | Teaching Resour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544" y="3835968"/>
            <a:ext cx="4029373" cy="302203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8354" y="1846751"/>
            <a:ext cx="3950088" cy="273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552" y="2662359"/>
            <a:ext cx="4122094" cy="28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909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98273" y="355478"/>
            <a:ext cx="256352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strike="noStrike" cap="none" normalizeH="0" baseline="0" dirty="0" smtClean="0">
                <a:ln>
                  <a:noFill/>
                </a:ln>
                <a:solidFill>
                  <a:schemeClr val="accent2"/>
                </a:solidFill>
                <a:effectLst/>
                <a:latin typeface="+mj-lt"/>
                <a:ea typeface="Calibri" pitchFamily="34" charset="0"/>
                <a:cs typeface="Arial" pitchFamily="34" charset="0"/>
              </a:rPr>
              <a:t>Spelling Pyramid</a:t>
            </a:r>
            <a:endParaRPr kumimoji="0" lang="en-GB" altLang="en-US" sz="2400" b="1" strike="noStrike" cap="none" normalizeH="0" baseline="0" dirty="0" smtClean="0">
              <a:ln>
                <a:noFill/>
              </a:ln>
              <a:solidFill>
                <a:schemeClr val="accent2"/>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accent2"/>
              </a:solidFill>
              <a:effectLst/>
              <a:latin typeface="Arial" pitchFamily="34" charset="0"/>
              <a:cs typeface="Arial" pitchFamily="34" charset="0"/>
            </a:endParaRPr>
          </a:p>
        </p:txBody>
      </p:sp>
      <p:sp>
        <p:nvSpPr>
          <p:cNvPr id="6" name="Rectangle 4"/>
          <p:cNvSpPr>
            <a:spLocks noChangeArrowheads="1"/>
          </p:cNvSpPr>
          <p:nvPr/>
        </p:nvSpPr>
        <p:spPr bwMode="auto">
          <a:xfrm>
            <a:off x="298273" y="678644"/>
            <a:ext cx="1061905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000" dirty="0" smtClean="0">
                <a:latin typeface="+mj-lt"/>
                <a:ea typeface="Calibri" pitchFamily="34" charset="0"/>
                <a:cs typeface="Arial" pitchFamily="34" charset="0"/>
              </a:rPr>
              <a:t>Use this template (or create your own on paper) and o</a:t>
            </a:r>
            <a:r>
              <a:rPr kumimoji="0" lang="en-GB" altLang="en-US" sz="2000" i="0" u="none" strike="noStrike" cap="none" normalizeH="0" baseline="0" dirty="0" smtClean="0">
                <a:ln>
                  <a:noFill/>
                </a:ln>
                <a:solidFill>
                  <a:schemeClr val="tx1"/>
                </a:solidFill>
                <a:effectLst/>
                <a:latin typeface="+mj-lt"/>
                <a:ea typeface="Calibri" pitchFamily="34" charset="0"/>
                <a:cs typeface="Arial" pitchFamily="34" charset="0"/>
              </a:rPr>
              <a:t>rder your spellings from easiest to hardest. Write the easiest spelling at the top and the hardest at the bottom, you will need to write each word several times to fill the </a:t>
            </a:r>
            <a:r>
              <a:rPr lang="en-GB" altLang="en-US" sz="2000" dirty="0" smtClean="0">
                <a:latin typeface="+mj-lt"/>
                <a:ea typeface="Calibri" pitchFamily="34" charset="0"/>
                <a:cs typeface="Arial" pitchFamily="34" charset="0"/>
              </a:rPr>
              <a:t>entire </a:t>
            </a:r>
            <a:r>
              <a:rPr kumimoji="0" lang="en-GB" altLang="en-US" sz="2000" i="0" u="none" strike="noStrike" cap="none" normalizeH="0" baseline="0" dirty="0" smtClean="0">
                <a:ln>
                  <a:noFill/>
                </a:ln>
                <a:solidFill>
                  <a:schemeClr val="tx1"/>
                </a:solidFill>
                <a:effectLst/>
                <a:latin typeface="+mj-lt"/>
                <a:ea typeface="Calibri" pitchFamily="34" charset="0"/>
                <a:cs typeface="Arial" pitchFamily="34" charset="0"/>
              </a:rPr>
              <a:t>line.</a:t>
            </a:r>
            <a:endParaRPr kumimoji="0" lang="en-GB" altLang="en-US" sz="3600" i="0" u="none" strike="noStrike" cap="none" normalizeH="0" baseline="0" dirty="0" smtClean="0">
              <a:ln>
                <a:noFill/>
              </a:ln>
              <a:solidFill>
                <a:schemeClr val="tx1"/>
              </a:solidFill>
              <a:effectLst/>
              <a:latin typeface="+mj-lt"/>
              <a:cs typeface="Arial" pitchFamily="34" charset="0"/>
            </a:endParaRPr>
          </a:p>
        </p:txBody>
      </p:sp>
      <p:pic>
        <p:nvPicPr>
          <p:cNvPr id="11"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17324" y="271503"/>
            <a:ext cx="1041118" cy="12502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cstate="print"/>
          <a:srcRect/>
          <a:stretch>
            <a:fillRect/>
          </a:stretch>
        </p:blipFill>
        <p:spPr bwMode="auto">
          <a:xfrm>
            <a:off x="423203" y="1694307"/>
            <a:ext cx="11306341" cy="5020903"/>
          </a:xfrm>
          <a:prstGeom prst="rect">
            <a:avLst/>
          </a:prstGeom>
          <a:noFill/>
          <a:ln w="9525">
            <a:noFill/>
            <a:miter lim="800000"/>
            <a:headEnd/>
            <a:tailEnd/>
          </a:ln>
        </p:spPr>
      </p:pic>
      <p:sp>
        <p:nvSpPr>
          <p:cNvPr id="2" name="Rectangle 1"/>
          <p:cNvSpPr/>
          <p:nvPr/>
        </p:nvSpPr>
        <p:spPr>
          <a:xfrm>
            <a:off x="3977742" y="1535"/>
            <a:ext cx="3692036" cy="584775"/>
          </a:xfrm>
          <a:prstGeom prst="rect">
            <a:avLst/>
          </a:prstGeom>
        </p:spPr>
        <p:txBody>
          <a:bodyPr wrap="none">
            <a:spAutoFit/>
          </a:bodyPr>
          <a:lstStyle/>
          <a:p>
            <a:pPr lvl="0" defTabSz="914400" fontAlgn="base">
              <a:spcBef>
                <a:spcPct val="0"/>
              </a:spcBef>
              <a:spcAft>
                <a:spcPct val="0"/>
              </a:spcAft>
            </a:pPr>
            <a:r>
              <a:rPr lang="en-GB" altLang="en-US" sz="3200" b="1" dirty="0">
                <a:ea typeface="Calibri" pitchFamily="34" charset="0"/>
                <a:cs typeface="Arial" pitchFamily="34" charset="0"/>
              </a:rPr>
              <a:t>Spelling activities </a:t>
            </a:r>
            <a:endParaRPr lang="en-GB" altLang="en-US" sz="2000" dirty="0">
              <a:latin typeface="Arial" pitchFamily="34" charset="0"/>
              <a:cs typeface="Arial" pitchFamily="34" charset="0"/>
            </a:endParaRPr>
          </a:p>
        </p:txBody>
      </p:sp>
    </p:spTree>
    <p:extLst>
      <p:ext uri="{BB962C8B-B14F-4D97-AF65-F5344CB8AC3E}">
        <p14:creationId xmlns:p14="http://schemas.microsoft.com/office/powerpoint/2010/main" val="25595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363959" y="-21759"/>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4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5 – Speedy SPAG</a:t>
            </a:r>
          </a:p>
        </p:txBody>
      </p:sp>
      <p:sp>
        <p:nvSpPr>
          <p:cNvPr id="6" name="Rectangle 5">
            <a:extLst>
              <a:ext uri="{FF2B5EF4-FFF2-40B4-BE49-F238E27FC236}">
                <a16:creationId xmlns="" xmlns:a16="http://schemas.microsoft.com/office/drawing/2014/main" id="{FFDBEB98-2534-428C-AF10-DC0A4721C60B}"/>
              </a:ext>
            </a:extLst>
          </p:cNvPr>
          <p:cNvSpPr/>
          <p:nvPr/>
        </p:nvSpPr>
        <p:spPr>
          <a:xfrm>
            <a:off x="220717" y="1198934"/>
            <a:ext cx="11698546" cy="54956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000" dirty="0">
              <a:latin typeface="+mj-lt"/>
            </a:endParaRP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13">
            <a:extLst>
              <a:ext uri="{FF2B5EF4-FFF2-40B4-BE49-F238E27FC236}">
                <a16:creationId xmlns="" xmlns:a16="http://schemas.microsoft.com/office/drawing/2014/main" id="{30643273-5ADB-4667-A469-F453F40D2E79}"/>
              </a:ext>
            </a:extLst>
          </p:cNvPr>
          <p:cNvSpPr/>
          <p:nvPr/>
        </p:nvSpPr>
        <p:spPr>
          <a:xfrm>
            <a:off x="7648041" y="169442"/>
            <a:ext cx="4297105" cy="10978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i="1" dirty="0" smtClean="0">
                <a:solidFill>
                  <a:schemeClr val="tx1"/>
                </a:solidFill>
              </a:rPr>
              <a:t>An adjective is a word we use to describe a noun.</a:t>
            </a:r>
            <a:endParaRPr lang="en-GB" sz="1700" i="1" dirty="0">
              <a:solidFill>
                <a:schemeClr val="tx1"/>
              </a:solidFill>
            </a:endParaRPr>
          </a:p>
        </p:txBody>
      </p:sp>
      <p:sp>
        <p:nvSpPr>
          <p:cNvPr id="7" name="Rectangle: Diagonal Corners Rounded 5">
            <a:extLst>
              <a:ext uri="{FF2B5EF4-FFF2-40B4-BE49-F238E27FC236}">
                <a16:creationId xmlns:a16="http://schemas.microsoft.com/office/drawing/2014/main" xmlns="" id="{5FB8E59A-7B57-4B99-8CC4-21BC88A6182A}"/>
              </a:ext>
            </a:extLst>
          </p:cNvPr>
          <p:cNvSpPr/>
          <p:nvPr/>
        </p:nvSpPr>
        <p:spPr>
          <a:xfrm>
            <a:off x="397852" y="1481958"/>
            <a:ext cx="11344275" cy="1039884"/>
          </a:xfrm>
          <a:prstGeom prst="round2Diag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smtClean="0">
                <a:solidFill>
                  <a:schemeClr val="tx1"/>
                </a:solidFill>
                <a:latin typeface="Century Gothic" panose="020B0502020202020204" pitchFamily="34" charset="0"/>
              </a:rPr>
              <a:t>The </a:t>
            </a:r>
            <a:r>
              <a:rPr lang="en-GB" sz="2800" b="1" dirty="0" err="1" smtClean="0">
                <a:solidFill>
                  <a:schemeClr val="tx1"/>
                </a:solidFill>
                <a:latin typeface="Century Gothic" panose="020B0502020202020204" pitchFamily="34" charset="0"/>
              </a:rPr>
              <a:t>eiffel</a:t>
            </a:r>
            <a:r>
              <a:rPr lang="en-GB" sz="2800" b="1" dirty="0" smtClean="0">
                <a:solidFill>
                  <a:schemeClr val="tx1"/>
                </a:solidFill>
                <a:latin typeface="Century Gothic" panose="020B0502020202020204" pitchFamily="34" charset="0"/>
              </a:rPr>
              <a:t> tower (a famous </a:t>
            </a:r>
            <a:r>
              <a:rPr lang="en-GB" sz="2800" b="1" dirty="0" smtClean="0">
                <a:solidFill>
                  <a:schemeClr val="tx1"/>
                </a:solidFill>
                <a:latin typeface="Century Gothic" panose="020B0502020202020204" pitchFamily="34" charset="0"/>
              </a:rPr>
              <a:t>landmark</a:t>
            </a:r>
            <a:r>
              <a:rPr lang="en-GB" sz="2800" b="1" dirty="0" smtClean="0">
                <a:solidFill>
                  <a:schemeClr val="tx1"/>
                </a:solidFill>
                <a:latin typeface="Century Gothic" panose="020B0502020202020204" pitchFamily="34" charset="0"/>
              </a:rPr>
              <a:t>) was built in the 19</a:t>
            </a:r>
            <a:r>
              <a:rPr lang="en-GB" sz="2800" b="1" baseline="30000" dirty="0" smtClean="0">
                <a:solidFill>
                  <a:schemeClr val="tx1"/>
                </a:solidFill>
                <a:latin typeface="Century Gothic" panose="020B0502020202020204" pitchFamily="34" charset="0"/>
              </a:rPr>
              <a:t>th</a:t>
            </a:r>
            <a:r>
              <a:rPr lang="en-GB" sz="2800" b="1" dirty="0" smtClean="0">
                <a:solidFill>
                  <a:schemeClr val="tx1"/>
                </a:solidFill>
                <a:latin typeface="Century Gothic" panose="020B0502020202020204" pitchFamily="34" charset="0"/>
              </a:rPr>
              <a:t> century and is still popular today.</a:t>
            </a:r>
            <a:endParaRPr lang="en-GB" sz="2800" dirty="0">
              <a:solidFill>
                <a:schemeClr val="tx1"/>
              </a:solidFill>
              <a:latin typeface="Century Gothic" panose="020B0502020202020204" pitchFamily="34" charset="0"/>
            </a:endParaRPr>
          </a:p>
        </p:txBody>
      </p:sp>
      <p:sp>
        <p:nvSpPr>
          <p:cNvPr id="8" name="Rectangle 7"/>
          <p:cNvSpPr/>
          <p:nvPr/>
        </p:nvSpPr>
        <p:spPr>
          <a:xfrm>
            <a:off x="397852" y="3036974"/>
            <a:ext cx="8018330" cy="2862322"/>
          </a:xfrm>
          <a:prstGeom prst="rect">
            <a:avLst/>
          </a:prstGeom>
        </p:spPr>
        <p:txBody>
          <a:bodyPr wrap="square" anchor="ctr" anchorCtr="0">
            <a:spAutoFit/>
          </a:bodyPr>
          <a:lstStyle/>
          <a:p>
            <a:pPr marL="457200" indent="-457200">
              <a:lnSpc>
                <a:spcPct val="150000"/>
              </a:lnSpc>
              <a:buAutoNum type="arabicPeriod"/>
            </a:pPr>
            <a:r>
              <a:rPr lang="en-GB" sz="2400" dirty="0" smtClean="0">
                <a:latin typeface="Century Gothic" panose="020B0502020202020204" pitchFamily="34" charset="0"/>
              </a:rPr>
              <a:t>Can you add any missing punctuation? </a:t>
            </a:r>
          </a:p>
          <a:p>
            <a:pPr marL="457200" indent="-457200">
              <a:lnSpc>
                <a:spcPct val="150000"/>
              </a:lnSpc>
              <a:buAutoNum type="arabicPeriod"/>
            </a:pPr>
            <a:r>
              <a:rPr lang="en-GB" sz="2400" dirty="0" smtClean="0">
                <a:latin typeface="Century Gothic" panose="020B0502020202020204" pitchFamily="34" charset="0"/>
              </a:rPr>
              <a:t>Can you explain why this is needed?</a:t>
            </a:r>
            <a:endParaRPr lang="en-GB" sz="2400" dirty="0">
              <a:latin typeface="Century Gothic" panose="020B0502020202020204" pitchFamily="34" charset="0"/>
            </a:endParaRPr>
          </a:p>
          <a:p>
            <a:pPr marL="457200" indent="-457200">
              <a:lnSpc>
                <a:spcPct val="150000"/>
              </a:lnSpc>
              <a:buAutoNum type="arabicPeriod"/>
            </a:pPr>
            <a:r>
              <a:rPr lang="en-GB" sz="2400" dirty="0" smtClean="0">
                <a:latin typeface="Century Gothic" panose="020B0502020202020204" pitchFamily="34" charset="0"/>
              </a:rPr>
              <a:t>Why have they used brackets in this sentence?</a:t>
            </a:r>
            <a:endParaRPr lang="en-GB" sz="2400" dirty="0" smtClean="0">
              <a:latin typeface="Century Gothic" panose="020B0502020202020204" pitchFamily="34" charset="0"/>
            </a:endParaRPr>
          </a:p>
          <a:p>
            <a:pPr>
              <a:lnSpc>
                <a:spcPct val="150000"/>
              </a:lnSpc>
            </a:pPr>
            <a:r>
              <a:rPr lang="en-GB" sz="2400" dirty="0" smtClean="0">
                <a:latin typeface="Century Gothic" panose="020B0502020202020204" pitchFamily="34" charset="0"/>
              </a:rPr>
              <a:t>4. </a:t>
            </a:r>
            <a:r>
              <a:rPr lang="en-GB" sz="2400" dirty="0" smtClean="0">
                <a:latin typeface="Century Gothic" panose="020B0502020202020204" pitchFamily="34" charset="0"/>
              </a:rPr>
              <a:t> </a:t>
            </a:r>
            <a:r>
              <a:rPr lang="en-GB" sz="2400" dirty="0" smtClean="0">
                <a:latin typeface="Century Gothic" panose="020B0502020202020204" pitchFamily="34" charset="0"/>
              </a:rPr>
              <a:t>Change the brackets for different punctuation.</a:t>
            </a:r>
            <a:endParaRPr lang="en-GB" sz="2400" dirty="0">
              <a:latin typeface="Century Gothic" panose="020B0502020202020204" pitchFamily="34" charset="0"/>
            </a:endParaRPr>
          </a:p>
          <a:p>
            <a:pPr>
              <a:lnSpc>
                <a:spcPct val="150000"/>
              </a:lnSpc>
            </a:pPr>
            <a:r>
              <a:rPr lang="en-GB" sz="2400" dirty="0">
                <a:latin typeface="Century Gothic" panose="020B0502020202020204" pitchFamily="34" charset="0"/>
              </a:rPr>
              <a:t>5</a:t>
            </a:r>
            <a:r>
              <a:rPr lang="en-GB" sz="2400" dirty="0" smtClean="0">
                <a:latin typeface="Century Gothic" panose="020B0502020202020204" pitchFamily="34" charset="0"/>
              </a:rPr>
              <a:t>.  Identify </a:t>
            </a:r>
            <a:r>
              <a:rPr lang="en-GB" sz="2400" dirty="0" smtClean="0">
                <a:latin typeface="Century Gothic" panose="020B0502020202020204" pitchFamily="34" charset="0"/>
              </a:rPr>
              <a:t>the </a:t>
            </a:r>
            <a:r>
              <a:rPr lang="en-GB" sz="2400" dirty="0" smtClean="0">
                <a:latin typeface="Century Gothic" panose="020B0502020202020204" pitchFamily="34" charset="0"/>
              </a:rPr>
              <a:t>adjectives in the sentence.</a:t>
            </a:r>
            <a:endParaRPr lang="en-GB" sz="2400" dirty="0" smtClean="0">
              <a:latin typeface="Century Gothic" panose="020B0502020202020204" pitchFamily="34" charset="0"/>
            </a:endParaRPr>
          </a:p>
        </p:txBody>
      </p:sp>
      <p:pic>
        <p:nvPicPr>
          <p:cNvPr id="10" name="Picture 9" descr="A picture containing building&#10;&#10;Description automatically generated">
            <a:extLst>
              <a:ext uri="{FF2B5EF4-FFF2-40B4-BE49-F238E27FC236}">
                <a16:creationId xmlns:a16="http://schemas.microsoft.com/office/drawing/2014/main" xmlns="" id="{61041524-69CF-3C41-8874-42127B9699C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774531" y="3033525"/>
            <a:ext cx="2833105" cy="2869220"/>
          </a:xfrm>
          <a:prstGeom prst="rect">
            <a:avLst/>
          </a:prstGeom>
        </p:spPr>
      </p:pic>
    </p:spTree>
    <p:extLst>
      <p:ext uri="{BB962C8B-B14F-4D97-AF65-F5344CB8AC3E}">
        <p14:creationId xmlns:p14="http://schemas.microsoft.com/office/powerpoint/2010/main" val="257926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363959" y="-21759"/>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4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5 – Speedy SPAG</a:t>
            </a:r>
          </a:p>
        </p:txBody>
      </p:sp>
      <p:sp>
        <p:nvSpPr>
          <p:cNvPr id="6" name="Rectangle 5">
            <a:extLst>
              <a:ext uri="{FF2B5EF4-FFF2-40B4-BE49-F238E27FC236}">
                <a16:creationId xmlns="" xmlns:a16="http://schemas.microsoft.com/office/drawing/2014/main" id="{FFDBEB98-2534-428C-AF10-DC0A4721C60B}"/>
              </a:ext>
            </a:extLst>
          </p:cNvPr>
          <p:cNvSpPr/>
          <p:nvPr/>
        </p:nvSpPr>
        <p:spPr>
          <a:xfrm>
            <a:off x="1608327" y="2167411"/>
            <a:ext cx="8211521" cy="34065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b="1" dirty="0">
                <a:solidFill>
                  <a:schemeClr val="accent2"/>
                </a:solidFill>
                <a:latin typeface="Century Gothic" panose="020B0502020202020204" pitchFamily="34" charset="0"/>
              </a:rPr>
              <a:t>Click onto the next page to see the answers</a:t>
            </a:r>
            <a:endParaRPr lang="en-GB" sz="3600" dirty="0">
              <a:solidFill>
                <a:sysClr val="windowText" lastClr="000000"/>
              </a:solidFill>
            </a:endParaRP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8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363959" y="-21759"/>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4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5 – Speedy SPAG answers</a:t>
            </a:r>
          </a:p>
        </p:txBody>
      </p:sp>
      <p:sp>
        <p:nvSpPr>
          <p:cNvPr id="6" name="Rectangle 5">
            <a:extLst>
              <a:ext uri="{FF2B5EF4-FFF2-40B4-BE49-F238E27FC236}">
                <a16:creationId xmlns="" xmlns:a16="http://schemas.microsoft.com/office/drawing/2014/main" id="{FFDBEB98-2534-428C-AF10-DC0A4721C60B}"/>
              </a:ext>
            </a:extLst>
          </p:cNvPr>
          <p:cNvSpPr/>
          <p:nvPr/>
        </p:nvSpPr>
        <p:spPr>
          <a:xfrm>
            <a:off x="268014" y="1072056"/>
            <a:ext cx="11695386" cy="54773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GB" b="1" dirty="0">
              <a:solidFill>
                <a:schemeClr val="accent2"/>
              </a:solidFill>
              <a:latin typeface="+mj-lt"/>
            </a:endParaRP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35419" y="92772"/>
            <a:ext cx="1041118" cy="125028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68014" y="143243"/>
            <a:ext cx="233494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Answers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Diagonal Corners Rounded 5">
            <a:extLst>
              <a:ext uri="{FF2B5EF4-FFF2-40B4-BE49-F238E27FC236}">
                <a16:creationId xmlns:a16="http://schemas.microsoft.com/office/drawing/2014/main" xmlns="" id="{5FB8E59A-7B57-4B99-8CC4-21BC88A6182A}"/>
              </a:ext>
            </a:extLst>
          </p:cNvPr>
          <p:cNvSpPr/>
          <p:nvPr/>
        </p:nvSpPr>
        <p:spPr>
          <a:xfrm>
            <a:off x="443569" y="1449778"/>
            <a:ext cx="11344275" cy="1039884"/>
          </a:xfrm>
          <a:prstGeom prst="round2Diag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b="1" dirty="0">
                <a:solidFill>
                  <a:schemeClr val="tx1"/>
                </a:solidFill>
                <a:latin typeface="Century Gothic" panose="020B0502020202020204" pitchFamily="34" charset="0"/>
              </a:rPr>
              <a:t>The </a:t>
            </a:r>
            <a:r>
              <a:rPr lang="en-GB" sz="2800" b="1" dirty="0" err="1">
                <a:solidFill>
                  <a:schemeClr val="tx1"/>
                </a:solidFill>
                <a:latin typeface="Century Gothic" panose="020B0502020202020204" pitchFamily="34" charset="0"/>
              </a:rPr>
              <a:t>eiffel</a:t>
            </a:r>
            <a:r>
              <a:rPr lang="en-GB" sz="2800" b="1" dirty="0">
                <a:solidFill>
                  <a:schemeClr val="tx1"/>
                </a:solidFill>
                <a:latin typeface="Century Gothic" panose="020B0502020202020204" pitchFamily="34" charset="0"/>
              </a:rPr>
              <a:t> tower (a famous </a:t>
            </a:r>
            <a:r>
              <a:rPr lang="en-GB" sz="2800" b="1" dirty="0" smtClean="0">
                <a:solidFill>
                  <a:schemeClr val="tx1"/>
                </a:solidFill>
                <a:latin typeface="Century Gothic" panose="020B0502020202020204" pitchFamily="34" charset="0"/>
              </a:rPr>
              <a:t>landmark</a:t>
            </a:r>
            <a:r>
              <a:rPr lang="en-GB" sz="2800" b="1" dirty="0">
                <a:solidFill>
                  <a:schemeClr val="tx1"/>
                </a:solidFill>
                <a:latin typeface="Century Gothic" panose="020B0502020202020204" pitchFamily="34" charset="0"/>
              </a:rPr>
              <a:t>) was built in the 19</a:t>
            </a:r>
            <a:r>
              <a:rPr lang="en-GB" sz="2800" b="1" baseline="30000" dirty="0">
                <a:solidFill>
                  <a:schemeClr val="tx1"/>
                </a:solidFill>
                <a:latin typeface="Century Gothic" panose="020B0502020202020204" pitchFamily="34" charset="0"/>
              </a:rPr>
              <a:t>th</a:t>
            </a:r>
            <a:r>
              <a:rPr lang="en-GB" sz="2800" b="1" dirty="0">
                <a:solidFill>
                  <a:schemeClr val="tx1"/>
                </a:solidFill>
                <a:latin typeface="Century Gothic" panose="020B0502020202020204" pitchFamily="34" charset="0"/>
              </a:rPr>
              <a:t> century and is still popular today.</a:t>
            </a:r>
            <a:endParaRPr lang="en-GB" sz="2800" dirty="0">
              <a:solidFill>
                <a:schemeClr val="tx1"/>
              </a:solidFill>
              <a:latin typeface="Century Gothic" panose="020B0502020202020204" pitchFamily="34" charset="0"/>
            </a:endParaRPr>
          </a:p>
        </p:txBody>
      </p:sp>
      <p:sp>
        <p:nvSpPr>
          <p:cNvPr id="8" name="Rectangle 7"/>
          <p:cNvSpPr/>
          <p:nvPr/>
        </p:nvSpPr>
        <p:spPr>
          <a:xfrm>
            <a:off x="443567" y="2860159"/>
            <a:ext cx="10820163" cy="3416320"/>
          </a:xfrm>
          <a:prstGeom prst="rect">
            <a:avLst/>
          </a:prstGeom>
        </p:spPr>
        <p:txBody>
          <a:bodyPr wrap="square" anchor="ctr" anchorCtr="0">
            <a:spAutoFit/>
          </a:bodyPr>
          <a:lstStyle/>
          <a:p>
            <a:r>
              <a:rPr lang="en-GB" sz="2400" b="1" dirty="0" smtClean="0">
                <a:latin typeface="Century Gothic" panose="020B0502020202020204" pitchFamily="34" charset="0"/>
              </a:rPr>
              <a:t>1. </a:t>
            </a:r>
            <a:r>
              <a:rPr lang="en-GB" sz="2400" dirty="0" smtClean="0">
                <a:latin typeface="Century Gothic" panose="020B0502020202020204" pitchFamily="34" charset="0"/>
              </a:rPr>
              <a:t>The Eiffel Tower </a:t>
            </a:r>
            <a:r>
              <a:rPr lang="en-GB" sz="2400" dirty="0">
                <a:latin typeface="Century Gothic" panose="020B0502020202020204" pitchFamily="34" charset="0"/>
              </a:rPr>
              <a:t>(a famous </a:t>
            </a:r>
            <a:r>
              <a:rPr lang="en-GB" sz="2400" dirty="0" smtClean="0">
                <a:latin typeface="Century Gothic" panose="020B0502020202020204" pitchFamily="34" charset="0"/>
              </a:rPr>
              <a:t>landmark</a:t>
            </a:r>
            <a:r>
              <a:rPr lang="en-GB" sz="2400" dirty="0">
                <a:latin typeface="Century Gothic" panose="020B0502020202020204" pitchFamily="34" charset="0"/>
              </a:rPr>
              <a:t>) was built in the </a:t>
            </a:r>
            <a:r>
              <a:rPr lang="en-GB" sz="2400" dirty="0" smtClean="0">
                <a:latin typeface="Century Gothic" panose="020B0502020202020204" pitchFamily="34" charset="0"/>
              </a:rPr>
              <a:t>19</a:t>
            </a:r>
            <a:r>
              <a:rPr lang="en-GB" sz="2400" baseline="30000" dirty="0" smtClean="0">
                <a:latin typeface="Century Gothic" panose="020B0502020202020204" pitchFamily="34" charset="0"/>
              </a:rPr>
              <a:t>th </a:t>
            </a:r>
            <a:r>
              <a:rPr lang="en-GB" sz="2400" dirty="0" smtClean="0">
                <a:latin typeface="Century Gothic" panose="020B0502020202020204" pitchFamily="34" charset="0"/>
              </a:rPr>
              <a:t> century </a:t>
            </a:r>
            <a:r>
              <a:rPr lang="en-GB" sz="2400" dirty="0">
                <a:latin typeface="Century Gothic" panose="020B0502020202020204" pitchFamily="34" charset="0"/>
              </a:rPr>
              <a:t>and is still popular today</a:t>
            </a:r>
            <a:r>
              <a:rPr lang="en-GB" sz="2400" dirty="0" smtClean="0">
                <a:latin typeface="Century Gothic" panose="020B0502020202020204" pitchFamily="34" charset="0"/>
              </a:rPr>
              <a:t>.</a:t>
            </a:r>
          </a:p>
          <a:p>
            <a:r>
              <a:rPr lang="en-GB" sz="2400" b="1" dirty="0" smtClean="0">
                <a:latin typeface="Century Gothic" panose="020B0502020202020204" pitchFamily="34" charset="0"/>
              </a:rPr>
              <a:t>2. </a:t>
            </a:r>
            <a:r>
              <a:rPr lang="en-GB" sz="2400" dirty="0" smtClean="0">
                <a:latin typeface="Century Gothic" panose="020B0502020202020204" pitchFamily="34" charset="0"/>
              </a:rPr>
              <a:t>It is the name of the landmark.</a:t>
            </a:r>
            <a:endParaRPr lang="en-GB" sz="2400" dirty="0">
              <a:latin typeface="Century Gothic" panose="020B0502020202020204" pitchFamily="34" charset="0"/>
            </a:endParaRPr>
          </a:p>
          <a:p>
            <a:pPr>
              <a:lnSpc>
                <a:spcPct val="150000"/>
              </a:lnSpc>
            </a:pPr>
            <a:r>
              <a:rPr lang="en-GB" sz="2400" b="1" dirty="0">
                <a:latin typeface="Century Gothic" panose="020B0502020202020204" pitchFamily="34" charset="0"/>
              </a:rPr>
              <a:t>3</a:t>
            </a:r>
            <a:r>
              <a:rPr lang="en-GB" sz="2400" b="1" dirty="0" smtClean="0">
                <a:latin typeface="Century Gothic" panose="020B0502020202020204" pitchFamily="34" charset="0"/>
              </a:rPr>
              <a:t>. </a:t>
            </a:r>
            <a:r>
              <a:rPr lang="en-GB" sz="2400" dirty="0">
                <a:latin typeface="Century Gothic" panose="020B0502020202020204" pitchFamily="34" charset="0"/>
              </a:rPr>
              <a:t>t</a:t>
            </a:r>
            <a:r>
              <a:rPr lang="en-GB" sz="2400" dirty="0" smtClean="0">
                <a:latin typeface="Century Gothic" panose="020B0502020202020204" pitchFamily="34" charset="0"/>
              </a:rPr>
              <a:t>o mark </a:t>
            </a:r>
            <a:r>
              <a:rPr lang="en-GB" sz="2400" dirty="0" smtClean="0">
                <a:latin typeface="Century Gothic" panose="020B0502020202020204" pitchFamily="34" charset="0"/>
              </a:rPr>
              <a:t>parenthesis (or extra information) in the sentence</a:t>
            </a:r>
            <a:endParaRPr lang="en-GB" sz="2400" dirty="0">
              <a:latin typeface="Century Gothic" panose="020B0502020202020204" pitchFamily="34" charset="0"/>
            </a:endParaRPr>
          </a:p>
          <a:p>
            <a:pPr>
              <a:lnSpc>
                <a:spcPct val="150000"/>
              </a:lnSpc>
            </a:pPr>
            <a:r>
              <a:rPr lang="en-GB" sz="2400" b="1" dirty="0" smtClean="0">
                <a:latin typeface="Century Gothic" panose="020B0502020202020204" pitchFamily="34" charset="0"/>
              </a:rPr>
              <a:t>4. </a:t>
            </a:r>
            <a:r>
              <a:rPr lang="en-GB" sz="2400" dirty="0">
                <a:latin typeface="Century Gothic" panose="020B0502020202020204" pitchFamily="34" charset="0"/>
              </a:rPr>
              <a:t>D</a:t>
            </a:r>
            <a:r>
              <a:rPr lang="en-GB" sz="2400" dirty="0" smtClean="0">
                <a:latin typeface="Century Gothic" panose="020B0502020202020204" pitchFamily="34" charset="0"/>
              </a:rPr>
              <a:t>ashes </a:t>
            </a:r>
            <a:r>
              <a:rPr lang="en-GB" sz="2400" dirty="0" smtClean="0">
                <a:latin typeface="Century Gothic" panose="020B0502020202020204" pitchFamily="34" charset="0"/>
              </a:rPr>
              <a:t>or commas could be </a:t>
            </a:r>
            <a:r>
              <a:rPr lang="en-GB" sz="2400" dirty="0" smtClean="0">
                <a:latin typeface="Century Gothic" panose="020B0502020202020204" pitchFamily="34" charset="0"/>
              </a:rPr>
              <a:t>used instead of brackets to mark the extra information.</a:t>
            </a:r>
            <a:endParaRPr lang="en-GB" sz="2400" dirty="0">
              <a:latin typeface="Century Gothic" panose="020B0502020202020204" pitchFamily="34" charset="0"/>
            </a:endParaRPr>
          </a:p>
          <a:p>
            <a:pPr>
              <a:lnSpc>
                <a:spcPct val="150000"/>
              </a:lnSpc>
            </a:pPr>
            <a:r>
              <a:rPr lang="en-GB" sz="2400" b="1" dirty="0" smtClean="0">
                <a:latin typeface="Century Gothic" panose="020B0502020202020204" pitchFamily="34" charset="0"/>
              </a:rPr>
              <a:t>5. </a:t>
            </a:r>
            <a:r>
              <a:rPr lang="en-GB" sz="2400" dirty="0" smtClean="0">
                <a:latin typeface="Century Gothic" panose="020B0502020202020204" pitchFamily="34" charset="0"/>
              </a:rPr>
              <a:t>famous</a:t>
            </a:r>
            <a:r>
              <a:rPr lang="en-GB" sz="2400" dirty="0" smtClean="0">
                <a:latin typeface="Century Gothic" panose="020B0502020202020204" pitchFamily="34" charset="0"/>
              </a:rPr>
              <a:t>, </a:t>
            </a:r>
            <a:r>
              <a:rPr lang="en-GB" sz="2400" dirty="0" smtClean="0">
                <a:latin typeface="Century Gothic" panose="020B0502020202020204" pitchFamily="34" charset="0"/>
              </a:rPr>
              <a:t>popular </a:t>
            </a:r>
          </a:p>
        </p:txBody>
      </p:sp>
    </p:spTree>
    <p:extLst>
      <p:ext uri="{BB962C8B-B14F-4D97-AF65-F5344CB8AC3E}">
        <p14:creationId xmlns:p14="http://schemas.microsoft.com/office/powerpoint/2010/main" val="535712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925207" y="48900"/>
            <a:ext cx="1041118" cy="12502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3323"/>
            <a:ext cx="10720552" cy="505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5670" y="5807360"/>
            <a:ext cx="8852103" cy="461665"/>
          </a:xfrm>
          <a:prstGeom prst="rect">
            <a:avLst/>
          </a:prstGeom>
          <a:noFill/>
        </p:spPr>
        <p:txBody>
          <a:bodyPr wrap="none" rtlCol="0">
            <a:spAutoFit/>
          </a:bodyPr>
          <a:lstStyle/>
          <a:p>
            <a:r>
              <a:rPr lang="en-GB" sz="2400" b="1" dirty="0" smtClean="0"/>
              <a:t>What is the name of each piece of punctuation you can see?</a:t>
            </a:r>
            <a:endParaRPr lang="en-GB" sz="2400" b="1" dirty="0"/>
          </a:p>
        </p:txBody>
      </p:sp>
    </p:spTree>
    <p:extLst>
      <p:ext uri="{BB962C8B-B14F-4D97-AF65-F5344CB8AC3E}">
        <p14:creationId xmlns:p14="http://schemas.microsoft.com/office/powerpoint/2010/main" val="1220058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33494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Answers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pic>
        <p:nvPicPr>
          <p:cNvPr id="6"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20097" y="82744"/>
            <a:ext cx="1041118" cy="125028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821" b="18458"/>
          <a:stretch/>
        </p:blipFill>
        <p:spPr bwMode="auto">
          <a:xfrm>
            <a:off x="148896" y="787548"/>
            <a:ext cx="10309210" cy="458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6">
            <a:extLst>
              <a:ext uri="{FF2B5EF4-FFF2-40B4-BE49-F238E27FC236}">
                <a16:creationId xmlns="" xmlns:a16="http://schemas.microsoft.com/office/drawing/2014/main" id="{30643273-5ADB-4667-A469-F453F40D2E79}"/>
              </a:ext>
            </a:extLst>
          </p:cNvPr>
          <p:cNvSpPr/>
          <p:nvPr/>
        </p:nvSpPr>
        <p:spPr>
          <a:xfrm>
            <a:off x="3421751" y="5357902"/>
            <a:ext cx="9017242" cy="13125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Parenthesis is just a fancy name for extra information in a sentence. Your sentence should still make sense if you remove the extra information.</a:t>
            </a:r>
            <a:endParaRPr lang="en-GB" b="1" i="1" dirty="0">
              <a:solidFill>
                <a:schemeClr val="tx1"/>
              </a:solidFill>
            </a:endParaRPr>
          </a:p>
        </p:txBody>
      </p:sp>
    </p:spTree>
    <p:extLst>
      <p:ext uri="{BB962C8B-B14F-4D97-AF65-F5344CB8AC3E}">
        <p14:creationId xmlns:p14="http://schemas.microsoft.com/office/powerpoint/2010/main" val="317761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695"/>
          <a:stretch/>
        </p:blipFill>
        <p:spPr bwMode="auto">
          <a:xfrm>
            <a:off x="175008" y="1560785"/>
            <a:ext cx="10967477" cy="495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0261" y="457200"/>
            <a:ext cx="10622224" cy="954107"/>
          </a:xfrm>
          <a:prstGeom prst="rect">
            <a:avLst/>
          </a:prstGeom>
          <a:noFill/>
        </p:spPr>
        <p:txBody>
          <a:bodyPr wrap="square" rtlCol="0">
            <a:spAutoFit/>
          </a:bodyPr>
          <a:lstStyle/>
          <a:p>
            <a:r>
              <a:rPr lang="en-GB" sz="2800" b="1" dirty="0" smtClean="0">
                <a:solidFill>
                  <a:srgbClr val="0070C0"/>
                </a:solidFill>
              </a:rPr>
              <a:t>Where should the parenthesis go? Can you use a mix of commas, brackets and dashes?</a:t>
            </a:r>
            <a:endParaRPr lang="en-GB" sz="2800" b="1" dirty="0">
              <a:solidFill>
                <a:srgbClr val="0070C0"/>
              </a:solidFill>
            </a:endParaRPr>
          </a:p>
        </p:txBody>
      </p:sp>
    </p:spTree>
    <p:extLst>
      <p:ext uri="{BB962C8B-B14F-4D97-AF65-F5344CB8AC3E}">
        <p14:creationId xmlns:p14="http://schemas.microsoft.com/office/powerpoint/2010/main" val="275553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251"/>
          <a:stretch/>
        </p:blipFill>
        <p:spPr bwMode="auto">
          <a:xfrm>
            <a:off x="425668" y="1819273"/>
            <a:ext cx="10884831" cy="503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32321"/>
            <a:ext cx="233494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Answers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41889" y="910614"/>
            <a:ext cx="10622224" cy="954107"/>
          </a:xfrm>
          <a:prstGeom prst="rect">
            <a:avLst/>
          </a:prstGeom>
          <a:noFill/>
        </p:spPr>
        <p:txBody>
          <a:bodyPr wrap="square" rtlCol="0">
            <a:spAutoFit/>
          </a:bodyPr>
          <a:lstStyle/>
          <a:p>
            <a:r>
              <a:rPr lang="en-GB" sz="2800" b="1" dirty="0" smtClean="0">
                <a:solidFill>
                  <a:srgbClr val="0070C0"/>
                </a:solidFill>
              </a:rPr>
              <a:t>Where should the parenthesis go? Can you use a mix of commas, brackets and dashes?</a:t>
            </a:r>
            <a:endParaRPr lang="en-GB" sz="2800" b="1" dirty="0">
              <a:solidFill>
                <a:srgbClr val="0070C0"/>
              </a:solidFill>
            </a:endParaRPr>
          </a:p>
        </p:txBody>
      </p:sp>
    </p:spTree>
    <p:extLst>
      <p:ext uri="{BB962C8B-B14F-4D97-AF65-F5344CB8AC3E}">
        <p14:creationId xmlns:p14="http://schemas.microsoft.com/office/powerpoint/2010/main" val="2824215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71632" cy="670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2">
            <a:extLst>
              <a:ext uri="{FF2B5EF4-FFF2-40B4-BE49-F238E27FC236}">
                <a16:creationId xmlns="" xmlns:a16="http://schemas.microsoft.com/office/drawing/2014/main" id="{30643273-5ADB-4667-A469-F453F40D2E79}"/>
              </a:ext>
            </a:extLst>
          </p:cNvPr>
          <p:cNvSpPr/>
          <p:nvPr/>
        </p:nvSpPr>
        <p:spPr>
          <a:xfrm>
            <a:off x="9680027" y="2754220"/>
            <a:ext cx="2511973" cy="39437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smtClean="0">
                <a:solidFill>
                  <a:schemeClr val="tx1"/>
                </a:solidFill>
              </a:rPr>
              <a:t>Remember, parenthesis is just a fancy name for extra information in a sentence. </a:t>
            </a:r>
            <a:endParaRPr lang="en-GB" b="1" i="1" dirty="0">
              <a:solidFill>
                <a:schemeClr val="tx1"/>
              </a:solidFill>
            </a:endParaRPr>
          </a:p>
        </p:txBody>
      </p:sp>
    </p:spTree>
    <p:extLst>
      <p:ext uri="{BB962C8B-B14F-4D97-AF65-F5344CB8AC3E}">
        <p14:creationId xmlns:p14="http://schemas.microsoft.com/office/powerpoint/2010/main" val="3257739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p:cNvSpPr txBox="1">
            <a:spLocks/>
          </p:cNvSpPr>
          <p:nvPr/>
        </p:nvSpPr>
        <p:spPr>
          <a:xfrm>
            <a:off x="315311" y="192197"/>
            <a:ext cx="8349262" cy="99377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en-US" sz="4000" b="1" dirty="0" smtClean="0"/>
              <a:t>What Is Parenthesis?</a:t>
            </a:r>
          </a:p>
        </p:txBody>
      </p:sp>
      <p:sp>
        <p:nvSpPr>
          <p:cNvPr id="9" name="Rectangle 8"/>
          <p:cNvSpPr>
            <a:spLocks noChangeArrowheads="1"/>
          </p:cNvSpPr>
          <p:nvPr/>
        </p:nvSpPr>
        <p:spPr bwMode="auto">
          <a:xfrm>
            <a:off x="444498" y="1025061"/>
            <a:ext cx="10969735" cy="531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a:solidFill>
                  <a:schemeClr val="tx1"/>
                </a:solidFill>
                <a:latin typeface="+mj-lt"/>
              </a:rPr>
              <a:t>Parenthesis is the addition of extra information or an afterthought in our writing.</a:t>
            </a:r>
          </a:p>
          <a:p>
            <a:pPr eaLnBrk="1" hangingPunct="1">
              <a:lnSpc>
                <a:spcPct val="100000"/>
              </a:lnSpc>
              <a:spcBef>
                <a:spcPct val="0"/>
              </a:spcBef>
              <a:buFontTx/>
              <a:buNone/>
            </a:pPr>
            <a:endParaRPr lang="en-GB" altLang="en-US" sz="2400" dirty="0">
              <a:solidFill>
                <a:schemeClr val="tx1"/>
              </a:solidFill>
              <a:latin typeface="+mj-lt"/>
            </a:endParaRPr>
          </a:p>
          <a:p>
            <a:pPr eaLnBrk="1" hangingPunct="1">
              <a:lnSpc>
                <a:spcPct val="100000"/>
              </a:lnSpc>
              <a:spcBef>
                <a:spcPct val="0"/>
              </a:spcBef>
              <a:buFontTx/>
              <a:buNone/>
            </a:pPr>
            <a:r>
              <a:rPr lang="en-GB" altLang="en-US" sz="2400" dirty="0">
                <a:solidFill>
                  <a:schemeClr val="tx1"/>
                </a:solidFill>
                <a:latin typeface="+mj-lt"/>
              </a:rPr>
              <a:t>It can be a word, phrase or clause marked with brackets, dashes or commas.</a:t>
            </a:r>
          </a:p>
          <a:p>
            <a:pPr eaLnBrk="1" hangingPunct="1">
              <a:lnSpc>
                <a:spcPct val="100000"/>
              </a:lnSpc>
              <a:spcBef>
                <a:spcPct val="0"/>
              </a:spcBef>
              <a:buFontTx/>
              <a:buNone/>
            </a:pPr>
            <a:endParaRPr lang="en-GB" altLang="en-US" sz="2400" dirty="0">
              <a:solidFill>
                <a:srgbClr val="FF0000"/>
              </a:solidFill>
              <a:latin typeface="+mj-lt"/>
            </a:endParaRPr>
          </a:p>
          <a:p>
            <a:pPr eaLnBrk="1" hangingPunct="1">
              <a:lnSpc>
                <a:spcPct val="100000"/>
              </a:lnSpc>
              <a:spcBef>
                <a:spcPct val="0"/>
              </a:spcBef>
              <a:buFontTx/>
              <a:buNone/>
            </a:pPr>
            <a:r>
              <a:rPr lang="en-GB" altLang="en-US" sz="2400" dirty="0">
                <a:solidFill>
                  <a:schemeClr val="tx1"/>
                </a:solidFill>
                <a:latin typeface="+mj-lt"/>
              </a:rPr>
              <a:t>When a parenthesis is removed, the sentence still makes grammatical sense.</a:t>
            </a:r>
          </a:p>
          <a:p>
            <a:pPr eaLnBrk="1" hangingPunct="1">
              <a:lnSpc>
                <a:spcPct val="100000"/>
              </a:lnSpc>
              <a:spcBef>
                <a:spcPct val="0"/>
              </a:spcBef>
              <a:buFontTx/>
              <a:buNone/>
            </a:pPr>
            <a:endParaRPr lang="en-GB" altLang="en-US" sz="2400" dirty="0">
              <a:solidFill>
                <a:schemeClr val="tx1"/>
              </a:solidFill>
              <a:latin typeface="+mj-lt"/>
            </a:endParaRPr>
          </a:p>
          <a:p>
            <a:pPr eaLnBrk="1" hangingPunct="1">
              <a:lnSpc>
                <a:spcPct val="100000"/>
              </a:lnSpc>
              <a:spcBef>
                <a:spcPct val="0"/>
              </a:spcBef>
              <a:buFontTx/>
              <a:buNone/>
            </a:pPr>
            <a:endParaRPr lang="en-GB" altLang="en-US" sz="2400" dirty="0">
              <a:solidFill>
                <a:schemeClr val="tx1"/>
              </a:solidFill>
              <a:latin typeface="+mj-lt"/>
            </a:endParaRPr>
          </a:p>
          <a:p>
            <a:pPr eaLnBrk="1" hangingPunct="1">
              <a:lnSpc>
                <a:spcPct val="100000"/>
              </a:lnSpc>
              <a:spcBef>
                <a:spcPct val="0"/>
              </a:spcBef>
              <a:buFontTx/>
              <a:buNone/>
            </a:pPr>
            <a:r>
              <a:rPr lang="en-GB" altLang="en-US" sz="2400" b="1" i="1" dirty="0">
                <a:solidFill>
                  <a:srgbClr val="0070C0"/>
                </a:solidFill>
                <a:latin typeface="+mj-lt"/>
              </a:rPr>
              <a:t>e.g. I moved to Sheffield in 2011 (when I was six years old).</a:t>
            </a:r>
          </a:p>
          <a:p>
            <a:pPr eaLnBrk="1" hangingPunct="1">
              <a:lnSpc>
                <a:spcPct val="100000"/>
              </a:lnSpc>
              <a:spcBef>
                <a:spcPct val="0"/>
              </a:spcBef>
              <a:buFontTx/>
              <a:buNone/>
            </a:pPr>
            <a:endParaRPr lang="en-GB" altLang="en-US" sz="2400" dirty="0">
              <a:solidFill>
                <a:schemeClr val="tx1"/>
              </a:solidFill>
              <a:latin typeface="+mj-lt"/>
            </a:endParaRPr>
          </a:p>
          <a:p>
            <a:pPr eaLnBrk="1" hangingPunct="1">
              <a:lnSpc>
                <a:spcPct val="100000"/>
              </a:lnSpc>
              <a:spcBef>
                <a:spcPct val="0"/>
              </a:spcBef>
              <a:buFontTx/>
              <a:buNone/>
            </a:pPr>
            <a:r>
              <a:rPr lang="en-GB" altLang="en-US" sz="2400" dirty="0" smtClean="0">
                <a:solidFill>
                  <a:schemeClr val="tx1"/>
                </a:solidFill>
                <a:latin typeface="+mj-lt"/>
              </a:rPr>
              <a:t>This sentence still </a:t>
            </a:r>
            <a:r>
              <a:rPr lang="en-GB" altLang="en-US" sz="2400" dirty="0">
                <a:solidFill>
                  <a:schemeClr val="tx1"/>
                </a:solidFill>
                <a:latin typeface="+mj-lt"/>
              </a:rPr>
              <a:t>makes sense </a:t>
            </a:r>
            <a:r>
              <a:rPr lang="en-GB" altLang="en-US" sz="2400" dirty="0" smtClean="0">
                <a:solidFill>
                  <a:schemeClr val="tx1"/>
                </a:solidFill>
                <a:latin typeface="+mj-lt"/>
              </a:rPr>
              <a:t>if the extra information is taken out, as can be seen below.</a:t>
            </a:r>
            <a:endParaRPr lang="en-GB" altLang="en-US" sz="2400" dirty="0">
              <a:solidFill>
                <a:schemeClr val="tx1"/>
              </a:solidFill>
              <a:latin typeface="+mj-lt"/>
            </a:endParaRPr>
          </a:p>
          <a:p>
            <a:pPr eaLnBrk="1" hangingPunct="1">
              <a:lnSpc>
                <a:spcPct val="100000"/>
              </a:lnSpc>
              <a:spcBef>
                <a:spcPct val="0"/>
              </a:spcBef>
              <a:buFontTx/>
              <a:buNone/>
            </a:pPr>
            <a:endParaRPr lang="en-GB" altLang="en-US" sz="2400" dirty="0">
              <a:solidFill>
                <a:schemeClr val="tx1"/>
              </a:solidFill>
              <a:latin typeface="+mj-lt"/>
            </a:endParaRPr>
          </a:p>
          <a:p>
            <a:pPr eaLnBrk="1" hangingPunct="1">
              <a:lnSpc>
                <a:spcPct val="100000"/>
              </a:lnSpc>
              <a:spcBef>
                <a:spcPct val="0"/>
              </a:spcBef>
              <a:buFontTx/>
              <a:buNone/>
            </a:pPr>
            <a:r>
              <a:rPr lang="en-GB" altLang="en-US" sz="2400" b="1" i="1" dirty="0">
                <a:solidFill>
                  <a:srgbClr val="0070C0"/>
                </a:solidFill>
                <a:latin typeface="+mj-lt"/>
              </a:rPr>
              <a:t>I moved to Sheffield in 2011.</a:t>
            </a:r>
          </a:p>
        </p:txBody>
      </p:sp>
    </p:spTree>
    <p:extLst>
      <p:ext uri="{BB962C8B-B14F-4D97-AF65-F5344CB8AC3E}">
        <p14:creationId xmlns:p14="http://schemas.microsoft.com/office/powerpoint/2010/main" val="136949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animEffect transition="in" filter="fade">
                                      <p:cBhvr>
                                        <p:cTn id="27" dur="500"/>
                                        <p:tgtEl>
                                          <p:spTgt spid="9">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1" end="11"/>
                                            </p:txEl>
                                          </p:spTgt>
                                        </p:tgtEl>
                                        <p:attrNameLst>
                                          <p:attrName>style.visibility</p:attrName>
                                        </p:attrNameLst>
                                      </p:cBhvr>
                                      <p:to>
                                        <p:strVal val="visible"/>
                                      </p:to>
                                    </p:set>
                                    <p:animEffect transition="in" filter="fade">
                                      <p:cBhvr>
                                        <p:cTn id="32"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472" y="73704"/>
            <a:ext cx="9647673" cy="6784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2334944"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Answers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23795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28" y="347006"/>
            <a:ext cx="10895834" cy="633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68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183" y="5127221"/>
            <a:ext cx="8589211" cy="523220"/>
          </a:xfrm>
          <a:prstGeom prst="rect">
            <a:avLst/>
          </a:prstGeom>
          <a:noFill/>
        </p:spPr>
        <p:txBody>
          <a:bodyPr wrap="none" rtlCol="0">
            <a:spAutoFit/>
          </a:bodyPr>
          <a:lstStyle/>
          <a:p>
            <a:r>
              <a:rPr lang="en-GB" sz="2800" dirty="0" smtClean="0"/>
              <a:t>This cake, which was made by my gran, is delicious.</a:t>
            </a:r>
            <a:endParaRPr lang="en-GB" sz="2800" dirty="0"/>
          </a:p>
        </p:txBody>
      </p:sp>
      <p:sp>
        <p:nvSpPr>
          <p:cNvPr id="5" name="TextBox 4"/>
          <p:cNvSpPr txBox="1"/>
          <p:nvPr/>
        </p:nvSpPr>
        <p:spPr>
          <a:xfrm>
            <a:off x="279183" y="4254128"/>
            <a:ext cx="8911414" cy="523220"/>
          </a:xfrm>
          <a:prstGeom prst="rect">
            <a:avLst/>
          </a:prstGeom>
          <a:noFill/>
        </p:spPr>
        <p:txBody>
          <a:bodyPr wrap="none" rtlCol="0">
            <a:spAutoFit/>
          </a:bodyPr>
          <a:lstStyle/>
          <a:p>
            <a:r>
              <a:rPr lang="en-GB" sz="2800" dirty="0" smtClean="0"/>
              <a:t>This cake - which was made by my gran -  is delicious.</a:t>
            </a:r>
            <a:endParaRPr lang="en-GB" sz="2800" dirty="0"/>
          </a:p>
        </p:txBody>
      </p:sp>
      <p:sp>
        <p:nvSpPr>
          <p:cNvPr id="6" name="TextBox 5"/>
          <p:cNvSpPr txBox="1"/>
          <p:nvPr/>
        </p:nvSpPr>
        <p:spPr>
          <a:xfrm>
            <a:off x="279183" y="3460991"/>
            <a:ext cx="8696611" cy="523220"/>
          </a:xfrm>
          <a:prstGeom prst="rect">
            <a:avLst/>
          </a:prstGeom>
          <a:noFill/>
        </p:spPr>
        <p:txBody>
          <a:bodyPr wrap="none" rtlCol="0">
            <a:spAutoFit/>
          </a:bodyPr>
          <a:lstStyle/>
          <a:p>
            <a:r>
              <a:rPr lang="en-GB" sz="2800" dirty="0" smtClean="0"/>
              <a:t>This cake (which was made by my gran)  is delicious.</a:t>
            </a:r>
            <a:endParaRPr lang="en-GB"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866" y="301178"/>
            <a:ext cx="5496328" cy="284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descr="Cartoon Chocolate Cake Slice Images, Stock Photos &amp; Vectors ..."/>
          <p:cNvPicPr>
            <a:picLocks noChangeAspect="1" noChangeArrowheads="1"/>
          </p:cNvPicPr>
          <p:nvPr/>
        </p:nvPicPr>
        <p:blipFill rotWithShape="1">
          <a:blip r:embed="rId3">
            <a:extLst>
              <a:ext uri="{28A0092B-C50C-407E-A947-70E740481C1C}">
                <a14:useLocalDpi xmlns:a14="http://schemas.microsoft.com/office/drawing/2010/main" val="0"/>
              </a:ext>
            </a:extLst>
          </a:blip>
          <a:srcRect b="11237"/>
          <a:stretch/>
        </p:blipFill>
        <p:spPr bwMode="auto">
          <a:xfrm>
            <a:off x="9347971" y="3593698"/>
            <a:ext cx="2762250" cy="2367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9903" y="348503"/>
            <a:ext cx="4461642" cy="2677656"/>
          </a:xfrm>
          <a:prstGeom prst="rect">
            <a:avLst/>
          </a:prstGeom>
        </p:spPr>
        <p:txBody>
          <a:bodyPr wrap="square">
            <a:spAutoFit/>
          </a:bodyPr>
          <a:lstStyle/>
          <a:p>
            <a:pPr>
              <a:spcBef>
                <a:spcPct val="0"/>
              </a:spcBef>
            </a:pPr>
            <a:r>
              <a:rPr lang="en-GB" altLang="en-US" sz="2800" b="1" dirty="0" smtClean="0">
                <a:solidFill>
                  <a:srgbClr val="7030A0"/>
                </a:solidFill>
              </a:rPr>
              <a:t>Parenthesis can be marked </a:t>
            </a:r>
            <a:r>
              <a:rPr lang="en-GB" altLang="en-US" sz="2800" b="1" dirty="0">
                <a:solidFill>
                  <a:srgbClr val="7030A0"/>
                </a:solidFill>
              </a:rPr>
              <a:t>with brackets, dashes or </a:t>
            </a:r>
            <a:r>
              <a:rPr lang="en-GB" altLang="en-US" sz="2800" b="1" dirty="0" smtClean="0">
                <a:solidFill>
                  <a:srgbClr val="7030A0"/>
                </a:solidFill>
              </a:rPr>
              <a:t>commas and when it is removed, the sentence still makes sense.</a:t>
            </a:r>
            <a:endParaRPr lang="en-GB" altLang="en-US" sz="2800" b="1" dirty="0">
              <a:solidFill>
                <a:srgbClr val="7030A0"/>
              </a:solidFill>
            </a:endParaRPr>
          </a:p>
        </p:txBody>
      </p:sp>
    </p:spTree>
    <p:extLst>
      <p:ext uri="{BB962C8B-B14F-4D97-AF65-F5344CB8AC3E}">
        <p14:creationId xmlns:p14="http://schemas.microsoft.com/office/powerpoint/2010/main" val="337373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6405" y="1402697"/>
            <a:ext cx="10350719" cy="5170646"/>
          </a:xfrm>
          <a:prstGeom prst="rect">
            <a:avLst/>
          </a:prstGeom>
        </p:spPr>
        <p:txBody>
          <a:bodyPr wrap="square">
            <a:spAutoFit/>
          </a:bodyPr>
          <a:lstStyle/>
          <a:p>
            <a:r>
              <a:rPr lang="en-GB" sz="2200" dirty="0">
                <a:solidFill>
                  <a:sysClr val="windowText" lastClr="000000"/>
                </a:solidFill>
              </a:rPr>
              <a:t>On the following page you will find a link to follow each day.</a:t>
            </a:r>
          </a:p>
          <a:p>
            <a:endParaRPr lang="en-GB" sz="2200" dirty="0">
              <a:solidFill>
                <a:sysClr val="windowText" lastClr="000000"/>
              </a:solidFill>
            </a:endParaRPr>
          </a:p>
          <a:p>
            <a:pPr marL="457200" indent="-457200">
              <a:buFont typeface="+mj-lt"/>
              <a:buAutoNum type="arabicPeriod"/>
            </a:pPr>
            <a:r>
              <a:rPr lang="en-GB" sz="2200" dirty="0">
                <a:solidFill>
                  <a:sysClr val="windowText" lastClr="000000"/>
                </a:solidFill>
              </a:rPr>
              <a:t>On each link, you will find a </a:t>
            </a:r>
            <a:r>
              <a:rPr lang="en-GB" sz="2200" b="1" dirty="0">
                <a:solidFill>
                  <a:schemeClr val="accent2"/>
                </a:solidFill>
              </a:rPr>
              <a:t>15 minute teaching video </a:t>
            </a:r>
            <a:r>
              <a:rPr lang="en-GB" sz="2200" dirty="0">
                <a:solidFill>
                  <a:sysClr val="windowText" lastClr="000000"/>
                </a:solidFill>
              </a:rPr>
              <a:t>- make sure that you have  a pen and paper ready in case you are asked to write anything down.</a:t>
            </a:r>
          </a:p>
          <a:p>
            <a:pPr marL="457200" indent="-457200">
              <a:buFont typeface="+mj-lt"/>
              <a:buAutoNum type="arabicPeriod"/>
            </a:pPr>
            <a:r>
              <a:rPr lang="en-GB" sz="2200" dirty="0">
                <a:solidFill>
                  <a:sysClr val="windowText" lastClr="000000"/>
                </a:solidFill>
              </a:rPr>
              <a:t>After watching the video, click </a:t>
            </a:r>
            <a:r>
              <a:rPr lang="en-GB" sz="2200" i="1" dirty="0">
                <a:solidFill>
                  <a:schemeClr val="accent1">
                    <a:lumMod val="50000"/>
                  </a:schemeClr>
                </a:solidFill>
              </a:rPr>
              <a:t>Next</a:t>
            </a:r>
            <a:r>
              <a:rPr lang="en-GB" sz="2200" dirty="0">
                <a:solidFill>
                  <a:schemeClr val="accent1">
                    <a:lumMod val="50000"/>
                  </a:schemeClr>
                </a:solidFill>
              </a:rPr>
              <a:t> </a:t>
            </a:r>
            <a:r>
              <a:rPr lang="en-GB" sz="2200" dirty="0">
                <a:solidFill>
                  <a:sysClr val="windowText" lastClr="000000"/>
                </a:solidFill>
              </a:rPr>
              <a:t>to turn to the following page and bring up an </a:t>
            </a:r>
            <a:r>
              <a:rPr lang="en-GB" sz="2200" b="1" dirty="0">
                <a:solidFill>
                  <a:srgbClr val="0070C0"/>
                </a:solidFill>
              </a:rPr>
              <a:t>activity</a:t>
            </a:r>
            <a:r>
              <a:rPr lang="en-GB" sz="2200" dirty="0">
                <a:solidFill>
                  <a:srgbClr val="0070C0"/>
                </a:solidFill>
              </a:rPr>
              <a:t> </a:t>
            </a:r>
            <a:r>
              <a:rPr lang="en-GB" sz="2200" dirty="0">
                <a:solidFill>
                  <a:sysClr val="windowText" lastClr="000000"/>
                </a:solidFill>
              </a:rPr>
              <a:t>which you can complete online or print off.</a:t>
            </a:r>
          </a:p>
          <a:p>
            <a:pPr marL="457200" indent="-457200">
              <a:buFont typeface="+mj-lt"/>
              <a:buAutoNum type="arabicPeriod"/>
            </a:pPr>
            <a:r>
              <a:rPr lang="en-GB" sz="2200" dirty="0">
                <a:solidFill>
                  <a:sysClr val="windowText" lastClr="000000"/>
                </a:solidFill>
              </a:rPr>
              <a:t>Before finishing the work, test your knowledge by </a:t>
            </a:r>
            <a:r>
              <a:rPr lang="en-GB" sz="2200" b="1" dirty="0">
                <a:solidFill>
                  <a:schemeClr val="accent2"/>
                </a:solidFill>
              </a:rPr>
              <a:t>completing the quiz</a:t>
            </a:r>
            <a:r>
              <a:rPr lang="en-GB" sz="2200" dirty="0">
                <a:solidFill>
                  <a:schemeClr val="accent2"/>
                </a:solidFill>
              </a:rPr>
              <a:t>.</a:t>
            </a:r>
          </a:p>
          <a:p>
            <a:pPr marL="457200" indent="-457200">
              <a:buFont typeface="+mj-lt"/>
              <a:buAutoNum type="arabicPeriod"/>
            </a:pPr>
            <a:r>
              <a:rPr lang="en-GB" sz="2200" dirty="0">
                <a:solidFill>
                  <a:sysClr val="windowText" lastClr="000000"/>
                </a:solidFill>
              </a:rPr>
              <a:t>At the end of the week, come back to this PowerPoint and try the challenge sheets, </a:t>
            </a:r>
            <a:r>
              <a:rPr lang="en-GB" sz="2200" dirty="0">
                <a:solidFill>
                  <a:srgbClr val="0070C0"/>
                </a:solidFill>
              </a:rPr>
              <a:t>‘</a:t>
            </a:r>
            <a:r>
              <a:rPr lang="en-GB" sz="2200" i="1" dirty="0">
                <a:solidFill>
                  <a:srgbClr val="0070C0"/>
                </a:solidFill>
              </a:rPr>
              <a:t>Speedy SPAG</a:t>
            </a:r>
            <a:r>
              <a:rPr lang="en-GB" sz="2200" dirty="0">
                <a:solidFill>
                  <a:srgbClr val="0070C0"/>
                </a:solidFill>
              </a:rPr>
              <a:t>’ </a:t>
            </a:r>
            <a:r>
              <a:rPr lang="en-GB" sz="2200" dirty="0"/>
              <a:t>at the end of this PowerPoint </a:t>
            </a:r>
            <a:r>
              <a:rPr lang="en-GB" sz="2200" dirty="0">
                <a:solidFill>
                  <a:sysClr val="windowText" lastClr="000000"/>
                </a:solidFill>
              </a:rPr>
              <a:t>to see how much </a:t>
            </a:r>
          </a:p>
          <a:p>
            <a:r>
              <a:rPr lang="en-GB" sz="2200" dirty="0">
                <a:solidFill>
                  <a:sysClr val="windowText" lastClr="000000"/>
                </a:solidFill>
              </a:rPr>
              <a:t>       you have remembered. </a:t>
            </a:r>
          </a:p>
          <a:p>
            <a:pPr marL="457200" indent="-457200">
              <a:buFont typeface="+mj-lt"/>
              <a:buAutoNum type="arabicPeriod"/>
            </a:pPr>
            <a:endParaRPr lang="en-GB" sz="2200" dirty="0">
              <a:solidFill>
                <a:schemeClr val="accent2"/>
              </a:solidFill>
            </a:endParaRPr>
          </a:p>
          <a:p>
            <a:pPr marL="342900" indent="-342900">
              <a:buFont typeface="Arial" panose="020B0604020202020204" pitchFamily="34" charset="0"/>
              <a:buChar char="•"/>
            </a:pPr>
            <a:endParaRPr lang="en-GB" sz="2200" dirty="0">
              <a:solidFill>
                <a:sysClr val="windowText" lastClr="000000"/>
              </a:solidFill>
            </a:endParaRPr>
          </a:p>
          <a:p>
            <a:r>
              <a:rPr lang="en-GB" sz="2200" b="1" u="sng" dirty="0">
                <a:solidFill>
                  <a:srgbClr val="C00000"/>
                </a:solidFill>
              </a:rPr>
              <a:t>Spellings: </a:t>
            </a:r>
            <a:r>
              <a:rPr lang="en-GB" sz="2200" b="1" dirty="0">
                <a:solidFill>
                  <a:srgbClr val="C00000"/>
                </a:solidFill>
              </a:rPr>
              <a:t>Don’t forget to practise your spellings each day at the </a:t>
            </a:r>
          </a:p>
          <a:p>
            <a:r>
              <a:rPr lang="en-GB" sz="2200" b="1" dirty="0">
                <a:solidFill>
                  <a:srgbClr val="C00000"/>
                </a:solidFill>
              </a:rPr>
              <a:t>end of each activity. </a:t>
            </a:r>
          </a:p>
          <a:p>
            <a:r>
              <a:rPr lang="en-GB" sz="2200" b="1" dirty="0">
                <a:solidFill>
                  <a:srgbClr val="C00000"/>
                </a:solidFill>
              </a:rPr>
              <a:t>To do this, you could choose a spelling task from the spelling slides! </a:t>
            </a:r>
          </a:p>
        </p:txBody>
      </p:sp>
      <p:sp>
        <p:nvSpPr>
          <p:cNvPr id="5" name="TextBox 4">
            <a:extLst>
              <a:ext uri="{FF2B5EF4-FFF2-40B4-BE49-F238E27FC236}">
                <a16:creationId xmlns:a16="http://schemas.microsoft.com/office/drawing/2014/main" xmlns="" id="{0484874A-E090-4982-91B2-C64B1BD01FB9}"/>
              </a:ext>
            </a:extLst>
          </p:cNvPr>
          <p:cNvSpPr txBox="1"/>
          <p:nvPr/>
        </p:nvSpPr>
        <p:spPr>
          <a:xfrm>
            <a:off x="3620022" y="175363"/>
            <a:ext cx="4743279" cy="132775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4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a:t>
            </a:r>
            <a:r>
              <a:rPr lang="en-US" b="1" u="sng" kern="1200" dirty="0" smtClean="0">
                <a:solidFill>
                  <a:schemeClr val="tx1"/>
                </a:solidFill>
                <a:latin typeface="+mj-lt"/>
                <a:ea typeface="+mj-ea"/>
                <a:cs typeface="+mj-cs"/>
              </a:rPr>
              <a:t>5 </a:t>
            </a:r>
            <a:r>
              <a:rPr lang="en-US" b="1" u="sng" kern="1200" dirty="0">
                <a:solidFill>
                  <a:schemeClr val="tx1"/>
                </a:solidFill>
                <a:latin typeface="+mj-lt"/>
                <a:ea typeface="+mj-ea"/>
                <a:cs typeface="+mj-cs"/>
              </a:rPr>
              <a:t>– </a:t>
            </a:r>
            <a:r>
              <a:rPr lang="en-US" b="1" u="sng" kern="1200" dirty="0" smtClean="0">
                <a:solidFill>
                  <a:schemeClr val="tx1"/>
                </a:solidFill>
                <a:latin typeface="+mj-lt"/>
                <a:ea typeface="+mj-ea"/>
                <a:cs typeface="+mj-cs"/>
              </a:rPr>
              <a:t>Setting Descriptions</a:t>
            </a:r>
            <a:endParaRPr lang="en-US" b="1" u="sng" kern="1200" dirty="0">
              <a:solidFill>
                <a:schemeClr val="tx1"/>
              </a:solidFill>
              <a:latin typeface="+mj-lt"/>
              <a:ea typeface="+mj-ea"/>
              <a:cs typeface="+mj-cs"/>
            </a:endParaRPr>
          </a:p>
        </p:txBody>
      </p:sp>
      <p:pic>
        <p:nvPicPr>
          <p:cNvPr id="7" name="Picture 2" descr="Mill Hill Primary  Logo">
            <a:extLst>
              <a:ext uri="{FF2B5EF4-FFF2-40B4-BE49-F238E27FC236}">
                <a16:creationId xmlns:a16="http://schemas.microsoft.com/office/drawing/2014/main" xmlns="" id="{16FED57B-8E5B-4F46-82D6-3F6CB900DD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953959" y="0"/>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b="1" u="sng" kern="1200" dirty="0" smtClean="0">
                <a:solidFill>
                  <a:schemeClr val="tx1"/>
                </a:solidFill>
                <a:latin typeface="+mj-lt"/>
                <a:ea typeface="+mj-ea"/>
                <a:cs typeface="+mj-cs"/>
              </a:rPr>
              <a:t>Week 4 </a:t>
            </a:r>
            <a:endParaRPr lang="en-US" b="1" u="sng" kern="1200" dirty="0">
              <a:solidFill>
                <a:schemeClr val="tx1"/>
              </a:solidFill>
              <a:latin typeface="+mj-lt"/>
              <a:ea typeface="+mj-ea"/>
              <a:cs typeface="+mj-cs"/>
            </a:endParaRPr>
          </a:p>
          <a:p>
            <a:pPr algn="ctr" defTabSz="914400">
              <a:lnSpc>
                <a:spcPct val="90000"/>
              </a:lnSpc>
              <a:spcBef>
                <a:spcPct val="0"/>
              </a:spcBef>
              <a:spcAft>
                <a:spcPts val="600"/>
              </a:spcAft>
            </a:pPr>
            <a:r>
              <a:rPr lang="en-US" b="1" u="sng" kern="1200" dirty="0">
                <a:solidFill>
                  <a:schemeClr val="tx1"/>
                </a:solidFill>
                <a:latin typeface="+mj-lt"/>
                <a:ea typeface="+mj-ea"/>
                <a:cs typeface="+mj-cs"/>
              </a:rPr>
              <a:t>Year </a:t>
            </a:r>
            <a:r>
              <a:rPr lang="en-US" b="1" u="sng" dirty="0">
                <a:latin typeface="+mj-lt"/>
                <a:ea typeface="+mj-ea"/>
                <a:cs typeface="+mj-cs"/>
              </a:rPr>
              <a:t>5</a:t>
            </a:r>
            <a:r>
              <a:rPr lang="en-US" b="1" u="sng" kern="1200" dirty="0">
                <a:solidFill>
                  <a:schemeClr val="tx1"/>
                </a:solidFill>
                <a:latin typeface="+mj-lt"/>
                <a:ea typeface="+mj-ea"/>
                <a:cs typeface="+mj-cs"/>
              </a:rPr>
              <a:t> – </a:t>
            </a:r>
            <a:r>
              <a:rPr lang="en-US" b="1" u="sng" kern="1200" dirty="0" smtClean="0">
                <a:solidFill>
                  <a:schemeClr val="tx1"/>
                </a:solidFill>
                <a:latin typeface="+mj-lt"/>
                <a:ea typeface="+mj-ea"/>
                <a:cs typeface="+mj-cs"/>
              </a:rPr>
              <a:t>Setting Descriptions</a:t>
            </a:r>
            <a:endParaRPr lang="en-US" b="1" u="sng" kern="1200" dirty="0">
              <a:solidFill>
                <a:schemeClr val="tx1"/>
              </a:solidFill>
              <a:latin typeface="+mj-lt"/>
              <a:ea typeface="+mj-ea"/>
              <a:cs typeface="+mj-cs"/>
            </a:endParaRPr>
          </a:p>
        </p:txBody>
      </p:sp>
      <p:sp>
        <p:nvSpPr>
          <p:cNvPr id="6" name="Rectangle 5">
            <a:extLst>
              <a:ext uri="{FF2B5EF4-FFF2-40B4-BE49-F238E27FC236}">
                <a16:creationId xmlns="" xmlns:a16="http://schemas.microsoft.com/office/drawing/2014/main" id="{FFDBEB98-2534-428C-AF10-DC0A4721C60B}"/>
              </a:ext>
            </a:extLst>
          </p:cNvPr>
          <p:cNvSpPr/>
          <p:nvPr/>
        </p:nvSpPr>
        <p:spPr>
          <a:xfrm>
            <a:off x="520561" y="1267327"/>
            <a:ext cx="11138040" cy="54821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fontAlgn="base"/>
            <a:r>
              <a:rPr lang="en-GB" b="1" u="sng" dirty="0">
                <a:solidFill>
                  <a:sysClr val="windowText" lastClr="000000"/>
                </a:solidFill>
              </a:rPr>
              <a:t>Monday </a:t>
            </a:r>
            <a:r>
              <a:rPr lang="en-GB" b="1" dirty="0">
                <a:solidFill>
                  <a:sysClr val="windowText" lastClr="000000"/>
                </a:solidFill>
              </a:rPr>
              <a:t> -</a:t>
            </a:r>
            <a:r>
              <a:rPr lang="en-GB" b="1" dirty="0"/>
              <a:t> Setting Description: Reading Comprehension - Fact Retrieval</a:t>
            </a:r>
          </a:p>
          <a:p>
            <a:r>
              <a:rPr lang="en-GB" dirty="0">
                <a:hlinkClick r:id="rId3"/>
              </a:rPr>
              <a:t>https://</a:t>
            </a:r>
            <a:r>
              <a:rPr lang="en-GB" dirty="0" smtClean="0">
                <a:hlinkClick r:id="rId3"/>
              </a:rPr>
              <a:t>classroom.thenational.academy/lessons/setting-description-reading-comprehension-fact-retrieval</a:t>
            </a:r>
            <a:endParaRPr lang="en-GB" dirty="0" smtClean="0"/>
          </a:p>
          <a:p>
            <a:endParaRPr lang="en-GB" b="1" dirty="0">
              <a:solidFill>
                <a:sysClr val="windowText" lastClr="000000"/>
              </a:solidFill>
            </a:endParaRPr>
          </a:p>
          <a:p>
            <a:r>
              <a:rPr lang="en-GB" b="1" u="sng" dirty="0" smtClean="0">
                <a:solidFill>
                  <a:sysClr val="windowText" lastClr="000000"/>
                </a:solidFill>
              </a:rPr>
              <a:t>Tuesday </a:t>
            </a:r>
            <a:r>
              <a:rPr lang="en-GB" b="1" dirty="0">
                <a:solidFill>
                  <a:sysClr val="windowText" lastClr="000000"/>
                </a:solidFill>
              </a:rPr>
              <a:t>– </a:t>
            </a:r>
            <a:r>
              <a:rPr lang="en-GB" b="1" dirty="0"/>
              <a:t>Setting Description: Reading Comprehension - Fact </a:t>
            </a:r>
            <a:r>
              <a:rPr lang="en-GB" b="1" dirty="0" smtClean="0"/>
              <a:t>Retrieval</a:t>
            </a:r>
            <a:endParaRPr lang="en-GB" b="1" dirty="0" smtClean="0">
              <a:solidFill>
                <a:sysClr val="windowText" lastClr="000000"/>
              </a:solidFill>
            </a:endParaRPr>
          </a:p>
          <a:p>
            <a:r>
              <a:rPr lang="en-GB" dirty="0">
                <a:hlinkClick r:id="rId4"/>
              </a:rPr>
              <a:t>https://</a:t>
            </a:r>
            <a:r>
              <a:rPr lang="en-GB" dirty="0" smtClean="0">
                <a:hlinkClick r:id="rId4"/>
              </a:rPr>
              <a:t>classroom.thenational.academy/lessons/setting-description-reading-comprehension-fact-retrieval-5a6612</a:t>
            </a:r>
            <a:endParaRPr lang="en-GB" dirty="0" smtClean="0"/>
          </a:p>
          <a:p>
            <a:endParaRPr lang="en-GB" u="sng" dirty="0">
              <a:solidFill>
                <a:sysClr val="windowText" lastClr="000000"/>
              </a:solidFill>
            </a:endParaRPr>
          </a:p>
          <a:p>
            <a:r>
              <a:rPr lang="en-GB" b="1" u="sng" dirty="0">
                <a:solidFill>
                  <a:sysClr val="windowText" lastClr="000000"/>
                </a:solidFill>
              </a:rPr>
              <a:t>Wednesday</a:t>
            </a:r>
            <a:r>
              <a:rPr lang="en-GB" b="1" dirty="0">
                <a:solidFill>
                  <a:sysClr val="windowText" lastClr="000000"/>
                </a:solidFill>
              </a:rPr>
              <a:t> – </a:t>
            </a:r>
            <a:r>
              <a:rPr lang="en-GB" b="1" dirty="0" smtClean="0">
                <a:solidFill>
                  <a:sysClr val="windowText" lastClr="000000"/>
                </a:solidFill>
              </a:rPr>
              <a:t> </a:t>
            </a:r>
            <a:r>
              <a:rPr lang="en-GB" b="1" dirty="0"/>
              <a:t>Setting Description: Identifying the features of a text</a:t>
            </a:r>
          </a:p>
          <a:p>
            <a:r>
              <a:rPr lang="en-GB" dirty="0">
                <a:hlinkClick r:id="rId5"/>
              </a:rPr>
              <a:t>https://classroom.thenational.academy/lessons/setting-description-identifying-the-features-of-a-text</a:t>
            </a:r>
            <a:endParaRPr lang="en-GB" b="1" dirty="0" smtClean="0">
              <a:solidFill>
                <a:sysClr val="windowText" lastClr="000000"/>
              </a:solidFill>
            </a:endParaRPr>
          </a:p>
          <a:p>
            <a:endParaRPr lang="en-US" u="sng" dirty="0"/>
          </a:p>
          <a:p>
            <a:r>
              <a:rPr lang="fr-FR" b="1" u="sng" dirty="0"/>
              <a:t>Thursday </a:t>
            </a:r>
            <a:r>
              <a:rPr lang="fr-FR" b="1" dirty="0"/>
              <a:t>– </a:t>
            </a:r>
            <a:r>
              <a:rPr lang="en-GB" b="1" dirty="0"/>
              <a:t>Setting Description: </a:t>
            </a:r>
            <a:r>
              <a:rPr lang="en-GB" b="1" dirty="0" err="1"/>
              <a:t>SPaG</a:t>
            </a:r>
            <a:r>
              <a:rPr lang="en-GB" b="1" dirty="0"/>
              <a:t> focus - Parenthesis</a:t>
            </a:r>
          </a:p>
          <a:p>
            <a:r>
              <a:rPr lang="en-GB">
                <a:hlinkClick r:id="rId6"/>
              </a:rPr>
              <a:t>https://classroom.thenational.academy/lessons/setting-description-spag-focus-parenthesis</a:t>
            </a:r>
            <a:endParaRPr lang="fr-FR" b="1" dirty="0" smtClean="0"/>
          </a:p>
          <a:p>
            <a:endParaRPr lang="en-GB" dirty="0" smtClean="0"/>
          </a:p>
          <a:p>
            <a:r>
              <a:rPr lang="en-GB" b="1" u="sng" dirty="0" smtClean="0">
                <a:solidFill>
                  <a:sysClr val="windowText" lastClr="000000"/>
                </a:solidFill>
              </a:rPr>
              <a:t>Friday</a:t>
            </a:r>
            <a:r>
              <a:rPr lang="en-GB" b="1" dirty="0" smtClean="0">
                <a:solidFill>
                  <a:sysClr val="windowText" lastClr="000000"/>
                </a:solidFill>
              </a:rPr>
              <a:t> </a:t>
            </a:r>
            <a:r>
              <a:rPr lang="en-GB" b="1" dirty="0">
                <a:solidFill>
                  <a:sysClr val="windowText" lastClr="000000"/>
                </a:solidFill>
              </a:rPr>
              <a:t>– </a:t>
            </a:r>
            <a:r>
              <a:rPr lang="en-GB" b="1" dirty="0"/>
              <a:t>Setting Description: Write a Setting Description</a:t>
            </a:r>
          </a:p>
          <a:p>
            <a:r>
              <a:rPr lang="en-GB" dirty="0">
                <a:hlinkClick r:id="rId7"/>
              </a:rPr>
              <a:t>https://classroom.thenational.academy/lessons/setting-description-write-a-setting-description</a:t>
            </a:r>
            <a:endParaRPr lang="en-GB" b="1" dirty="0"/>
          </a:p>
          <a:p>
            <a:endParaRPr lang="en-GB" b="1" dirty="0" smtClean="0"/>
          </a:p>
          <a:p>
            <a:r>
              <a:rPr lang="en-GB" b="1" dirty="0" smtClean="0">
                <a:solidFill>
                  <a:sysClr val="windowText" lastClr="000000"/>
                </a:solidFill>
              </a:rPr>
              <a:t>SPAG Challenge sheets</a:t>
            </a:r>
            <a:endParaRPr lang="en-GB" b="1" dirty="0">
              <a:solidFill>
                <a:sysClr val="windowText" lastClr="000000"/>
              </a:solidFill>
            </a:endParaRPr>
          </a:p>
          <a:p>
            <a:r>
              <a:rPr lang="en-GB" dirty="0">
                <a:solidFill>
                  <a:sysClr val="windowText" lastClr="000000"/>
                </a:solidFill>
              </a:rPr>
              <a:t>To test what you have learnt, complete the ‘Speedy SPAG’ sheet </a:t>
            </a:r>
            <a:r>
              <a:rPr lang="en-GB" dirty="0" smtClean="0">
                <a:solidFill>
                  <a:sysClr val="windowText" lastClr="000000"/>
                </a:solidFill>
              </a:rPr>
              <a:t>and </a:t>
            </a:r>
            <a:r>
              <a:rPr lang="en-GB" dirty="0">
                <a:solidFill>
                  <a:sysClr val="windowText" lastClr="000000"/>
                </a:solidFill>
              </a:rPr>
              <a:t>then mark your own work</a:t>
            </a:r>
            <a:r>
              <a:rPr lang="en-GB" dirty="0" smtClean="0">
                <a:solidFill>
                  <a:sysClr val="windowText" lastClr="000000"/>
                </a:solidFill>
              </a:rPr>
              <a:t>. Also, try some of the other SPAG challenges which you can find at the end of this PowerPoint.</a:t>
            </a:r>
            <a:endParaRPr lang="en-GB" dirty="0">
              <a:solidFill>
                <a:sysClr val="windowText" lastClr="000000"/>
              </a:solidFill>
            </a:endParaRPr>
          </a:p>
          <a:p>
            <a:pPr algn="ctr"/>
            <a:endParaRPr lang="en-GB" dirty="0">
              <a:solidFill>
                <a:sysClr val="windowText" lastClr="000000"/>
              </a:solidFill>
            </a:endParaRP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 y="17043"/>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484874A-E090-4982-91B2-C64B1BD01FB9}"/>
              </a:ext>
            </a:extLst>
          </p:cNvPr>
          <p:cNvSpPr txBox="1"/>
          <p:nvPr/>
        </p:nvSpPr>
        <p:spPr>
          <a:xfrm>
            <a:off x="3953959" y="0"/>
            <a:ext cx="4284082" cy="96252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2400" b="1" u="sng" kern="1200" dirty="0" smtClean="0">
                <a:solidFill>
                  <a:schemeClr val="tx1"/>
                </a:solidFill>
                <a:latin typeface="+mj-lt"/>
                <a:ea typeface="+mj-ea"/>
                <a:cs typeface="+mj-cs"/>
              </a:rPr>
              <a:t>Spellings </a:t>
            </a:r>
            <a:endParaRPr lang="en-US" b="1" u="sng" kern="1200" dirty="0">
              <a:solidFill>
                <a:schemeClr val="tx1"/>
              </a:solidFill>
              <a:latin typeface="+mj-lt"/>
              <a:ea typeface="+mj-ea"/>
              <a:cs typeface="+mj-cs"/>
            </a:endParaRPr>
          </a:p>
        </p:txBody>
      </p:sp>
      <p:pic>
        <p:nvPicPr>
          <p:cNvPr id="9"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38041" y="5584482"/>
            <a:ext cx="1041118" cy="12502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FFDBEB98-2534-428C-AF10-DC0A4721C60B}"/>
              </a:ext>
            </a:extLst>
          </p:cNvPr>
          <p:cNvSpPr/>
          <p:nvPr/>
        </p:nvSpPr>
        <p:spPr>
          <a:xfrm>
            <a:off x="504498" y="695634"/>
            <a:ext cx="11114982" cy="54821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GB" dirty="0">
              <a:noFill/>
              <a:latin typeface="Muli" pitchFamily="2" charset="77"/>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19" y="820636"/>
            <a:ext cx="8776171" cy="436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loud 10">
            <a:extLst>
              <a:ext uri="{FF2B5EF4-FFF2-40B4-BE49-F238E27FC236}">
                <a16:creationId xmlns="" xmlns:a16="http://schemas.microsoft.com/office/drawing/2014/main" id="{30643273-5ADB-4667-A469-F453F40D2E79}"/>
              </a:ext>
            </a:extLst>
          </p:cNvPr>
          <p:cNvSpPr/>
          <p:nvPr/>
        </p:nvSpPr>
        <p:spPr>
          <a:xfrm>
            <a:off x="8592208" y="331618"/>
            <a:ext cx="3460828" cy="327068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smtClean="0">
                <a:solidFill>
                  <a:schemeClr val="tx1"/>
                </a:solidFill>
              </a:rPr>
              <a:t>Why not try one of the spelling tasks on the next pages to help you learn your spellings?</a:t>
            </a:r>
            <a:endParaRPr lang="en-GB" sz="2400" i="1" dirty="0">
              <a:solidFill>
                <a:schemeClr val="tx1"/>
              </a:solidFill>
            </a:endParaRPr>
          </a:p>
        </p:txBody>
      </p:sp>
    </p:spTree>
    <p:extLst>
      <p:ext uri="{BB962C8B-B14F-4D97-AF65-F5344CB8AC3E}">
        <p14:creationId xmlns:p14="http://schemas.microsoft.com/office/powerpoint/2010/main" val="111808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998260" y="0"/>
            <a:ext cx="369203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200" b="1" strike="noStrike" cap="none" normalizeH="0" baseline="0" dirty="0" smtClean="0">
                <a:ln>
                  <a:noFill/>
                </a:ln>
                <a:solidFill>
                  <a:schemeClr val="tx1"/>
                </a:solidFill>
                <a:effectLst/>
                <a:latin typeface="+mj-lt"/>
                <a:ea typeface="Calibri" pitchFamily="34" charset="0"/>
                <a:cs typeface="Arial" pitchFamily="34" charset="0"/>
              </a:rPr>
              <a:t>Spelling</a:t>
            </a:r>
            <a:r>
              <a:rPr kumimoji="0" lang="en-GB" altLang="en-US" sz="3200" b="1" strike="noStrike" cap="none" normalizeH="0" dirty="0" smtClean="0">
                <a:ln>
                  <a:noFill/>
                </a:ln>
                <a:solidFill>
                  <a:schemeClr val="tx1"/>
                </a:solidFill>
                <a:effectLst/>
                <a:latin typeface="+mj-lt"/>
                <a:ea typeface="Calibri" pitchFamily="34" charset="0"/>
                <a:cs typeface="Arial" pitchFamily="34" charset="0"/>
              </a:rPr>
              <a:t> activities </a:t>
            </a: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4"/>
          <p:cNvSpPr>
            <a:spLocks noChangeArrowheads="1"/>
          </p:cNvSpPr>
          <p:nvPr/>
        </p:nvSpPr>
        <p:spPr bwMode="auto">
          <a:xfrm>
            <a:off x="41930" y="862127"/>
            <a:ext cx="11604695"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altLang="en-US" sz="2400" b="1" dirty="0" smtClean="0">
                <a:solidFill>
                  <a:schemeClr val="accent2"/>
                </a:solidFill>
                <a:latin typeface="+mj-lt"/>
                <a:ea typeface="Calibri" pitchFamily="34" charset="0"/>
                <a:cs typeface="Arial" pitchFamily="34" charset="0"/>
              </a:rPr>
              <a:t>Definitions </a:t>
            </a:r>
          </a:p>
          <a:p>
            <a:pPr lvl="0" defTabSz="914400" fontAlgn="base">
              <a:spcBef>
                <a:spcPct val="0"/>
              </a:spcBef>
              <a:spcAft>
                <a:spcPct val="0"/>
              </a:spcAft>
            </a:pPr>
            <a:r>
              <a:rPr lang="en-GB" altLang="en-US" sz="2000" dirty="0" smtClean="0">
                <a:cs typeface="Arial" pitchFamily="34" charset="0"/>
              </a:rPr>
              <a:t>Use a paper or online dictionary to find out the meaning of each of your spelling words – can you write your own definition in your own words to explain what it means ?</a:t>
            </a:r>
          </a:p>
          <a:p>
            <a:pPr lvl="0" defTabSz="914400" fontAlgn="base">
              <a:spcBef>
                <a:spcPct val="0"/>
              </a:spcBef>
              <a:spcAft>
                <a:spcPct val="0"/>
              </a:spcAft>
            </a:pPr>
            <a:endParaRPr lang="en-GB" altLang="en-US" sz="2000" dirty="0" smtClean="0">
              <a:latin typeface="+mj-lt"/>
              <a:ea typeface="Calibri" pitchFamily="34" charset="0"/>
              <a:cs typeface="Arial" pitchFamily="34" charset="0"/>
            </a:endParaRPr>
          </a:p>
          <a:p>
            <a:pPr lvl="0" defTabSz="914400" fontAlgn="base">
              <a:spcBef>
                <a:spcPct val="0"/>
              </a:spcBef>
              <a:spcAft>
                <a:spcPct val="0"/>
              </a:spcAft>
            </a:pPr>
            <a:endParaRPr lang="en-GB" altLang="en-US" sz="2000" dirty="0" smtClean="0">
              <a:latin typeface="+mj-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accent2"/>
                </a:solidFill>
                <a:effectLst/>
                <a:latin typeface="+mj-lt"/>
                <a:cs typeface="Arial" pitchFamily="34" charset="0"/>
              </a:rPr>
              <a:t>Sentences</a:t>
            </a:r>
          </a:p>
          <a:p>
            <a:pPr lvl="0" defTabSz="914400" fontAlgn="base">
              <a:spcBef>
                <a:spcPct val="0"/>
              </a:spcBef>
              <a:spcAft>
                <a:spcPct val="0"/>
              </a:spcAft>
            </a:pPr>
            <a:r>
              <a:rPr lang="en-GB" altLang="en-US" sz="2000" dirty="0" smtClean="0">
                <a:ea typeface="Calibri" pitchFamily="34" charset="0"/>
                <a:cs typeface="Arial" pitchFamily="34" charset="0"/>
              </a:rPr>
              <a:t>Write </a:t>
            </a:r>
            <a:r>
              <a:rPr lang="en-GB" altLang="en-US" sz="2000" dirty="0">
                <a:ea typeface="Calibri" pitchFamily="34" charset="0"/>
                <a:cs typeface="Arial" pitchFamily="34" charset="0"/>
              </a:rPr>
              <a:t>a sentence </a:t>
            </a:r>
            <a:r>
              <a:rPr lang="en-GB" altLang="en-US" sz="2000" dirty="0" smtClean="0">
                <a:ea typeface="Calibri" pitchFamily="34" charset="0"/>
                <a:cs typeface="Arial" pitchFamily="34" charset="0"/>
              </a:rPr>
              <a:t>for each </a:t>
            </a:r>
            <a:r>
              <a:rPr lang="en-GB" altLang="en-US" sz="2000" dirty="0">
                <a:ea typeface="Calibri" pitchFamily="34" charset="0"/>
                <a:cs typeface="Arial" pitchFamily="34" charset="0"/>
              </a:rPr>
              <a:t>of your spellings. </a:t>
            </a:r>
            <a:endParaRPr lang="en-GB" altLang="en-US" sz="2000" dirty="0" smtClean="0">
              <a:ea typeface="Calibri" pitchFamily="34" charset="0"/>
              <a:cs typeface="Arial" pitchFamily="34" charset="0"/>
            </a:endParaRPr>
          </a:p>
          <a:p>
            <a:pPr lvl="0" defTabSz="914400" fontAlgn="base">
              <a:spcBef>
                <a:spcPct val="0"/>
              </a:spcBef>
              <a:spcAft>
                <a:spcPct val="0"/>
              </a:spcAft>
            </a:pPr>
            <a:r>
              <a:rPr lang="en-GB" altLang="en-US" sz="2000" b="1" dirty="0" smtClean="0">
                <a:ea typeface="Calibri" pitchFamily="34" charset="0"/>
                <a:cs typeface="Arial" pitchFamily="34" charset="0"/>
              </a:rPr>
              <a:t>Challenge</a:t>
            </a:r>
            <a:r>
              <a:rPr lang="en-GB" altLang="en-US" sz="2000" dirty="0">
                <a:ea typeface="Calibri" pitchFamily="34" charset="0"/>
                <a:cs typeface="Arial" pitchFamily="34" charset="0"/>
              </a:rPr>
              <a:t>: Can you include this </a:t>
            </a:r>
            <a:r>
              <a:rPr lang="en-GB" altLang="en-US" sz="2000" dirty="0" smtClean="0">
                <a:ea typeface="Calibri" pitchFamily="34" charset="0"/>
                <a:cs typeface="Arial" pitchFamily="34" charset="0"/>
              </a:rPr>
              <a:t>week’s</a:t>
            </a:r>
          </a:p>
          <a:p>
            <a:pPr lvl="0" defTabSz="914400" fontAlgn="base">
              <a:spcBef>
                <a:spcPct val="0"/>
              </a:spcBef>
              <a:spcAft>
                <a:spcPct val="0"/>
              </a:spcAft>
            </a:pPr>
            <a:r>
              <a:rPr lang="en-GB" altLang="en-US" sz="2000" dirty="0" smtClean="0">
                <a:ea typeface="Calibri" pitchFamily="34" charset="0"/>
                <a:cs typeface="Arial" pitchFamily="34" charset="0"/>
              </a:rPr>
              <a:t> </a:t>
            </a:r>
            <a:r>
              <a:rPr lang="en-GB" altLang="en-US" sz="2000" dirty="0">
                <a:ea typeface="Calibri" pitchFamily="34" charset="0"/>
                <a:cs typeface="Arial" pitchFamily="34" charset="0"/>
              </a:rPr>
              <a:t>SPAG focus in </a:t>
            </a:r>
            <a:r>
              <a:rPr lang="en-GB" altLang="en-US" sz="2000" dirty="0" smtClean="0">
                <a:ea typeface="Calibri" pitchFamily="34" charset="0"/>
                <a:cs typeface="Arial" pitchFamily="34" charset="0"/>
              </a:rPr>
              <a:t>one of your sentences? </a:t>
            </a:r>
          </a:p>
          <a:p>
            <a:pPr lvl="0" defTabSz="914400" fontAlgn="base">
              <a:spcBef>
                <a:spcPct val="0"/>
              </a:spcBef>
              <a:spcAft>
                <a:spcPct val="0"/>
              </a:spcAft>
            </a:pPr>
            <a:endParaRPr lang="en-GB" altLang="en-US" sz="2000" dirty="0" smtClean="0">
              <a:ea typeface="Calibri" pitchFamily="34" charset="0"/>
              <a:cs typeface="Arial" pitchFamily="34" charset="0"/>
            </a:endParaRPr>
          </a:p>
          <a:p>
            <a:endParaRPr lang="en-GB" sz="2000" dirty="0"/>
          </a:p>
          <a:p>
            <a:r>
              <a:rPr lang="en-GB" sz="2000" dirty="0"/>
              <a:t/>
            </a:r>
            <a:br>
              <a:rPr lang="en-GB" sz="2000" dirty="0"/>
            </a:br>
            <a:endParaRPr lang="en-GB" altLang="en-US" sz="2000" dirty="0">
              <a:ea typeface="Calibri"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174" y="2079320"/>
            <a:ext cx="7053670" cy="41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71726" y="0"/>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01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43" y="206528"/>
            <a:ext cx="8596668" cy="3880773"/>
          </a:xfrm>
        </p:spPr>
        <p:txBody>
          <a:bodyPr/>
          <a:lstStyle/>
          <a:p>
            <a:pPr marL="0" indent="0" algn="ctr" defTabSz="914400" fontAlgn="base">
              <a:spcBef>
                <a:spcPct val="0"/>
              </a:spcBef>
              <a:spcAft>
                <a:spcPct val="0"/>
              </a:spcAft>
              <a:buNone/>
            </a:pPr>
            <a:r>
              <a:rPr lang="en-GB" altLang="en-US" sz="3600" b="1" dirty="0" smtClean="0">
                <a:solidFill>
                  <a:schemeClr val="tx1"/>
                </a:solidFill>
                <a:ea typeface="Calibri" pitchFamily="34" charset="0"/>
                <a:cs typeface="Arial" pitchFamily="34" charset="0"/>
              </a:rPr>
              <a:t>                              Spelling </a:t>
            </a:r>
            <a:r>
              <a:rPr lang="en-GB" altLang="en-US" sz="3600" b="1" dirty="0">
                <a:solidFill>
                  <a:schemeClr val="tx1"/>
                </a:solidFill>
                <a:ea typeface="Calibri" pitchFamily="34" charset="0"/>
                <a:cs typeface="Arial" pitchFamily="34" charset="0"/>
              </a:rPr>
              <a:t>activities </a:t>
            </a:r>
            <a:endParaRPr lang="en-GB" altLang="en-US" sz="2400" dirty="0">
              <a:solidFill>
                <a:schemeClr val="tx1"/>
              </a:solidFill>
              <a:latin typeface="Arial" pitchFamily="34" charset="0"/>
              <a:cs typeface="Arial" pitchFamily="34" charset="0"/>
            </a:endParaRPr>
          </a:p>
          <a:p>
            <a:pPr marL="0" lvl="0" indent="0" defTabSz="914400" fontAlgn="base">
              <a:spcBef>
                <a:spcPct val="0"/>
              </a:spcBef>
              <a:spcAft>
                <a:spcPct val="0"/>
              </a:spcAft>
              <a:buNone/>
            </a:pPr>
            <a:endParaRPr lang="en-GB" sz="2000" b="1" dirty="0" smtClean="0">
              <a:solidFill>
                <a:schemeClr val="accent2"/>
              </a:solidFill>
            </a:endParaRPr>
          </a:p>
          <a:p>
            <a:pPr marL="0" lvl="0" indent="0" defTabSz="914400" fontAlgn="base">
              <a:spcBef>
                <a:spcPct val="0"/>
              </a:spcBef>
              <a:spcAft>
                <a:spcPct val="0"/>
              </a:spcAft>
              <a:buNone/>
            </a:pPr>
            <a:r>
              <a:rPr lang="en-GB" sz="2800" b="1" dirty="0" smtClean="0">
                <a:solidFill>
                  <a:schemeClr val="accent2"/>
                </a:solidFill>
              </a:rPr>
              <a:t>Look</a:t>
            </a:r>
            <a:r>
              <a:rPr lang="en-GB" sz="2800" b="1" dirty="0">
                <a:solidFill>
                  <a:schemeClr val="accent2"/>
                </a:solidFill>
              </a:rPr>
              <a:t>, say, cover, write, check</a:t>
            </a:r>
          </a:p>
          <a:p>
            <a:pPr lvl="0" defTabSz="914400" fontAlgn="base">
              <a:spcBef>
                <a:spcPct val="0"/>
              </a:spcBef>
              <a:spcAft>
                <a:spcPct val="0"/>
              </a:spcAft>
            </a:pPr>
            <a:r>
              <a:rPr lang="en-GB" dirty="0"/>
              <a:t>Can you practise learning your spellings </a:t>
            </a:r>
            <a:r>
              <a:rPr lang="en-GB" dirty="0" smtClean="0"/>
              <a:t>using </a:t>
            </a:r>
            <a:r>
              <a:rPr lang="en-GB" dirty="0"/>
              <a:t>look, say, cover, write, check?</a:t>
            </a:r>
          </a:p>
          <a:p>
            <a:pPr lvl="1"/>
            <a:r>
              <a:rPr lang="en-GB" b="1" dirty="0"/>
              <a:t>Look </a:t>
            </a:r>
            <a:r>
              <a:rPr lang="en-GB" dirty="0"/>
              <a:t>at the word.</a:t>
            </a:r>
          </a:p>
          <a:p>
            <a:pPr lvl="1"/>
            <a:r>
              <a:rPr lang="en-GB" b="1" dirty="0"/>
              <a:t>Say</a:t>
            </a:r>
            <a:r>
              <a:rPr lang="en-GB" dirty="0"/>
              <a:t> it aloud a few times.</a:t>
            </a:r>
          </a:p>
          <a:p>
            <a:pPr lvl="1"/>
            <a:r>
              <a:rPr lang="en-GB" b="1" dirty="0"/>
              <a:t>Cover</a:t>
            </a:r>
            <a:r>
              <a:rPr lang="en-GB" dirty="0"/>
              <a:t> it up with a piece of paper or your hand.</a:t>
            </a:r>
          </a:p>
          <a:p>
            <a:pPr lvl="1"/>
            <a:r>
              <a:rPr lang="en-GB" b="1" dirty="0"/>
              <a:t>Write</a:t>
            </a:r>
            <a:r>
              <a:rPr lang="en-GB" dirty="0"/>
              <a:t> the spelling next to the original word.</a:t>
            </a:r>
          </a:p>
          <a:p>
            <a:pPr lvl="1"/>
            <a:r>
              <a:rPr lang="en-GB" b="1" dirty="0"/>
              <a:t>Check</a:t>
            </a:r>
            <a:r>
              <a:rPr lang="en-GB" dirty="0"/>
              <a:t> your version to see if you got it right.</a:t>
            </a:r>
          </a:p>
          <a:p>
            <a:endParaRPr lang="en-GB" dirty="0"/>
          </a:p>
        </p:txBody>
      </p:sp>
      <p:pic>
        <p:nvPicPr>
          <p:cNvPr id="4" name="Picture 2" descr="Editable Weekly Spelling Practice Charts (SB5132) - Sparkle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8406" y="1831675"/>
            <a:ext cx="6813610" cy="48133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ill Hill Primary  Logo">
            <a:extLst>
              <a:ext uri="{FF2B5EF4-FFF2-40B4-BE49-F238E27FC236}">
                <a16:creationId xmlns="" xmlns:a16="http://schemas.microsoft.com/office/drawing/2014/main" id="{16FED57B-8E5B-4F46-82D6-3F6CB900DDD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17324" y="206300"/>
            <a:ext cx="1041118" cy="125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032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642</TotalTime>
  <Words>1070</Words>
  <Application>Microsoft Office PowerPoint</Application>
  <PresentationFormat>Custom</PresentationFormat>
  <Paragraphs>120</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Moore</dc:creator>
  <cp:lastModifiedBy>teacher</cp:lastModifiedBy>
  <cp:revision>85</cp:revision>
  <dcterms:created xsi:type="dcterms:W3CDTF">2020-06-11T08:26:58Z</dcterms:created>
  <dcterms:modified xsi:type="dcterms:W3CDTF">2020-07-05T13:10:00Z</dcterms:modified>
</cp:coreProperties>
</file>