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61" r:id="rId2"/>
    <p:sldId id="269" r:id="rId3"/>
    <p:sldId id="268" r:id="rId4"/>
    <p:sldId id="266" r:id="rId5"/>
    <p:sldId id="265" r:id="rId6"/>
    <p:sldId id="272" r:id="rId7"/>
    <p:sldId id="273" r:id="rId8"/>
    <p:sldId id="274" r:id="rId9"/>
    <p:sldId id="275" r:id="rId10"/>
    <p:sldId id="276" r:id="rId11"/>
    <p:sldId id="256" r:id="rId12"/>
    <p:sldId id="259" r:id="rId13"/>
    <p:sldId id="257" r:id="rId14"/>
    <p:sldId id="277" r:id="rId15"/>
    <p:sldId id="278" r:id="rId16"/>
    <p:sldId id="270" r:id="rId17"/>
    <p:sldId id="26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157" autoAdjust="0"/>
  </p:normalViewPr>
  <p:slideViewPr>
    <p:cSldViewPr snapToGrid="0">
      <p:cViewPr>
        <p:scale>
          <a:sx n="70" d="100"/>
          <a:sy n="70" d="100"/>
        </p:scale>
        <p:origin x="-74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6818D-0976-48A9-A288-EF2E81C79801}" type="datetimeFigureOut">
              <a:rPr lang="en-GB" smtClean="0"/>
              <a:t>14/06/2020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BEE01-C558-4B2A-8124-5BBC86A12B2F}" type="slidenum">
              <a:rPr lang="en-GB" smtClean="0"/>
              <a:t>‹#›</a:t>
            </a:fld>
            <a:endParaRPr lang="en-GB"/>
          </a:p>
        </p:txBody>
      </p:sp>
    </p:spTree>
    <p:extLst>
      <p:ext uri="{BB962C8B-B14F-4D97-AF65-F5344CB8AC3E}">
        <p14:creationId xmlns:p14="http://schemas.microsoft.com/office/powerpoint/2010/main" val="120465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ABEE01-C558-4B2A-8124-5BBC86A12B2F}" type="slidenum">
              <a:rPr lang="en-GB" smtClean="0"/>
              <a:t>4</a:t>
            </a:fld>
            <a:endParaRPr lang="en-GB"/>
          </a:p>
        </p:txBody>
      </p:sp>
    </p:spTree>
    <p:extLst>
      <p:ext uri="{BB962C8B-B14F-4D97-AF65-F5344CB8AC3E}">
        <p14:creationId xmlns:p14="http://schemas.microsoft.com/office/powerpoint/2010/main" val="343578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631F2-277B-44FB-9E5A-84565E3B2DE3}" type="slidenum">
              <a:rPr lang="en-GB" smtClean="0"/>
              <a:t>5</a:t>
            </a:fld>
            <a:endParaRPr lang="en-GB"/>
          </a:p>
        </p:txBody>
      </p:sp>
    </p:spTree>
    <p:extLst>
      <p:ext uri="{BB962C8B-B14F-4D97-AF65-F5344CB8AC3E}">
        <p14:creationId xmlns:p14="http://schemas.microsoft.com/office/powerpoint/2010/main" val="217948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631F2-277B-44FB-9E5A-84565E3B2DE3}" type="slidenum">
              <a:rPr lang="en-GB" smtClean="0"/>
              <a:t>6</a:t>
            </a:fld>
            <a:endParaRPr lang="en-GB"/>
          </a:p>
        </p:txBody>
      </p:sp>
    </p:spTree>
    <p:extLst>
      <p:ext uri="{BB962C8B-B14F-4D97-AF65-F5344CB8AC3E}">
        <p14:creationId xmlns:p14="http://schemas.microsoft.com/office/powerpoint/2010/main" val="217948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ABEE01-C558-4B2A-8124-5BBC86A12B2F}" type="slidenum">
              <a:rPr lang="en-GB" smtClean="0"/>
              <a:t>13</a:t>
            </a:fld>
            <a:endParaRPr lang="en-GB"/>
          </a:p>
        </p:txBody>
      </p:sp>
    </p:spTree>
    <p:extLst>
      <p:ext uri="{BB962C8B-B14F-4D97-AF65-F5344CB8AC3E}">
        <p14:creationId xmlns:p14="http://schemas.microsoft.com/office/powerpoint/2010/main" val="407444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87309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73586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548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46838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7585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478906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631600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615650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7406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4420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46990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45077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166386-8B12-4B95-92B8-B332866EB598}" type="datetimeFigureOut">
              <a:rPr lang="en-GB" smtClean="0"/>
              <a:t>14/06/2020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51865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166386-8B12-4B95-92B8-B332866EB598}" type="datetimeFigureOut">
              <a:rPr lang="en-GB" smtClean="0"/>
              <a:t>14/06/2020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97902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166386-8B12-4B95-92B8-B332866EB598}" type="datetimeFigureOut">
              <a:rPr lang="en-GB" smtClean="0"/>
              <a:t>14/06/2020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23655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66386-8B12-4B95-92B8-B332866EB598}" type="datetimeFigureOut">
              <a:rPr lang="en-GB" smtClean="0"/>
              <a:t>14/06/2020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83254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166386-8B12-4B95-92B8-B332866EB598}" type="datetimeFigureOut">
              <a:rPr lang="en-GB" smtClean="0"/>
              <a:t>14/06/2020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77694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599BC-6A63-491D-AC03-02F7E5FE02AE}" type="slidenum">
              <a:rPr lang="en-GB" smtClean="0"/>
              <a:t>‹#›</a:t>
            </a:fld>
            <a:endParaRPr lang="en-GB"/>
          </a:p>
        </p:txBody>
      </p:sp>
      <p:sp>
        <p:nvSpPr>
          <p:cNvPr id="5" name="Date Placeholder 4"/>
          <p:cNvSpPr>
            <a:spLocks noGrp="1"/>
          </p:cNvSpPr>
          <p:nvPr>
            <p:ph type="dt" sz="half" idx="10"/>
          </p:nvPr>
        </p:nvSpPr>
        <p:spPr/>
        <p:txBody>
          <a:bodyPr/>
          <a:lstStyle/>
          <a:p>
            <a:fld id="{CB166386-8B12-4B95-92B8-B332866EB598}" type="datetimeFigureOut">
              <a:rPr lang="en-GB" smtClean="0"/>
              <a:t>14/06/2020</a:t>
            </a:fld>
            <a:endParaRPr lang="en-GB"/>
          </a:p>
        </p:txBody>
      </p:sp>
    </p:spTree>
    <p:extLst>
      <p:ext uri="{BB962C8B-B14F-4D97-AF65-F5344CB8AC3E}">
        <p14:creationId xmlns:p14="http://schemas.microsoft.com/office/powerpoint/2010/main" val="189937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166386-8B12-4B95-92B8-B332866EB598}" type="datetimeFigureOut">
              <a:rPr lang="en-GB" smtClean="0"/>
              <a:t>14/06/2020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A599BC-6A63-491D-AC03-02F7E5FE02AE}" type="slidenum">
              <a:rPr lang="en-GB" smtClean="0"/>
              <a:t>‹#›</a:t>
            </a:fld>
            <a:endParaRPr lang="en-GB"/>
          </a:p>
        </p:txBody>
      </p:sp>
    </p:spTree>
    <p:extLst>
      <p:ext uri="{BB962C8B-B14F-4D97-AF65-F5344CB8AC3E}">
        <p14:creationId xmlns:p14="http://schemas.microsoft.com/office/powerpoint/2010/main" val="32691106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classroom.thenational.academy/lessons/information-leaflet-lesson-1-reading-focus/" TargetMode="External"/><Relationship Id="rId7" Type="http://schemas.openxmlformats.org/officeDocument/2006/relationships/hyperlink" Target="https://classroom.thenational.academy/lessons/information-leaflet-lesson-5-writing-an-information-leafle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lassroom.thenational.academy/lessons/information-leaflet-lesson-4-formality/" TargetMode="External"/><Relationship Id="rId5" Type="http://schemas.openxmlformats.org/officeDocument/2006/relationships/hyperlink" Target="https://classroom.thenational.academy/lessons/information-leaflet-lesson-3-identifying-features/" TargetMode="External"/><Relationship Id="rId4" Type="http://schemas.openxmlformats.org/officeDocument/2006/relationships/hyperlink" Target="https://classroom.thenational.academy/lessons/information-leaflet-lesson-2-reading-foc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AcUoW1ek5zU"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84874A-E090-4982-91B2-C64B1BD01FB9}"/>
              </a:ext>
            </a:extLst>
          </p:cNvPr>
          <p:cNvSpPr txBox="1"/>
          <p:nvPr/>
        </p:nvSpPr>
        <p:spPr>
          <a:xfrm>
            <a:off x="3953959" y="0"/>
            <a:ext cx="4943298"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a:solidFill>
                  <a:schemeClr val="tx1"/>
                </a:solidFill>
                <a:latin typeface="+mj-lt"/>
                <a:ea typeface="+mj-ea"/>
                <a:cs typeface="+mj-cs"/>
              </a:rPr>
              <a:t>Week </a:t>
            </a:r>
            <a:r>
              <a:rPr lang="en-US" b="1" u="sng" dirty="0">
                <a:latin typeface="+mj-lt"/>
                <a:ea typeface="+mj-ea"/>
                <a:cs typeface="+mj-cs"/>
              </a:rPr>
              <a:t>1</a:t>
            </a:r>
            <a:r>
              <a:rPr lang="en-US" b="1" u="sng" kern="1200" dirty="0" smtClean="0">
                <a:solidFill>
                  <a:schemeClr val="tx1"/>
                </a:solidFill>
                <a:latin typeface="+mj-lt"/>
                <a:ea typeface="+mj-ea"/>
                <a:cs typeface="+mj-cs"/>
              </a:rPr>
              <a:t>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English  </a:t>
            </a:r>
            <a:r>
              <a:rPr lang="en-US" b="1" u="sng" kern="1200" dirty="0" smtClean="0">
                <a:solidFill>
                  <a:schemeClr val="tx1"/>
                </a:solidFill>
                <a:latin typeface="+mj-lt"/>
                <a:ea typeface="+mj-ea"/>
                <a:cs typeface="+mj-cs"/>
              </a:rPr>
              <a:t>- Information Leaflets</a:t>
            </a:r>
            <a:endParaRPr lang="en-US" b="1" u="sng"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xmlns="" id="{FFDBEB98-2534-428C-AF10-DC0A4721C60B}"/>
              </a:ext>
            </a:extLst>
          </p:cNvPr>
          <p:cNvSpPr/>
          <p:nvPr/>
        </p:nvSpPr>
        <p:spPr>
          <a:xfrm>
            <a:off x="1041119" y="962526"/>
            <a:ext cx="10463944" cy="39643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000" dirty="0">
                <a:solidFill>
                  <a:sysClr val="windowText" lastClr="000000"/>
                </a:solidFill>
              </a:rPr>
              <a:t>This week in Year 6, we are focusing on </a:t>
            </a:r>
            <a:r>
              <a:rPr lang="en-GB" sz="2000" dirty="0" smtClean="0">
                <a:solidFill>
                  <a:sysClr val="windowText" lastClr="000000"/>
                </a:solidFill>
              </a:rPr>
              <a:t>information </a:t>
            </a:r>
            <a:r>
              <a:rPr lang="en-GB" sz="2000" dirty="0" smtClean="0">
                <a:solidFill>
                  <a:sysClr val="windowText" lastClr="000000"/>
                </a:solidFill>
              </a:rPr>
              <a:t>leaflets. As part of this, we will </a:t>
            </a:r>
            <a:r>
              <a:rPr lang="en-GB" sz="2000" dirty="0" smtClean="0">
                <a:solidFill>
                  <a:sysClr val="windowText" lastClr="000000"/>
                </a:solidFill>
              </a:rPr>
              <a:t>look at using third person and different levels of formality. </a:t>
            </a:r>
          </a:p>
          <a:p>
            <a:endParaRPr lang="en-GB" sz="2000" dirty="0">
              <a:solidFill>
                <a:sysClr val="windowText" lastClr="000000"/>
              </a:solidFill>
            </a:endParaRPr>
          </a:p>
          <a:p>
            <a:r>
              <a:rPr lang="en-GB" sz="2000" dirty="0" smtClean="0">
                <a:solidFill>
                  <a:sysClr val="windowText" lastClr="000000"/>
                </a:solidFill>
              </a:rPr>
              <a:t>Depending on the situation, we adjust our formality. If we were speaking to the queen, we would talk in a much more formal way than we would if we were speaking to a friend on the playground. </a:t>
            </a:r>
            <a:r>
              <a:rPr lang="en-GB" sz="2000" dirty="0" smtClean="0">
                <a:solidFill>
                  <a:sysClr val="windowText" lastClr="000000"/>
                </a:solidFill>
              </a:rPr>
              <a:t> When we write using third person, we use words like her, he, she and they.</a:t>
            </a:r>
            <a:endParaRPr lang="en-GB" sz="2000" dirty="0">
              <a:solidFill>
                <a:sysClr val="windowText" lastClr="000000"/>
              </a:solidFill>
            </a:endParaRPr>
          </a:p>
          <a:p>
            <a:endParaRPr lang="en-GB" sz="2000" dirty="0">
              <a:solidFill>
                <a:sysClr val="windowText" lastClr="000000"/>
              </a:solidFill>
            </a:endParaRPr>
          </a:p>
          <a:p>
            <a:r>
              <a:rPr lang="en-GB" sz="2000" dirty="0">
                <a:solidFill>
                  <a:sysClr val="windowText" lastClr="000000"/>
                </a:solidFill>
              </a:rPr>
              <a:t>In this week’s activities, you will read some </a:t>
            </a:r>
            <a:r>
              <a:rPr lang="en-GB" sz="2000" dirty="0" smtClean="0">
                <a:solidFill>
                  <a:sysClr val="windowText" lastClr="000000"/>
                </a:solidFill>
              </a:rPr>
              <a:t>information leaflets and </a:t>
            </a:r>
            <a:r>
              <a:rPr lang="en-GB" sz="2000" dirty="0">
                <a:solidFill>
                  <a:sysClr val="windowText" lastClr="000000"/>
                </a:solidFill>
              </a:rPr>
              <a:t>complete some </a:t>
            </a:r>
            <a:r>
              <a:rPr lang="en-GB" sz="2000" b="1" dirty="0">
                <a:solidFill>
                  <a:schemeClr val="accent2"/>
                </a:solidFill>
              </a:rPr>
              <a:t>reading </a:t>
            </a:r>
            <a:r>
              <a:rPr lang="en-GB" sz="2000" b="1" dirty="0" smtClean="0">
                <a:solidFill>
                  <a:schemeClr val="accent2"/>
                </a:solidFill>
              </a:rPr>
              <a:t>practice </a:t>
            </a:r>
            <a:r>
              <a:rPr lang="en-GB" sz="2000" dirty="0">
                <a:solidFill>
                  <a:sysClr val="windowText" lastClr="000000"/>
                </a:solidFill>
              </a:rPr>
              <a:t>and look at the </a:t>
            </a:r>
            <a:r>
              <a:rPr lang="en-GB" sz="2000" b="1" dirty="0">
                <a:solidFill>
                  <a:schemeClr val="accent2"/>
                </a:solidFill>
              </a:rPr>
              <a:t>features of </a:t>
            </a:r>
            <a:r>
              <a:rPr lang="en-GB" sz="2000" b="1" dirty="0" smtClean="0">
                <a:solidFill>
                  <a:schemeClr val="accent2"/>
                </a:solidFill>
              </a:rPr>
              <a:t>an information leaflet</a:t>
            </a:r>
            <a:r>
              <a:rPr lang="en-GB" sz="2000" dirty="0" smtClean="0">
                <a:solidFill>
                  <a:sysClr val="windowText" lastClr="000000"/>
                </a:solidFill>
              </a:rPr>
              <a:t>. </a:t>
            </a:r>
            <a:r>
              <a:rPr lang="en-GB" sz="2000" dirty="0">
                <a:solidFill>
                  <a:sysClr val="windowText" lastClr="000000"/>
                </a:solidFill>
              </a:rPr>
              <a:t>You will then learn all about how to use </a:t>
            </a:r>
            <a:r>
              <a:rPr lang="en-GB" sz="2000" b="1" dirty="0" smtClean="0">
                <a:solidFill>
                  <a:sysClr val="windowText" lastClr="000000"/>
                </a:solidFill>
              </a:rPr>
              <a:t>formality </a:t>
            </a:r>
            <a:r>
              <a:rPr lang="en-GB" sz="2000" dirty="0" smtClean="0">
                <a:solidFill>
                  <a:sysClr val="windowText" lastClr="000000"/>
                </a:solidFill>
              </a:rPr>
              <a:t>in your writing so </a:t>
            </a:r>
            <a:r>
              <a:rPr lang="en-GB" sz="2000" dirty="0">
                <a:solidFill>
                  <a:sysClr val="windowText" lastClr="000000"/>
                </a:solidFill>
              </a:rPr>
              <a:t>by the end of the week, you </a:t>
            </a:r>
            <a:r>
              <a:rPr lang="en-GB" sz="2000" dirty="0" smtClean="0">
                <a:solidFill>
                  <a:sysClr val="windowText" lastClr="000000"/>
                </a:solidFill>
              </a:rPr>
              <a:t>will </a:t>
            </a:r>
            <a:r>
              <a:rPr lang="en-GB" sz="2000" b="1" dirty="0" smtClean="0">
                <a:solidFill>
                  <a:schemeClr val="accent2"/>
                </a:solidFill>
              </a:rPr>
              <a:t>write </a:t>
            </a:r>
            <a:r>
              <a:rPr lang="en-GB" sz="2000" b="1" dirty="0">
                <a:solidFill>
                  <a:schemeClr val="accent2"/>
                </a:solidFill>
              </a:rPr>
              <a:t>your very own </a:t>
            </a:r>
            <a:r>
              <a:rPr lang="en-GB" sz="2000" b="1" dirty="0" smtClean="0">
                <a:solidFill>
                  <a:schemeClr val="accent2"/>
                </a:solidFill>
              </a:rPr>
              <a:t>information leaflet</a:t>
            </a:r>
            <a:r>
              <a:rPr lang="en-GB" sz="2000" dirty="0" smtClean="0">
                <a:solidFill>
                  <a:schemeClr val="accent2"/>
                </a:solidFill>
              </a:rPr>
              <a:t>. </a:t>
            </a:r>
            <a:endParaRPr lang="en-GB" sz="2000" dirty="0">
              <a:solidFill>
                <a:schemeClr val="accent2"/>
              </a:solidFill>
            </a:endParaRPr>
          </a:p>
        </p:txBody>
      </p:sp>
      <p:pic>
        <p:nvPicPr>
          <p:cNvPr id="9"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404" t="29550" r="2478"/>
          <a:stretch/>
        </p:blipFill>
        <p:spPr bwMode="auto">
          <a:xfrm>
            <a:off x="9516379" y="4340061"/>
            <a:ext cx="2179752" cy="251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33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98273" y="355478"/>
            <a:ext cx="25635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strike="noStrike" cap="none" normalizeH="0" baseline="0" dirty="0" smtClean="0">
                <a:ln>
                  <a:noFill/>
                </a:ln>
                <a:solidFill>
                  <a:schemeClr val="accent2"/>
                </a:solidFill>
                <a:effectLst/>
                <a:latin typeface="+mj-lt"/>
                <a:ea typeface="Calibri" pitchFamily="34" charset="0"/>
                <a:cs typeface="Arial" pitchFamily="34" charset="0"/>
              </a:rPr>
              <a:t>Spelling Pyramid</a:t>
            </a:r>
            <a:endParaRPr kumimoji="0" lang="en-GB" altLang="en-US" sz="2400" b="1" strike="noStrike" cap="none" normalizeH="0" baseline="0" dirty="0" smtClean="0">
              <a:ln>
                <a:noFill/>
              </a:ln>
              <a:solidFill>
                <a:schemeClr val="accent2"/>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accent2"/>
              </a:solidFill>
              <a:effectLst/>
              <a:latin typeface="Arial" pitchFamily="34" charset="0"/>
              <a:cs typeface="Arial" pitchFamily="34" charset="0"/>
            </a:endParaRPr>
          </a:p>
        </p:txBody>
      </p:sp>
      <p:sp>
        <p:nvSpPr>
          <p:cNvPr id="6" name="Rectangle 4"/>
          <p:cNvSpPr>
            <a:spLocks noChangeArrowheads="1"/>
          </p:cNvSpPr>
          <p:nvPr/>
        </p:nvSpPr>
        <p:spPr bwMode="auto">
          <a:xfrm>
            <a:off x="298273" y="678644"/>
            <a:ext cx="106190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000" dirty="0" smtClean="0">
                <a:latin typeface="+mj-lt"/>
                <a:ea typeface="Calibri" pitchFamily="34" charset="0"/>
                <a:cs typeface="Arial" pitchFamily="34" charset="0"/>
              </a:rPr>
              <a:t>Use </a:t>
            </a:r>
            <a:r>
              <a:rPr lang="en-GB" altLang="en-US" sz="2000" dirty="0" smtClean="0">
                <a:latin typeface="+mj-lt"/>
                <a:ea typeface="Calibri" pitchFamily="34" charset="0"/>
                <a:cs typeface="Arial" pitchFamily="34" charset="0"/>
              </a:rPr>
              <a:t>this template </a:t>
            </a:r>
            <a:r>
              <a:rPr lang="en-GB" altLang="en-US" sz="2000" dirty="0" smtClean="0">
                <a:latin typeface="+mj-lt"/>
                <a:ea typeface="Calibri" pitchFamily="34" charset="0"/>
                <a:cs typeface="Arial" pitchFamily="34" charset="0"/>
              </a:rPr>
              <a:t>(or </a:t>
            </a:r>
            <a:r>
              <a:rPr lang="en-GB" altLang="en-US" sz="2000" dirty="0" smtClean="0">
                <a:latin typeface="+mj-lt"/>
                <a:ea typeface="Calibri" pitchFamily="34" charset="0"/>
                <a:cs typeface="Arial" pitchFamily="34" charset="0"/>
              </a:rPr>
              <a:t>create your own on </a:t>
            </a:r>
            <a:r>
              <a:rPr lang="en-GB" altLang="en-US" sz="2000" dirty="0" smtClean="0">
                <a:latin typeface="+mj-lt"/>
                <a:ea typeface="Calibri" pitchFamily="34" charset="0"/>
                <a:cs typeface="Arial" pitchFamily="34" charset="0"/>
              </a:rPr>
              <a:t>paper) and o</a:t>
            </a:r>
            <a:r>
              <a:rPr kumimoji="0" lang="en-GB" altLang="en-US" sz="2000" i="0" u="none" strike="noStrike" cap="none" normalizeH="0" baseline="0" dirty="0" smtClean="0">
                <a:ln>
                  <a:noFill/>
                </a:ln>
                <a:solidFill>
                  <a:schemeClr val="tx1"/>
                </a:solidFill>
                <a:effectLst/>
                <a:latin typeface="+mj-lt"/>
                <a:ea typeface="Calibri" pitchFamily="34" charset="0"/>
                <a:cs typeface="Arial" pitchFamily="34" charset="0"/>
              </a:rPr>
              <a:t>rder </a:t>
            </a:r>
            <a:r>
              <a:rPr kumimoji="0" lang="en-GB" altLang="en-US" sz="2000" i="0" u="none" strike="noStrike" cap="none" normalizeH="0" baseline="0" dirty="0" smtClean="0">
                <a:ln>
                  <a:noFill/>
                </a:ln>
                <a:solidFill>
                  <a:schemeClr val="tx1"/>
                </a:solidFill>
                <a:effectLst/>
                <a:latin typeface="+mj-lt"/>
                <a:ea typeface="Calibri" pitchFamily="34" charset="0"/>
                <a:cs typeface="Arial" pitchFamily="34" charset="0"/>
              </a:rPr>
              <a:t>your spellings from easiest to hardest. Write the easiest spelling at the top and the hardest at the bottom, you will need to write each word several times to fill the </a:t>
            </a:r>
            <a:r>
              <a:rPr lang="en-GB" altLang="en-US" sz="2000" dirty="0" smtClean="0">
                <a:latin typeface="+mj-lt"/>
                <a:ea typeface="Calibri" pitchFamily="34" charset="0"/>
                <a:cs typeface="Arial" pitchFamily="34" charset="0"/>
              </a:rPr>
              <a:t>entire </a:t>
            </a:r>
            <a:r>
              <a:rPr kumimoji="0" lang="en-GB" altLang="en-US" sz="2000" i="0" u="none" strike="noStrike" cap="none" normalizeH="0" baseline="0" dirty="0" smtClean="0">
                <a:ln>
                  <a:noFill/>
                </a:ln>
                <a:solidFill>
                  <a:schemeClr val="tx1"/>
                </a:solidFill>
                <a:effectLst/>
                <a:latin typeface="+mj-lt"/>
                <a:ea typeface="Calibri" pitchFamily="34" charset="0"/>
                <a:cs typeface="Arial" pitchFamily="34" charset="0"/>
              </a:rPr>
              <a:t>line</a:t>
            </a:r>
            <a:r>
              <a:rPr kumimoji="0" lang="en-GB" altLang="en-US" sz="2000" i="0" u="none" strike="noStrike" cap="none" normalizeH="0" baseline="0" dirty="0" smtClean="0">
                <a:ln>
                  <a:noFill/>
                </a:ln>
                <a:solidFill>
                  <a:schemeClr val="tx1"/>
                </a:solidFill>
                <a:effectLst/>
                <a:latin typeface="+mj-lt"/>
                <a:ea typeface="Calibri" pitchFamily="34" charset="0"/>
                <a:cs typeface="Arial" pitchFamily="34" charset="0"/>
              </a:rPr>
              <a:t>.</a:t>
            </a:r>
            <a:endParaRPr kumimoji="0" lang="en-GB" altLang="en-US" sz="3600" i="0" u="none" strike="noStrike" cap="none" normalizeH="0" baseline="0" dirty="0" smtClean="0">
              <a:ln>
                <a:noFill/>
              </a:ln>
              <a:solidFill>
                <a:schemeClr val="tx1"/>
              </a:solidFill>
              <a:effectLst/>
              <a:latin typeface="+mj-lt"/>
              <a:cs typeface="Arial" pitchFamily="34" charset="0"/>
            </a:endParaRPr>
          </a:p>
        </p:txBody>
      </p:sp>
      <p:pic>
        <p:nvPicPr>
          <p:cNvPr id="11"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17324" y="271503"/>
            <a:ext cx="1041118" cy="12502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srcRect/>
          <a:stretch>
            <a:fillRect/>
          </a:stretch>
        </p:blipFill>
        <p:spPr bwMode="auto">
          <a:xfrm>
            <a:off x="423203" y="1694307"/>
            <a:ext cx="11306341" cy="5020903"/>
          </a:xfrm>
          <a:prstGeom prst="rect">
            <a:avLst/>
          </a:prstGeom>
          <a:noFill/>
          <a:ln w="9525">
            <a:noFill/>
            <a:miter lim="800000"/>
            <a:headEnd/>
            <a:tailEnd/>
          </a:ln>
        </p:spPr>
      </p:pic>
      <p:sp>
        <p:nvSpPr>
          <p:cNvPr id="2" name="Rectangle 1"/>
          <p:cNvSpPr/>
          <p:nvPr/>
        </p:nvSpPr>
        <p:spPr>
          <a:xfrm>
            <a:off x="3977742" y="1535"/>
            <a:ext cx="3692036" cy="584775"/>
          </a:xfrm>
          <a:prstGeom prst="rect">
            <a:avLst/>
          </a:prstGeom>
        </p:spPr>
        <p:txBody>
          <a:bodyPr wrap="none">
            <a:spAutoFit/>
          </a:bodyPr>
          <a:lstStyle/>
          <a:p>
            <a:pPr lvl="0" defTabSz="914400" fontAlgn="base">
              <a:spcBef>
                <a:spcPct val="0"/>
              </a:spcBef>
              <a:spcAft>
                <a:spcPct val="0"/>
              </a:spcAft>
            </a:pPr>
            <a:r>
              <a:rPr lang="en-GB" altLang="en-US" sz="3200" b="1" dirty="0">
                <a:ea typeface="Calibri" pitchFamily="34" charset="0"/>
                <a:cs typeface="Arial" pitchFamily="34" charset="0"/>
              </a:rPr>
              <a:t>Spelling activities </a:t>
            </a:r>
            <a:endParaRPr lang="en-GB" altLang="en-US" sz="2000" dirty="0">
              <a:latin typeface="Arial" pitchFamily="34" charset="0"/>
              <a:cs typeface="Arial" pitchFamily="34" charset="0"/>
            </a:endParaRPr>
          </a:p>
        </p:txBody>
      </p:sp>
    </p:spTree>
    <p:extLst>
      <p:ext uri="{BB962C8B-B14F-4D97-AF65-F5344CB8AC3E}">
        <p14:creationId xmlns:p14="http://schemas.microsoft.com/office/powerpoint/2010/main" val="149801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84874A-E090-4982-91B2-C64B1BD01FB9}"/>
              </a:ext>
            </a:extLst>
          </p:cNvPr>
          <p:cNvSpPr txBox="1"/>
          <p:nvPr/>
        </p:nvSpPr>
        <p:spPr>
          <a:xfrm>
            <a:off x="3363959" y="-21759"/>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a:solidFill>
                  <a:schemeClr val="tx1"/>
                </a:solidFill>
                <a:latin typeface="+mj-lt"/>
                <a:ea typeface="+mj-ea"/>
                <a:cs typeface="+mj-cs"/>
              </a:rPr>
              <a:t>Week 1 </a:t>
            </a: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Speedy SPAG</a:t>
            </a:r>
          </a:p>
        </p:txBody>
      </p:sp>
      <p:sp>
        <p:nvSpPr>
          <p:cNvPr id="6" name="Rectangle 5">
            <a:extLst>
              <a:ext uri="{FF2B5EF4-FFF2-40B4-BE49-F238E27FC236}">
                <a16:creationId xmlns:a16="http://schemas.microsoft.com/office/drawing/2014/main" xmlns="" id="{FFDBEB98-2534-428C-AF10-DC0A4721C60B}"/>
              </a:ext>
            </a:extLst>
          </p:cNvPr>
          <p:cNvSpPr/>
          <p:nvPr/>
        </p:nvSpPr>
        <p:spPr>
          <a:xfrm>
            <a:off x="1041119" y="979058"/>
            <a:ext cx="10463944" cy="39750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GB" sz="2400" b="1" dirty="0">
                <a:solidFill>
                  <a:srgbClr val="00B0F0"/>
                </a:solidFill>
              </a:rPr>
              <a:t>“It is imperative you brush your teeth before you go to bed, Dad informed us as we devoured chocolate on the sofa</a:t>
            </a:r>
            <a:r>
              <a:rPr lang="en-GB" sz="2400" b="1" dirty="0" smtClean="0">
                <a:solidFill>
                  <a:srgbClr val="00B0F0"/>
                </a:solidFill>
              </a:rPr>
              <a:t>.”</a:t>
            </a:r>
          </a:p>
          <a:p>
            <a:pPr>
              <a:lnSpc>
                <a:spcPct val="150000"/>
              </a:lnSpc>
            </a:pPr>
            <a:endParaRPr lang="en-GB" sz="2400" b="1" dirty="0">
              <a:solidFill>
                <a:srgbClr val="00B0F0"/>
              </a:solidFill>
            </a:endParaRPr>
          </a:p>
          <a:p>
            <a:pPr lvl="1">
              <a:lnSpc>
                <a:spcPct val="150000"/>
              </a:lnSpc>
            </a:pPr>
            <a:r>
              <a:rPr lang="en-GB" sz="2000" b="1" dirty="0" smtClean="0"/>
              <a:t>1</a:t>
            </a:r>
            <a:r>
              <a:rPr lang="en-GB" sz="2000" b="1" dirty="0"/>
              <a:t>. </a:t>
            </a:r>
            <a:r>
              <a:rPr lang="en-GB" sz="2000" dirty="0" smtClean="0"/>
              <a:t>Correct the </a:t>
            </a:r>
            <a:r>
              <a:rPr lang="en-GB" sz="2000" dirty="0"/>
              <a:t>use of the inverted commas.</a:t>
            </a:r>
          </a:p>
          <a:p>
            <a:pPr lvl="1">
              <a:lnSpc>
                <a:spcPct val="150000"/>
              </a:lnSpc>
            </a:pPr>
            <a:r>
              <a:rPr lang="en-GB" sz="2000" b="1" dirty="0"/>
              <a:t>2. </a:t>
            </a:r>
            <a:r>
              <a:rPr lang="en-GB" sz="2000" dirty="0"/>
              <a:t>Is the sentence written in formal or informal language?</a:t>
            </a:r>
          </a:p>
          <a:p>
            <a:pPr lvl="1">
              <a:lnSpc>
                <a:spcPct val="150000"/>
              </a:lnSpc>
            </a:pPr>
            <a:r>
              <a:rPr lang="en-GB" sz="2000" b="1" dirty="0"/>
              <a:t>3. </a:t>
            </a:r>
            <a:r>
              <a:rPr lang="en-GB" sz="2000" dirty="0"/>
              <a:t>Write two </a:t>
            </a:r>
            <a:r>
              <a:rPr lang="en-GB" sz="2000" dirty="0" smtClean="0"/>
              <a:t>synonyms of </a:t>
            </a:r>
            <a:r>
              <a:rPr lang="en-GB" sz="2000" dirty="0"/>
              <a:t>‘imperative’.</a:t>
            </a:r>
            <a:endParaRPr lang="en-GB" sz="2000" b="1" dirty="0"/>
          </a:p>
          <a:p>
            <a:pPr lvl="1">
              <a:lnSpc>
                <a:spcPct val="150000"/>
              </a:lnSpc>
            </a:pPr>
            <a:r>
              <a:rPr lang="en-GB" sz="2000" b="1" dirty="0"/>
              <a:t>4. </a:t>
            </a:r>
            <a:r>
              <a:rPr lang="en-GB" sz="2000" dirty="0" smtClean="0"/>
              <a:t>Which words in the sentence make it sound formal?</a:t>
            </a:r>
            <a:endParaRPr lang="en-GB" sz="2000" dirty="0"/>
          </a:p>
          <a:p>
            <a:pPr lvl="1">
              <a:lnSpc>
                <a:spcPct val="150000"/>
              </a:lnSpc>
            </a:pPr>
            <a:r>
              <a:rPr lang="en-GB" sz="2000" b="1" dirty="0" smtClean="0"/>
              <a:t>5</a:t>
            </a:r>
            <a:r>
              <a:rPr lang="en-GB" sz="2000" b="1" dirty="0"/>
              <a:t>. </a:t>
            </a:r>
            <a:r>
              <a:rPr lang="en-GB" sz="2000" dirty="0"/>
              <a:t>Form a command using three words in the sentence</a:t>
            </a:r>
            <a:r>
              <a:rPr lang="en-GB" sz="2000" dirty="0" smtClean="0"/>
              <a:t>.</a:t>
            </a:r>
            <a:endParaRPr lang="en-GB" sz="2000" dirty="0"/>
          </a:p>
        </p:txBody>
      </p:sp>
      <p:pic>
        <p:nvPicPr>
          <p:cNvPr id="9"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13">
            <a:extLst>
              <a:ext uri="{FF2B5EF4-FFF2-40B4-BE49-F238E27FC236}">
                <a16:creationId xmlns:a16="http://schemas.microsoft.com/office/drawing/2014/main" xmlns="" id="{3DA5CD1C-7D17-41E7-B1C1-09322FE4DBE0}"/>
              </a:ext>
            </a:extLst>
          </p:cNvPr>
          <p:cNvSpPr/>
          <p:nvPr/>
        </p:nvSpPr>
        <p:spPr>
          <a:xfrm>
            <a:off x="-13251" y="5090615"/>
            <a:ext cx="4148524" cy="18006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a:t>
            </a:r>
            <a:r>
              <a:rPr lang="en-GB" b="1" dirty="0" smtClean="0">
                <a:solidFill>
                  <a:schemeClr val="tx1"/>
                </a:solidFill>
              </a:rPr>
              <a:t>synonym</a:t>
            </a:r>
            <a:r>
              <a:rPr lang="en-GB" dirty="0" smtClean="0">
                <a:solidFill>
                  <a:schemeClr val="tx1"/>
                </a:solidFill>
              </a:rPr>
              <a:t> is a word that means the same as another word.</a:t>
            </a:r>
            <a:endParaRPr lang="en-GB" dirty="0">
              <a:solidFill>
                <a:schemeClr val="tx1"/>
              </a:solidFill>
            </a:endParaRPr>
          </a:p>
        </p:txBody>
      </p:sp>
      <p:sp>
        <p:nvSpPr>
          <p:cNvPr id="10" name="Cloud 9">
            <a:extLst>
              <a:ext uri="{FF2B5EF4-FFF2-40B4-BE49-F238E27FC236}">
                <a16:creationId xmlns:a16="http://schemas.microsoft.com/office/drawing/2014/main" xmlns="" id="{E9A4CE81-182F-466F-B6DC-F712A76E7534}"/>
              </a:ext>
            </a:extLst>
          </p:cNvPr>
          <p:cNvSpPr/>
          <p:nvPr/>
        </p:nvSpPr>
        <p:spPr>
          <a:xfrm>
            <a:off x="8871967" y="4533003"/>
            <a:ext cx="3320033" cy="23004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 </a:t>
            </a:r>
            <a:r>
              <a:rPr lang="en-GB" sz="1600" b="1" dirty="0" smtClean="0">
                <a:solidFill>
                  <a:schemeClr val="tx1"/>
                </a:solidFill>
              </a:rPr>
              <a:t>command</a:t>
            </a:r>
            <a:r>
              <a:rPr lang="en-GB" sz="1600" dirty="0" smtClean="0">
                <a:solidFill>
                  <a:schemeClr val="tx1"/>
                </a:solidFill>
              </a:rPr>
              <a:t> tells someone what to do and often starts with a bossy imperative verb. </a:t>
            </a:r>
            <a:endParaRPr lang="en-GB" sz="1600" dirty="0">
              <a:solidFill>
                <a:schemeClr val="tx1"/>
              </a:solidFill>
            </a:endParaRPr>
          </a:p>
        </p:txBody>
      </p:sp>
    </p:spTree>
    <p:extLst>
      <p:ext uri="{BB962C8B-B14F-4D97-AF65-F5344CB8AC3E}">
        <p14:creationId xmlns:p14="http://schemas.microsoft.com/office/powerpoint/2010/main" val="2579264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84874A-E090-4982-91B2-C64B1BD01FB9}"/>
              </a:ext>
            </a:extLst>
          </p:cNvPr>
          <p:cNvSpPr txBox="1"/>
          <p:nvPr/>
        </p:nvSpPr>
        <p:spPr>
          <a:xfrm>
            <a:off x="3363959" y="-21759"/>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a:solidFill>
                  <a:schemeClr val="tx1"/>
                </a:solidFill>
                <a:latin typeface="+mj-lt"/>
                <a:ea typeface="+mj-ea"/>
                <a:cs typeface="+mj-cs"/>
              </a:rPr>
              <a:t>Week 1 </a:t>
            </a: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Speedy SPAG</a:t>
            </a:r>
          </a:p>
        </p:txBody>
      </p:sp>
      <p:sp>
        <p:nvSpPr>
          <p:cNvPr id="6" name="Rectangle 5">
            <a:extLst>
              <a:ext uri="{FF2B5EF4-FFF2-40B4-BE49-F238E27FC236}">
                <a16:creationId xmlns:a16="http://schemas.microsoft.com/office/drawing/2014/main" xmlns="" id="{FFDBEB98-2534-428C-AF10-DC0A4721C60B}"/>
              </a:ext>
            </a:extLst>
          </p:cNvPr>
          <p:cNvSpPr/>
          <p:nvPr/>
        </p:nvSpPr>
        <p:spPr>
          <a:xfrm>
            <a:off x="1608327" y="2167411"/>
            <a:ext cx="8211521" cy="34065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b="1" dirty="0">
                <a:solidFill>
                  <a:schemeClr val="accent2"/>
                </a:solidFill>
                <a:latin typeface="Century Gothic" panose="020B0502020202020204" pitchFamily="34" charset="0"/>
              </a:rPr>
              <a:t>Click onto the next page to see the answers</a:t>
            </a:r>
            <a:endParaRPr lang="en-GB" sz="3600" dirty="0">
              <a:solidFill>
                <a:sysClr val="windowText" lastClr="000000"/>
              </a:solidFill>
            </a:endParaRPr>
          </a:p>
        </p:txBody>
      </p:sp>
      <p:pic>
        <p:nvPicPr>
          <p:cNvPr id="9"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922850BC-5E53-40E9-8E86-4F4E7DD7069A}"/>
              </a:ext>
            </a:extLst>
          </p:cNvPr>
          <p:cNvGrpSpPr/>
          <p:nvPr/>
        </p:nvGrpSpPr>
        <p:grpSpPr>
          <a:xfrm>
            <a:off x="10395247" y="17043"/>
            <a:ext cx="1213961" cy="3518242"/>
            <a:chOff x="10570128" y="2089133"/>
            <a:chExt cx="1213961" cy="3518242"/>
          </a:xfrm>
        </p:grpSpPr>
        <p:pic>
          <p:nvPicPr>
            <p:cNvPr id="10" name="Picture 9" descr="A picture containing drawing, clock&#10;&#10;Description automatically generated">
              <a:extLst>
                <a:ext uri="{FF2B5EF4-FFF2-40B4-BE49-F238E27FC236}">
                  <a16:creationId xmlns:a16="http://schemas.microsoft.com/office/drawing/2014/main" xmlns="" id="{9843C20C-B9D9-4AD3-BA7E-8E10E4C52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6417" y="2089133"/>
              <a:ext cx="1181385" cy="2857182"/>
            </a:xfrm>
            <a:prstGeom prst="rect">
              <a:avLst/>
            </a:prstGeom>
          </p:spPr>
        </p:pic>
        <p:pic>
          <p:nvPicPr>
            <p:cNvPr id="11" name="Picture 10" descr="A picture containing ax, drawing&#10;&#10;Description automatically generated">
              <a:extLst>
                <a:ext uri="{FF2B5EF4-FFF2-40B4-BE49-F238E27FC236}">
                  <a16:creationId xmlns:a16="http://schemas.microsoft.com/office/drawing/2014/main" xmlns="" id="{712A6F0E-F261-4A7A-8FBA-A3F468DD2C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0128" y="5176295"/>
              <a:ext cx="1213961" cy="431080"/>
            </a:xfrm>
            <a:prstGeom prst="rect">
              <a:avLst/>
            </a:prstGeom>
          </p:spPr>
        </p:pic>
      </p:grpSp>
    </p:spTree>
    <p:extLst>
      <p:ext uri="{BB962C8B-B14F-4D97-AF65-F5344CB8AC3E}">
        <p14:creationId xmlns:p14="http://schemas.microsoft.com/office/powerpoint/2010/main" val="252718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84874A-E090-4982-91B2-C64B1BD01FB9}"/>
              </a:ext>
            </a:extLst>
          </p:cNvPr>
          <p:cNvSpPr txBox="1"/>
          <p:nvPr/>
        </p:nvSpPr>
        <p:spPr>
          <a:xfrm>
            <a:off x="3363959" y="-21759"/>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a:solidFill>
                  <a:schemeClr val="tx1"/>
                </a:solidFill>
                <a:latin typeface="+mj-lt"/>
                <a:ea typeface="+mj-ea"/>
                <a:cs typeface="+mj-cs"/>
              </a:rPr>
              <a:t>Week 1 </a:t>
            </a: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Speedy SPAG answers</a:t>
            </a:r>
          </a:p>
        </p:txBody>
      </p:sp>
      <p:pic>
        <p:nvPicPr>
          <p:cNvPr id="9"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7332" y="2863907"/>
            <a:ext cx="11344275" cy="3416320"/>
          </a:xfrm>
          <a:prstGeom prst="rect">
            <a:avLst/>
          </a:prstGeom>
        </p:spPr>
        <p:txBody>
          <a:bodyPr wrap="square" anchor="ctr" anchorCtr="0">
            <a:spAutoFit/>
          </a:bodyPr>
          <a:lstStyle/>
          <a:p>
            <a:pPr>
              <a:lnSpc>
                <a:spcPct val="150000"/>
              </a:lnSpc>
            </a:pPr>
            <a:r>
              <a:rPr lang="en-GB" sz="2400" b="1" dirty="0">
                <a:latin typeface="Century Gothic" panose="020B0502020202020204" pitchFamily="34" charset="0"/>
              </a:rPr>
              <a:t>1. </a:t>
            </a:r>
            <a:r>
              <a:rPr lang="en-GB" sz="2400" dirty="0">
                <a:latin typeface="Century Gothic" panose="020B0502020202020204" pitchFamily="34" charset="0"/>
              </a:rPr>
              <a:t>“It is imperative you brush your teeth before going to bed</a:t>
            </a:r>
            <a:r>
              <a:rPr lang="en-GB" sz="2400" dirty="0" smtClean="0">
                <a:latin typeface="Century Gothic" panose="020B0502020202020204" pitchFamily="34" charset="0"/>
              </a:rPr>
              <a:t>,” Dad informed us as we devoured chocolate on the sofa.</a:t>
            </a:r>
            <a:endParaRPr lang="en-GB" sz="2400" dirty="0">
              <a:latin typeface="Century Gothic" panose="020B0502020202020204" pitchFamily="34" charset="0"/>
            </a:endParaRPr>
          </a:p>
          <a:p>
            <a:pPr>
              <a:lnSpc>
                <a:spcPct val="150000"/>
              </a:lnSpc>
            </a:pPr>
            <a:r>
              <a:rPr lang="en-GB" sz="2400" b="1" dirty="0">
                <a:latin typeface="Century Gothic" panose="020B0502020202020204" pitchFamily="34" charset="0"/>
              </a:rPr>
              <a:t>2. </a:t>
            </a:r>
            <a:r>
              <a:rPr lang="en-GB" sz="2400" dirty="0">
                <a:latin typeface="Century Gothic" panose="020B0502020202020204" pitchFamily="34" charset="0"/>
              </a:rPr>
              <a:t>formal language</a:t>
            </a:r>
          </a:p>
          <a:p>
            <a:pPr>
              <a:lnSpc>
                <a:spcPct val="150000"/>
              </a:lnSpc>
            </a:pPr>
            <a:r>
              <a:rPr lang="en-GB" sz="2400" b="1" dirty="0">
                <a:latin typeface="Century Gothic" panose="020B0502020202020204" pitchFamily="34" charset="0"/>
              </a:rPr>
              <a:t>3. Various possibilities: </a:t>
            </a:r>
            <a:r>
              <a:rPr lang="en-GB" sz="2400" dirty="0">
                <a:latin typeface="Century Gothic" panose="020B0502020202020204" pitchFamily="34" charset="0"/>
              </a:rPr>
              <a:t>important, crucial, vital etc…</a:t>
            </a:r>
            <a:endParaRPr lang="en-GB" sz="2400" b="1" dirty="0">
              <a:latin typeface="Century Gothic" panose="020B0502020202020204" pitchFamily="34" charset="0"/>
            </a:endParaRPr>
          </a:p>
          <a:p>
            <a:pPr>
              <a:lnSpc>
                <a:spcPct val="150000"/>
              </a:lnSpc>
            </a:pPr>
            <a:r>
              <a:rPr lang="en-GB" sz="2400" b="1" dirty="0">
                <a:latin typeface="Century Gothic" panose="020B0502020202020204" pitchFamily="34" charset="0"/>
              </a:rPr>
              <a:t>4. </a:t>
            </a:r>
            <a:r>
              <a:rPr lang="en-GB" sz="2400" dirty="0" smtClean="0">
                <a:latin typeface="Century Gothic" panose="020B0502020202020204" pitchFamily="34" charset="0"/>
              </a:rPr>
              <a:t>imperative, informed, devoured </a:t>
            </a:r>
            <a:endParaRPr lang="en-GB" sz="2400" b="1" dirty="0">
              <a:latin typeface="Century Gothic" panose="020B0502020202020204" pitchFamily="34" charset="0"/>
            </a:endParaRPr>
          </a:p>
          <a:p>
            <a:pPr>
              <a:lnSpc>
                <a:spcPct val="150000"/>
              </a:lnSpc>
            </a:pPr>
            <a:r>
              <a:rPr lang="en-GB" sz="2400" b="1" dirty="0">
                <a:latin typeface="Century Gothic" panose="020B0502020202020204" pitchFamily="34" charset="0"/>
              </a:rPr>
              <a:t>5. </a:t>
            </a:r>
            <a:r>
              <a:rPr lang="en-GB" sz="2400" dirty="0">
                <a:latin typeface="Century Gothic" panose="020B0502020202020204" pitchFamily="34" charset="0"/>
              </a:rPr>
              <a:t>Brush your </a:t>
            </a:r>
            <a:r>
              <a:rPr lang="en-GB" sz="2400" dirty="0" smtClean="0">
                <a:latin typeface="Century Gothic" panose="020B0502020202020204" pitchFamily="34" charset="0"/>
              </a:rPr>
              <a:t>teeth.</a:t>
            </a:r>
            <a:endParaRPr lang="en-GB" sz="2400" dirty="0">
              <a:latin typeface="Century Gothic" panose="020B0502020202020204" pitchFamily="34" charset="0"/>
            </a:endParaRPr>
          </a:p>
        </p:txBody>
      </p:sp>
      <p:sp>
        <p:nvSpPr>
          <p:cNvPr id="2" name="Rectangle 1"/>
          <p:cNvSpPr/>
          <p:nvPr/>
        </p:nvSpPr>
        <p:spPr>
          <a:xfrm>
            <a:off x="520560" y="1267327"/>
            <a:ext cx="10329410" cy="1384995"/>
          </a:xfrm>
          <a:prstGeom prst="rect">
            <a:avLst/>
          </a:prstGeom>
        </p:spPr>
        <p:txBody>
          <a:bodyPr wrap="square">
            <a:spAutoFit/>
          </a:bodyPr>
          <a:lstStyle/>
          <a:p>
            <a:pPr algn="ctr"/>
            <a:r>
              <a:rPr lang="en-GB" sz="2800" b="1" dirty="0">
                <a:solidFill>
                  <a:srgbClr val="00B0F0"/>
                </a:solidFill>
                <a:latin typeface="Century Gothic" panose="020B0502020202020204" pitchFamily="34" charset="0"/>
              </a:rPr>
              <a:t>“It is imperative you brush your teeth before you go to bed, Dad informed us as we devoured chocolate on the sofa.”</a:t>
            </a:r>
          </a:p>
        </p:txBody>
      </p:sp>
    </p:spTree>
    <p:extLst>
      <p:ext uri="{BB962C8B-B14F-4D97-AF65-F5344CB8AC3E}">
        <p14:creationId xmlns:p14="http://schemas.microsoft.com/office/powerpoint/2010/main" val="535712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120" y="-1"/>
            <a:ext cx="9332485" cy="68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12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232" y="149651"/>
            <a:ext cx="9309953" cy="666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37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557"/>
          <a:stretch/>
        </p:blipFill>
        <p:spPr bwMode="auto">
          <a:xfrm>
            <a:off x="390548" y="0"/>
            <a:ext cx="11416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54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680" r="1803"/>
          <a:stretch/>
        </p:blipFill>
        <p:spPr bwMode="auto">
          <a:xfrm>
            <a:off x="0" y="0"/>
            <a:ext cx="5268036" cy="30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264" y="87965"/>
            <a:ext cx="6959736" cy="677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59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253" y="142141"/>
            <a:ext cx="8596668" cy="3880773"/>
          </a:xfrm>
        </p:spPr>
        <p:txBody>
          <a:bodyPr/>
          <a:lstStyle/>
          <a:p>
            <a:pPr marL="0" indent="0">
              <a:buNone/>
            </a:pPr>
            <a:r>
              <a:rPr lang="en-GB" dirty="0" smtClean="0"/>
              <a:t>Answers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692" y="138505"/>
            <a:ext cx="6070385" cy="671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18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7533" y="1514475"/>
            <a:ext cx="10195984" cy="698500"/>
          </a:xfrm>
          <a:prstGeom prst="rect">
            <a:avLst/>
          </a:prstGeom>
          <a:solidFill>
            <a:srgbClr val="EF97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1267" name="Title 20"/>
          <p:cNvSpPr>
            <a:spLocks noGrp="1"/>
          </p:cNvSpPr>
          <p:nvPr>
            <p:ph type="title"/>
          </p:nvPr>
        </p:nvSpPr>
        <p:spPr>
          <a:xfrm>
            <a:off x="609601" y="479425"/>
            <a:ext cx="10960100" cy="993775"/>
          </a:xfrm>
        </p:spPr>
        <p:txBody>
          <a:bodyPr/>
          <a:lstStyle/>
          <a:p>
            <a:r>
              <a:rPr lang="en-GB" altLang="en-US" sz="3600" smtClean="0">
                <a:latin typeface="Twinkl SemiBold"/>
              </a:rPr>
              <a:t>Informal Speech and Writing</a:t>
            </a:r>
          </a:p>
        </p:txBody>
      </p:sp>
      <p:sp>
        <p:nvSpPr>
          <p:cNvPr id="11268" name="Rectangle 4"/>
          <p:cNvSpPr>
            <a:spLocks noChangeArrowheads="1"/>
          </p:cNvSpPr>
          <p:nvPr/>
        </p:nvSpPr>
        <p:spPr bwMode="auto">
          <a:xfrm>
            <a:off x="1007534" y="1514475"/>
            <a:ext cx="1017693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a:latin typeface="Twinkl SemiBold"/>
              </a:rPr>
              <a:t>So, what is informal speech or writing? </a:t>
            </a:r>
          </a:p>
          <a:p>
            <a:pPr algn="ctr" eaLnBrk="1" hangingPunct="1"/>
            <a:r>
              <a:rPr lang="en-GB" altLang="en-US">
                <a:latin typeface="Twinkl SemiBold"/>
              </a:rPr>
              <a:t>When or where would you use it?</a:t>
            </a:r>
          </a:p>
        </p:txBody>
      </p:sp>
      <p:sp>
        <p:nvSpPr>
          <p:cNvPr id="2" name="TextBox 1"/>
          <p:cNvSpPr txBox="1">
            <a:spLocks noChangeArrowheads="1"/>
          </p:cNvSpPr>
          <p:nvPr/>
        </p:nvSpPr>
        <p:spPr bwMode="auto">
          <a:xfrm>
            <a:off x="6229351" y="2520950"/>
            <a:ext cx="484716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GB" altLang="en-US"/>
              <a:t>An informal style is more commonly used where we are more familiar with our audience and have a less important purpose for writing or talking. </a:t>
            </a:r>
          </a:p>
          <a:p>
            <a:pPr eaLnBrk="1" hangingPunct="1"/>
            <a:endParaRPr lang="en-GB" altLang="en-US"/>
          </a:p>
          <a:p>
            <a:pPr eaLnBrk="1" hangingPunct="1"/>
            <a:r>
              <a:rPr lang="en-GB" altLang="en-US"/>
              <a:t>Informal writing tends to have </a:t>
            </a:r>
            <a:br>
              <a:rPr lang="en-GB" altLang="en-US"/>
            </a:br>
            <a:r>
              <a:rPr lang="en-GB" altLang="en-US"/>
              <a:t>a chatty, conversational style that may refer directly to the reader. It often includes slang/dialect, contracted </a:t>
            </a:r>
            <a:br>
              <a:rPr lang="en-GB" altLang="en-US"/>
            </a:br>
            <a:r>
              <a:rPr lang="en-GB" altLang="en-US"/>
              <a:t>words and question tags.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b="26559"/>
          <a:stretch>
            <a:fillRect/>
          </a:stretch>
        </p:blipFill>
        <p:spPr bwMode="auto">
          <a:xfrm>
            <a:off x="1007533" y="2681289"/>
            <a:ext cx="4986867"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9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7533" y="1514475"/>
            <a:ext cx="10195984" cy="698500"/>
          </a:xfrm>
          <a:prstGeom prst="rect">
            <a:avLst/>
          </a:prstGeom>
          <a:solidFill>
            <a:srgbClr val="EF97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243" name="Title 20"/>
          <p:cNvSpPr>
            <a:spLocks noGrp="1"/>
          </p:cNvSpPr>
          <p:nvPr>
            <p:ph type="title"/>
          </p:nvPr>
        </p:nvSpPr>
        <p:spPr>
          <a:xfrm>
            <a:off x="609601" y="479425"/>
            <a:ext cx="10960100" cy="993775"/>
          </a:xfrm>
        </p:spPr>
        <p:txBody>
          <a:bodyPr/>
          <a:lstStyle/>
          <a:p>
            <a:r>
              <a:rPr lang="en-GB" altLang="en-US" sz="3600" smtClean="0">
                <a:latin typeface="Twinkl SemiBold"/>
              </a:rPr>
              <a:t>Formal Speech and Writing</a:t>
            </a:r>
          </a:p>
        </p:txBody>
      </p:sp>
      <p:sp>
        <p:nvSpPr>
          <p:cNvPr id="10244" name="Rectangle 4"/>
          <p:cNvSpPr>
            <a:spLocks noChangeArrowheads="1"/>
          </p:cNvSpPr>
          <p:nvPr/>
        </p:nvSpPr>
        <p:spPr bwMode="auto">
          <a:xfrm>
            <a:off x="1007534" y="1514475"/>
            <a:ext cx="1017693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algn="ctr" eaLnBrk="1" hangingPunct="1"/>
            <a:r>
              <a:rPr lang="en-GB" altLang="en-US">
                <a:latin typeface="Twinkl SemiBold"/>
              </a:rPr>
              <a:t>What is formal speech or formal writing? </a:t>
            </a:r>
          </a:p>
          <a:p>
            <a:pPr algn="ctr" eaLnBrk="1" hangingPunct="1"/>
            <a:r>
              <a:rPr lang="en-GB" altLang="en-US">
                <a:latin typeface="Twinkl SemiBold"/>
              </a:rPr>
              <a:t>When or where would you use it?</a:t>
            </a:r>
          </a:p>
        </p:txBody>
      </p:sp>
      <p:sp>
        <p:nvSpPr>
          <p:cNvPr id="2" name="TextBox 1"/>
          <p:cNvSpPr txBox="1">
            <a:spLocks noChangeArrowheads="1"/>
          </p:cNvSpPr>
          <p:nvPr/>
        </p:nvSpPr>
        <p:spPr bwMode="auto">
          <a:xfrm>
            <a:off x="6229351" y="2690814"/>
            <a:ext cx="484716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fontAlgn="base">
              <a:spcBef>
                <a:spcPct val="0"/>
              </a:spcBef>
              <a:spcAft>
                <a:spcPct val="0"/>
              </a:spcAft>
              <a:defRPr>
                <a:solidFill>
                  <a:schemeClr val="tx1"/>
                </a:solidFill>
                <a:latin typeface="Twinkl"/>
              </a:defRPr>
            </a:lvl6pPr>
            <a:lvl7pPr marL="2971800" indent="-228600" fontAlgn="base">
              <a:spcBef>
                <a:spcPct val="0"/>
              </a:spcBef>
              <a:spcAft>
                <a:spcPct val="0"/>
              </a:spcAft>
              <a:defRPr>
                <a:solidFill>
                  <a:schemeClr val="tx1"/>
                </a:solidFill>
                <a:latin typeface="Twinkl"/>
              </a:defRPr>
            </a:lvl7pPr>
            <a:lvl8pPr marL="3429000" indent="-228600" fontAlgn="base">
              <a:spcBef>
                <a:spcPct val="0"/>
              </a:spcBef>
              <a:spcAft>
                <a:spcPct val="0"/>
              </a:spcAft>
              <a:defRPr>
                <a:solidFill>
                  <a:schemeClr val="tx1"/>
                </a:solidFill>
                <a:latin typeface="Twinkl"/>
              </a:defRPr>
            </a:lvl8pPr>
            <a:lvl9pPr marL="3886200" indent="-228600" fontAlgn="base">
              <a:spcBef>
                <a:spcPct val="0"/>
              </a:spcBef>
              <a:spcAft>
                <a:spcPct val="0"/>
              </a:spcAft>
              <a:defRPr>
                <a:solidFill>
                  <a:schemeClr val="tx1"/>
                </a:solidFill>
                <a:latin typeface="Twinkl"/>
              </a:defRPr>
            </a:lvl9pPr>
          </a:lstStyle>
          <a:p>
            <a:pPr eaLnBrk="1" hangingPunct="1"/>
            <a:r>
              <a:rPr lang="en-GB" altLang="en-US"/>
              <a:t>A formal writing or speaking style is not necessarily ‘better’ than an informal style; we just use a more formal style for different purposes and audiences.  </a:t>
            </a:r>
          </a:p>
          <a:p>
            <a:pPr eaLnBrk="1" hangingPunct="1"/>
            <a:endParaRPr lang="en-GB" altLang="en-US"/>
          </a:p>
          <a:p>
            <a:pPr eaLnBrk="1" hangingPunct="1"/>
            <a:r>
              <a:rPr lang="en-GB" altLang="en-US"/>
              <a:t>Formal writing tends to include more complex sentence structures, more precise/technical language and higher-level punctuation.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b="45103"/>
          <a:stretch>
            <a:fillRect/>
          </a:stretch>
        </p:blipFill>
        <p:spPr bwMode="auto">
          <a:xfrm>
            <a:off x="1661585" y="2540001"/>
            <a:ext cx="37211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92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84874A-E090-4982-91B2-C64B1BD01FB9}"/>
              </a:ext>
            </a:extLst>
          </p:cNvPr>
          <p:cNvSpPr txBox="1"/>
          <p:nvPr/>
        </p:nvSpPr>
        <p:spPr>
          <a:xfrm>
            <a:off x="3953959" y="0"/>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a:solidFill>
                  <a:schemeClr val="tx1"/>
                </a:solidFill>
                <a:latin typeface="+mj-lt"/>
                <a:ea typeface="+mj-ea"/>
                <a:cs typeface="+mj-cs"/>
              </a:rPr>
              <a:t>Week 1 </a:t>
            </a: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a:t>
            </a:r>
            <a:r>
              <a:rPr lang="en-US" b="1" u="sng" kern="1200" dirty="0" smtClean="0">
                <a:solidFill>
                  <a:schemeClr val="tx1"/>
                </a:solidFill>
                <a:latin typeface="+mj-lt"/>
                <a:ea typeface="+mj-ea"/>
                <a:cs typeface="+mj-cs"/>
              </a:rPr>
              <a:t>Information Leaflet</a:t>
            </a:r>
            <a:endParaRPr lang="en-US" b="1" u="sng"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xmlns="" id="{FFDBEB98-2534-428C-AF10-DC0A4721C60B}"/>
              </a:ext>
            </a:extLst>
          </p:cNvPr>
          <p:cNvSpPr/>
          <p:nvPr/>
        </p:nvSpPr>
        <p:spPr>
          <a:xfrm>
            <a:off x="261582" y="1103553"/>
            <a:ext cx="11668836" cy="50060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000" dirty="0">
                <a:solidFill>
                  <a:sysClr val="windowText" lastClr="000000"/>
                </a:solidFill>
              </a:rPr>
              <a:t>On the following page you will find a link to follow each day.</a:t>
            </a:r>
          </a:p>
          <a:p>
            <a:endParaRPr lang="en-GB" sz="2000" dirty="0">
              <a:solidFill>
                <a:sysClr val="windowText" lastClr="000000"/>
              </a:solidFill>
            </a:endParaRPr>
          </a:p>
          <a:p>
            <a:pPr marL="457200" indent="-457200">
              <a:buFont typeface="+mj-lt"/>
              <a:buAutoNum type="arabicPeriod"/>
            </a:pPr>
            <a:r>
              <a:rPr lang="en-GB" sz="2000" dirty="0">
                <a:solidFill>
                  <a:sysClr val="windowText" lastClr="000000"/>
                </a:solidFill>
              </a:rPr>
              <a:t>On each link, you will find a </a:t>
            </a:r>
            <a:r>
              <a:rPr lang="en-GB" sz="2000" b="1" dirty="0">
                <a:solidFill>
                  <a:schemeClr val="accent2"/>
                </a:solidFill>
              </a:rPr>
              <a:t>15 minute teaching video </a:t>
            </a:r>
            <a:r>
              <a:rPr lang="en-GB" sz="2000" dirty="0">
                <a:solidFill>
                  <a:sysClr val="windowText" lastClr="000000"/>
                </a:solidFill>
              </a:rPr>
              <a:t>- make sure that you have  a pen and paper ready in case you are asked to write anything down.</a:t>
            </a:r>
          </a:p>
          <a:p>
            <a:pPr marL="457200" indent="-457200">
              <a:buFont typeface="+mj-lt"/>
              <a:buAutoNum type="arabicPeriod"/>
            </a:pPr>
            <a:r>
              <a:rPr lang="en-GB" sz="2000" dirty="0">
                <a:solidFill>
                  <a:sysClr val="windowText" lastClr="000000"/>
                </a:solidFill>
              </a:rPr>
              <a:t>After watching the video, click </a:t>
            </a:r>
            <a:r>
              <a:rPr lang="en-GB" sz="2000" i="1" dirty="0">
                <a:solidFill>
                  <a:schemeClr val="accent1">
                    <a:lumMod val="50000"/>
                  </a:schemeClr>
                </a:solidFill>
              </a:rPr>
              <a:t>Next</a:t>
            </a:r>
            <a:r>
              <a:rPr lang="en-GB" sz="2000" dirty="0">
                <a:solidFill>
                  <a:schemeClr val="accent1">
                    <a:lumMod val="50000"/>
                  </a:schemeClr>
                </a:solidFill>
              </a:rPr>
              <a:t> </a:t>
            </a:r>
            <a:r>
              <a:rPr lang="en-GB" sz="2000" dirty="0">
                <a:solidFill>
                  <a:sysClr val="windowText" lastClr="000000"/>
                </a:solidFill>
              </a:rPr>
              <a:t>to turn to the following page and bring up an </a:t>
            </a:r>
            <a:r>
              <a:rPr lang="en-GB" sz="2000" b="1" dirty="0">
                <a:solidFill>
                  <a:srgbClr val="0070C0"/>
                </a:solidFill>
              </a:rPr>
              <a:t>activity</a:t>
            </a:r>
            <a:r>
              <a:rPr lang="en-GB" sz="2000" dirty="0">
                <a:solidFill>
                  <a:srgbClr val="0070C0"/>
                </a:solidFill>
              </a:rPr>
              <a:t> </a:t>
            </a:r>
            <a:r>
              <a:rPr lang="en-GB" sz="2000" dirty="0">
                <a:solidFill>
                  <a:sysClr val="windowText" lastClr="000000"/>
                </a:solidFill>
              </a:rPr>
              <a:t>which you can complete online or print off.</a:t>
            </a:r>
          </a:p>
          <a:p>
            <a:pPr marL="457200" indent="-457200">
              <a:buFont typeface="+mj-lt"/>
              <a:buAutoNum type="arabicPeriod"/>
            </a:pPr>
            <a:r>
              <a:rPr lang="en-GB" sz="2000" dirty="0">
                <a:solidFill>
                  <a:sysClr val="windowText" lastClr="000000"/>
                </a:solidFill>
              </a:rPr>
              <a:t>Before finishing the work, test your knowledge by </a:t>
            </a:r>
            <a:r>
              <a:rPr lang="en-GB" sz="2000" b="1" dirty="0">
                <a:solidFill>
                  <a:schemeClr val="accent2"/>
                </a:solidFill>
              </a:rPr>
              <a:t>completing the quiz</a:t>
            </a:r>
            <a:r>
              <a:rPr lang="en-GB" sz="2000" dirty="0">
                <a:solidFill>
                  <a:schemeClr val="accent2"/>
                </a:solidFill>
              </a:rPr>
              <a:t>.</a:t>
            </a:r>
          </a:p>
          <a:p>
            <a:pPr marL="457200" indent="-457200">
              <a:buFont typeface="+mj-lt"/>
              <a:buAutoNum type="arabicPeriod"/>
            </a:pPr>
            <a:r>
              <a:rPr lang="en-GB" sz="2000" dirty="0">
                <a:solidFill>
                  <a:sysClr val="windowText" lastClr="000000"/>
                </a:solidFill>
              </a:rPr>
              <a:t>At the end of the week, come back to this PowerPoint and try the challenge sheets, </a:t>
            </a:r>
            <a:r>
              <a:rPr lang="en-GB" sz="2000" dirty="0">
                <a:solidFill>
                  <a:srgbClr val="0070C0"/>
                </a:solidFill>
              </a:rPr>
              <a:t>‘</a:t>
            </a:r>
            <a:r>
              <a:rPr lang="en-GB" sz="2000" i="1" dirty="0">
                <a:solidFill>
                  <a:srgbClr val="0070C0"/>
                </a:solidFill>
              </a:rPr>
              <a:t>Speedy SPAG</a:t>
            </a:r>
            <a:r>
              <a:rPr lang="en-GB" sz="2000" dirty="0">
                <a:solidFill>
                  <a:srgbClr val="0070C0"/>
                </a:solidFill>
              </a:rPr>
              <a:t>’ </a:t>
            </a:r>
            <a:r>
              <a:rPr lang="en-GB" sz="2000" dirty="0"/>
              <a:t>at the end of this PowerPoint </a:t>
            </a:r>
            <a:r>
              <a:rPr lang="en-GB" sz="2000" dirty="0">
                <a:solidFill>
                  <a:sysClr val="windowText" lastClr="000000"/>
                </a:solidFill>
              </a:rPr>
              <a:t>to see how much </a:t>
            </a:r>
          </a:p>
          <a:p>
            <a:r>
              <a:rPr lang="en-GB" sz="2000" dirty="0">
                <a:solidFill>
                  <a:sysClr val="windowText" lastClr="000000"/>
                </a:solidFill>
              </a:rPr>
              <a:t>       you have remembered. </a:t>
            </a:r>
            <a:endParaRPr lang="en-GB" sz="2000" dirty="0" smtClean="0">
              <a:solidFill>
                <a:sysClr val="windowText" lastClr="000000"/>
              </a:solidFill>
            </a:endParaRPr>
          </a:p>
          <a:p>
            <a:endParaRPr lang="en-GB" sz="2000" dirty="0">
              <a:solidFill>
                <a:sysClr val="windowText" lastClr="000000"/>
              </a:solidFill>
            </a:endParaRPr>
          </a:p>
          <a:p>
            <a:r>
              <a:rPr lang="en-GB" sz="2000" b="1" u="sng" dirty="0" smtClean="0">
                <a:solidFill>
                  <a:srgbClr val="C00000"/>
                </a:solidFill>
              </a:rPr>
              <a:t>Spellings</a:t>
            </a:r>
            <a:r>
              <a:rPr lang="en-GB" sz="2000" b="1" u="sng" dirty="0">
                <a:solidFill>
                  <a:srgbClr val="C00000"/>
                </a:solidFill>
              </a:rPr>
              <a:t>: </a:t>
            </a:r>
            <a:r>
              <a:rPr lang="en-GB" sz="2000" b="1" dirty="0">
                <a:solidFill>
                  <a:srgbClr val="C00000"/>
                </a:solidFill>
              </a:rPr>
              <a:t>Don’t forget to practise your spellings each day at the </a:t>
            </a:r>
            <a:r>
              <a:rPr lang="en-GB" sz="2000" b="1" dirty="0" smtClean="0">
                <a:solidFill>
                  <a:srgbClr val="C00000"/>
                </a:solidFill>
              </a:rPr>
              <a:t>end </a:t>
            </a:r>
            <a:r>
              <a:rPr lang="en-GB" sz="2000" b="1" dirty="0">
                <a:solidFill>
                  <a:srgbClr val="C00000"/>
                </a:solidFill>
              </a:rPr>
              <a:t>of each activity. </a:t>
            </a:r>
          </a:p>
          <a:p>
            <a:r>
              <a:rPr lang="en-GB" sz="2000" b="1" dirty="0" smtClean="0">
                <a:solidFill>
                  <a:srgbClr val="C00000"/>
                </a:solidFill>
              </a:rPr>
              <a:t>To </a:t>
            </a:r>
            <a:r>
              <a:rPr lang="en-GB" sz="2000" b="1" dirty="0">
                <a:solidFill>
                  <a:srgbClr val="C00000"/>
                </a:solidFill>
              </a:rPr>
              <a:t>do this, you could choose a spelling task from the spelling slides! </a:t>
            </a:r>
            <a:endParaRPr lang="en-GB" sz="2000" b="1" dirty="0">
              <a:solidFill>
                <a:srgbClr val="C00000"/>
              </a:solidFill>
            </a:endParaRPr>
          </a:p>
        </p:txBody>
      </p:sp>
      <p:pic>
        <p:nvPicPr>
          <p:cNvPr id="9"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a:extLst>
              <a:ext uri="{FF2B5EF4-FFF2-40B4-BE49-F238E27FC236}">
                <a16:creationId xmlns:a16="http://schemas.microsoft.com/office/drawing/2014/main" xmlns="" id="{A496A9CA-8F7C-47D9-B9F6-183243522561}"/>
              </a:ext>
            </a:extLst>
          </p:cNvPr>
          <p:cNvSpPr/>
          <p:nvPr/>
        </p:nvSpPr>
        <p:spPr>
          <a:xfrm>
            <a:off x="7831313" y="5366532"/>
            <a:ext cx="4099105" cy="14914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You could even </a:t>
            </a:r>
            <a:r>
              <a:rPr lang="en-GB" i="1" dirty="0" smtClean="0">
                <a:solidFill>
                  <a:schemeClr val="tx1"/>
                </a:solidFill>
              </a:rPr>
              <a:t>write </a:t>
            </a:r>
            <a:r>
              <a:rPr lang="en-GB" i="1" dirty="0">
                <a:solidFill>
                  <a:schemeClr val="tx1"/>
                </a:solidFill>
              </a:rPr>
              <a:t>your own </a:t>
            </a:r>
            <a:r>
              <a:rPr lang="en-GB" i="1" dirty="0" smtClean="0">
                <a:solidFill>
                  <a:schemeClr val="tx1"/>
                </a:solidFill>
              </a:rPr>
              <a:t>information leaflet about </a:t>
            </a:r>
            <a:r>
              <a:rPr lang="en-GB" i="1" dirty="0" smtClean="0">
                <a:solidFill>
                  <a:schemeClr val="tx1"/>
                </a:solidFill>
              </a:rPr>
              <a:t>th</a:t>
            </a:r>
            <a:r>
              <a:rPr lang="en-GB" i="1" dirty="0" smtClean="0">
                <a:solidFill>
                  <a:schemeClr val="tx1"/>
                </a:solidFill>
              </a:rPr>
              <a:t>e last place you visited! </a:t>
            </a:r>
            <a:endParaRPr lang="en-GB" i="1" dirty="0">
              <a:solidFill>
                <a:schemeClr val="tx1"/>
              </a:solidFill>
            </a:endParaRPr>
          </a:p>
        </p:txBody>
      </p:sp>
    </p:spTree>
    <p:extLst>
      <p:ext uri="{BB962C8B-B14F-4D97-AF65-F5344CB8AC3E}">
        <p14:creationId xmlns:p14="http://schemas.microsoft.com/office/powerpoint/2010/main" val="209181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84874A-E090-4982-91B2-C64B1BD01FB9}"/>
              </a:ext>
            </a:extLst>
          </p:cNvPr>
          <p:cNvSpPr txBox="1"/>
          <p:nvPr/>
        </p:nvSpPr>
        <p:spPr>
          <a:xfrm>
            <a:off x="3953959" y="0"/>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a:solidFill>
                  <a:schemeClr val="tx1"/>
                </a:solidFill>
                <a:latin typeface="+mj-lt"/>
                <a:ea typeface="+mj-ea"/>
                <a:cs typeface="+mj-cs"/>
              </a:rPr>
              <a:t>Week 1 </a:t>
            </a: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English </a:t>
            </a:r>
            <a:r>
              <a:rPr lang="en-US" b="1" u="sng" kern="1200" dirty="0" smtClean="0">
                <a:solidFill>
                  <a:schemeClr val="tx1"/>
                </a:solidFill>
                <a:latin typeface="+mj-lt"/>
                <a:ea typeface="+mj-ea"/>
                <a:cs typeface="+mj-cs"/>
              </a:rPr>
              <a:t>Information Leaflet</a:t>
            </a:r>
            <a:endParaRPr lang="en-US" b="1" u="sng"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xmlns="" id="{FFDBEB98-2534-428C-AF10-DC0A4721C60B}"/>
              </a:ext>
            </a:extLst>
          </p:cNvPr>
          <p:cNvSpPr/>
          <p:nvPr/>
        </p:nvSpPr>
        <p:spPr>
          <a:xfrm>
            <a:off x="1041119" y="806076"/>
            <a:ext cx="10617481" cy="54821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b="1" u="sng" dirty="0">
                <a:solidFill>
                  <a:sysClr val="windowText" lastClr="000000"/>
                </a:solidFill>
              </a:rPr>
              <a:t>Monday </a:t>
            </a:r>
            <a:r>
              <a:rPr lang="en-GB" b="1" dirty="0">
                <a:solidFill>
                  <a:sysClr val="windowText" lastClr="000000"/>
                </a:solidFill>
              </a:rPr>
              <a:t> - </a:t>
            </a:r>
            <a:r>
              <a:rPr lang="en-GB" b="1" dirty="0"/>
              <a:t>Information Leaflet </a:t>
            </a:r>
            <a:r>
              <a:rPr lang="en-GB" b="1" dirty="0" smtClean="0"/>
              <a:t>: </a:t>
            </a:r>
            <a:r>
              <a:rPr lang="en-GB" b="1" dirty="0"/>
              <a:t>reading </a:t>
            </a:r>
            <a:r>
              <a:rPr lang="en-GB" b="1" dirty="0" smtClean="0"/>
              <a:t>focus – Words in context</a:t>
            </a:r>
            <a:endParaRPr lang="en-GB" b="1" dirty="0" smtClean="0">
              <a:solidFill>
                <a:sysClr val="windowText" lastClr="000000"/>
              </a:solidFill>
            </a:endParaRPr>
          </a:p>
          <a:p>
            <a:r>
              <a:rPr lang="en-GB" dirty="0" smtClean="0">
                <a:hlinkClick r:id="rId3"/>
              </a:rPr>
              <a:t>https</a:t>
            </a:r>
            <a:r>
              <a:rPr lang="en-GB" dirty="0">
                <a:hlinkClick r:id="rId3"/>
              </a:rPr>
              <a:t>://classroom.thenational.academy/lessons/information-leaflet-lesson-1-reading-focus</a:t>
            </a:r>
            <a:r>
              <a:rPr lang="en-GB" dirty="0" smtClean="0">
                <a:hlinkClick r:id="rId3"/>
              </a:rPr>
              <a:t>/</a:t>
            </a:r>
            <a:endParaRPr lang="en-GB" dirty="0" smtClean="0"/>
          </a:p>
          <a:p>
            <a:endParaRPr lang="en-GB" dirty="0">
              <a:solidFill>
                <a:sysClr val="windowText" lastClr="000000"/>
              </a:solidFill>
            </a:endParaRPr>
          </a:p>
          <a:p>
            <a:pPr fontAlgn="base"/>
            <a:r>
              <a:rPr lang="en-GB" sz="2000" b="1" u="sng" dirty="0">
                <a:solidFill>
                  <a:sysClr val="windowText" lastClr="000000"/>
                </a:solidFill>
              </a:rPr>
              <a:t>Tuesday </a:t>
            </a:r>
            <a:r>
              <a:rPr lang="en-GB" sz="2000" b="1" dirty="0">
                <a:solidFill>
                  <a:sysClr val="windowText" lastClr="000000"/>
                </a:solidFill>
              </a:rPr>
              <a:t>-  </a:t>
            </a:r>
            <a:r>
              <a:rPr lang="en-GB" b="1" dirty="0"/>
              <a:t>Information Leaflet </a:t>
            </a:r>
            <a:r>
              <a:rPr lang="en-GB" b="1" dirty="0" smtClean="0"/>
              <a:t>: reading focus – Words in context</a:t>
            </a:r>
            <a:endParaRPr lang="en-GB" b="1" dirty="0"/>
          </a:p>
          <a:p>
            <a:r>
              <a:rPr lang="en-GB" dirty="0">
                <a:hlinkClick r:id="rId4"/>
              </a:rPr>
              <a:t>https://classroom.thenational.academy/lessons/information-leaflet-lesson-2-reading-focus</a:t>
            </a:r>
            <a:r>
              <a:rPr lang="en-GB" dirty="0" smtClean="0">
                <a:hlinkClick r:id="rId4"/>
              </a:rPr>
              <a:t>/</a:t>
            </a:r>
            <a:endParaRPr lang="en-GB" dirty="0" smtClean="0"/>
          </a:p>
          <a:p>
            <a:endParaRPr lang="en-GB" u="sng" dirty="0">
              <a:solidFill>
                <a:sysClr val="windowText" lastClr="000000"/>
              </a:solidFill>
            </a:endParaRPr>
          </a:p>
          <a:p>
            <a:r>
              <a:rPr lang="en-GB" b="1" u="sng" dirty="0">
                <a:solidFill>
                  <a:sysClr val="windowText" lastClr="000000"/>
                </a:solidFill>
              </a:rPr>
              <a:t>Wednesday</a:t>
            </a:r>
            <a:r>
              <a:rPr lang="en-GB" sz="2000" b="1" dirty="0">
                <a:solidFill>
                  <a:sysClr val="windowText" lastClr="000000"/>
                </a:solidFill>
              </a:rPr>
              <a:t> – </a:t>
            </a:r>
            <a:r>
              <a:rPr lang="en-GB" b="1" dirty="0"/>
              <a:t>Information Leaflet </a:t>
            </a:r>
            <a:r>
              <a:rPr lang="en-GB" b="1" dirty="0" smtClean="0"/>
              <a:t>: </a:t>
            </a:r>
            <a:r>
              <a:rPr lang="en-GB" b="1" dirty="0"/>
              <a:t>Identifying features</a:t>
            </a:r>
          </a:p>
          <a:p>
            <a:r>
              <a:rPr lang="en-GB" dirty="0">
                <a:hlinkClick r:id="rId5"/>
              </a:rPr>
              <a:t>https://classroom.thenational.academy/lessons/information-leaflet-lesson-3-identifying-features/</a:t>
            </a:r>
            <a:endParaRPr lang="en-US" b="1" dirty="0"/>
          </a:p>
          <a:p>
            <a:endParaRPr lang="en-US" sz="1600" u="sng" dirty="0" smtClean="0"/>
          </a:p>
          <a:p>
            <a:r>
              <a:rPr lang="fr-FR" b="1" u="sng" dirty="0" smtClean="0"/>
              <a:t>Thursday </a:t>
            </a:r>
            <a:r>
              <a:rPr lang="fr-FR" b="1" dirty="0" smtClean="0"/>
              <a:t>– </a:t>
            </a:r>
            <a:r>
              <a:rPr lang="fr-FR" b="1" dirty="0"/>
              <a:t>Information </a:t>
            </a:r>
            <a:r>
              <a:rPr lang="fr-FR" b="1" dirty="0" err="1"/>
              <a:t>Leaflet</a:t>
            </a:r>
            <a:r>
              <a:rPr lang="fr-FR" b="1" dirty="0"/>
              <a:t> </a:t>
            </a:r>
            <a:r>
              <a:rPr lang="fr-FR" b="1" dirty="0" smtClean="0"/>
              <a:t>: </a:t>
            </a:r>
            <a:r>
              <a:rPr lang="fr-FR" b="1" dirty="0" err="1"/>
              <a:t>Formality</a:t>
            </a:r>
            <a:endParaRPr lang="fr-FR" b="1" dirty="0"/>
          </a:p>
          <a:p>
            <a:r>
              <a:rPr lang="en-GB" dirty="0">
                <a:hlinkClick r:id="rId6"/>
              </a:rPr>
              <a:t>https://classroom.thenational.academy/lessons/information-leaflet-lesson-4-formality/</a:t>
            </a:r>
            <a:endParaRPr lang="fr-FR" b="1" dirty="0" smtClean="0"/>
          </a:p>
          <a:p>
            <a:endParaRPr lang="fr-FR" sz="1600" u="sng" dirty="0"/>
          </a:p>
          <a:p>
            <a:r>
              <a:rPr lang="en-GB" b="1" u="sng" dirty="0">
                <a:solidFill>
                  <a:sysClr val="windowText" lastClr="000000"/>
                </a:solidFill>
              </a:rPr>
              <a:t>Friday</a:t>
            </a:r>
            <a:r>
              <a:rPr lang="en-GB" b="1" dirty="0">
                <a:solidFill>
                  <a:sysClr val="windowText" lastClr="000000"/>
                </a:solidFill>
              </a:rPr>
              <a:t> – </a:t>
            </a:r>
            <a:r>
              <a:rPr lang="en-GB" b="1" dirty="0" smtClean="0"/>
              <a:t>Information </a:t>
            </a:r>
            <a:r>
              <a:rPr lang="en-GB" b="1" dirty="0"/>
              <a:t>Leaflet </a:t>
            </a:r>
            <a:r>
              <a:rPr lang="en-GB" b="1" dirty="0" smtClean="0"/>
              <a:t>: </a:t>
            </a:r>
            <a:r>
              <a:rPr lang="en-GB" b="1" dirty="0"/>
              <a:t>Writing an information leaflet</a:t>
            </a:r>
          </a:p>
          <a:p>
            <a:r>
              <a:rPr lang="en-GB" dirty="0">
                <a:hlinkClick r:id="rId7"/>
              </a:rPr>
              <a:t>https://classroom.thenational.academy/lessons/information-leaflet-lesson-5-writing-an-information-leaflet</a:t>
            </a:r>
            <a:r>
              <a:rPr lang="en-GB" dirty="0" smtClean="0">
                <a:hlinkClick r:id="rId7"/>
              </a:rPr>
              <a:t>/</a:t>
            </a:r>
            <a:endParaRPr lang="en-GB" dirty="0" smtClean="0"/>
          </a:p>
          <a:p>
            <a:endParaRPr lang="en-GB" u="sng" dirty="0">
              <a:solidFill>
                <a:sysClr val="windowText" lastClr="000000"/>
              </a:solidFill>
            </a:endParaRPr>
          </a:p>
          <a:p>
            <a:r>
              <a:rPr lang="en-GB" b="1" u="sng" dirty="0">
                <a:solidFill>
                  <a:sysClr val="windowText" lastClr="000000"/>
                </a:solidFill>
              </a:rPr>
              <a:t>Challenge </a:t>
            </a:r>
            <a:r>
              <a:rPr lang="en-GB" b="1" u="sng" dirty="0" smtClean="0">
                <a:solidFill>
                  <a:sysClr val="windowText" lastClr="000000"/>
                </a:solidFill>
              </a:rPr>
              <a:t>sheets</a:t>
            </a:r>
            <a:endParaRPr lang="en-GB" b="1" u="sng" dirty="0">
              <a:solidFill>
                <a:sysClr val="windowText" lastClr="000000"/>
              </a:solidFill>
            </a:endParaRPr>
          </a:p>
          <a:p>
            <a:r>
              <a:rPr lang="en-GB" dirty="0">
                <a:solidFill>
                  <a:sysClr val="windowText" lastClr="000000"/>
                </a:solidFill>
              </a:rPr>
              <a:t>To test what you have learnt, complete the ‘Speedy SPAG’ </a:t>
            </a:r>
            <a:r>
              <a:rPr lang="en-GB" dirty="0" smtClean="0">
                <a:solidFill>
                  <a:sysClr val="windowText" lastClr="000000"/>
                </a:solidFill>
              </a:rPr>
              <a:t>sheets </a:t>
            </a:r>
            <a:r>
              <a:rPr lang="en-GB" dirty="0">
                <a:solidFill>
                  <a:sysClr val="windowText" lastClr="000000"/>
                </a:solidFill>
              </a:rPr>
              <a:t>on the </a:t>
            </a:r>
            <a:r>
              <a:rPr lang="en-GB" dirty="0" smtClean="0">
                <a:solidFill>
                  <a:sysClr val="windowText" lastClr="000000"/>
                </a:solidFill>
              </a:rPr>
              <a:t>final pages </a:t>
            </a:r>
            <a:r>
              <a:rPr lang="en-GB" dirty="0">
                <a:solidFill>
                  <a:sysClr val="windowText" lastClr="000000"/>
                </a:solidFill>
              </a:rPr>
              <a:t>and then mark your own work.</a:t>
            </a:r>
          </a:p>
          <a:p>
            <a:pPr algn="ctr"/>
            <a:endParaRPr lang="en-GB" dirty="0">
              <a:solidFill>
                <a:sysClr val="windowText" lastClr="000000"/>
              </a:solidFill>
            </a:endParaRPr>
          </a:p>
        </p:txBody>
      </p:sp>
      <p:pic>
        <p:nvPicPr>
          <p:cNvPr id="9"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84874A-E090-4982-91B2-C64B1BD01FB9}"/>
              </a:ext>
            </a:extLst>
          </p:cNvPr>
          <p:cNvSpPr txBox="1"/>
          <p:nvPr/>
        </p:nvSpPr>
        <p:spPr>
          <a:xfrm>
            <a:off x="3953959" y="0"/>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Spellings </a:t>
            </a:r>
            <a:endParaRPr lang="en-US" b="1" u="sng"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xmlns="" id="{FFDBEB98-2534-428C-AF10-DC0A4721C60B}"/>
              </a:ext>
            </a:extLst>
          </p:cNvPr>
          <p:cNvSpPr/>
          <p:nvPr/>
        </p:nvSpPr>
        <p:spPr>
          <a:xfrm>
            <a:off x="1001998" y="695634"/>
            <a:ext cx="10617481" cy="54821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GB" dirty="0">
              <a:latin typeface="Muli" pitchFamily="2" charset="77"/>
            </a:endParaRPr>
          </a:p>
        </p:txBody>
      </p:sp>
      <p:sp>
        <p:nvSpPr>
          <p:cNvPr id="11" name="Cloud 10">
            <a:extLst>
              <a:ext uri="{FF2B5EF4-FFF2-40B4-BE49-F238E27FC236}">
                <a16:creationId xmlns:a16="http://schemas.microsoft.com/office/drawing/2014/main" xmlns="" id="{30643273-5ADB-4667-A469-F453F40D2E79}"/>
              </a:ext>
            </a:extLst>
          </p:cNvPr>
          <p:cNvSpPr/>
          <p:nvPr/>
        </p:nvSpPr>
        <p:spPr>
          <a:xfrm>
            <a:off x="6310739" y="3202711"/>
            <a:ext cx="4961605" cy="312267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smtClean="0">
                <a:solidFill>
                  <a:schemeClr val="tx1"/>
                </a:solidFill>
              </a:rPr>
              <a:t>Why not try one of the spelling tasks on the next pages to help you learn your spellings?</a:t>
            </a:r>
            <a:endParaRPr lang="en-GB" sz="2400" i="1" dirty="0">
              <a:solidFill>
                <a:schemeClr val="tx1"/>
              </a:solidFill>
            </a:endParaRPr>
          </a:p>
        </p:txBody>
      </p:sp>
      <p:pic>
        <p:nvPicPr>
          <p:cNvPr id="9"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38041" y="5584482"/>
            <a:ext cx="1041118" cy="12502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0060" y="818866"/>
            <a:ext cx="10358650" cy="5016758"/>
          </a:xfrm>
          <a:prstGeom prst="rect">
            <a:avLst/>
          </a:prstGeom>
          <a:noFill/>
        </p:spPr>
        <p:txBody>
          <a:bodyPr wrap="square" rtlCol="0">
            <a:spAutoFit/>
          </a:bodyPr>
          <a:lstStyle/>
          <a:p>
            <a:r>
              <a:rPr lang="en-GB" sz="2000" dirty="0" smtClean="0"/>
              <a:t>This week we </a:t>
            </a:r>
            <a:r>
              <a:rPr lang="en-GB" sz="2000" dirty="0"/>
              <a:t>will look at words which contain the letter ‘y’ pronounced as an /</a:t>
            </a:r>
            <a:r>
              <a:rPr lang="en-GB" sz="2000" dirty="0" err="1"/>
              <a:t>i</a:t>
            </a:r>
            <a:r>
              <a:rPr lang="en-GB" sz="2000" dirty="0"/>
              <a:t>/ sound. Can </a:t>
            </a:r>
            <a:r>
              <a:rPr lang="en-GB" sz="2000" dirty="0" smtClean="0"/>
              <a:t>you think </a:t>
            </a:r>
            <a:r>
              <a:rPr lang="en-GB" sz="2000" dirty="0"/>
              <a:t>of any </a:t>
            </a:r>
            <a:r>
              <a:rPr lang="en-GB" sz="2000" dirty="0" smtClean="0"/>
              <a:t>other words </a:t>
            </a:r>
            <a:r>
              <a:rPr lang="en-GB" sz="2000" dirty="0"/>
              <a:t>with a ‘y’ that sounds like /</a:t>
            </a:r>
            <a:r>
              <a:rPr lang="en-GB" sz="2000" dirty="0" err="1"/>
              <a:t>i</a:t>
            </a:r>
            <a:r>
              <a:rPr lang="en-GB" sz="2000" dirty="0"/>
              <a:t>/?</a:t>
            </a:r>
          </a:p>
          <a:p>
            <a:endParaRPr lang="en-GB" sz="2000" dirty="0" smtClean="0"/>
          </a:p>
          <a:p>
            <a:pPr fontAlgn="t"/>
            <a:r>
              <a:rPr lang="en-GB" sz="2000" b="1" dirty="0" smtClean="0"/>
              <a:t>Spellings</a:t>
            </a:r>
          </a:p>
          <a:p>
            <a:pPr fontAlgn="t"/>
            <a:endParaRPr lang="en-GB" sz="2000" dirty="0"/>
          </a:p>
          <a:p>
            <a:pPr marL="457200" indent="-457200" fontAlgn="t">
              <a:buFont typeface="+mj-lt"/>
              <a:buAutoNum type="arabicPeriod"/>
            </a:pPr>
            <a:r>
              <a:rPr lang="en-GB" sz="2000" dirty="0"/>
              <a:t>rhythm</a:t>
            </a:r>
          </a:p>
          <a:p>
            <a:pPr marL="457200" indent="-457200" fontAlgn="t">
              <a:buFont typeface="+mj-lt"/>
              <a:buAutoNum type="arabicPeriod"/>
            </a:pPr>
            <a:r>
              <a:rPr lang="en-GB" sz="2000" dirty="0"/>
              <a:t>system</a:t>
            </a:r>
          </a:p>
          <a:p>
            <a:pPr marL="457200" indent="-457200" fontAlgn="t">
              <a:buFont typeface="+mj-lt"/>
              <a:buAutoNum type="arabicPeriod"/>
            </a:pPr>
            <a:r>
              <a:rPr lang="en-GB" sz="2000" dirty="0"/>
              <a:t>physical</a:t>
            </a:r>
          </a:p>
          <a:p>
            <a:pPr marL="457200" indent="-457200" fontAlgn="t">
              <a:buFont typeface="+mj-lt"/>
              <a:buAutoNum type="arabicPeriod"/>
            </a:pPr>
            <a:r>
              <a:rPr lang="en-GB" sz="2000" dirty="0"/>
              <a:t>symbol</a:t>
            </a:r>
          </a:p>
          <a:p>
            <a:pPr marL="457200" indent="-457200" fontAlgn="t">
              <a:buFont typeface="+mj-lt"/>
              <a:buAutoNum type="arabicPeriod"/>
            </a:pPr>
            <a:r>
              <a:rPr lang="en-GB" sz="2000" dirty="0"/>
              <a:t>mystery</a:t>
            </a:r>
          </a:p>
          <a:p>
            <a:pPr marL="457200" indent="-457200" fontAlgn="t">
              <a:buFont typeface="+mj-lt"/>
              <a:buAutoNum type="arabicPeriod"/>
            </a:pPr>
            <a:r>
              <a:rPr lang="en-GB" sz="2000" dirty="0"/>
              <a:t>lyrics</a:t>
            </a:r>
          </a:p>
          <a:p>
            <a:pPr marL="457200" indent="-457200" fontAlgn="t">
              <a:buFont typeface="+mj-lt"/>
              <a:buAutoNum type="arabicPeriod"/>
            </a:pPr>
            <a:r>
              <a:rPr lang="en-GB" sz="2000" dirty="0"/>
              <a:t>oxygen</a:t>
            </a:r>
          </a:p>
          <a:p>
            <a:pPr marL="457200" indent="-457200" fontAlgn="t">
              <a:buFont typeface="+mj-lt"/>
              <a:buAutoNum type="arabicPeriod"/>
            </a:pPr>
            <a:r>
              <a:rPr lang="en-GB" sz="2000" dirty="0"/>
              <a:t>symptom</a:t>
            </a:r>
          </a:p>
          <a:p>
            <a:pPr marL="457200" indent="-457200" fontAlgn="t">
              <a:buFont typeface="+mj-lt"/>
              <a:buAutoNum type="arabicPeriod"/>
            </a:pPr>
            <a:r>
              <a:rPr lang="en-GB" sz="2000" dirty="0"/>
              <a:t>typical </a:t>
            </a:r>
          </a:p>
          <a:p>
            <a:pPr marL="457200" indent="-457200" fontAlgn="t">
              <a:buFont typeface="+mj-lt"/>
              <a:buAutoNum type="arabicPeriod"/>
            </a:pPr>
            <a:r>
              <a:rPr lang="en-GB" sz="2000" dirty="0"/>
              <a:t>crystal</a:t>
            </a:r>
          </a:p>
          <a:p>
            <a:endParaRPr lang="en-GB" sz="2000" dirty="0"/>
          </a:p>
        </p:txBody>
      </p:sp>
    </p:spTree>
    <p:extLst>
      <p:ext uri="{BB962C8B-B14F-4D97-AF65-F5344CB8AC3E}">
        <p14:creationId xmlns:p14="http://schemas.microsoft.com/office/powerpoint/2010/main" val="235182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998260" y="0"/>
            <a:ext cx="36920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1" strike="noStrike" cap="none" normalizeH="0" baseline="0" dirty="0" smtClean="0">
                <a:ln>
                  <a:noFill/>
                </a:ln>
                <a:solidFill>
                  <a:schemeClr val="tx1"/>
                </a:solidFill>
                <a:effectLst/>
                <a:latin typeface="+mj-lt"/>
                <a:ea typeface="Calibri" pitchFamily="34" charset="0"/>
                <a:cs typeface="Arial" pitchFamily="34" charset="0"/>
              </a:rPr>
              <a:t>Spelling</a:t>
            </a:r>
            <a:r>
              <a:rPr kumimoji="0" lang="en-GB" altLang="en-US" sz="3200" b="1" strike="noStrike" cap="none" normalizeH="0" dirty="0" smtClean="0">
                <a:ln>
                  <a:noFill/>
                </a:ln>
                <a:solidFill>
                  <a:schemeClr val="tx1"/>
                </a:solidFill>
                <a:effectLst/>
                <a:latin typeface="+mj-lt"/>
                <a:ea typeface="Calibri" pitchFamily="34" charset="0"/>
                <a:cs typeface="Arial" pitchFamily="34" charset="0"/>
              </a:rPr>
              <a:t> activities </a:t>
            </a: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41930" y="862127"/>
            <a:ext cx="1160469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400" b="1" dirty="0" smtClean="0">
                <a:solidFill>
                  <a:schemeClr val="accent2"/>
                </a:solidFill>
                <a:latin typeface="+mj-lt"/>
                <a:ea typeface="Calibri" pitchFamily="34" charset="0"/>
                <a:cs typeface="Arial" pitchFamily="34" charset="0"/>
              </a:rPr>
              <a:t>Definitions </a:t>
            </a:r>
          </a:p>
          <a:p>
            <a:pPr lvl="0" defTabSz="914400" fontAlgn="base">
              <a:spcBef>
                <a:spcPct val="0"/>
              </a:spcBef>
              <a:spcAft>
                <a:spcPct val="0"/>
              </a:spcAft>
            </a:pPr>
            <a:r>
              <a:rPr lang="en-GB" altLang="en-US" sz="2000" dirty="0" smtClean="0">
                <a:cs typeface="Arial" pitchFamily="34" charset="0"/>
              </a:rPr>
              <a:t>Use a paper or online dictionary to find out the meaning of each of your spelling words – can you write your own definition in your own words to explain what it means ?</a:t>
            </a:r>
          </a:p>
          <a:p>
            <a:pPr lvl="0" defTabSz="914400" fontAlgn="base">
              <a:spcBef>
                <a:spcPct val="0"/>
              </a:spcBef>
              <a:spcAft>
                <a:spcPct val="0"/>
              </a:spcAft>
            </a:pPr>
            <a:endParaRPr lang="en-GB" altLang="en-US" sz="2000" dirty="0" smtClean="0">
              <a:latin typeface="+mj-lt"/>
              <a:ea typeface="Calibri" pitchFamily="34" charset="0"/>
              <a:cs typeface="Arial" pitchFamily="34" charset="0"/>
            </a:endParaRPr>
          </a:p>
          <a:p>
            <a:pPr lvl="0" defTabSz="914400" fontAlgn="base">
              <a:spcBef>
                <a:spcPct val="0"/>
              </a:spcBef>
              <a:spcAft>
                <a:spcPct val="0"/>
              </a:spcAft>
            </a:pPr>
            <a:endParaRPr lang="en-GB" altLang="en-US" sz="2000" dirty="0" smtClean="0">
              <a:latin typeface="+mj-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accent2"/>
                </a:solidFill>
                <a:effectLst/>
                <a:latin typeface="+mj-lt"/>
                <a:cs typeface="Arial" pitchFamily="34" charset="0"/>
              </a:rPr>
              <a:t>Sentences</a:t>
            </a:r>
          </a:p>
          <a:p>
            <a:pPr lvl="0" defTabSz="914400" fontAlgn="base">
              <a:spcBef>
                <a:spcPct val="0"/>
              </a:spcBef>
              <a:spcAft>
                <a:spcPct val="0"/>
              </a:spcAft>
            </a:pPr>
            <a:r>
              <a:rPr lang="en-GB" altLang="en-US" sz="2000" dirty="0" smtClean="0">
                <a:ea typeface="Calibri" pitchFamily="34" charset="0"/>
                <a:cs typeface="Arial" pitchFamily="34" charset="0"/>
              </a:rPr>
              <a:t>Write </a:t>
            </a:r>
            <a:r>
              <a:rPr lang="en-GB" altLang="en-US" sz="2000" dirty="0">
                <a:ea typeface="Calibri" pitchFamily="34" charset="0"/>
                <a:cs typeface="Arial" pitchFamily="34" charset="0"/>
              </a:rPr>
              <a:t>a sentence </a:t>
            </a:r>
            <a:r>
              <a:rPr lang="en-GB" altLang="en-US" sz="2000" dirty="0" smtClean="0">
                <a:ea typeface="Calibri" pitchFamily="34" charset="0"/>
                <a:cs typeface="Arial" pitchFamily="34" charset="0"/>
              </a:rPr>
              <a:t>for each </a:t>
            </a:r>
            <a:r>
              <a:rPr lang="en-GB" altLang="en-US" sz="2000" dirty="0">
                <a:ea typeface="Calibri" pitchFamily="34" charset="0"/>
                <a:cs typeface="Arial" pitchFamily="34" charset="0"/>
              </a:rPr>
              <a:t>of your spellings. </a:t>
            </a:r>
            <a:endParaRPr lang="en-GB" altLang="en-US" sz="2000" dirty="0" smtClean="0">
              <a:ea typeface="Calibri" pitchFamily="34" charset="0"/>
              <a:cs typeface="Arial" pitchFamily="34" charset="0"/>
            </a:endParaRPr>
          </a:p>
          <a:p>
            <a:pPr lvl="0" defTabSz="914400" fontAlgn="base">
              <a:spcBef>
                <a:spcPct val="0"/>
              </a:spcBef>
              <a:spcAft>
                <a:spcPct val="0"/>
              </a:spcAft>
            </a:pPr>
            <a:r>
              <a:rPr lang="en-GB" altLang="en-US" sz="2000" b="1" dirty="0" smtClean="0">
                <a:ea typeface="Calibri" pitchFamily="34" charset="0"/>
                <a:cs typeface="Arial" pitchFamily="34" charset="0"/>
              </a:rPr>
              <a:t>Challenge</a:t>
            </a:r>
            <a:r>
              <a:rPr lang="en-GB" altLang="en-US" sz="2000" dirty="0">
                <a:ea typeface="Calibri" pitchFamily="34" charset="0"/>
                <a:cs typeface="Arial" pitchFamily="34" charset="0"/>
              </a:rPr>
              <a:t>: Can you include this </a:t>
            </a:r>
            <a:r>
              <a:rPr lang="en-GB" altLang="en-US" sz="2000" dirty="0" smtClean="0">
                <a:ea typeface="Calibri" pitchFamily="34" charset="0"/>
                <a:cs typeface="Arial" pitchFamily="34" charset="0"/>
              </a:rPr>
              <a:t>week’s</a:t>
            </a:r>
          </a:p>
          <a:p>
            <a:pPr lvl="0" defTabSz="914400" fontAlgn="base">
              <a:spcBef>
                <a:spcPct val="0"/>
              </a:spcBef>
              <a:spcAft>
                <a:spcPct val="0"/>
              </a:spcAft>
            </a:pPr>
            <a:r>
              <a:rPr lang="en-GB" altLang="en-US" sz="2000" dirty="0" smtClean="0">
                <a:ea typeface="Calibri" pitchFamily="34" charset="0"/>
                <a:cs typeface="Arial" pitchFamily="34" charset="0"/>
              </a:rPr>
              <a:t> </a:t>
            </a:r>
            <a:r>
              <a:rPr lang="en-GB" altLang="en-US" sz="2000" dirty="0">
                <a:ea typeface="Calibri" pitchFamily="34" charset="0"/>
                <a:cs typeface="Arial" pitchFamily="34" charset="0"/>
              </a:rPr>
              <a:t>SPAG focus in </a:t>
            </a:r>
            <a:r>
              <a:rPr lang="en-GB" altLang="en-US" sz="2000" dirty="0" smtClean="0">
                <a:ea typeface="Calibri" pitchFamily="34" charset="0"/>
                <a:cs typeface="Arial" pitchFamily="34" charset="0"/>
              </a:rPr>
              <a:t>one of your sentences? </a:t>
            </a:r>
          </a:p>
          <a:p>
            <a:pPr lvl="0" defTabSz="914400" fontAlgn="base">
              <a:spcBef>
                <a:spcPct val="0"/>
              </a:spcBef>
              <a:spcAft>
                <a:spcPct val="0"/>
              </a:spcAft>
            </a:pPr>
            <a:endParaRPr lang="en-GB" altLang="en-US" sz="2000" dirty="0" smtClean="0">
              <a:ea typeface="Calibri" pitchFamily="34" charset="0"/>
              <a:cs typeface="Arial" pitchFamily="34" charset="0"/>
            </a:endParaRPr>
          </a:p>
          <a:p>
            <a:endParaRPr lang="en-GB" sz="2000" dirty="0"/>
          </a:p>
          <a:p>
            <a:r>
              <a:rPr lang="en-GB" sz="2000" dirty="0"/>
              <a:t/>
            </a:r>
            <a:br>
              <a:rPr lang="en-GB" sz="2000" dirty="0"/>
            </a:br>
            <a:endParaRPr lang="en-GB" altLang="en-US" sz="2000" dirty="0">
              <a:ea typeface="Calibri"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174" y="2079320"/>
            <a:ext cx="7053670" cy="41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46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43" y="206528"/>
            <a:ext cx="8596668" cy="3880773"/>
          </a:xfrm>
        </p:spPr>
        <p:txBody>
          <a:bodyPr/>
          <a:lstStyle/>
          <a:p>
            <a:pPr marL="0" indent="0" algn="ctr" defTabSz="914400" fontAlgn="base">
              <a:spcBef>
                <a:spcPct val="0"/>
              </a:spcBef>
              <a:spcAft>
                <a:spcPct val="0"/>
              </a:spcAft>
              <a:buNone/>
            </a:pPr>
            <a:r>
              <a:rPr lang="en-GB" altLang="en-US" sz="3600" b="1" dirty="0" smtClean="0">
                <a:solidFill>
                  <a:schemeClr val="tx1"/>
                </a:solidFill>
                <a:ea typeface="Calibri" pitchFamily="34" charset="0"/>
                <a:cs typeface="Arial" pitchFamily="34" charset="0"/>
              </a:rPr>
              <a:t>                              Spelling </a:t>
            </a:r>
            <a:r>
              <a:rPr lang="en-GB" altLang="en-US" sz="3600" b="1" dirty="0">
                <a:solidFill>
                  <a:schemeClr val="tx1"/>
                </a:solidFill>
                <a:ea typeface="Calibri" pitchFamily="34" charset="0"/>
                <a:cs typeface="Arial" pitchFamily="34" charset="0"/>
              </a:rPr>
              <a:t>activities </a:t>
            </a:r>
            <a:endParaRPr lang="en-GB" altLang="en-US" sz="2400" dirty="0">
              <a:solidFill>
                <a:schemeClr val="tx1"/>
              </a:solidFill>
              <a:latin typeface="Arial" pitchFamily="34" charset="0"/>
              <a:cs typeface="Arial" pitchFamily="34" charset="0"/>
            </a:endParaRPr>
          </a:p>
          <a:p>
            <a:pPr marL="0" lvl="0" indent="0" defTabSz="914400" fontAlgn="base">
              <a:spcBef>
                <a:spcPct val="0"/>
              </a:spcBef>
              <a:spcAft>
                <a:spcPct val="0"/>
              </a:spcAft>
              <a:buNone/>
            </a:pPr>
            <a:endParaRPr lang="en-GB" sz="2000" b="1" dirty="0" smtClean="0">
              <a:solidFill>
                <a:schemeClr val="accent2"/>
              </a:solidFill>
            </a:endParaRPr>
          </a:p>
          <a:p>
            <a:pPr marL="0" lvl="0" indent="0" defTabSz="914400" fontAlgn="base">
              <a:spcBef>
                <a:spcPct val="0"/>
              </a:spcBef>
              <a:spcAft>
                <a:spcPct val="0"/>
              </a:spcAft>
              <a:buNone/>
            </a:pPr>
            <a:r>
              <a:rPr lang="en-GB" sz="2800" b="1" dirty="0" smtClean="0">
                <a:solidFill>
                  <a:schemeClr val="accent2"/>
                </a:solidFill>
              </a:rPr>
              <a:t>Look</a:t>
            </a:r>
            <a:r>
              <a:rPr lang="en-GB" sz="2800" b="1" dirty="0">
                <a:solidFill>
                  <a:schemeClr val="accent2"/>
                </a:solidFill>
              </a:rPr>
              <a:t>, say, cover, write, check</a:t>
            </a:r>
          </a:p>
          <a:p>
            <a:pPr lvl="0" defTabSz="914400" fontAlgn="base">
              <a:spcBef>
                <a:spcPct val="0"/>
              </a:spcBef>
              <a:spcAft>
                <a:spcPct val="0"/>
              </a:spcAft>
            </a:pPr>
            <a:r>
              <a:rPr lang="en-GB" dirty="0"/>
              <a:t>Can you practise learning your spellings </a:t>
            </a:r>
            <a:r>
              <a:rPr lang="en-GB" dirty="0" smtClean="0"/>
              <a:t>using </a:t>
            </a:r>
            <a:r>
              <a:rPr lang="en-GB" dirty="0"/>
              <a:t>look, say, cover, write, check?</a:t>
            </a:r>
          </a:p>
          <a:p>
            <a:pPr lvl="1"/>
            <a:r>
              <a:rPr lang="en-GB" b="1" dirty="0"/>
              <a:t>Look </a:t>
            </a:r>
            <a:r>
              <a:rPr lang="en-GB" dirty="0"/>
              <a:t>at the word.</a:t>
            </a:r>
          </a:p>
          <a:p>
            <a:pPr lvl="1"/>
            <a:r>
              <a:rPr lang="en-GB" b="1" dirty="0"/>
              <a:t>Say</a:t>
            </a:r>
            <a:r>
              <a:rPr lang="en-GB" dirty="0"/>
              <a:t> it aloud a few times.</a:t>
            </a:r>
          </a:p>
          <a:p>
            <a:pPr lvl="1"/>
            <a:r>
              <a:rPr lang="en-GB" b="1" dirty="0"/>
              <a:t>Cover</a:t>
            </a:r>
            <a:r>
              <a:rPr lang="en-GB" dirty="0"/>
              <a:t> it up with a piece of paper or your hand.</a:t>
            </a:r>
          </a:p>
          <a:p>
            <a:pPr lvl="1"/>
            <a:r>
              <a:rPr lang="en-GB" b="1" dirty="0"/>
              <a:t>Write</a:t>
            </a:r>
            <a:r>
              <a:rPr lang="en-GB" dirty="0"/>
              <a:t> the spelling next to the original word.</a:t>
            </a:r>
          </a:p>
          <a:p>
            <a:pPr lvl="1"/>
            <a:r>
              <a:rPr lang="en-GB" b="1" dirty="0"/>
              <a:t>Check</a:t>
            </a:r>
            <a:r>
              <a:rPr lang="en-GB" dirty="0"/>
              <a:t> your version to see if you got it right.</a:t>
            </a:r>
          </a:p>
          <a:p>
            <a:endParaRPr lang="en-GB" dirty="0"/>
          </a:p>
        </p:txBody>
      </p:sp>
      <p:pic>
        <p:nvPicPr>
          <p:cNvPr id="4" name="Picture 2" descr="Editable Weekly Spelling Practice Charts (SB5132) - Sparkle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406" y="1831675"/>
            <a:ext cx="6813610" cy="481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6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25677" y="0"/>
            <a:ext cx="858032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GB" altLang="en-US" sz="3200" b="1" dirty="0" smtClean="0">
                <a:ea typeface="Calibri" pitchFamily="34" charset="0"/>
                <a:cs typeface="Arial" pitchFamily="34" charset="0"/>
              </a:rPr>
              <a:t>                       Spelling </a:t>
            </a:r>
            <a:r>
              <a:rPr lang="en-GB" altLang="en-US" sz="3200" b="1" dirty="0">
                <a:ea typeface="Calibri" pitchFamily="34" charset="0"/>
                <a:cs typeface="Arial" pitchFamily="34" charset="0"/>
              </a:rPr>
              <a:t>activities </a:t>
            </a:r>
            <a:r>
              <a:rPr kumimoji="0" lang="en-GB" altLang="en-US" sz="3200" b="1" strike="noStrike" cap="none" normalizeH="0" baseline="0" dirty="0" smtClean="0">
                <a:ln>
                  <a:noFill/>
                </a:ln>
                <a:solidFill>
                  <a:schemeClr val="tx1"/>
                </a:solidFill>
                <a:effectLst/>
                <a:latin typeface="+mj-lt"/>
                <a:ea typeface="Calibri" pitchFamily="34" charset="0"/>
                <a:cs typeface="Arial" pitchFamily="34" charset="0"/>
              </a:rPr>
              <a:t> </a:t>
            </a:r>
          </a:p>
          <a:p>
            <a:pPr defTabSz="914400" fontAlgn="base">
              <a:spcBef>
                <a:spcPct val="0"/>
              </a:spcBef>
              <a:spcAft>
                <a:spcPct val="0"/>
              </a:spcAft>
            </a:pPr>
            <a:r>
              <a:rPr kumimoji="0" lang="en-GB" altLang="en-US" sz="3200" b="1" strike="noStrike" cap="none" normalizeH="0" baseline="0" dirty="0" smtClean="0">
                <a:ln>
                  <a:noFill/>
                </a:ln>
                <a:solidFill>
                  <a:schemeClr val="accent2"/>
                </a:solidFill>
                <a:effectLst/>
                <a:latin typeface="+mj-lt"/>
                <a:ea typeface="Calibri" pitchFamily="34" charset="0"/>
                <a:cs typeface="Arial" pitchFamily="34" charset="0"/>
              </a:rPr>
              <a:t>Mnemonics</a:t>
            </a:r>
            <a:r>
              <a:rPr kumimoji="0" lang="en-GB" altLang="en-US" sz="3200" b="1" strike="noStrike" cap="none" normalizeH="0" dirty="0" smtClean="0">
                <a:ln>
                  <a:noFill/>
                </a:ln>
                <a:solidFill>
                  <a:schemeClr val="accent2"/>
                </a:solidFill>
                <a:effectLst/>
                <a:latin typeface="+mj-lt"/>
                <a:ea typeface="Calibri" pitchFamily="34" charset="0"/>
                <a:cs typeface="Arial" pitchFamily="34" charset="0"/>
              </a:rPr>
              <a:t> </a:t>
            </a:r>
            <a:endParaRPr kumimoji="0" lang="en-GB" altLang="en-US" sz="3200" b="1" strike="noStrike" cap="none" normalizeH="0" baseline="0" dirty="0" smtClean="0">
              <a:ln>
                <a:noFill/>
              </a:ln>
              <a:solidFill>
                <a:schemeClr val="accent2"/>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205551" y="1031143"/>
            <a:ext cx="1061905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GB" altLang="en-US" sz="2000" dirty="0" smtClean="0">
                <a:latin typeface="+mj-lt"/>
                <a:ea typeface="Calibri" pitchFamily="34" charset="0"/>
                <a:cs typeface="Arial" pitchFamily="34" charset="0"/>
              </a:rPr>
              <a:t>Can you make up your own mnemonic to help you remember your most difficult spelling? </a:t>
            </a:r>
            <a:r>
              <a:rPr lang="en-GB" sz="2000" dirty="0"/>
              <a:t>A mnemonic is a tool that helps you to remember something – they are great for tricky spellings! </a:t>
            </a:r>
            <a:r>
              <a:rPr lang="en-GB" sz="2000" dirty="0" smtClean="0"/>
              <a:t> </a:t>
            </a:r>
            <a:r>
              <a:rPr lang="en-GB" altLang="en-US" sz="2000" b="1" dirty="0" smtClean="0">
                <a:latin typeface="+mj-lt"/>
                <a:ea typeface="Calibri" pitchFamily="34" charset="0"/>
                <a:cs typeface="Arial" pitchFamily="34" charset="0"/>
              </a:rPr>
              <a:t>Here’s a great video which explains how they work….</a:t>
            </a:r>
            <a:endParaRPr lang="en-GB" altLang="en-US" b="1" dirty="0" smtClean="0">
              <a:latin typeface="+mj-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chemeClr val="tx1"/>
              </a:solidFill>
              <a:effectLst/>
              <a:latin typeface="+mj-lt"/>
              <a:cs typeface="Arial" pitchFamily="34" charset="0"/>
            </a:endParaRPr>
          </a:p>
          <a:p>
            <a:pPr lvl="0" defTabSz="914400" fontAlgn="base">
              <a:spcBef>
                <a:spcPct val="0"/>
              </a:spcBef>
              <a:spcAft>
                <a:spcPct val="0"/>
              </a:spcAft>
            </a:pPr>
            <a:r>
              <a:rPr lang="en-GB" sz="2400" dirty="0">
                <a:hlinkClick r:id="rId2"/>
              </a:rPr>
              <a:t>https://</a:t>
            </a:r>
            <a:r>
              <a:rPr lang="en-GB" sz="2400" dirty="0" smtClean="0">
                <a:hlinkClick r:id="rId2"/>
              </a:rPr>
              <a:t>www.youtube.com/watch?v=AcUoW1ek5zU</a:t>
            </a:r>
            <a:r>
              <a:rPr lang="en-GB" sz="2400" dirty="0" smtClean="0"/>
              <a:t>  </a:t>
            </a:r>
            <a:endParaRPr kumimoji="0" lang="en-GB" altLang="en-US" sz="2400" b="1" i="0" u="none" strike="noStrike" cap="none" normalizeH="0" baseline="0" dirty="0" smtClean="0">
              <a:ln>
                <a:noFill/>
              </a:ln>
              <a:solidFill>
                <a:schemeClr val="tx1"/>
              </a:solidFill>
              <a:effectLst/>
              <a:latin typeface="+mj-lt"/>
              <a:cs typeface="Arial" pitchFamily="34" charset="0"/>
            </a:endParaRPr>
          </a:p>
        </p:txBody>
      </p:sp>
      <p:pic>
        <p:nvPicPr>
          <p:cNvPr id="11"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17324" y="206300"/>
            <a:ext cx="1041118" cy="1250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nemonic posters for spelling | Teaching Resour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544" y="3835968"/>
            <a:ext cx="4029373" cy="302203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8354" y="1846751"/>
            <a:ext cx="3950088" cy="273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52" y="2662359"/>
            <a:ext cx="4122094" cy="28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664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198</TotalTime>
  <Words>1021</Words>
  <Application>Microsoft Office PowerPoint</Application>
  <PresentationFormat>Custom</PresentationFormat>
  <Paragraphs>123</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PowerPoint Presentation</vt:lpstr>
      <vt:lpstr>Informal Speech and Writing</vt:lpstr>
      <vt:lpstr>Formal Speech and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Moore</dc:creator>
  <cp:lastModifiedBy>teacher</cp:lastModifiedBy>
  <cp:revision>29</cp:revision>
  <dcterms:created xsi:type="dcterms:W3CDTF">2020-06-11T08:26:58Z</dcterms:created>
  <dcterms:modified xsi:type="dcterms:W3CDTF">2020-06-14T18:56:05Z</dcterms:modified>
</cp:coreProperties>
</file>