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11"/>
  </p:notesMasterIdLst>
  <p:sldIdLst>
    <p:sldId id="258" r:id="rId2"/>
    <p:sldId id="267" r:id="rId3"/>
    <p:sldId id="262" r:id="rId4"/>
    <p:sldId id="256" r:id="rId5"/>
    <p:sldId id="260" r:id="rId6"/>
    <p:sldId id="261" r:id="rId7"/>
    <p:sldId id="266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063" autoAdjust="0"/>
  </p:normalViewPr>
  <p:slideViewPr>
    <p:cSldViewPr snapToGrid="0">
      <p:cViewPr varScale="1">
        <p:scale>
          <a:sx n="42" d="100"/>
          <a:sy n="42" d="100"/>
        </p:scale>
        <p:origin x="72" y="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51AFE-E00B-4C54-971B-CAC494BC1EF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88C04-6EF5-40AD-A09D-8EEA29D6A6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822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188C04-6EF5-40AD-A09D-8EEA29D6A64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692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188C04-6EF5-40AD-A09D-8EEA29D6A64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563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6386-8B12-4B95-92B8-B332866EB598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599BC-6A63-491D-AC03-02F7E5FE02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135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6386-8B12-4B95-92B8-B332866EB598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599BC-6A63-491D-AC03-02F7E5FE02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187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6386-8B12-4B95-92B8-B332866EB598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599BC-6A63-491D-AC03-02F7E5FE02AE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1573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6386-8B12-4B95-92B8-B332866EB598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599BC-6A63-491D-AC03-02F7E5FE02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1167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6386-8B12-4B95-92B8-B332866EB598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599BC-6A63-491D-AC03-02F7E5FE02AE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4554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6386-8B12-4B95-92B8-B332866EB598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599BC-6A63-491D-AC03-02F7E5FE02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41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6386-8B12-4B95-92B8-B332866EB598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599BC-6A63-491D-AC03-02F7E5FE02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550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6386-8B12-4B95-92B8-B332866EB598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599BC-6A63-491D-AC03-02F7E5FE02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71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6386-8B12-4B95-92B8-B332866EB598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599BC-6A63-491D-AC03-02F7E5FE02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229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6386-8B12-4B95-92B8-B332866EB598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599BC-6A63-491D-AC03-02F7E5FE02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097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6386-8B12-4B95-92B8-B332866EB598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599BC-6A63-491D-AC03-02F7E5FE02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019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6386-8B12-4B95-92B8-B332866EB598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599BC-6A63-491D-AC03-02F7E5FE02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895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6386-8B12-4B95-92B8-B332866EB598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599BC-6A63-491D-AC03-02F7E5FE02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053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6386-8B12-4B95-92B8-B332866EB598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599BC-6A63-491D-AC03-02F7E5FE02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9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6386-8B12-4B95-92B8-B332866EB598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599BC-6A63-491D-AC03-02F7E5FE02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51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66386-8B12-4B95-92B8-B332866EB598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599BC-6A63-491D-AC03-02F7E5FE02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59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66386-8B12-4B95-92B8-B332866EB598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3A599BC-6A63-491D-AC03-02F7E5FE02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421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play.ttrockstars.com/auth/school/student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.thenational.academy/lessons/understanding-equivalence/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s://classroom.thenational.academy/lessons/representing-fractions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lassroom.thenational.academy/lessons/compare-fractions-greater-than-one/" TargetMode="External"/><Relationship Id="rId5" Type="http://schemas.openxmlformats.org/officeDocument/2006/relationships/hyperlink" Target="https://classroom.thenational.academy/lessons/compare-fractions-less-than-one/" TargetMode="External"/><Relationship Id="rId4" Type="http://schemas.openxmlformats.org/officeDocument/2006/relationships/hyperlink" Target="https://classroom.thenational.academy/lessons/finding-equivalent-fractions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484874A-E090-4982-91B2-C64B1BD01FB9}"/>
              </a:ext>
            </a:extLst>
          </p:cNvPr>
          <p:cNvSpPr txBox="1"/>
          <p:nvPr/>
        </p:nvSpPr>
        <p:spPr>
          <a:xfrm>
            <a:off x="3953959" y="0"/>
            <a:ext cx="4284082" cy="962526"/>
          </a:xfrm>
          <a:prstGeom prst="rect">
            <a:avLst/>
          </a:prstGeom>
        </p:spPr>
        <p:txBody>
          <a:bodyPr vert="horz" lIns="91440" tIns="45721" rIns="91440" bIns="45721" rtlCol="0" anchor="ctr">
            <a:normAutofit/>
          </a:bodyPr>
          <a:lstStyle/>
          <a:p>
            <a:pPr algn="ctr" defTabSz="914411">
              <a:lnSpc>
                <a:spcPct val="90000"/>
              </a:lnSpc>
              <a:spcBef>
                <a:spcPct val="0"/>
              </a:spcBef>
              <a:spcAft>
                <a:spcPts val="601"/>
              </a:spcAft>
            </a:pPr>
            <a:r>
              <a:rPr lang="en-US" sz="1801" b="1" u="sng" dirty="0">
                <a:latin typeface="+mj-lt"/>
                <a:ea typeface="+mj-ea"/>
                <a:cs typeface="+mj-cs"/>
              </a:rPr>
              <a:t>Week 1 </a:t>
            </a:r>
          </a:p>
          <a:p>
            <a:pPr algn="ctr" defTabSz="914411">
              <a:lnSpc>
                <a:spcPct val="90000"/>
              </a:lnSpc>
              <a:spcBef>
                <a:spcPct val="0"/>
              </a:spcBef>
              <a:spcAft>
                <a:spcPts val="601"/>
              </a:spcAft>
            </a:pPr>
            <a:r>
              <a:rPr lang="en-US" sz="1801" b="1" u="sng" dirty="0">
                <a:latin typeface="+mj-lt"/>
                <a:ea typeface="+mj-ea"/>
                <a:cs typeface="+mj-cs"/>
              </a:rPr>
              <a:t>Year 6 – </a:t>
            </a:r>
            <a:r>
              <a:rPr lang="en-US" sz="1801" b="1" u="sng" dirty="0" err="1">
                <a:latin typeface="+mj-lt"/>
                <a:ea typeface="+mj-ea"/>
                <a:cs typeface="+mj-cs"/>
              </a:rPr>
              <a:t>Maths</a:t>
            </a:r>
            <a:r>
              <a:rPr lang="en-US" sz="1801" b="1" u="sng" dirty="0"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DBEB98-2534-428C-AF10-DC0A4721C60B}"/>
              </a:ext>
            </a:extLst>
          </p:cNvPr>
          <p:cNvSpPr/>
          <p:nvPr/>
        </p:nvSpPr>
        <p:spPr>
          <a:xfrm>
            <a:off x="1041121" y="785979"/>
            <a:ext cx="9610839" cy="52719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800" dirty="0">
                <a:solidFill>
                  <a:sysClr val="windowText" lastClr="000000"/>
                </a:solidFill>
              </a:rPr>
              <a:t>This week in Year 6, we are focusing on being able to understand, identify and simplify equivalent fractions </a:t>
            </a:r>
          </a:p>
          <a:p>
            <a:endParaRPr lang="en-GB" sz="2800" dirty="0">
              <a:solidFill>
                <a:schemeClr val="accent5"/>
              </a:solidFill>
            </a:endParaRPr>
          </a:p>
          <a:p>
            <a:endParaRPr lang="en-GB" sz="2800" dirty="0">
              <a:solidFill>
                <a:schemeClr val="accent5"/>
              </a:solidFill>
            </a:endParaRPr>
          </a:p>
          <a:p>
            <a:endParaRPr lang="en-GB" sz="2800" dirty="0">
              <a:solidFill>
                <a:schemeClr val="accent5"/>
              </a:solidFill>
            </a:endParaRPr>
          </a:p>
          <a:p>
            <a:endParaRPr lang="en-GB" sz="2800" dirty="0">
              <a:solidFill>
                <a:schemeClr val="accent5"/>
              </a:solidFill>
            </a:endParaRPr>
          </a:p>
          <a:p>
            <a:endParaRPr lang="en-GB" sz="2800" dirty="0">
              <a:solidFill>
                <a:schemeClr val="accent5"/>
              </a:solidFill>
            </a:endParaRPr>
          </a:p>
          <a:p>
            <a:endParaRPr lang="en-GB" sz="2800" dirty="0">
              <a:solidFill>
                <a:schemeClr val="accent5"/>
              </a:solidFill>
            </a:endParaRPr>
          </a:p>
          <a:p>
            <a:r>
              <a:rPr lang="en-GB" sz="2800" dirty="0">
                <a:solidFill>
                  <a:schemeClr val="accent5"/>
                </a:solidFill>
              </a:rPr>
              <a:t>Remember to use TT </a:t>
            </a:r>
            <a:r>
              <a:rPr lang="en-GB" sz="2800" dirty="0" err="1">
                <a:solidFill>
                  <a:schemeClr val="accent5"/>
                </a:solidFill>
              </a:rPr>
              <a:t>Rockstars</a:t>
            </a:r>
            <a:r>
              <a:rPr lang="en-GB" sz="2800" dirty="0">
                <a:solidFill>
                  <a:schemeClr val="accent5"/>
                </a:solidFill>
              </a:rPr>
              <a:t> to practise your times tables! </a:t>
            </a:r>
            <a:r>
              <a:rPr lang="en-GB" sz="2800" dirty="0">
                <a:solidFill>
                  <a:schemeClr val="accent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https://play.ttrockstars.com/auth/school/student</a:t>
            </a:r>
            <a:endParaRPr lang="en-GB" sz="2800" dirty="0">
              <a:solidFill>
                <a:schemeClr val="accent5"/>
              </a:solidFill>
            </a:endParaRPr>
          </a:p>
        </p:txBody>
      </p:sp>
      <p:pic>
        <p:nvPicPr>
          <p:cNvPr id="9" name="Picture 2" descr="Mill Hill Primary  Logo">
            <a:extLst>
              <a:ext uri="{FF2B5EF4-FFF2-40B4-BE49-F238E27FC236}">
                <a16:creationId xmlns:a16="http://schemas.microsoft.com/office/drawing/2014/main" id="{16FED57B-8E5B-4F46-82D6-3F6CB900DD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" y="17044"/>
            <a:ext cx="1041118" cy="1250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A picture containing food&#10;&#10;Description automatically generated">
            <a:extLst>
              <a:ext uri="{FF2B5EF4-FFF2-40B4-BE49-F238E27FC236}">
                <a16:creationId xmlns:a16="http://schemas.microsoft.com/office/drawing/2014/main" id="{EC4BCAF8-8876-44E6-BB80-5A6E77CA8F2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94" r="2881" b="25199"/>
          <a:stretch/>
        </p:blipFill>
        <p:spPr>
          <a:xfrm>
            <a:off x="7563483" y="3134862"/>
            <a:ext cx="1769401" cy="750700"/>
          </a:xfrm>
          <a:prstGeom prst="rect">
            <a:avLst/>
          </a:prstGeom>
        </p:spPr>
      </p:pic>
      <p:pic>
        <p:nvPicPr>
          <p:cNvPr id="7" name="Picture 2" descr="Equivalent Fractions - Grade 3 Mathematics">
            <a:extLst>
              <a:ext uri="{FF2B5EF4-FFF2-40B4-BE49-F238E27FC236}">
                <a16:creationId xmlns:a16="http://schemas.microsoft.com/office/drawing/2014/main" id="{E308B8BD-5B5C-4CEB-9F52-E7555B356A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460" y="2750381"/>
            <a:ext cx="1883079" cy="135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77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484874A-E090-4982-91B2-C64B1BD01FB9}"/>
              </a:ext>
            </a:extLst>
          </p:cNvPr>
          <p:cNvSpPr txBox="1"/>
          <p:nvPr/>
        </p:nvSpPr>
        <p:spPr>
          <a:xfrm>
            <a:off x="3953959" y="0"/>
            <a:ext cx="4284082" cy="962526"/>
          </a:xfrm>
          <a:prstGeom prst="rect">
            <a:avLst/>
          </a:prstGeom>
        </p:spPr>
        <p:txBody>
          <a:bodyPr vert="horz" lIns="91440" tIns="45721" rIns="91440" bIns="45721" rtlCol="0" anchor="ctr">
            <a:normAutofit/>
          </a:bodyPr>
          <a:lstStyle/>
          <a:p>
            <a:pPr algn="ctr" defTabSz="914411">
              <a:lnSpc>
                <a:spcPct val="90000"/>
              </a:lnSpc>
              <a:spcBef>
                <a:spcPct val="0"/>
              </a:spcBef>
              <a:spcAft>
                <a:spcPts val="601"/>
              </a:spcAft>
            </a:pPr>
            <a:r>
              <a:rPr lang="en-US" sz="1801" b="1" u="sng" dirty="0">
                <a:latin typeface="+mj-lt"/>
                <a:ea typeface="+mj-ea"/>
                <a:cs typeface="+mj-cs"/>
              </a:rPr>
              <a:t>Week 1 </a:t>
            </a:r>
          </a:p>
          <a:p>
            <a:pPr algn="ctr" defTabSz="914411">
              <a:lnSpc>
                <a:spcPct val="90000"/>
              </a:lnSpc>
              <a:spcBef>
                <a:spcPct val="0"/>
              </a:spcBef>
              <a:spcAft>
                <a:spcPts val="601"/>
              </a:spcAft>
            </a:pPr>
            <a:r>
              <a:rPr lang="en-US" sz="1801" b="1" u="sng" dirty="0">
                <a:latin typeface="+mj-lt"/>
                <a:ea typeface="+mj-ea"/>
                <a:cs typeface="+mj-cs"/>
              </a:rPr>
              <a:t>Year 6 – </a:t>
            </a:r>
            <a:r>
              <a:rPr lang="en-US" sz="1801" b="1" u="sng" dirty="0" err="1">
                <a:latin typeface="+mj-lt"/>
                <a:ea typeface="+mj-ea"/>
                <a:cs typeface="+mj-cs"/>
              </a:rPr>
              <a:t>Maths</a:t>
            </a:r>
            <a:r>
              <a:rPr lang="en-US" sz="1801" b="1" u="sng" dirty="0"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DBEB98-2534-428C-AF10-DC0A4721C60B}"/>
              </a:ext>
            </a:extLst>
          </p:cNvPr>
          <p:cNvSpPr/>
          <p:nvPr/>
        </p:nvSpPr>
        <p:spPr>
          <a:xfrm>
            <a:off x="1041121" y="971931"/>
            <a:ext cx="9610839" cy="52719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GB" sz="2000" dirty="0">
                <a:solidFill>
                  <a:sysClr val="windowText" lastClr="000000"/>
                </a:solidFill>
              </a:rPr>
              <a:t>On the following page you will find links to home learning work set for Monday - Friday…</a:t>
            </a:r>
          </a:p>
          <a:p>
            <a:pPr marL="342904" indent="-34290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ysClr val="windowText" lastClr="000000"/>
                </a:solidFill>
              </a:rPr>
              <a:t>On each link, you will find a </a:t>
            </a:r>
            <a:r>
              <a:rPr lang="en-GB" sz="2000" b="1" dirty="0">
                <a:solidFill>
                  <a:schemeClr val="accent2"/>
                </a:solidFill>
              </a:rPr>
              <a:t>15 minute teaching video </a:t>
            </a:r>
            <a:r>
              <a:rPr lang="en-GB" sz="2000" dirty="0">
                <a:solidFill>
                  <a:sysClr val="windowText" lastClr="000000"/>
                </a:solidFill>
              </a:rPr>
              <a:t>- make sure that you have  a pencil and paper ready in case you're asked to write anything down.</a:t>
            </a:r>
          </a:p>
          <a:p>
            <a:pPr marL="342904" indent="-34290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ysClr val="windowText" lastClr="000000"/>
                </a:solidFill>
              </a:rPr>
              <a:t>Click </a:t>
            </a:r>
            <a:r>
              <a:rPr lang="en-GB" sz="2000" i="1" dirty="0">
                <a:solidFill>
                  <a:schemeClr val="accent2"/>
                </a:solidFill>
              </a:rPr>
              <a:t>next</a:t>
            </a:r>
            <a:r>
              <a:rPr lang="en-GB" sz="2000" dirty="0">
                <a:solidFill>
                  <a:sysClr val="windowText" lastClr="000000"/>
                </a:solidFill>
              </a:rPr>
              <a:t> to turn to the following page and bring up the </a:t>
            </a:r>
            <a:r>
              <a:rPr lang="en-GB" sz="2000" b="1" dirty="0">
                <a:solidFill>
                  <a:schemeClr val="accent2"/>
                </a:solidFill>
              </a:rPr>
              <a:t>activity</a:t>
            </a:r>
            <a:r>
              <a:rPr lang="en-GB" sz="2000" dirty="0">
                <a:solidFill>
                  <a:schemeClr val="accent2"/>
                </a:solidFill>
              </a:rPr>
              <a:t> </a:t>
            </a:r>
            <a:r>
              <a:rPr lang="en-GB" sz="2000" dirty="0">
                <a:solidFill>
                  <a:sysClr val="windowText" lastClr="000000"/>
                </a:solidFill>
              </a:rPr>
              <a:t>that you can complete online or print off.</a:t>
            </a:r>
          </a:p>
          <a:p>
            <a:pPr marL="342904" indent="-34290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ysClr val="windowText" lastClr="000000"/>
                </a:solidFill>
              </a:rPr>
              <a:t>Before finishing the work, test your knowledge with the </a:t>
            </a:r>
            <a:r>
              <a:rPr lang="en-GB" sz="2000" b="1" dirty="0">
                <a:solidFill>
                  <a:schemeClr val="accent2"/>
                </a:solidFill>
              </a:rPr>
              <a:t>quiz</a:t>
            </a:r>
            <a:r>
              <a:rPr lang="en-GB" sz="2000" dirty="0">
                <a:solidFill>
                  <a:sysClr val="windowText" lastClr="000000"/>
                </a:solidFill>
              </a:rPr>
              <a:t>.</a:t>
            </a:r>
          </a:p>
          <a:p>
            <a:pPr marL="342904" indent="-34290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ysClr val="windowText" lastClr="000000"/>
                </a:solidFill>
              </a:rPr>
              <a:t>At the end of the week, come back and try the </a:t>
            </a:r>
            <a:r>
              <a:rPr lang="en-GB" sz="2000" b="1">
                <a:solidFill>
                  <a:schemeClr val="accent2"/>
                </a:solidFill>
              </a:rPr>
              <a:t>challenge sheet - </a:t>
            </a:r>
            <a:endParaRPr lang="en-GB" sz="2000" b="1" dirty="0">
              <a:solidFill>
                <a:schemeClr val="accent2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ysClr val="windowText" lastClr="000000"/>
                </a:solidFill>
              </a:rPr>
              <a:t>    </a:t>
            </a:r>
            <a:r>
              <a:rPr lang="en-GB" sz="2000" b="1" dirty="0">
                <a:solidFill>
                  <a:schemeClr val="accent2"/>
                </a:solidFill>
              </a:rPr>
              <a:t>‘Magical Maths’ </a:t>
            </a:r>
            <a:r>
              <a:rPr lang="en-GB" sz="2000" dirty="0">
                <a:solidFill>
                  <a:sysClr val="windowText" lastClr="000000"/>
                </a:solidFill>
              </a:rPr>
              <a:t>to see how much you have remembered.</a:t>
            </a:r>
          </a:p>
          <a:p>
            <a:pPr marL="342904" indent="-342904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ysClr val="windowText" lastClr="000000"/>
                </a:solidFill>
              </a:rPr>
              <a:t>Want some extra challenges? Try the </a:t>
            </a:r>
            <a:r>
              <a:rPr lang="en-GB" sz="2000" b="1" dirty="0">
                <a:solidFill>
                  <a:schemeClr val="accent2"/>
                </a:solidFill>
              </a:rPr>
              <a:t>challenge cards </a:t>
            </a:r>
            <a:r>
              <a:rPr lang="en-GB" sz="2000" dirty="0">
                <a:solidFill>
                  <a:sysClr val="windowText" lastClr="000000"/>
                </a:solidFill>
              </a:rPr>
              <a:t>at the end of the PowerPoint.</a:t>
            </a:r>
          </a:p>
        </p:txBody>
      </p:sp>
      <p:pic>
        <p:nvPicPr>
          <p:cNvPr id="9" name="Picture 2" descr="Mill Hill Primary  Logo">
            <a:extLst>
              <a:ext uri="{FF2B5EF4-FFF2-40B4-BE49-F238E27FC236}">
                <a16:creationId xmlns:a16="http://schemas.microsoft.com/office/drawing/2014/main" id="{16FED57B-8E5B-4F46-82D6-3F6CB900DD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" y="17044"/>
            <a:ext cx="1041118" cy="1250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Equivalent Fractions - Grade 3 Mathematics">
            <a:extLst>
              <a:ext uri="{FF2B5EF4-FFF2-40B4-BE49-F238E27FC236}">
                <a16:creationId xmlns:a16="http://schemas.microsoft.com/office/drawing/2014/main" id="{5F10FFD9-6CF2-4868-80C2-AAC5145BA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8920" y="5500762"/>
            <a:ext cx="1883079" cy="135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2596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484874A-E090-4982-91B2-C64B1BD01FB9}"/>
              </a:ext>
            </a:extLst>
          </p:cNvPr>
          <p:cNvSpPr txBox="1"/>
          <p:nvPr/>
        </p:nvSpPr>
        <p:spPr>
          <a:xfrm>
            <a:off x="3953959" y="0"/>
            <a:ext cx="4284082" cy="962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Week 1 </a:t>
            </a: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Year 6 – </a:t>
            </a:r>
            <a:r>
              <a:rPr lang="en-US" b="1" u="sng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Maths</a:t>
            </a:r>
            <a:r>
              <a:rPr lang="en-US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DBEB98-2534-428C-AF10-DC0A4721C60B}"/>
              </a:ext>
            </a:extLst>
          </p:cNvPr>
          <p:cNvSpPr/>
          <p:nvPr/>
        </p:nvSpPr>
        <p:spPr>
          <a:xfrm>
            <a:off x="1041119" y="785979"/>
            <a:ext cx="11150881" cy="605497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b="1" u="sng" dirty="0">
                <a:solidFill>
                  <a:sysClr val="windowText" lastClr="000000"/>
                </a:solidFill>
              </a:rPr>
              <a:t>Monday</a:t>
            </a:r>
            <a:r>
              <a:rPr lang="en-GB" sz="2400" b="1" u="sng" dirty="0">
                <a:solidFill>
                  <a:sysClr val="windowText" lastClr="000000"/>
                </a:solidFill>
              </a:rPr>
              <a:t> </a:t>
            </a:r>
            <a:r>
              <a:rPr lang="en-GB" sz="2400" b="1" dirty="0">
                <a:solidFill>
                  <a:sysClr val="windowText" lastClr="000000"/>
                </a:solidFill>
              </a:rPr>
              <a:t> - </a:t>
            </a:r>
            <a:r>
              <a:rPr lang="en-US" b="1" dirty="0"/>
              <a:t>Representing Fractions</a:t>
            </a:r>
          </a:p>
          <a:p>
            <a:r>
              <a:rPr lang="en-GB" dirty="0">
                <a:hlinkClick r:id="rId2"/>
              </a:rPr>
              <a:t>https://classroom.thenational.academy/lessons/representing-fractions/</a:t>
            </a:r>
            <a:endParaRPr lang="en-GB" dirty="0"/>
          </a:p>
          <a:p>
            <a:endParaRPr lang="en-GB" dirty="0">
              <a:solidFill>
                <a:sysClr val="windowText" lastClr="000000"/>
              </a:solidFill>
            </a:endParaRPr>
          </a:p>
          <a:p>
            <a:r>
              <a:rPr lang="en-GB" b="1" u="sng" dirty="0">
                <a:solidFill>
                  <a:sysClr val="windowText" lastClr="000000"/>
                </a:solidFill>
              </a:rPr>
              <a:t>Tuesday</a:t>
            </a:r>
            <a:r>
              <a:rPr lang="en-GB" sz="2400" b="1" u="sng" dirty="0">
                <a:solidFill>
                  <a:sysClr val="windowText" lastClr="000000"/>
                </a:solidFill>
              </a:rPr>
              <a:t> </a:t>
            </a:r>
            <a:r>
              <a:rPr lang="en-GB" sz="2400" b="1" dirty="0">
                <a:solidFill>
                  <a:sysClr val="windowText" lastClr="000000"/>
                </a:solidFill>
              </a:rPr>
              <a:t>-  </a:t>
            </a:r>
            <a:r>
              <a:rPr lang="en-US" b="1" dirty="0"/>
              <a:t>Fractions: Understanding Equivalence</a:t>
            </a:r>
            <a:br>
              <a:rPr lang="en-US" dirty="0"/>
            </a:br>
            <a:r>
              <a:rPr lang="en-US" dirty="0">
                <a:hlinkClick r:id="rId3"/>
              </a:rPr>
              <a:t>https://classroom.thenational.academy/lessons/understanding-equivalence/</a:t>
            </a:r>
            <a:endParaRPr lang="en-US" dirty="0"/>
          </a:p>
          <a:p>
            <a:endParaRPr lang="en-GB" u="sng" dirty="0">
              <a:solidFill>
                <a:sysClr val="windowText" lastClr="000000"/>
              </a:solidFill>
            </a:endParaRPr>
          </a:p>
          <a:p>
            <a:r>
              <a:rPr lang="en-GB" b="1" u="sng" dirty="0">
                <a:solidFill>
                  <a:sysClr val="windowText" lastClr="000000"/>
                </a:solidFill>
              </a:rPr>
              <a:t>Wednesday</a:t>
            </a:r>
            <a:r>
              <a:rPr lang="en-GB" sz="2400" b="1" dirty="0">
                <a:solidFill>
                  <a:sysClr val="windowText" lastClr="000000"/>
                </a:solidFill>
              </a:rPr>
              <a:t> – </a:t>
            </a:r>
            <a:r>
              <a:rPr lang="en-US" b="1" dirty="0"/>
              <a:t>Fractions: Finding Equivalent Fractions.</a:t>
            </a:r>
            <a:r>
              <a:rPr lang="en-GB" dirty="0"/>
              <a:t> </a:t>
            </a:r>
          </a:p>
          <a:p>
            <a:r>
              <a:rPr lang="en-GB" dirty="0">
                <a:hlinkClick r:id="rId4"/>
              </a:rPr>
              <a:t>https://classroom.thenational.academy/lessons/finding-equivalent-fractions/</a:t>
            </a:r>
            <a:endParaRPr lang="en-GB" dirty="0"/>
          </a:p>
          <a:p>
            <a:endParaRPr lang="en-US" u="sng" dirty="0"/>
          </a:p>
          <a:p>
            <a:r>
              <a:rPr lang="fr-FR" b="1" u="sng" dirty="0"/>
              <a:t>Thursday </a:t>
            </a:r>
            <a:r>
              <a:rPr lang="fr-FR" b="1" dirty="0"/>
              <a:t>– Fractions: Compare Fractions </a:t>
            </a:r>
            <a:r>
              <a:rPr lang="fr-FR" b="1" dirty="0" err="1"/>
              <a:t>Less</a:t>
            </a:r>
            <a:r>
              <a:rPr lang="fr-FR" b="1" dirty="0"/>
              <a:t> </a:t>
            </a:r>
            <a:r>
              <a:rPr lang="fr-FR" b="1" dirty="0" err="1"/>
              <a:t>Than</a:t>
            </a:r>
            <a:r>
              <a:rPr lang="fr-FR" b="1" dirty="0"/>
              <a:t> One.</a:t>
            </a:r>
            <a:endParaRPr lang="fr-FR" b="1" u="sng" dirty="0"/>
          </a:p>
          <a:p>
            <a:r>
              <a:rPr lang="fr-FR" u="sng" dirty="0">
                <a:hlinkClick r:id="rId5"/>
              </a:rPr>
              <a:t>https://classroom.thenational.academy/lessons/compare-fractions-less-than-one/</a:t>
            </a:r>
            <a:endParaRPr lang="fr-FR" u="sng" dirty="0"/>
          </a:p>
          <a:p>
            <a:endParaRPr lang="fr-FR" u="sng" dirty="0"/>
          </a:p>
          <a:p>
            <a:r>
              <a:rPr lang="en-GB" b="1" u="sng" dirty="0">
                <a:solidFill>
                  <a:sysClr val="windowText" lastClr="000000"/>
                </a:solidFill>
              </a:rPr>
              <a:t>Friday</a:t>
            </a:r>
            <a:r>
              <a:rPr lang="en-GB" b="1" dirty="0">
                <a:solidFill>
                  <a:sysClr val="windowText" lastClr="000000"/>
                </a:solidFill>
              </a:rPr>
              <a:t> – Fractions: Compare Fractions Greater Than One.</a:t>
            </a:r>
            <a:br>
              <a:rPr lang="en-US" b="1" dirty="0"/>
            </a:br>
            <a:r>
              <a:rPr lang="en-US" b="1" dirty="0">
                <a:hlinkClick r:id="rId6"/>
              </a:rPr>
              <a:t>https://classroom.thenational.academy/lessons/compare-fractions-greater-than-one/</a:t>
            </a:r>
            <a:endParaRPr lang="en-US" b="1" dirty="0"/>
          </a:p>
          <a:p>
            <a:endParaRPr lang="en-GB" u="sng" dirty="0">
              <a:solidFill>
                <a:sysClr val="windowText" lastClr="000000"/>
              </a:solidFill>
            </a:endParaRPr>
          </a:p>
          <a:p>
            <a:r>
              <a:rPr lang="en-GB" b="1" u="sng" dirty="0">
                <a:solidFill>
                  <a:sysClr val="windowText" lastClr="000000"/>
                </a:solidFill>
              </a:rPr>
              <a:t>Challenge sheet</a:t>
            </a:r>
          </a:p>
          <a:p>
            <a:r>
              <a:rPr lang="en-GB" dirty="0">
                <a:solidFill>
                  <a:sysClr val="windowText" lastClr="000000"/>
                </a:solidFill>
              </a:rPr>
              <a:t>To test what you have learnt, complete the ‘Magical Maths’ sheet on the next page and then mark your own work.</a:t>
            </a:r>
          </a:p>
        </p:txBody>
      </p:sp>
      <p:pic>
        <p:nvPicPr>
          <p:cNvPr id="9" name="Picture 2" descr="Mill Hill Primary  Logo">
            <a:extLst>
              <a:ext uri="{FF2B5EF4-FFF2-40B4-BE49-F238E27FC236}">
                <a16:creationId xmlns:a16="http://schemas.microsoft.com/office/drawing/2014/main" id="{16FED57B-8E5B-4F46-82D6-3F6CB900DD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17043"/>
            <a:ext cx="1041118" cy="1250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7484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484874A-E090-4982-91B2-C64B1BD01FB9}"/>
              </a:ext>
            </a:extLst>
          </p:cNvPr>
          <p:cNvSpPr txBox="1"/>
          <p:nvPr/>
        </p:nvSpPr>
        <p:spPr>
          <a:xfrm>
            <a:off x="3363959" y="-21759"/>
            <a:ext cx="4284082" cy="962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Week 1 </a:t>
            </a: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Year 6 – Magical </a:t>
            </a:r>
            <a:r>
              <a:rPr lang="en-US" b="1" u="sng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Maths</a:t>
            </a:r>
            <a:endParaRPr lang="en-US" b="1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DBEB98-2534-428C-AF10-DC0A4721C60B}"/>
              </a:ext>
            </a:extLst>
          </p:cNvPr>
          <p:cNvSpPr/>
          <p:nvPr/>
        </p:nvSpPr>
        <p:spPr>
          <a:xfrm>
            <a:off x="8755886" y="899567"/>
            <a:ext cx="3436113" cy="21692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2400" dirty="0">
              <a:solidFill>
                <a:sysClr val="windowText" lastClr="000000"/>
              </a:solidFill>
            </a:endParaRPr>
          </a:p>
        </p:txBody>
      </p:sp>
      <p:pic>
        <p:nvPicPr>
          <p:cNvPr id="9" name="Picture 2" descr="Mill Hill Primary  Logo">
            <a:extLst>
              <a:ext uri="{FF2B5EF4-FFF2-40B4-BE49-F238E27FC236}">
                <a16:creationId xmlns:a16="http://schemas.microsoft.com/office/drawing/2014/main" id="{16FED57B-8E5B-4F46-82D6-3F6CB900DD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17043"/>
            <a:ext cx="1041118" cy="1250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loud 15">
            <a:extLst>
              <a:ext uri="{FF2B5EF4-FFF2-40B4-BE49-F238E27FC236}">
                <a16:creationId xmlns:a16="http://schemas.microsoft.com/office/drawing/2014/main" id="{A496A9CA-8F7C-47D9-B9F6-183243522561}"/>
              </a:ext>
            </a:extLst>
          </p:cNvPr>
          <p:cNvSpPr/>
          <p:nvPr/>
        </p:nvSpPr>
        <p:spPr>
          <a:xfrm>
            <a:off x="134135" y="5186158"/>
            <a:ext cx="4150034" cy="163664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u="sng" dirty="0">
                <a:solidFill>
                  <a:schemeClr val="tx1"/>
                </a:solidFill>
              </a:rPr>
              <a:t>Extra Help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https://www.bbc.co.uk/bitesize/articles/zb8wqp3</a:t>
            </a:r>
            <a:endParaRPr lang="en-GB" u="sng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746AF02-12C8-41D1-879E-D9B5AE52C1E0}"/>
              </a:ext>
            </a:extLst>
          </p:cNvPr>
          <p:cNvSpPr/>
          <p:nvPr/>
        </p:nvSpPr>
        <p:spPr>
          <a:xfrm>
            <a:off x="4705351" y="940767"/>
            <a:ext cx="3436113" cy="21692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dirty="0">
                <a:latin typeface="+mj-lt"/>
              </a:rPr>
              <a:t>2) Use &lt; or &gt; to compare the fractions. Remember, the crocodile eats the bigger number.</a:t>
            </a:r>
          </a:p>
          <a:p>
            <a:endParaRPr lang="en-GB" sz="2400" dirty="0">
              <a:latin typeface="+mj-lt"/>
            </a:endParaRPr>
          </a:p>
          <a:p>
            <a:pPr algn="ctr"/>
            <a:endParaRPr lang="en-GB" sz="2400" dirty="0">
              <a:latin typeface="Century Gothic" panose="020B0502020202020204" pitchFamily="34" charset="0"/>
            </a:endParaRPr>
          </a:p>
          <a:p>
            <a:endParaRPr lang="en-GB" sz="2400" dirty="0">
              <a:latin typeface="Century Gothic" panose="020B0502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C425EBD-1A56-4FF2-A7C6-D2EF501409BC}"/>
              </a:ext>
            </a:extLst>
          </p:cNvPr>
          <p:cNvSpPr/>
          <p:nvPr/>
        </p:nvSpPr>
        <p:spPr>
          <a:xfrm>
            <a:off x="4705351" y="3329520"/>
            <a:ext cx="3436113" cy="238547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lnSpc>
                <a:spcPct val="150000"/>
              </a:lnSpc>
              <a:buAutoNum type="arabicParenR" startAt="4"/>
            </a:pPr>
            <a:endParaRPr lang="en-GB" sz="2400" dirty="0">
              <a:solidFill>
                <a:sysClr val="windowText" lastClr="000000"/>
              </a:solidFill>
            </a:endParaRPr>
          </a:p>
          <a:p>
            <a:pPr marL="457200" indent="-457200">
              <a:lnSpc>
                <a:spcPct val="150000"/>
              </a:lnSpc>
              <a:buAutoNum type="arabicParenR" startAt="4"/>
            </a:pPr>
            <a:r>
              <a:rPr lang="en-GB" sz="2400" dirty="0">
                <a:solidFill>
                  <a:sysClr val="windowText" lastClr="000000"/>
                </a:solidFill>
              </a:rPr>
              <a:t>Megan says,  “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solidFill>
                  <a:sysClr val="windowText" lastClr="000000"/>
                </a:solidFill>
              </a:rPr>
              <a:t>is the same as      ”.</a:t>
            </a: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r>
              <a:rPr lang="en-GB" sz="2400" dirty="0">
                <a:solidFill>
                  <a:sysClr val="windowText" lastClr="000000"/>
                </a:solidFill>
              </a:rPr>
              <a:t> Do you agree?</a:t>
            </a: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8098A3-051D-4D50-888A-F698F5D30D1A}"/>
              </a:ext>
            </a:extLst>
          </p:cNvPr>
          <p:cNvSpPr/>
          <p:nvPr/>
        </p:nvSpPr>
        <p:spPr>
          <a:xfrm>
            <a:off x="8755886" y="3316278"/>
            <a:ext cx="3436114" cy="32644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>
                <a:solidFill>
                  <a:sysClr val="windowText" lastClr="000000"/>
                </a:solidFill>
              </a:rPr>
              <a:t>5) Which one is the odd one out?</a:t>
            </a: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</p:txBody>
      </p:sp>
      <p:sp>
        <p:nvSpPr>
          <p:cNvPr id="14" name="Rounded Rectangle 42">
            <a:extLst>
              <a:ext uri="{FF2B5EF4-FFF2-40B4-BE49-F238E27FC236}">
                <a16:creationId xmlns:a16="http://schemas.microsoft.com/office/drawing/2014/main" id="{F1FCC71E-8BC8-4269-965E-00B18D4AA9CF}"/>
              </a:ext>
            </a:extLst>
          </p:cNvPr>
          <p:cNvSpPr/>
          <p:nvPr/>
        </p:nvSpPr>
        <p:spPr>
          <a:xfrm>
            <a:off x="8854630" y="5677037"/>
            <a:ext cx="1611858" cy="77163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one quarter</a:t>
            </a:r>
          </a:p>
        </p:txBody>
      </p:sp>
      <p:sp>
        <p:nvSpPr>
          <p:cNvPr id="17" name="Rounded Rectangle 45">
            <a:extLst>
              <a:ext uri="{FF2B5EF4-FFF2-40B4-BE49-F238E27FC236}">
                <a16:creationId xmlns:a16="http://schemas.microsoft.com/office/drawing/2014/main" id="{7FCA4ADF-B504-4D22-8255-4F5EFB1C4099}"/>
              </a:ext>
            </a:extLst>
          </p:cNvPr>
          <p:cNvSpPr/>
          <p:nvPr/>
        </p:nvSpPr>
        <p:spPr>
          <a:xfrm>
            <a:off x="10600130" y="5702025"/>
            <a:ext cx="1458228" cy="74664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dirty="0">
                <a:solidFill>
                  <a:schemeClr val="tx1"/>
                </a:solidFill>
                <a:latin typeface="Century Gothic" panose="020B0502020202020204" pitchFamily="34" charset="0"/>
              </a:rPr>
              <a:t>twenty-five percent</a:t>
            </a:r>
          </a:p>
        </p:txBody>
      </p:sp>
      <p:sp>
        <p:nvSpPr>
          <p:cNvPr id="20" name="Rounded Rectangle 43">
            <a:extLst>
              <a:ext uri="{FF2B5EF4-FFF2-40B4-BE49-F238E27FC236}">
                <a16:creationId xmlns:a16="http://schemas.microsoft.com/office/drawing/2014/main" id="{DA639ADD-2EA2-4883-ACB5-24BE977F720E}"/>
              </a:ext>
            </a:extLst>
          </p:cNvPr>
          <p:cNvSpPr/>
          <p:nvPr/>
        </p:nvSpPr>
        <p:spPr>
          <a:xfrm>
            <a:off x="8818886" y="4516911"/>
            <a:ext cx="1676400" cy="9126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Rounded Rectangle 44">
            <a:extLst>
              <a:ext uri="{FF2B5EF4-FFF2-40B4-BE49-F238E27FC236}">
                <a16:creationId xmlns:a16="http://schemas.microsoft.com/office/drawing/2014/main" id="{B6FD4775-6394-4AD4-90C7-A927F12674C2}"/>
              </a:ext>
            </a:extLst>
          </p:cNvPr>
          <p:cNvSpPr/>
          <p:nvPr/>
        </p:nvSpPr>
        <p:spPr>
          <a:xfrm>
            <a:off x="10688416" y="4532246"/>
            <a:ext cx="1353658" cy="81446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F8E5158-B678-4721-B304-DF98552E7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8461" y="4611885"/>
            <a:ext cx="354050" cy="354050"/>
          </a:xfrm>
          <a:prstGeom prst="ellipse">
            <a:avLst/>
          </a:prstGeom>
          <a:solidFill>
            <a:srgbClr val="0063AE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36576" rIns="0" bIns="36576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0.1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CC0E448-E0EC-4E43-9034-84F87FECA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9026" y="4611885"/>
            <a:ext cx="354050" cy="354050"/>
          </a:xfrm>
          <a:prstGeom prst="ellipse">
            <a:avLst/>
          </a:prstGeom>
          <a:solidFill>
            <a:srgbClr val="0063AE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36576" rIns="0" bIns="36576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0.1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5509C339-7BF2-4C9E-A7D6-4E937973FA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9590" y="4611885"/>
            <a:ext cx="354050" cy="354050"/>
          </a:xfrm>
          <a:prstGeom prst="ellipse">
            <a:avLst/>
          </a:prstGeom>
          <a:solidFill>
            <a:srgbClr val="6F5093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36576" rIns="0" bIns="36576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0.01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A3617C6-3E89-42C8-A0F7-F8CE2851B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0929" y="5009133"/>
            <a:ext cx="354050" cy="354050"/>
          </a:xfrm>
          <a:prstGeom prst="ellipse">
            <a:avLst/>
          </a:prstGeom>
          <a:solidFill>
            <a:srgbClr val="6F5093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36576" rIns="0" bIns="36576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0.01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47EEFC3A-CDFD-457C-BD17-6D6A3A7C0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8099" y="5009133"/>
            <a:ext cx="354050" cy="354050"/>
          </a:xfrm>
          <a:prstGeom prst="ellipse">
            <a:avLst/>
          </a:prstGeom>
          <a:solidFill>
            <a:srgbClr val="6F5093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36576" rIns="0" bIns="36576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0.01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1AE1CFBF-ECA4-4CF5-89AA-0C64DB908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5269" y="5009133"/>
            <a:ext cx="354050" cy="354050"/>
          </a:xfrm>
          <a:prstGeom prst="ellipse">
            <a:avLst/>
          </a:prstGeom>
          <a:solidFill>
            <a:srgbClr val="6F5093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36576" rIns="0" bIns="36576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0.01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193F341-66D6-4239-89BF-5DB4DCCA9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12438" y="5009133"/>
            <a:ext cx="354050" cy="354050"/>
          </a:xfrm>
          <a:prstGeom prst="ellipse">
            <a:avLst/>
          </a:prstGeom>
          <a:solidFill>
            <a:srgbClr val="6F5093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36576" rIns="0" bIns="36576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0.01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5" name="table">
            <a:extLst>
              <a:ext uri="{FF2B5EF4-FFF2-40B4-BE49-F238E27FC236}">
                <a16:creationId xmlns:a16="http://schemas.microsoft.com/office/drawing/2014/main" id="{760E240D-C0FA-4B1A-A24A-5309552100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42096" y="4624480"/>
            <a:ext cx="324000" cy="648000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5A4A9BAE-ED2B-45B1-B7CD-A43181543590}"/>
              </a:ext>
            </a:extLst>
          </p:cNvPr>
          <p:cNvSpPr/>
          <p:nvPr/>
        </p:nvSpPr>
        <p:spPr>
          <a:xfrm>
            <a:off x="307641" y="1267327"/>
            <a:ext cx="4090499" cy="30348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AutoNum type="arabicParenR"/>
            </a:pPr>
            <a:endParaRPr lang="en-GB" sz="2000" dirty="0">
              <a:solidFill>
                <a:sysClr val="windowText" lastClr="000000"/>
              </a:solidFill>
            </a:endParaRPr>
          </a:p>
          <a:p>
            <a:pPr marL="457200" indent="-457200">
              <a:buAutoNum type="arabicParenR"/>
            </a:pPr>
            <a:endParaRPr lang="en-GB" sz="2000" dirty="0">
              <a:solidFill>
                <a:sysClr val="windowText" lastClr="000000"/>
              </a:solidFill>
            </a:endParaRPr>
          </a:p>
          <a:p>
            <a:pPr marL="457200" indent="-457200">
              <a:buAutoNum type="arabicParenR"/>
            </a:pPr>
            <a:endParaRPr lang="en-GB" sz="2000" dirty="0">
              <a:solidFill>
                <a:sysClr val="windowText" lastClr="000000"/>
              </a:solidFill>
            </a:endParaRPr>
          </a:p>
          <a:p>
            <a:pPr marL="457200" indent="-457200">
              <a:buAutoNum type="arabicParenR"/>
            </a:pPr>
            <a:endParaRPr lang="en-GB" sz="2000" dirty="0">
              <a:solidFill>
                <a:sysClr val="windowText" lastClr="000000"/>
              </a:solidFill>
            </a:endParaRPr>
          </a:p>
          <a:p>
            <a:pPr marL="457200" indent="-457200">
              <a:buAutoNum type="arabicParenR"/>
            </a:pPr>
            <a:r>
              <a:rPr lang="en-GB" sz="2000" dirty="0">
                <a:solidFill>
                  <a:sysClr val="windowText" lastClr="000000"/>
                </a:solidFill>
              </a:rPr>
              <a:t> Simplify all of the fractions and then write down the 2 fractions which simplify to the same fraction.</a:t>
            </a:r>
          </a:p>
          <a:p>
            <a:pPr marL="457200" indent="-457200">
              <a:buAutoNum type="arabicParenR"/>
            </a:pPr>
            <a:endParaRPr lang="en-GB" sz="2000" dirty="0">
              <a:solidFill>
                <a:sysClr val="windowText" lastClr="000000"/>
              </a:solidFill>
            </a:endParaRPr>
          </a:p>
          <a:p>
            <a:pPr marL="457200" indent="-457200">
              <a:buAutoNum type="arabicParenR"/>
            </a:pPr>
            <a:endParaRPr lang="en-GB" sz="2000" dirty="0">
              <a:solidFill>
                <a:sysClr val="windowText" lastClr="000000"/>
              </a:solidFill>
            </a:endParaRPr>
          </a:p>
          <a:p>
            <a:pPr marL="457200" indent="-457200">
              <a:buAutoNum type="arabicParenR"/>
            </a:pPr>
            <a:endParaRPr lang="en-GB" sz="2000" dirty="0">
              <a:solidFill>
                <a:sysClr val="windowText" lastClr="000000"/>
              </a:solidFill>
            </a:endParaRPr>
          </a:p>
          <a:p>
            <a:pPr marL="457200" indent="-457200">
              <a:buAutoNum type="arabicParenR"/>
            </a:pPr>
            <a:endParaRPr lang="en-GB" sz="2000" dirty="0">
              <a:solidFill>
                <a:sysClr val="windowText" lastClr="000000"/>
              </a:solidFill>
            </a:endParaRPr>
          </a:p>
          <a:p>
            <a:pPr marL="457200" indent="-457200">
              <a:buAutoNum type="arabicParenR"/>
            </a:pPr>
            <a:endParaRPr lang="en-GB" sz="2000" dirty="0">
              <a:solidFill>
                <a:sysClr val="windowText" lastClr="000000"/>
              </a:solidFill>
            </a:endParaRPr>
          </a:p>
          <a:p>
            <a:pPr marL="457200" indent="-457200">
              <a:buAutoNum type="arabicParenR"/>
            </a:pPr>
            <a:endParaRPr lang="en-GB" sz="2000" dirty="0">
              <a:solidFill>
                <a:sysClr val="windowText" lastClr="000000"/>
              </a:solidFill>
            </a:endParaRPr>
          </a:p>
          <a:p>
            <a:pPr marL="457200" indent="-457200">
              <a:buAutoNum type="arabicParenR"/>
            </a:pPr>
            <a:endParaRPr lang="en-GB" sz="2000" dirty="0">
              <a:solidFill>
                <a:sysClr val="windowText" lastClr="000000"/>
              </a:solidFill>
            </a:endParaRPr>
          </a:p>
          <a:p>
            <a:pPr marL="457200" indent="-457200">
              <a:buAutoNum type="arabicParenR"/>
            </a:pPr>
            <a:endParaRPr lang="en-GB" sz="2000" dirty="0">
              <a:solidFill>
                <a:sysClr val="windowText" lastClr="000000"/>
              </a:solidFill>
            </a:endParaRPr>
          </a:p>
          <a:p>
            <a:pPr marL="457200" indent="-457200">
              <a:buAutoNum type="arabicParenR"/>
            </a:pPr>
            <a:endParaRPr lang="en-GB" sz="2000" dirty="0">
              <a:solidFill>
                <a:sysClr val="windowText" lastClr="000000"/>
              </a:solidFill>
            </a:endParaRPr>
          </a:p>
          <a:p>
            <a:pPr marL="457200" indent="-457200">
              <a:buAutoNum type="arabicParenR"/>
            </a:pPr>
            <a:endParaRPr lang="en-GB" sz="2000" dirty="0">
              <a:solidFill>
                <a:sysClr val="windowText" lastClr="000000"/>
              </a:solidFill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0F6F159E-DA8C-408B-8B87-C99C1DD81D3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8807" t="50840" r="20183" b="4573"/>
          <a:stretch/>
        </p:blipFill>
        <p:spPr>
          <a:xfrm>
            <a:off x="642680" y="2908540"/>
            <a:ext cx="3132944" cy="663200"/>
          </a:xfrm>
          <a:prstGeom prst="rect">
            <a:avLst/>
          </a:prstGeom>
        </p:spPr>
      </p:pic>
      <p:sp>
        <p:nvSpPr>
          <p:cNvPr id="25" name="Oval 24">
            <a:extLst>
              <a:ext uri="{FF2B5EF4-FFF2-40B4-BE49-F238E27FC236}">
                <a16:creationId xmlns:a16="http://schemas.microsoft.com/office/drawing/2014/main" id="{E8553A68-F7B6-4615-B3B8-C62756595898}"/>
              </a:ext>
            </a:extLst>
          </p:cNvPr>
          <p:cNvSpPr/>
          <p:nvPr/>
        </p:nvSpPr>
        <p:spPr>
          <a:xfrm>
            <a:off x="6596046" y="2271943"/>
            <a:ext cx="595549" cy="689457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0F1B8E4A-4C8E-451F-B5AC-E69830C767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847451"/>
              </p:ext>
            </p:extLst>
          </p:nvPr>
        </p:nvGraphicFramePr>
        <p:xfrm>
          <a:off x="5905582" y="2091194"/>
          <a:ext cx="628521" cy="11285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8521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567844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560714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56F6DE2B-47C3-4E03-B6C6-9A6BAF7A32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854892"/>
              </p:ext>
            </p:extLst>
          </p:nvPr>
        </p:nvGraphicFramePr>
        <p:xfrm>
          <a:off x="7510072" y="2111582"/>
          <a:ext cx="543229" cy="11285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3229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567844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560714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sp>
        <p:nvSpPr>
          <p:cNvPr id="40" name="Rectangle 39">
            <a:extLst>
              <a:ext uri="{FF2B5EF4-FFF2-40B4-BE49-F238E27FC236}">
                <a16:creationId xmlns:a16="http://schemas.microsoft.com/office/drawing/2014/main" id="{221220C1-626C-4C5B-AA4C-DCAA2173FA61}"/>
              </a:ext>
            </a:extLst>
          </p:cNvPr>
          <p:cNvSpPr/>
          <p:nvPr/>
        </p:nvSpPr>
        <p:spPr>
          <a:xfrm>
            <a:off x="8559668" y="987218"/>
            <a:ext cx="371495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>
                <a:latin typeface="+mj-lt"/>
              </a:rPr>
              <a:t>3) Order the fractions in descending order (large to small).</a:t>
            </a:r>
          </a:p>
        </p:txBody>
      </p:sp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6DD84DF2-0568-411D-9AC5-DAF9AF76B9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514080"/>
              </p:ext>
            </p:extLst>
          </p:nvPr>
        </p:nvGraphicFramePr>
        <p:xfrm>
          <a:off x="8784420" y="1883392"/>
          <a:ext cx="509924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9924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3C383B44-7A13-4B95-90F4-BB3BCBCA89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58335"/>
              </p:ext>
            </p:extLst>
          </p:nvPr>
        </p:nvGraphicFramePr>
        <p:xfrm>
          <a:off x="9766791" y="1900807"/>
          <a:ext cx="327047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7047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DE2FE365-CB7F-46E1-A5A0-A0E13D411F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254391"/>
              </p:ext>
            </p:extLst>
          </p:nvPr>
        </p:nvGraphicFramePr>
        <p:xfrm>
          <a:off x="10578528" y="1902711"/>
          <a:ext cx="56460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4600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id="{C3F15619-C829-4BCE-A290-4D822D7768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636198"/>
              </p:ext>
            </p:extLst>
          </p:nvPr>
        </p:nvGraphicFramePr>
        <p:xfrm>
          <a:off x="11524115" y="1902711"/>
          <a:ext cx="504677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677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07890BC1-A67C-4B84-A79C-EA8D1C5BB5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554958"/>
              </p:ext>
            </p:extLst>
          </p:nvPr>
        </p:nvGraphicFramePr>
        <p:xfrm>
          <a:off x="7467375" y="3294723"/>
          <a:ext cx="486131" cy="8722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6131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43613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43613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D2D7E5D1-FF45-4E39-A479-F323B12921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666574"/>
              </p:ext>
            </p:extLst>
          </p:nvPr>
        </p:nvGraphicFramePr>
        <p:xfrm>
          <a:off x="6730126" y="3844242"/>
          <a:ext cx="520166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16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4797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47971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9264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CA5F31-6A66-420E-A4F7-D797D18C4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2381" y="1270000"/>
            <a:ext cx="8596312" cy="38814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ctr">
              <a:buNone/>
            </a:pPr>
            <a:r>
              <a:rPr lang="en-GB" sz="36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Click onto the next page to see the answers</a:t>
            </a:r>
            <a:endParaRPr lang="en-GB" sz="36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17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484874A-E090-4982-91B2-C64B1BD01FB9}"/>
              </a:ext>
            </a:extLst>
          </p:cNvPr>
          <p:cNvSpPr txBox="1"/>
          <p:nvPr/>
        </p:nvSpPr>
        <p:spPr>
          <a:xfrm>
            <a:off x="3363959" y="-21759"/>
            <a:ext cx="4284082" cy="962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Week 1 </a:t>
            </a: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Year 6 – Magical </a:t>
            </a:r>
            <a:r>
              <a:rPr lang="en-US" b="1" u="sng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Maths</a:t>
            </a:r>
            <a:r>
              <a:rPr lang="en-US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ANSWERS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DBEB98-2534-428C-AF10-DC0A4721C60B}"/>
              </a:ext>
            </a:extLst>
          </p:cNvPr>
          <p:cNvSpPr/>
          <p:nvPr/>
        </p:nvSpPr>
        <p:spPr>
          <a:xfrm>
            <a:off x="8755886" y="899567"/>
            <a:ext cx="3436113" cy="21692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/>
              <a:t>3) Order the fractions in descending order.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  <p:pic>
        <p:nvPicPr>
          <p:cNvPr id="9" name="Picture 2" descr="Mill Hill Primary  Logo">
            <a:extLst>
              <a:ext uri="{FF2B5EF4-FFF2-40B4-BE49-F238E27FC236}">
                <a16:creationId xmlns:a16="http://schemas.microsoft.com/office/drawing/2014/main" id="{16FED57B-8E5B-4F46-82D6-3F6CB900DD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17043"/>
            <a:ext cx="1041118" cy="1250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2746AF02-12C8-41D1-879E-D9B5AE52C1E0}"/>
              </a:ext>
            </a:extLst>
          </p:cNvPr>
          <p:cNvSpPr/>
          <p:nvPr/>
        </p:nvSpPr>
        <p:spPr>
          <a:xfrm>
            <a:off x="4880572" y="940767"/>
            <a:ext cx="3436113" cy="21692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>
                <a:solidFill>
                  <a:sysClr val="windowText" lastClr="000000"/>
                </a:solidFill>
              </a:rPr>
              <a:t>2) Use &lt; or &gt; to complete the sentences.</a:t>
            </a: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  <a:p>
            <a:endParaRPr lang="en-GB" sz="2400" dirty="0">
              <a:solidFill>
                <a:sysClr val="windowText" lastClr="00000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986267A-D14D-47F8-8C99-2BC8CEB57082}"/>
              </a:ext>
            </a:extLst>
          </p:cNvPr>
          <p:cNvSpPr/>
          <p:nvPr/>
        </p:nvSpPr>
        <p:spPr>
          <a:xfrm>
            <a:off x="157290" y="1267326"/>
            <a:ext cx="4284082" cy="53133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AutoNum type="arabicParenR"/>
            </a:pPr>
            <a:endParaRPr lang="en-GB" sz="2000" dirty="0">
              <a:solidFill>
                <a:sysClr val="windowText" lastClr="000000"/>
              </a:solidFill>
            </a:endParaRPr>
          </a:p>
          <a:p>
            <a:pPr marL="457200" indent="-457200">
              <a:buAutoNum type="arabicParenR"/>
            </a:pPr>
            <a:endParaRPr lang="en-GB" sz="2000" dirty="0">
              <a:solidFill>
                <a:sysClr val="windowText" lastClr="000000"/>
              </a:solidFill>
            </a:endParaRPr>
          </a:p>
          <a:p>
            <a:pPr marL="457200" indent="-457200">
              <a:buAutoNum type="arabicParenR"/>
            </a:pPr>
            <a:endParaRPr lang="en-GB" sz="2000" dirty="0">
              <a:solidFill>
                <a:sysClr val="windowText" lastClr="000000"/>
              </a:solidFill>
            </a:endParaRPr>
          </a:p>
          <a:p>
            <a:pPr marL="457200" indent="-457200">
              <a:buAutoNum type="arabicParenR"/>
            </a:pPr>
            <a:endParaRPr lang="en-GB" sz="2000" dirty="0">
              <a:solidFill>
                <a:sysClr val="windowText" lastClr="000000"/>
              </a:solidFill>
            </a:endParaRPr>
          </a:p>
          <a:p>
            <a:r>
              <a:rPr lang="en-GB" sz="2000" dirty="0">
                <a:solidFill>
                  <a:sysClr val="windowText" lastClr="000000"/>
                </a:solidFill>
              </a:rPr>
              <a:t>1a) Simplify all of the fractions.</a:t>
            </a:r>
          </a:p>
          <a:p>
            <a:r>
              <a:rPr lang="en-GB" sz="2000" dirty="0">
                <a:solidFill>
                  <a:sysClr val="windowText" lastClr="000000"/>
                </a:solidFill>
              </a:rPr>
              <a:t>1b) Write down the 2 fractions that are equivalent. </a:t>
            </a:r>
          </a:p>
          <a:p>
            <a:pPr marL="457200" indent="-457200">
              <a:buAutoNum type="arabicParenR"/>
            </a:pPr>
            <a:endParaRPr lang="en-GB" sz="2000" dirty="0">
              <a:solidFill>
                <a:sysClr val="windowText" lastClr="000000"/>
              </a:solidFill>
            </a:endParaRPr>
          </a:p>
          <a:p>
            <a:endParaRPr lang="en-GB" sz="2000" dirty="0">
              <a:solidFill>
                <a:sysClr val="windowText" lastClr="000000"/>
              </a:solidFill>
            </a:endParaRPr>
          </a:p>
          <a:p>
            <a:pPr marL="457200" indent="-457200">
              <a:buAutoNum type="arabicParenR"/>
            </a:pPr>
            <a:endParaRPr lang="en-GB" sz="2000" dirty="0">
              <a:solidFill>
                <a:sysClr val="windowText" lastClr="000000"/>
              </a:solidFill>
            </a:endParaRPr>
          </a:p>
          <a:p>
            <a:pPr marL="457200" indent="-457200">
              <a:buAutoNum type="arabicParenR"/>
            </a:pPr>
            <a:endParaRPr lang="en-GB" sz="2000" dirty="0">
              <a:solidFill>
                <a:sysClr val="windowText" lastClr="000000"/>
              </a:solidFill>
            </a:endParaRPr>
          </a:p>
          <a:p>
            <a:endParaRPr lang="en-GB" sz="2000" dirty="0">
              <a:solidFill>
                <a:sysClr val="windowText" lastClr="000000"/>
              </a:solidFill>
            </a:endParaRPr>
          </a:p>
          <a:p>
            <a:endParaRPr lang="en-GB" sz="2000" dirty="0">
              <a:solidFill>
                <a:sysClr val="windowText" lastClr="000000"/>
              </a:solidFill>
            </a:endParaRPr>
          </a:p>
          <a:p>
            <a:endParaRPr lang="en-GB" sz="2000" dirty="0">
              <a:solidFill>
                <a:sysClr val="windowText" lastClr="000000"/>
              </a:solidFill>
            </a:endParaRPr>
          </a:p>
          <a:p>
            <a:pPr marL="457200" indent="-457200">
              <a:buAutoNum type="arabicParenR"/>
            </a:pPr>
            <a:endParaRPr lang="en-GB" sz="2000" dirty="0">
              <a:solidFill>
                <a:sysClr val="windowText" lastClr="000000"/>
              </a:solidFill>
            </a:endParaRPr>
          </a:p>
          <a:p>
            <a:pPr marL="457200" indent="-457200">
              <a:buAutoNum type="arabicParenR"/>
            </a:pPr>
            <a:endParaRPr lang="en-GB" sz="2000" dirty="0">
              <a:solidFill>
                <a:sysClr val="windowText" lastClr="000000"/>
              </a:solidFill>
            </a:endParaRPr>
          </a:p>
          <a:p>
            <a:pPr marL="457200" indent="-457200">
              <a:buAutoNum type="arabicParenR"/>
            </a:pPr>
            <a:endParaRPr lang="en-GB" sz="2000" dirty="0">
              <a:solidFill>
                <a:sysClr val="windowText" lastClr="000000"/>
              </a:solidFill>
            </a:endParaRPr>
          </a:p>
          <a:p>
            <a:pPr marL="457200" indent="-457200">
              <a:buAutoNum type="arabicParenR"/>
            </a:pPr>
            <a:endParaRPr lang="en-GB" sz="2000" dirty="0">
              <a:solidFill>
                <a:sysClr val="windowText" lastClr="000000"/>
              </a:solidFill>
            </a:endParaRPr>
          </a:p>
          <a:p>
            <a:pPr marL="457200" indent="-457200">
              <a:buAutoNum type="arabicParenR"/>
            </a:pPr>
            <a:endParaRPr lang="en-GB" sz="2000" dirty="0">
              <a:solidFill>
                <a:sysClr val="windowText" lastClr="000000"/>
              </a:solidFill>
            </a:endParaRPr>
          </a:p>
          <a:p>
            <a:pPr marL="457200" indent="-457200">
              <a:buAutoNum type="arabicParenR"/>
            </a:pPr>
            <a:endParaRPr lang="en-GB" sz="2000" dirty="0">
              <a:solidFill>
                <a:sysClr val="windowText" lastClr="000000"/>
              </a:solidFill>
            </a:endParaRPr>
          </a:p>
          <a:p>
            <a:pPr marL="457200" indent="-457200">
              <a:buAutoNum type="arabicParenR"/>
            </a:pPr>
            <a:endParaRPr lang="en-GB" sz="2000" dirty="0">
              <a:solidFill>
                <a:sysClr val="windowText" lastClr="000000"/>
              </a:solidFill>
            </a:endParaRPr>
          </a:p>
          <a:p>
            <a:pPr marL="457200" indent="-457200">
              <a:buAutoNum type="arabicParenR"/>
            </a:pPr>
            <a:endParaRPr lang="en-GB" sz="2000" dirty="0">
              <a:solidFill>
                <a:sysClr val="windowText" lastClr="000000"/>
              </a:solidFill>
            </a:endParaRPr>
          </a:p>
          <a:p>
            <a:pPr marL="457200" indent="-457200">
              <a:buAutoNum type="arabicParenR"/>
            </a:pPr>
            <a:endParaRPr lang="en-GB" sz="2000" dirty="0">
              <a:solidFill>
                <a:sysClr val="windowText" lastClr="000000"/>
              </a:solidFill>
            </a:endParaRPr>
          </a:p>
          <a:p>
            <a:pPr marL="457200" indent="-457200">
              <a:buAutoNum type="arabicParenR"/>
            </a:pPr>
            <a:endParaRPr lang="en-GB" sz="2000" dirty="0">
              <a:solidFill>
                <a:sysClr val="windowText" lastClr="000000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8098A3-051D-4D50-888A-F698F5D30D1A}"/>
              </a:ext>
            </a:extLst>
          </p:cNvPr>
          <p:cNvSpPr/>
          <p:nvPr/>
        </p:nvSpPr>
        <p:spPr>
          <a:xfrm>
            <a:off x="8755886" y="3316278"/>
            <a:ext cx="3436114" cy="32644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000" dirty="0">
                <a:solidFill>
                  <a:schemeClr val="tx1"/>
                </a:solidFill>
                <a:latin typeface="+mj-lt"/>
              </a:rPr>
              <a:t>5) Which one is the odd one out?</a:t>
            </a:r>
          </a:p>
          <a:p>
            <a:endParaRPr lang="en-GB" sz="1600" dirty="0">
              <a:solidFill>
                <a:schemeClr val="accent4"/>
              </a:solidFill>
              <a:latin typeface="+mj-lt"/>
            </a:endParaRPr>
          </a:p>
          <a:p>
            <a:r>
              <a:rPr lang="en-GB" sz="1600" b="1" dirty="0">
                <a:solidFill>
                  <a:schemeClr val="accent4"/>
                </a:solidFill>
                <a:latin typeface="+mj-lt"/>
              </a:rPr>
              <a:t>        is the odd one out.</a:t>
            </a:r>
          </a:p>
          <a:p>
            <a:endParaRPr lang="en-GB" sz="1600" b="1" dirty="0">
              <a:solidFill>
                <a:schemeClr val="accent4"/>
              </a:solidFill>
              <a:latin typeface="+mj-lt"/>
            </a:endParaRPr>
          </a:p>
          <a:p>
            <a:endParaRPr lang="en-GB" sz="1600" b="1" dirty="0">
              <a:solidFill>
                <a:schemeClr val="accent4"/>
              </a:solidFill>
              <a:latin typeface="+mj-lt"/>
            </a:endParaRPr>
          </a:p>
          <a:p>
            <a:r>
              <a:rPr lang="en-GB" sz="1600" b="1" dirty="0">
                <a:solidFill>
                  <a:schemeClr val="accent4"/>
                </a:solidFill>
                <a:latin typeface="+mj-lt"/>
              </a:rPr>
              <a:t>      = 0.4 = 40%</a:t>
            </a:r>
          </a:p>
          <a:p>
            <a:endParaRPr lang="en-GB" sz="1600" b="1" dirty="0">
              <a:solidFill>
                <a:schemeClr val="accent4"/>
              </a:solidFill>
              <a:latin typeface="+mj-lt"/>
            </a:endParaRPr>
          </a:p>
          <a:p>
            <a:r>
              <a:rPr lang="en-GB" sz="1600" b="1" dirty="0">
                <a:solidFill>
                  <a:schemeClr val="accent4"/>
                </a:solidFill>
                <a:latin typeface="+mj-lt"/>
              </a:rPr>
              <a:t>The rest are equivalent to o</a:t>
            </a:r>
            <a:r>
              <a:rPr lang="en-GB" sz="1600" b="1" dirty="0">
                <a:solidFill>
                  <a:schemeClr val="accent4"/>
                </a:solidFill>
              </a:rPr>
              <a:t>ne quarter = 0.25 = 25% </a:t>
            </a:r>
            <a:endParaRPr lang="en-GB" sz="1600" dirty="0">
              <a:solidFill>
                <a:schemeClr val="accent4"/>
              </a:solidFill>
              <a:latin typeface="+mj-lt"/>
            </a:endParaRPr>
          </a:p>
          <a:p>
            <a:endParaRPr lang="en-GB" sz="1600" dirty="0">
              <a:solidFill>
                <a:schemeClr val="accent4"/>
              </a:solidFill>
              <a:latin typeface="+mj-lt"/>
            </a:endParaRPr>
          </a:p>
          <a:p>
            <a:endParaRPr lang="en-GB" sz="1600" dirty="0">
              <a:solidFill>
                <a:schemeClr val="accent4"/>
              </a:solidFill>
              <a:latin typeface="+mj-lt"/>
            </a:endParaRPr>
          </a:p>
        </p:txBody>
      </p:sp>
      <p:pic>
        <p:nvPicPr>
          <p:cNvPr id="37" name="table">
            <a:extLst>
              <a:ext uri="{FF2B5EF4-FFF2-40B4-BE49-F238E27FC236}">
                <a16:creationId xmlns:a16="http://schemas.microsoft.com/office/drawing/2014/main" id="{AC845580-FB51-4FC7-9B83-133C7DBEC2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69615" y="4050432"/>
            <a:ext cx="324000" cy="648000"/>
          </a:xfrm>
          <a:prstGeom prst="rect">
            <a:avLst/>
          </a:prstGeom>
        </p:spPr>
      </p:pic>
      <p:pic>
        <p:nvPicPr>
          <p:cNvPr id="38" name="table">
            <a:extLst>
              <a:ext uri="{FF2B5EF4-FFF2-40B4-BE49-F238E27FC236}">
                <a16:creationId xmlns:a16="http://schemas.microsoft.com/office/drawing/2014/main" id="{340E3FBF-64BF-45C3-A2E9-548363231D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69615" y="4757790"/>
            <a:ext cx="324000" cy="648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DB00B6B-F4EF-4715-AEA2-E561F9EE4152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8807" t="50840" r="20183" b="4573"/>
          <a:stretch/>
        </p:blipFill>
        <p:spPr>
          <a:xfrm>
            <a:off x="2150382" y="2144054"/>
            <a:ext cx="2193349" cy="464301"/>
          </a:xfrm>
          <a:prstGeom prst="rect">
            <a:avLst/>
          </a:prstGeom>
        </p:spPr>
      </p:pic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ADDE01D9-DF85-486F-B914-F8070F6220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066341"/>
              </p:ext>
            </p:extLst>
          </p:nvPr>
        </p:nvGraphicFramePr>
        <p:xfrm>
          <a:off x="687639" y="2703195"/>
          <a:ext cx="1364695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4992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  <a:gridCol w="428942">
                  <a:extLst>
                    <a:ext uri="{9D8B030D-6E8A-4147-A177-3AD203B41FA5}">
                      <a16:colId xmlns:a16="http://schemas.microsoft.com/office/drawing/2014/main" val="2228083225"/>
                    </a:ext>
                  </a:extLst>
                </a:gridCol>
                <a:gridCol w="360761">
                  <a:extLst>
                    <a:ext uri="{9D8B030D-6E8A-4147-A177-3AD203B41FA5}">
                      <a16:colId xmlns:a16="http://schemas.microsoft.com/office/drawing/2014/main" val="15817626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accent4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accent4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2200" b="1" dirty="0">
                          <a:solidFill>
                            <a:schemeClr val="accent4"/>
                          </a:solidFill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accent4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accent4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accent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accent4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38A61FEE-7E62-42E0-A4F6-735ACC3D3A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850229"/>
              </p:ext>
            </p:extLst>
          </p:nvPr>
        </p:nvGraphicFramePr>
        <p:xfrm>
          <a:off x="2483273" y="2641949"/>
          <a:ext cx="1364695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4992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  <a:gridCol w="428942">
                  <a:extLst>
                    <a:ext uri="{9D8B030D-6E8A-4147-A177-3AD203B41FA5}">
                      <a16:colId xmlns:a16="http://schemas.microsoft.com/office/drawing/2014/main" val="2228083225"/>
                    </a:ext>
                  </a:extLst>
                </a:gridCol>
                <a:gridCol w="360761">
                  <a:extLst>
                    <a:ext uri="{9D8B030D-6E8A-4147-A177-3AD203B41FA5}">
                      <a16:colId xmlns:a16="http://schemas.microsoft.com/office/drawing/2014/main" val="15817626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accent4"/>
                          </a:solidFill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accent4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2200" b="1" dirty="0">
                          <a:solidFill>
                            <a:schemeClr val="accent4"/>
                          </a:solidFill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accent4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accent4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accent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accent4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FA2C880D-FAA9-433B-85B8-8C8BA43368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42285"/>
              </p:ext>
            </p:extLst>
          </p:nvPr>
        </p:nvGraphicFramePr>
        <p:xfrm>
          <a:off x="504156" y="3765299"/>
          <a:ext cx="1364695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4992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  <a:gridCol w="428942">
                  <a:extLst>
                    <a:ext uri="{9D8B030D-6E8A-4147-A177-3AD203B41FA5}">
                      <a16:colId xmlns:a16="http://schemas.microsoft.com/office/drawing/2014/main" val="2228083225"/>
                    </a:ext>
                  </a:extLst>
                </a:gridCol>
                <a:gridCol w="360761">
                  <a:extLst>
                    <a:ext uri="{9D8B030D-6E8A-4147-A177-3AD203B41FA5}">
                      <a16:colId xmlns:a16="http://schemas.microsoft.com/office/drawing/2014/main" val="15817626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accent4"/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accent4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2200" b="1" dirty="0">
                          <a:solidFill>
                            <a:schemeClr val="accent4"/>
                          </a:solidFill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accent4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accent4"/>
                          </a:solidFill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accent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accent4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EA3E6CC8-79B6-46BD-9590-B30B24A979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462578"/>
              </p:ext>
            </p:extLst>
          </p:nvPr>
        </p:nvGraphicFramePr>
        <p:xfrm>
          <a:off x="2321369" y="3762464"/>
          <a:ext cx="2193349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4130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  <a:gridCol w="689400">
                  <a:extLst>
                    <a:ext uri="{9D8B030D-6E8A-4147-A177-3AD203B41FA5}">
                      <a16:colId xmlns:a16="http://schemas.microsoft.com/office/drawing/2014/main" val="2228083225"/>
                    </a:ext>
                  </a:extLst>
                </a:gridCol>
                <a:gridCol w="579819">
                  <a:extLst>
                    <a:ext uri="{9D8B030D-6E8A-4147-A177-3AD203B41FA5}">
                      <a16:colId xmlns:a16="http://schemas.microsoft.com/office/drawing/2014/main" val="1581762664"/>
                    </a:ext>
                  </a:extLst>
                </a:gridCol>
              </a:tblGrid>
              <a:tr h="238072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accent4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accent4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2200" b="1" dirty="0">
                          <a:solidFill>
                            <a:schemeClr val="accent4"/>
                          </a:solidFill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accent4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42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accent4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accent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accent4"/>
                          </a:solidFill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1CD60DE8-9E14-4DD4-93B5-323E0DF79A80}"/>
              </a:ext>
            </a:extLst>
          </p:cNvPr>
          <p:cNvSpPr/>
          <p:nvPr/>
        </p:nvSpPr>
        <p:spPr>
          <a:xfrm>
            <a:off x="77548" y="2883691"/>
            <a:ext cx="527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ysClr val="windowText" lastClr="000000"/>
                </a:solidFill>
              </a:rPr>
              <a:t>1a)</a:t>
            </a:r>
            <a:endParaRPr lang="en-GB" b="1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CC4E502-6A03-4A1D-A2B2-CC6856B2CC4B}"/>
              </a:ext>
            </a:extLst>
          </p:cNvPr>
          <p:cNvSpPr/>
          <p:nvPr/>
        </p:nvSpPr>
        <p:spPr>
          <a:xfrm>
            <a:off x="157290" y="6022935"/>
            <a:ext cx="538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ysClr val="windowText" lastClr="000000"/>
                </a:solidFill>
              </a:rPr>
              <a:t>1b)</a:t>
            </a:r>
            <a:endParaRPr lang="en-GB" b="1" dirty="0"/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177B5C42-9815-4847-8F64-C40C08394A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513383"/>
              </p:ext>
            </p:extLst>
          </p:nvPr>
        </p:nvGraphicFramePr>
        <p:xfrm>
          <a:off x="746711" y="5670030"/>
          <a:ext cx="1981499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4872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  <a:gridCol w="622812">
                  <a:extLst>
                    <a:ext uri="{9D8B030D-6E8A-4147-A177-3AD203B41FA5}">
                      <a16:colId xmlns:a16="http://schemas.microsoft.com/office/drawing/2014/main" val="2228083225"/>
                    </a:ext>
                  </a:extLst>
                </a:gridCol>
                <a:gridCol w="523815">
                  <a:extLst>
                    <a:ext uri="{9D8B030D-6E8A-4147-A177-3AD203B41FA5}">
                      <a16:colId xmlns:a16="http://schemas.microsoft.com/office/drawing/2014/main" val="1581762664"/>
                    </a:ext>
                  </a:extLst>
                </a:gridCol>
              </a:tblGrid>
              <a:tr h="339543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accent4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accent4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2200" b="1" dirty="0">
                          <a:solidFill>
                            <a:schemeClr val="accent4"/>
                          </a:solidFill>
                          <a:latin typeface="Century Gothic" panose="020B0502020202020204" pitchFamily="34" charset="0"/>
                        </a:rPr>
                        <a:t>=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accent4"/>
                          </a:solidFill>
                          <a:latin typeface="Century Gothic" panose="020B0502020202020204" pitchFamily="34" charset="0"/>
                        </a:rPr>
                        <a:t>30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35128"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accent4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2200" b="1" dirty="0">
                        <a:solidFill>
                          <a:schemeClr val="accent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b="1" dirty="0">
                          <a:solidFill>
                            <a:schemeClr val="accent4"/>
                          </a:solidFill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C352268-BD38-4BEB-A0ED-50DBAC188375}"/>
              </a:ext>
            </a:extLst>
          </p:cNvPr>
          <p:cNvSpPr txBox="1"/>
          <p:nvPr/>
        </p:nvSpPr>
        <p:spPr>
          <a:xfrm>
            <a:off x="2930371" y="5657603"/>
            <a:ext cx="15907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accent4"/>
                </a:solidFill>
              </a:rPr>
              <a:t>are equivalent because they both simplify to ½ 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498DD08-9FAC-40B1-B77F-052E648995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49217" y="2106888"/>
            <a:ext cx="1976495" cy="96189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D024221-2F4A-4E37-B883-868101A78AFC}"/>
              </a:ext>
            </a:extLst>
          </p:cNvPr>
          <p:cNvSpPr/>
          <p:nvPr/>
        </p:nvSpPr>
        <p:spPr>
          <a:xfrm>
            <a:off x="6354237" y="2346745"/>
            <a:ext cx="3722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ysClr val="windowText" lastClr="000000"/>
                </a:solidFill>
              </a:rPr>
              <a:t>&gt;</a:t>
            </a:r>
            <a:endParaRPr lang="en-GB" sz="28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AED6DAD-D51A-46E7-9836-B0B43E81355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424530" y="1723439"/>
            <a:ext cx="2181943" cy="1345343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C55FB714-CF1C-4186-9D35-2F741F672D31}"/>
              </a:ext>
            </a:extLst>
          </p:cNvPr>
          <p:cNvSpPr/>
          <p:nvPr/>
        </p:nvSpPr>
        <p:spPr>
          <a:xfrm>
            <a:off x="4752358" y="3316278"/>
            <a:ext cx="3436113" cy="32821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AutoNum type="arabicParenR" startAt="4"/>
            </a:pPr>
            <a:r>
              <a:rPr lang="en-GB" dirty="0">
                <a:solidFill>
                  <a:schemeClr val="accent4"/>
                </a:solidFill>
              </a:rPr>
              <a:t> , in its simplest  form is                </a:t>
            </a:r>
          </a:p>
          <a:p>
            <a:pPr marL="457200" indent="-457200">
              <a:buAutoNum type="arabicParenR" startAt="4"/>
            </a:pPr>
            <a:endParaRPr lang="en-GB" dirty="0">
              <a:solidFill>
                <a:schemeClr val="accent4"/>
              </a:solidFill>
            </a:endParaRPr>
          </a:p>
          <a:p>
            <a:endParaRPr lang="en-GB" dirty="0">
              <a:solidFill>
                <a:schemeClr val="accent4"/>
              </a:solidFill>
            </a:endParaRPr>
          </a:p>
          <a:p>
            <a:endParaRPr lang="en-GB" dirty="0">
              <a:solidFill>
                <a:schemeClr val="accent4"/>
              </a:solidFill>
            </a:endParaRPr>
          </a:p>
          <a:p>
            <a:r>
              <a:rPr lang="en-GB" b="1" dirty="0">
                <a:solidFill>
                  <a:schemeClr val="accent4"/>
                </a:solidFill>
              </a:rPr>
              <a:t>Yes, I agree. We can divide both the numerator (18) and the denominator (21) by 3…so this gives you            which is the same. </a:t>
            </a:r>
          </a:p>
          <a:p>
            <a:endParaRPr lang="en-GB" dirty="0">
              <a:solidFill>
                <a:schemeClr val="accent4"/>
              </a:solidFill>
            </a:endParaRPr>
          </a:p>
        </p:txBody>
      </p: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3C1EA910-BD4F-42E6-BAE1-C9493D7BE9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027528"/>
              </p:ext>
            </p:extLst>
          </p:nvPr>
        </p:nvGraphicFramePr>
        <p:xfrm>
          <a:off x="4880572" y="3524330"/>
          <a:ext cx="619314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9314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358038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accent4"/>
                          </a:solidFill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358038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accent4"/>
                          </a:solidFill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8BCF6BED-F47D-43E9-948F-1427942655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435227"/>
              </p:ext>
            </p:extLst>
          </p:nvPr>
        </p:nvGraphicFramePr>
        <p:xfrm>
          <a:off x="7796519" y="3457664"/>
          <a:ext cx="520166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16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291274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accent4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291274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accent4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4EFFC92B-D8BA-491A-8BF6-F9731DF630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10112"/>
              </p:ext>
            </p:extLst>
          </p:nvPr>
        </p:nvGraphicFramePr>
        <p:xfrm>
          <a:off x="6466372" y="5509498"/>
          <a:ext cx="520166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166">
                  <a:extLst>
                    <a:ext uri="{9D8B030D-6E8A-4147-A177-3AD203B41FA5}">
                      <a16:colId xmlns:a16="http://schemas.microsoft.com/office/drawing/2014/main" val="1956753164"/>
                    </a:ext>
                  </a:extLst>
                </a:gridCol>
              </a:tblGrid>
              <a:tr h="291274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accent4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47410412"/>
                  </a:ext>
                </a:extLst>
              </a:tr>
              <a:tr h="291274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solidFill>
                            <a:schemeClr val="accent4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9101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534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CD7F506-1C2F-45FB-A0F6-9DC6D91020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7836" y="1"/>
            <a:ext cx="5356485" cy="33147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57442C7-B227-4A73-BDF9-EA1DD4BF77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450" y="3314699"/>
            <a:ext cx="10947815" cy="35433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90FB12F5-9889-4E9E-8260-F03AC5C48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74426"/>
          </a:xfrm>
        </p:spPr>
        <p:txBody>
          <a:bodyPr>
            <a:noAutofit/>
          </a:bodyPr>
          <a:lstStyle/>
          <a:p>
            <a:r>
              <a:rPr lang="en-GB" sz="2000" dirty="0"/>
              <a:t>Try the challenge cards.</a:t>
            </a:r>
          </a:p>
        </p:txBody>
      </p:sp>
    </p:spTree>
    <p:extLst>
      <p:ext uri="{BB962C8B-B14F-4D97-AF65-F5344CB8AC3E}">
        <p14:creationId xmlns:p14="http://schemas.microsoft.com/office/powerpoint/2010/main" val="1071542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C9C77-CBD5-4F23-A817-7353A7F3B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74426"/>
          </a:xfrm>
        </p:spPr>
        <p:txBody>
          <a:bodyPr>
            <a:noAutofit/>
          </a:bodyPr>
          <a:lstStyle/>
          <a:p>
            <a:r>
              <a:rPr lang="en-GB" sz="2000" dirty="0"/>
              <a:t>Print the worksheet out, simplify fractions then colour in to reveal a picture.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C3E128B-190C-4126-A0D1-6A31AC2A2E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460" y="431482"/>
            <a:ext cx="9886950" cy="642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395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22B2534F-92EB-4585-A26D-421CA423C5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16"/>
          <a:stretch/>
        </p:blipFill>
        <p:spPr>
          <a:xfrm>
            <a:off x="104931" y="609511"/>
            <a:ext cx="6096000" cy="7258939"/>
          </a:xfr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9378816D-96F1-4CF5-8419-E83C3FCA4C9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87442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2000" dirty="0"/>
              <a:t>Remember to practise your times tables.</a:t>
            </a:r>
          </a:p>
        </p:txBody>
      </p:sp>
      <p:pic>
        <p:nvPicPr>
          <p:cNvPr id="9" name="Picture 8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06175F76-6225-4AE8-A143-0B6B40B7DF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654818"/>
            <a:ext cx="6096001" cy="6495067"/>
          </a:xfrm>
          <a:prstGeom prst="rect">
            <a:avLst/>
          </a:prstGeom>
        </p:spPr>
      </p:pic>
      <p:pic>
        <p:nvPicPr>
          <p:cNvPr id="7" name="Picture 6" descr="A picture containing food&#10;&#10;Description automatically generated">
            <a:extLst>
              <a:ext uri="{FF2B5EF4-FFF2-40B4-BE49-F238E27FC236}">
                <a16:creationId xmlns:a16="http://schemas.microsoft.com/office/drawing/2014/main" id="{214F98E5-C6D8-4612-82A7-D79AF9F0823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94" r="2881" b="25199"/>
          <a:stretch/>
        </p:blipFill>
        <p:spPr>
          <a:xfrm>
            <a:off x="4854539" y="71886"/>
            <a:ext cx="2071807" cy="879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7354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2643</TotalTime>
  <Words>649</Words>
  <Application>Microsoft Office PowerPoint</Application>
  <PresentationFormat>Widescreen</PresentationFormat>
  <Paragraphs>179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Try the challenge cards.</vt:lpstr>
      <vt:lpstr>Print the worksheet out, simplify fractions then colour in to reveal a picture.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Abigayle Moore</dc:creator>
  <cp:lastModifiedBy>Abigayle Moore</cp:lastModifiedBy>
  <cp:revision>36</cp:revision>
  <dcterms:created xsi:type="dcterms:W3CDTF">2020-06-11T08:26:58Z</dcterms:created>
  <dcterms:modified xsi:type="dcterms:W3CDTF">2020-06-13T11:05:21Z</dcterms:modified>
</cp:coreProperties>
</file>