
<file path=[Content_Types].xml><?xml version="1.0" encoding="utf-8"?>
<Types xmlns="http://schemas.openxmlformats.org/package/2006/content-types">
  <Default ContentType="application/vnd.openxmlformats-officedocument.oleObject" Extension="bin"/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Montserrat Heavy" charset="1" panose="00000A00000000000000"/>
      <p:regular r:id="rId19"/>
    </p:embeddedFont>
    <p:embeddedFont>
      <p:font typeface="Montserrat Medium" charset="1" panose="00000600000000000000"/>
      <p:regular r:id="rId20"/>
    </p:embeddedFont>
    <p:embeddedFont>
      <p:font typeface="Montserrat Bold" charset="1" panose="00000800000000000000"/>
      <p:regular r:id="rId21"/>
    </p:embeddedFont>
    <p:embeddedFont>
      <p:font typeface="Montserrat" charset="1" panose="000005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svg" Type="http://schemas.openxmlformats.org/officeDocument/2006/relationships/image"/><Relationship Id="rId11" Target="../media/image28.png" Type="http://schemas.openxmlformats.org/officeDocument/2006/relationships/image"/><Relationship Id="rId12" Target="../media/image29.svg" Type="http://schemas.openxmlformats.org/officeDocument/2006/relationships/image"/><Relationship Id="rId13" Target="../media/image30.png" Type="http://schemas.openxmlformats.org/officeDocument/2006/relationships/image"/><Relationship Id="rId14" Target="../media/image31.svg" Type="http://schemas.openxmlformats.org/officeDocument/2006/relationships/image"/><Relationship Id="rId15" Target="../media/image32.png" Type="http://schemas.openxmlformats.org/officeDocument/2006/relationships/image"/><Relationship Id="rId16" Target="../media/image33.svg" Type="http://schemas.openxmlformats.org/officeDocument/2006/relationships/image"/><Relationship Id="rId17" Target="../media/image34.png" Type="http://schemas.openxmlformats.org/officeDocument/2006/relationships/image"/><Relationship Id="rId18" Target="../media/image35.svg" Type="http://schemas.openxmlformats.org/officeDocument/2006/relationships/image"/><Relationship Id="rId19" Target="../media/image36.png" Type="http://schemas.openxmlformats.org/officeDocument/2006/relationships/image"/><Relationship Id="rId2" Target="../media/image19.png" Type="http://schemas.openxmlformats.org/officeDocument/2006/relationships/image"/><Relationship Id="rId20" Target="../media/image37.svg" Type="http://schemas.openxmlformats.org/officeDocument/2006/relationships/image"/><Relationship Id="rId3" Target="../media/image20.svg" Type="http://schemas.openxmlformats.org/officeDocument/2006/relationships/image"/><Relationship Id="rId4" Target="../media/image21.pn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png" Type="http://schemas.openxmlformats.org/officeDocument/2006/relationships/image"/><Relationship Id="rId5" Target="../embeddings/oleObject1.bin" Type="http://schemas.openxmlformats.org/officeDocument/2006/relationships/oleObject"/><Relationship Id="rId6" Target="../media/image1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6.jpeg" Type="http://schemas.openxmlformats.org/officeDocument/2006/relationships/image"/><Relationship Id="rId7" Target="../media/VAG0jL3CUmQ.mp4" Type="http://schemas.openxmlformats.org/officeDocument/2006/relationships/video"/><Relationship Id="rId8" Target="../media/VAG0jL3CUmQ.mp4" Type="http://schemas.microsoft.com/office/2007/relationships/media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1356222" cy="7628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56222" cy="762875"/>
            </a:xfrm>
            <a:custGeom>
              <a:avLst/>
              <a:gdLst/>
              <a:ahLst/>
              <a:cxnLst/>
              <a:rect r="r" b="b" t="t" l="l"/>
              <a:pathLst>
                <a:path h="762875" w="1356222">
                  <a:moveTo>
                    <a:pt x="0" y="0"/>
                  </a:moveTo>
                  <a:lnTo>
                    <a:pt x="1356222" y="0"/>
                  </a:lnTo>
                  <a:lnTo>
                    <a:pt x="1356222" y="762875"/>
                  </a:lnTo>
                  <a:lnTo>
                    <a:pt x="0" y="762875"/>
                  </a:lnTo>
                  <a:close/>
                </a:path>
              </a:pathLst>
            </a:custGeom>
            <a:blipFill>
              <a:blip r:embed="rId2"/>
              <a:stretch>
                <a:fillRect l="0" t="-68518" r="0" b="-68518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361658"/>
            <a:chOff x="0" y="0"/>
            <a:chExt cx="4816593" cy="272899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2728996"/>
            </a:xfrm>
            <a:custGeom>
              <a:avLst/>
              <a:gdLst/>
              <a:ahLst/>
              <a:cxnLst/>
              <a:rect r="r" b="b" t="t" l="l"/>
              <a:pathLst>
                <a:path h="2728996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28996"/>
                  </a:lnTo>
                  <a:lnTo>
                    <a:pt x="0" y="2728996"/>
                  </a:lnTo>
                  <a:close/>
                </a:path>
              </a:pathLst>
            </a:custGeom>
            <a:solidFill>
              <a:srgbClr val="000000">
                <a:alpha val="48627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816593" cy="27670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028700" y="7938468"/>
            <a:ext cx="15571305" cy="1186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35"/>
              </a:lnSpc>
            </a:pPr>
            <a:r>
              <a:rPr lang="en-US" b="true" sz="8713" spc="392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YEAR 11 OPEN EVENING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7208015"/>
            <a:ext cx="5470434" cy="740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17"/>
              </a:lnSpc>
            </a:pPr>
            <a:r>
              <a:rPr lang="en-US" b="true" sz="5393" spc="242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WELCOME TO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4675881" y="447188"/>
            <a:ext cx="3011198" cy="1779068"/>
          </a:xfrm>
          <a:custGeom>
            <a:avLst/>
            <a:gdLst/>
            <a:ahLst/>
            <a:cxnLst/>
            <a:rect r="r" b="b" t="t" l="l"/>
            <a:pathLst>
              <a:path h="1779068" w="3011198">
                <a:moveTo>
                  <a:pt x="0" y="0"/>
                </a:moveTo>
                <a:lnTo>
                  <a:pt x="3011198" y="0"/>
                </a:lnTo>
                <a:lnTo>
                  <a:pt x="3011198" y="1779067"/>
                </a:lnTo>
                <a:lnTo>
                  <a:pt x="0" y="17790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74" r="-82598" b="-1574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742241" y="0"/>
            <a:ext cx="6545759" cy="10287000"/>
            <a:chOff x="0" y="0"/>
            <a:chExt cx="565329" cy="8884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65329" cy="888444"/>
            </a:xfrm>
            <a:custGeom>
              <a:avLst/>
              <a:gdLst/>
              <a:ahLst/>
              <a:cxnLst/>
              <a:rect r="r" b="b" t="t" l="l"/>
              <a:pathLst>
                <a:path h="888444" w="565329">
                  <a:moveTo>
                    <a:pt x="0" y="0"/>
                  </a:moveTo>
                  <a:lnTo>
                    <a:pt x="565329" y="0"/>
                  </a:lnTo>
                  <a:lnTo>
                    <a:pt x="565329" y="888444"/>
                  </a:lnTo>
                  <a:lnTo>
                    <a:pt x="0" y="888444"/>
                  </a:lnTo>
                  <a:close/>
                </a:path>
              </a:pathLst>
            </a:custGeom>
            <a:blipFill>
              <a:blip r:embed="rId2"/>
              <a:stretch>
                <a:fillRect l="-67866" t="0" r="-67866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232595" y="1339679"/>
            <a:ext cx="9735408" cy="54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70"/>
              </a:lnSpc>
            </a:pPr>
            <a:r>
              <a:rPr lang="en-US" b="true" sz="4028" spc="181">
                <a:solidFill>
                  <a:srgbClr val="C01F59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ENRICHMENT OPPORTUNITIES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32595" y="1004931"/>
            <a:ext cx="4603628" cy="335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3"/>
              </a:lnSpc>
            </a:pPr>
            <a:r>
              <a:rPr lang="en-US" b="true" sz="2493" spc="112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CLUBS, SOCIETIES AND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4374348"/>
            <a:ext cx="5947238" cy="5355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4916" indent="-272458" lvl="1">
              <a:lnSpc>
                <a:spcPts val="3533"/>
              </a:lnSpc>
              <a:buFont typeface="Arial"/>
              <a:buChar char="•"/>
            </a:pPr>
            <a:r>
              <a:rPr lang="en-US" b="true" sz="25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STEM and competitive</a:t>
            </a:r>
          </a:p>
          <a:p>
            <a:pPr algn="l" marL="544916" indent="-272458" lvl="1">
              <a:lnSpc>
                <a:spcPts val="3533"/>
              </a:lnSpc>
              <a:buFont typeface="Arial"/>
              <a:buChar char="•"/>
            </a:pPr>
            <a:r>
              <a:rPr lang="en-US" b="true" sz="25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applications</a:t>
            </a:r>
          </a:p>
          <a:p>
            <a:pPr algn="l" marL="544916" indent="-272458" lvl="1">
              <a:lnSpc>
                <a:spcPts val="3533"/>
              </a:lnSpc>
              <a:buFont typeface="Arial"/>
              <a:buChar char="•"/>
            </a:pPr>
            <a:r>
              <a:rPr lang="en-US" b="true" sz="25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faculty cup football</a:t>
            </a:r>
          </a:p>
          <a:p>
            <a:pPr algn="l" marL="544916" indent="-272458" lvl="1">
              <a:lnSpc>
                <a:spcPts val="3533"/>
              </a:lnSpc>
              <a:buFont typeface="Arial"/>
              <a:buChar char="•"/>
            </a:pPr>
            <a:r>
              <a:rPr lang="en-US" b="true" sz="25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tournament</a:t>
            </a:r>
          </a:p>
          <a:p>
            <a:pPr algn="l" marL="544916" indent="-272458" lvl="1">
              <a:lnSpc>
                <a:spcPts val="3533"/>
              </a:lnSpc>
              <a:buFont typeface="Arial"/>
              <a:buChar char="•"/>
            </a:pPr>
            <a:r>
              <a:rPr lang="en-US" b="true" sz="25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Arts and crafts</a:t>
            </a:r>
          </a:p>
          <a:p>
            <a:pPr algn="l" marL="544916" indent="-272458" lvl="1">
              <a:lnSpc>
                <a:spcPts val="3533"/>
              </a:lnSpc>
              <a:buFont typeface="Arial"/>
              <a:buChar char="•"/>
            </a:pPr>
            <a:r>
              <a:rPr lang="en-US" b="true" sz="25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Book club</a:t>
            </a:r>
          </a:p>
          <a:p>
            <a:pPr algn="l" marL="544916" indent="-272458" lvl="1">
              <a:lnSpc>
                <a:spcPts val="3533"/>
              </a:lnSpc>
              <a:buFont typeface="Arial"/>
              <a:buChar char="•"/>
            </a:pPr>
            <a:r>
              <a:rPr lang="en-US" b="true" sz="25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Senior choir</a:t>
            </a:r>
          </a:p>
          <a:p>
            <a:pPr algn="l" marL="544916" indent="-272458" lvl="1">
              <a:lnSpc>
                <a:spcPts val="3533"/>
              </a:lnSpc>
              <a:buFont typeface="Arial"/>
              <a:buChar char="•"/>
            </a:pPr>
            <a:r>
              <a:rPr lang="en-US" b="true" sz="25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Competitive and recreational sports</a:t>
            </a:r>
          </a:p>
          <a:p>
            <a:pPr algn="l" marL="544916" indent="-272458" lvl="1">
              <a:lnSpc>
                <a:spcPts val="3533"/>
              </a:lnSpc>
              <a:buFont typeface="Arial"/>
              <a:buChar char="•"/>
            </a:pPr>
            <a:r>
              <a:rPr lang="en-US" b="true" sz="25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Theatre club and school productions</a:t>
            </a:r>
          </a:p>
          <a:p>
            <a:pPr algn="l" marL="544916" indent="-272458" lvl="1">
              <a:lnSpc>
                <a:spcPts val="3533"/>
              </a:lnSpc>
              <a:buFont typeface="Arial"/>
              <a:buChar char="•"/>
            </a:pPr>
            <a:r>
              <a:rPr lang="en-US" b="true" sz="25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Chess club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32595" y="2032187"/>
            <a:ext cx="10022921" cy="1989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4"/>
              </a:lnSpc>
              <a:spcBef>
                <a:spcPct val="0"/>
              </a:spcBef>
            </a:pPr>
            <a:r>
              <a:rPr lang="en-US" sz="228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Sixth form life offers more than just lessons, with a wide range of clubs, societies and enrichment activities to explore interests and develop new skills. From sports and music to debating and student-led societies, these opportunities are a fun way to connect with like-minded people and make lasting friendships.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447106" y="4521305"/>
            <a:ext cx="3520896" cy="4012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4916" indent="-272458" lvl="1">
              <a:lnSpc>
                <a:spcPts val="3533"/>
              </a:lnSpc>
              <a:buFont typeface="Arial"/>
              <a:buChar char="•"/>
            </a:pPr>
            <a:r>
              <a:rPr lang="en-US" b="true" sz="25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Tennis club</a:t>
            </a:r>
          </a:p>
          <a:p>
            <a:pPr algn="l" marL="544916" indent="-272458" lvl="1">
              <a:lnSpc>
                <a:spcPts val="3533"/>
              </a:lnSpc>
              <a:buFont typeface="Arial"/>
              <a:buChar char="•"/>
            </a:pPr>
            <a:r>
              <a:rPr lang="en-US" b="true" sz="25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Debating</a:t>
            </a:r>
          </a:p>
          <a:p>
            <a:pPr algn="l" marL="544916" indent="-272458" lvl="1">
              <a:lnSpc>
                <a:spcPts val="3533"/>
              </a:lnSpc>
              <a:buFont typeface="Arial"/>
              <a:buChar char="•"/>
            </a:pPr>
            <a:r>
              <a:rPr lang="en-US" b="true" sz="25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Foreign film club</a:t>
            </a:r>
          </a:p>
          <a:p>
            <a:pPr algn="l" marL="544916" indent="-272458" lvl="1">
              <a:lnSpc>
                <a:spcPts val="3533"/>
              </a:lnSpc>
              <a:buFont typeface="Arial"/>
              <a:buChar char="•"/>
            </a:pPr>
            <a:r>
              <a:rPr lang="en-US" b="true" sz="25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Italian language</a:t>
            </a:r>
          </a:p>
          <a:p>
            <a:pPr algn="l" marL="544916" indent="-272458" lvl="1">
              <a:lnSpc>
                <a:spcPts val="3533"/>
              </a:lnSpc>
              <a:buFont typeface="Arial"/>
              <a:buChar char="•"/>
            </a:pPr>
            <a:r>
              <a:rPr lang="en-US" b="true" sz="25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and culture</a:t>
            </a:r>
          </a:p>
          <a:p>
            <a:pPr algn="l" marL="544916" indent="-272458" lvl="1">
              <a:lnSpc>
                <a:spcPts val="3533"/>
              </a:lnSpc>
              <a:buFont typeface="Arial"/>
              <a:buChar char="•"/>
            </a:pPr>
            <a:r>
              <a:rPr lang="en-US" b="true" sz="25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Japanese</a:t>
            </a:r>
          </a:p>
          <a:p>
            <a:pPr algn="l" marL="544916" indent="-272458" lvl="1">
              <a:lnSpc>
                <a:spcPts val="3533"/>
              </a:lnSpc>
              <a:buFont typeface="Arial"/>
              <a:buChar char="•"/>
            </a:pPr>
            <a:r>
              <a:rPr lang="en-US" b="true" sz="25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Yoga</a:t>
            </a:r>
          </a:p>
          <a:p>
            <a:pPr algn="l" marL="544916" indent="-272458" lvl="1">
              <a:lnSpc>
                <a:spcPts val="3533"/>
              </a:lnSpc>
              <a:buFont typeface="Arial"/>
              <a:buChar char="•"/>
            </a:pPr>
            <a:r>
              <a:rPr lang="en-US" b="true" sz="25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Life skills</a:t>
            </a:r>
          </a:p>
          <a:p>
            <a:pPr algn="l" marL="544916" indent="-272458" lvl="1">
              <a:lnSpc>
                <a:spcPts val="3533"/>
              </a:lnSpc>
              <a:buFont typeface="Arial"/>
              <a:buChar char="•"/>
            </a:pPr>
            <a:r>
              <a:rPr lang="en-US" b="true" sz="252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Writing group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-1300291" y="5389401"/>
            <a:ext cx="8095205" cy="5960095"/>
          </a:xfrm>
          <a:custGeom>
            <a:avLst/>
            <a:gdLst/>
            <a:ahLst/>
            <a:cxnLst/>
            <a:rect r="r" b="b" t="t" l="l"/>
            <a:pathLst>
              <a:path h="5960095" w="8095205">
                <a:moveTo>
                  <a:pt x="0" y="0"/>
                </a:moveTo>
                <a:lnTo>
                  <a:pt x="8095205" y="0"/>
                </a:lnTo>
                <a:lnTo>
                  <a:pt x="8095205" y="5960095"/>
                </a:lnTo>
                <a:lnTo>
                  <a:pt x="0" y="59600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2817853" cy="10287000"/>
            <a:chOff x="0" y="0"/>
            <a:chExt cx="742151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42151" cy="2709333"/>
            </a:xfrm>
            <a:custGeom>
              <a:avLst/>
              <a:gdLst/>
              <a:ahLst/>
              <a:cxnLst/>
              <a:rect r="r" b="b" t="t" l="l"/>
              <a:pathLst>
                <a:path h="2709333" w="742151">
                  <a:moveTo>
                    <a:pt x="0" y="0"/>
                  </a:moveTo>
                  <a:lnTo>
                    <a:pt x="742151" y="0"/>
                  </a:lnTo>
                  <a:lnTo>
                    <a:pt x="74215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01F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742151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2255394"/>
            <a:ext cx="7735074" cy="6068322"/>
            <a:chOff x="0" y="0"/>
            <a:chExt cx="1011407" cy="79346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11407" cy="793469"/>
            </a:xfrm>
            <a:custGeom>
              <a:avLst/>
              <a:gdLst/>
              <a:ahLst/>
              <a:cxnLst/>
              <a:rect r="r" b="b" t="t" l="l"/>
              <a:pathLst>
                <a:path h="793469" w="1011407">
                  <a:moveTo>
                    <a:pt x="0" y="0"/>
                  </a:moveTo>
                  <a:lnTo>
                    <a:pt x="1011407" y="0"/>
                  </a:lnTo>
                  <a:lnTo>
                    <a:pt x="1011407" y="793469"/>
                  </a:lnTo>
                  <a:lnTo>
                    <a:pt x="0" y="793469"/>
                  </a:lnTo>
                  <a:close/>
                </a:path>
              </a:pathLst>
            </a:custGeom>
            <a:blipFill>
              <a:blip r:embed="rId2"/>
              <a:stretch>
                <a:fillRect l="-16783" t="0" r="-967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9880489" y="2534808"/>
            <a:ext cx="7595092" cy="6790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3"/>
              </a:lnSpc>
            </a:pPr>
            <a:r>
              <a:rPr lang="en-US" sz="2295" b="true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 Ivo’s Sixth Form Leadership Council is a peer-elected group of student representatives who work with staff, house councils, and the whole-school student council to enhance student life, address issues, and plan events. Two Head Students, appointed annually through a competitive process, lead the Council and support committees run by other representatives, ensuring student ideas are acted upon. </a:t>
            </a:r>
          </a:p>
          <a:p>
            <a:pPr algn="l">
              <a:lnSpc>
                <a:spcPts val="3213"/>
              </a:lnSpc>
            </a:pPr>
          </a:p>
          <a:p>
            <a:pPr algn="l">
              <a:lnSpc>
                <a:spcPts val="3213"/>
              </a:lnSpc>
              <a:spcBef>
                <a:spcPct val="0"/>
              </a:spcBef>
            </a:pPr>
            <a:r>
              <a:rPr lang="en-US" b="true" sz="2295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Members help shape the school environment, develop leadership skills, and contribute to charitable and whole-school events like Pink Day and the annual charity day. House Captains also sit on the Council, strengthening ties with the House system and providing role models for younger students.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880489" y="1468222"/>
            <a:ext cx="9735408" cy="54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70"/>
              </a:lnSpc>
            </a:pPr>
            <a:r>
              <a:rPr lang="en-US" b="true" sz="4028" spc="181">
                <a:solidFill>
                  <a:srgbClr val="C01F59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LEADERSHIP COUNCIL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880489" y="1133475"/>
            <a:ext cx="4603628" cy="335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43"/>
              </a:lnSpc>
            </a:pPr>
            <a:r>
              <a:rPr lang="en-US" b="true" sz="2493" spc="112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STUDENT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5184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111048">
            <a:off x="-596308" y="-3355057"/>
            <a:ext cx="16247237" cy="16186309"/>
          </a:xfrm>
          <a:custGeom>
            <a:avLst/>
            <a:gdLst/>
            <a:ahLst/>
            <a:cxnLst/>
            <a:rect r="r" b="b" t="t" l="l"/>
            <a:pathLst>
              <a:path h="16186309" w="16247237">
                <a:moveTo>
                  <a:pt x="0" y="0"/>
                </a:moveTo>
                <a:lnTo>
                  <a:pt x="16247237" y="0"/>
                </a:lnTo>
                <a:lnTo>
                  <a:pt x="16247237" y="16186309"/>
                </a:lnTo>
                <a:lnTo>
                  <a:pt x="0" y="1618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18985" y="4738823"/>
            <a:ext cx="404677" cy="404677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46761" lIns="46761" bIns="46761" rIns="46761"/>
            <a:lstStyle/>
            <a:p>
              <a:pPr algn="ctr">
                <a:lnSpc>
                  <a:spcPts val="1268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 flipV="true">
            <a:off x="1333133" y="3385500"/>
            <a:ext cx="601000" cy="1550302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454345" y="1152032"/>
            <a:ext cx="3714645" cy="2481891"/>
            <a:chOff x="0" y="0"/>
            <a:chExt cx="977728" cy="65325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77728" cy="653256"/>
            </a:xfrm>
            <a:custGeom>
              <a:avLst/>
              <a:gdLst/>
              <a:ahLst/>
              <a:cxnLst/>
              <a:rect r="r" b="b" t="t" l="l"/>
              <a:pathLst>
                <a:path h="653256" w="977728">
                  <a:moveTo>
                    <a:pt x="79198" y="0"/>
                  </a:moveTo>
                  <a:lnTo>
                    <a:pt x="898530" y="0"/>
                  </a:lnTo>
                  <a:cubicBezTo>
                    <a:pt x="942270" y="0"/>
                    <a:pt x="977728" y="35458"/>
                    <a:pt x="977728" y="79198"/>
                  </a:cubicBezTo>
                  <a:lnTo>
                    <a:pt x="977728" y="574058"/>
                  </a:lnTo>
                  <a:cubicBezTo>
                    <a:pt x="977728" y="595063"/>
                    <a:pt x="969384" y="615207"/>
                    <a:pt x="954532" y="630060"/>
                  </a:cubicBezTo>
                  <a:cubicBezTo>
                    <a:pt x="939679" y="644912"/>
                    <a:pt x="919535" y="653256"/>
                    <a:pt x="898530" y="653256"/>
                  </a:cubicBezTo>
                  <a:lnTo>
                    <a:pt x="79198" y="653256"/>
                  </a:lnTo>
                  <a:cubicBezTo>
                    <a:pt x="35458" y="653256"/>
                    <a:pt x="0" y="617798"/>
                    <a:pt x="0" y="574058"/>
                  </a:cubicBezTo>
                  <a:lnTo>
                    <a:pt x="0" y="79198"/>
                  </a:lnTo>
                  <a:cubicBezTo>
                    <a:pt x="0" y="35458"/>
                    <a:pt x="35458" y="0"/>
                    <a:pt x="791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19050"/>
              <a:ext cx="977728" cy="634206"/>
            </a:xfrm>
            <a:prstGeom prst="rect">
              <a:avLst/>
            </a:prstGeom>
          </p:spPr>
          <p:txBody>
            <a:bodyPr anchor="ctr" rtlCol="false" tIns="46761" lIns="46761" bIns="46761" rIns="46761"/>
            <a:lstStyle/>
            <a:p>
              <a:pPr algn="ctr">
                <a:lnSpc>
                  <a:spcPts val="1268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595174" y="6521528"/>
            <a:ext cx="4267697" cy="3341196"/>
            <a:chOff x="0" y="0"/>
            <a:chExt cx="1268620" cy="99320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68620" cy="993207"/>
            </a:xfrm>
            <a:custGeom>
              <a:avLst/>
              <a:gdLst/>
              <a:ahLst/>
              <a:cxnLst/>
              <a:rect r="r" b="b" t="t" l="l"/>
              <a:pathLst>
                <a:path h="993207" w="1268620">
                  <a:moveTo>
                    <a:pt x="68935" y="0"/>
                  </a:moveTo>
                  <a:lnTo>
                    <a:pt x="1199685" y="0"/>
                  </a:lnTo>
                  <a:cubicBezTo>
                    <a:pt x="1237757" y="0"/>
                    <a:pt x="1268620" y="30863"/>
                    <a:pt x="1268620" y="68935"/>
                  </a:cubicBezTo>
                  <a:lnTo>
                    <a:pt x="1268620" y="924273"/>
                  </a:lnTo>
                  <a:cubicBezTo>
                    <a:pt x="1268620" y="942555"/>
                    <a:pt x="1261357" y="960089"/>
                    <a:pt x="1248429" y="973017"/>
                  </a:cubicBezTo>
                  <a:cubicBezTo>
                    <a:pt x="1235502" y="985945"/>
                    <a:pt x="1217968" y="993207"/>
                    <a:pt x="1199685" y="993207"/>
                  </a:cubicBezTo>
                  <a:lnTo>
                    <a:pt x="68935" y="993207"/>
                  </a:lnTo>
                  <a:cubicBezTo>
                    <a:pt x="30863" y="993207"/>
                    <a:pt x="0" y="962344"/>
                    <a:pt x="0" y="924273"/>
                  </a:cubicBezTo>
                  <a:lnTo>
                    <a:pt x="0" y="68935"/>
                  </a:lnTo>
                  <a:cubicBezTo>
                    <a:pt x="0" y="50652"/>
                    <a:pt x="7263" y="33118"/>
                    <a:pt x="20191" y="20191"/>
                  </a:cubicBezTo>
                  <a:cubicBezTo>
                    <a:pt x="33118" y="7263"/>
                    <a:pt x="50652" y="0"/>
                    <a:pt x="6893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19050"/>
              <a:ext cx="1268620" cy="974157"/>
            </a:xfrm>
            <a:prstGeom prst="rect">
              <a:avLst/>
            </a:prstGeom>
          </p:spPr>
          <p:txBody>
            <a:bodyPr anchor="ctr" rtlCol="false" tIns="46761" lIns="46761" bIns="46761" rIns="46761"/>
            <a:lstStyle/>
            <a:p>
              <a:pPr algn="ctr">
                <a:lnSpc>
                  <a:spcPts val="1268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633163" y="5055732"/>
            <a:ext cx="358320" cy="358320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46761" lIns="46761" bIns="46761" rIns="46761"/>
            <a:lstStyle/>
            <a:p>
              <a:pPr algn="ctr">
                <a:lnSpc>
                  <a:spcPts val="1268"/>
                </a:lnSpc>
              </a:pPr>
            </a:p>
          </p:txBody>
        </p:sp>
      </p:grpSp>
      <p:sp>
        <p:nvSpPr>
          <p:cNvPr name="AutoShape 16" id="16"/>
          <p:cNvSpPr/>
          <p:nvPr/>
        </p:nvSpPr>
        <p:spPr>
          <a:xfrm>
            <a:off x="1823665" y="5413699"/>
            <a:ext cx="167818" cy="2645653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7" id="17"/>
          <p:cNvGrpSpPr/>
          <p:nvPr/>
        </p:nvGrpSpPr>
        <p:grpSpPr>
          <a:xfrm rot="0">
            <a:off x="8524636" y="434820"/>
            <a:ext cx="3572654" cy="2879880"/>
            <a:chOff x="0" y="0"/>
            <a:chExt cx="966674" cy="77922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66675" cy="779227"/>
            </a:xfrm>
            <a:custGeom>
              <a:avLst/>
              <a:gdLst/>
              <a:ahLst/>
              <a:cxnLst/>
              <a:rect r="r" b="b" t="t" l="l"/>
              <a:pathLst>
                <a:path h="779227" w="966675">
                  <a:moveTo>
                    <a:pt x="82346" y="0"/>
                  </a:moveTo>
                  <a:lnTo>
                    <a:pt x="884329" y="0"/>
                  </a:lnTo>
                  <a:cubicBezTo>
                    <a:pt x="906168" y="0"/>
                    <a:pt x="927113" y="8676"/>
                    <a:pt x="942556" y="24119"/>
                  </a:cubicBezTo>
                  <a:cubicBezTo>
                    <a:pt x="957999" y="39561"/>
                    <a:pt x="966675" y="60506"/>
                    <a:pt x="966675" y="82346"/>
                  </a:cubicBezTo>
                  <a:lnTo>
                    <a:pt x="966675" y="696881"/>
                  </a:lnTo>
                  <a:cubicBezTo>
                    <a:pt x="966675" y="742359"/>
                    <a:pt x="929807" y="779227"/>
                    <a:pt x="884329" y="779227"/>
                  </a:cubicBezTo>
                  <a:lnTo>
                    <a:pt x="82346" y="779227"/>
                  </a:lnTo>
                  <a:cubicBezTo>
                    <a:pt x="36867" y="779227"/>
                    <a:pt x="0" y="742359"/>
                    <a:pt x="0" y="696881"/>
                  </a:cubicBezTo>
                  <a:lnTo>
                    <a:pt x="0" y="82346"/>
                  </a:lnTo>
                  <a:cubicBezTo>
                    <a:pt x="0" y="36867"/>
                    <a:pt x="36867" y="0"/>
                    <a:pt x="823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19050"/>
              <a:ext cx="966674" cy="760177"/>
            </a:xfrm>
            <a:prstGeom prst="rect">
              <a:avLst/>
            </a:prstGeom>
          </p:spPr>
          <p:txBody>
            <a:bodyPr anchor="ctr" rtlCol="false" tIns="46761" lIns="46761" bIns="46761" rIns="46761"/>
            <a:lstStyle/>
            <a:p>
              <a:pPr algn="ctr">
                <a:lnSpc>
                  <a:spcPts val="1268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8639904" y="1093686"/>
            <a:ext cx="3342119" cy="205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7"/>
              </a:lnSpc>
              <a:spcBef>
                <a:spcPct val="0"/>
              </a:spcBef>
            </a:pPr>
            <a:r>
              <a:rPr lang="en-US" b="true" sz="2289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 Ivo Academy application deadline (in line with most other providers) (*​Non CAP schools differ in some cases)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0203563" y="3929671"/>
            <a:ext cx="393659" cy="393659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46761" lIns="46761" bIns="46761" rIns="46761"/>
            <a:lstStyle/>
            <a:p>
              <a:pPr algn="ctr">
                <a:lnSpc>
                  <a:spcPts val="1268"/>
                </a:lnSpc>
              </a:pPr>
            </a:p>
          </p:txBody>
        </p:sp>
      </p:grpSp>
      <p:sp>
        <p:nvSpPr>
          <p:cNvPr name="AutoShape 24" id="24"/>
          <p:cNvSpPr/>
          <p:nvPr/>
        </p:nvSpPr>
        <p:spPr>
          <a:xfrm flipH="true" flipV="true">
            <a:off x="10000280" y="3151086"/>
            <a:ext cx="325394" cy="793262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5" id="25"/>
          <p:cNvGrpSpPr/>
          <p:nvPr/>
        </p:nvGrpSpPr>
        <p:grpSpPr>
          <a:xfrm rot="0">
            <a:off x="10725953" y="7470342"/>
            <a:ext cx="3457071" cy="1838828"/>
            <a:chOff x="0" y="0"/>
            <a:chExt cx="914002" cy="486161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914002" cy="486161"/>
            </a:xfrm>
            <a:custGeom>
              <a:avLst/>
              <a:gdLst/>
              <a:ahLst/>
              <a:cxnLst/>
              <a:rect r="r" b="b" t="t" l="l"/>
              <a:pathLst>
                <a:path h="486161" w="914002">
                  <a:moveTo>
                    <a:pt x="85099" y="0"/>
                  </a:moveTo>
                  <a:lnTo>
                    <a:pt x="828903" y="0"/>
                  </a:lnTo>
                  <a:cubicBezTo>
                    <a:pt x="875902" y="0"/>
                    <a:pt x="914002" y="38100"/>
                    <a:pt x="914002" y="85099"/>
                  </a:cubicBezTo>
                  <a:lnTo>
                    <a:pt x="914002" y="401062"/>
                  </a:lnTo>
                  <a:cubicBezTo>
                    <a:pt x="914002" y="423632"/>
                    <a:pt x="905037" y="445277"/>
                    <a:pt x="889077" y="461236"/>
                  </a:cubicBezTo>
                  <a:cubicBezTo>
                    <a:pt x="873118" y="477195"/>
                    <a:pt x="851473" y="486161"/>
                    <a:pt x="828903" y="486161"/>
                  </a:cubicBezTo>
                  <a:lnTo>
                    <a:pt x="85099" y="486161"/>
                  </a:lnTo>
                  <a:cubicBezTo>
                    <a:pt x="62529" y="486161"/>
                    <a:pt x="40884" y="477195"/>
                    <a:pt x="24925" y="461236"/>
                  </a:cubicBezTo>
                  <a:cubicBezTo>
                    <a:pt x="8966" y="445277"/>
                    <a:pt x="0" y="423632"/>
                    <a:pt x="0" y="401062"/>
                  </a:cubicBezTo>
                  <a:lnTo>
                    <a:pt x="0" y="85099"/>
                  </a:lnTo>
                  <a:cubicBezTo>
                    <a:pt x="0" y="62529"/>
                    <a:pt x="8966" y="40884"/>
                    <a:pt x="24925" y="24925"/>
                  </a:cubicBezTo>
                  <a:cubicBezTo>
                    <a:pt x="40884" y="8966"/>
                    <a:pt x="62529" y="0"/>
                    <a:pt x="8509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19050"/>
              <a:ext cx="914002" cy="467111"/>
            </a:xfrm>
            <a:prstGeom prst="rect">
              <a:avLst/>
            </a:prstGeom>
          </p:spPr>
          <p:txBody>
            <a:bodyPr anchor="ctr" rtlCol="false" tIns="46761" lIns="46761" bIns="46761" rIns="46761"/>
            <a:lstStyle/>
            <a:p>
              <a:pPr algn="ctr">
                <a:lnSpc>
                  <a:spcPts val="1268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2418529" y="5667383"/>
            <a:ext cx="402875" cy="381070"/>
            <a:chOff x="0" y="0"/>
            <a:chExt cx="812800" cy="768807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768807"/>
            </a:xfrm>
            <a:custGeom>
              <a:avLst/>
              <a:gdLst/>
              <a:ahLst/>
              <a:cxnLst/>
              <a:rect r="r" b="b" t="t" l="l"/>
              <a:pathLst>
                <a:path h="768807" w="812800">
                  <a:moveTo>
                    <a:pt x="406400" y="0"/>
                  </a:moveTo>
                  <a:cubicBezTo>
                    <a:pt x="181951" y="0"/>
                    <a:pt x="0" y="172103"/>
                    <a:pt x="0" y="384404"/>
                  </a:cubicBezTo>
                  <a:cubicBezTo>
                    <a:pt x="0" y="596704"/>
                    <a:pt x="181951" y="768807"/>
                    <a:pt x="406400" y="768807"/>
                  </a:cubicBezTo>
                  <a:cubicBezTo>
                    <a:pt x="630849" y="768807"/>
                    <a:pt x="812800" y="596704"/>
                    <a:pt x="812800" y="384404"/>
                  </a:cubicBezTo>
                  <a:cubicBezTo>
                    <a:pt x="812800" y="17210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91126"/>
              <a:ext cx="660400" cy="605606"/>
            </a:xfrm>
            <a:prstGeom prst="rect">
              <a:avLst/>
            </a:prstGeom>
          </p:spPr>
          <p:txBody>
            <a:bodyPr anchor="ctr" rtlCol="false" tIns="46761" lIns="46761" bIns="46761" rIns="46761"/>
            <a:lstStyle/>
            <a:p>
              <a:pPr algn="ctr">
                <a:lnSpc>
                  <a:spcPts val="1268"/>
                </a:lnSpc>
              </a:pPr>
            </a:p>
          </p:txBody>
        </p:sp>
      </p:grpSp>
      <p:sp>
        <p:nvSpPr>
          <p:cNvPr name="AutoShape 31" id="31"/>
          <p:cNvSpPr/>
          <p:nvPr/>
        </p:nvSpPr>
        <p:spPr>
          <a:xfrm>
            <a:off x="12619966" y="6048453"/>
            <a:ext cx="0" cy="1726285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2" id="32"/>
          <p:cNvSpPr/>
          <p:nvPr/>
        </p:nvSpPr>
        <p:spPr>
          <a:xfrm flipH="false" flipV="false" rot="-620904">
            <a:off x="281017" y="628263"/>
            <a:ext cx="885767" cy="1047538"/>
          </a:xfrm>
          <a:custGeom>
            <a:avLst/>
            <a:gdLst/>
            <a:ahLst/>
            <a:cxnLst/>
            <a:rect r="r" b="b" t="t" l="l"/>
            <a:pathLst>
              <a:path h="1047538" w="885767">
                <a:moveTo>
                  <a:pt x="0" y="0"/>
                </a:moveTo>
                <a:lnTo>
                  <a:pt x="885766" y="0"/>
                </a:lnTo>
                <a:lnTo>
                  <a:pt x="885766" y="1047538"/>
                </a:lnTo>
                <a:lnTo>
                  <a:pt x="0" y="1047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-454659">
            <a:off x="10240947" y="7395684"/>
            <a:ext cx="846217" cy="623027"/>
          </a:xfrm>
          <a:custGeom>
            <a:avLst/>
            <a:gdLst/>
            <a:ahLst/>
            <a:cxnLst/>
            <a:rect r="r" b="b" t="t" l="l"/>
            <a:pathLst>
              <a:path h="623027" w="846217">
                <a:moveTo>
                  <a:pt x="0" y="0"/>
                </a:moveTo>
                <a:lnTo>
                  <a:pt x="846217" y="0"/>
                </a:lnTo>
                <a:lnTo>
                  <a:pt x="846217" y="623027"/>
                </a:lnTo>
                <a:lnTo>
                  <a:pt x="0" y="6230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331289" y="6460308"/>
            <a:ext cx="855712" cy="768001"/>
          </a:xfrm>
          <a:custGeom>
            <a:avLst/>
            <a:gdLst/>
            <a:ahLst/>
            <a:cxnLst/>
            <a:rect r="r" b="b" t="t" l="l"/>
            <a:pathLst>
              <a:path h="768001" w="855712">
                <a:moveTo>
                  <a:pt x="0" y="0"/>
                </a:moveTo>
                <a:lnTo>
                  <a:pt x="855712" y="0"/>
                </a:lnTo>
                <a:lnTo>
                  <a:pt x="855712" y="768001"/>
                </a:lnTo>
                <a:lnTo>
                  <a:pt x="0" y="7680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1353984" y="153927"/>
            <a:ext cx="696858" cy="812662"/>
          </a:xfrm>
          <a:custGeom>
            <a:avLst/>
            <a:gdLst/>
            <a:ahLst/>
            <a:cxnLst/>
            <a:rect r="r" b="b" t="t" l="l"/>
            <a:pathLst>
              <a:path h="812662" w="696858">
                <a:moveTo>
                  <a:pt x="0" y="0"/>
                </a:moveTo>
                <a:lnTo>
                  <a:pt x="696858" y="0"/>
                </a:lnTo>
                <a:lnTo>
                  <a:pt x="696858" y="812662"/>
                </a:lnTo>
                <a:lnTo>
                  <a:pt x="0" y="8126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6" id="36"/>
          <p:cNvGrpSpPr/>
          <p:nvPr/>
        </p:nvGrpSpPr>
        <p:grpSpPr>
          <a:xfrm rot="0">
            <a:off x="6211502" y="7814009"/>
            <a:ext cx="3798101" cy="2206154"/>
            <a:chOff x="0" y="0"/>
            <a:chExt cx="1129028" cy="655804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1129028" cy="655804"/>
            </a:xfrm>
            <a:custGeom>
              <a:avLst/>
              <a:gdLst/>
              <a:ahLst/>
              <a:cxnLst/>
              <a:rect r="r" b="b" t="t" l="l"/>
              <a:pathLst>
                <a:path h="655804" w="1129028">
                  <a:moveTo>
                    <a:pt x="77458" y="0"/>
                  </a:moveTo>
                  <a:lnTo>
                    <a:pt x="1051570" y="0"/>
                  </a:lnTo>
                  <a:cubicBezTo>
                    <a:pt x="1094349" y="0"/>
                    <a:pt x="1129028" y="34679"/>
                    <a:pt x="1129028" y="77458"/>
                  </a:cubicBezTo>
                  <a:lnTo>
                    <a:pt x="1129028" y="578346"/>
                  </a:lnTo>
                  <a:cubicBezTo>
                    <a:pt x="1129028" y="621125"/>
                    <a:pt x="1094349" y="655804"/>
                    <a:pt x="1051570" y="655804"/>
                  </a:cubicBezTo>
                  <a:lnTo>
                    <a:pt x="77458" y="655804"/>
                  </a:lnTo>
                  <a:cubicBezTo>
                    <a:pt x="34679" y="655804"/>
                    <a:pt x="0" y="621125"/>
                    <a:pt x="0" y="578346"/>
                  </a:cubicBezTo>
                  <a:lnTo>
                    <a:pt x="0" y="77458"/>
                  </a:lnTo>
                  <a:cubicBezTo>
                    <a:pt x="0" y="34679"/>
                    <a:pt x="34679" y="0"/>
                    <a:pt x="774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19050"/>
              <a:ext cx="1129028" cy="636754"/>
            </a:xfrm>
            <a:prstGeom prst="rect">
              <a:avLst/>
            </a:prstGeom>
          </p:spPr>
          <p:txBody>
            <a:bodyPr anchor="ctr" rtlCol="false" tIns="46761" lIns="46761" bIns="46761" rIns="46761"/>
            <a:lstStyle/>
            <a:p>
              <a:pPr algn="ctr">
                <a:lnSpc>
                  <a:spcPts val="1268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5560706" y="6552989"/>
            <a:ext cx="358320" cy="358320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46761" lIns="46761" bIns="46761" rIns="46761"/>
            <a:lstStyle/>
            <a:p>
              <a:pPr algn="ctr">
                <a:lnSpc>
                  <a:spcPts val="1268"/>
                </a:lnSpc>
              </a:pPr>
            </a:p>
          </p:txBody>
        </p:sp>
      </p:grpSp>
      <p:sp>
        <p:nvSpPr>
          <p:cNvPr name="AutoShape 42" id="42"/>
          <p:cNvSpPr/>
          <p:nvPr/>
        </p:nvSpPr>
        <p:spPr>
          <a:xfrm>
            <a:off x="5839366" y="6881162"/>
            <a:ext cx="871360" cy="1304975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3" id="43"/>
          <p:cNvSpPr/>
          <p:nvPr/>
        </p:nvSpPr>
        <p:spPr>
          <a:xfrm flipH="false" flipV="false" rot="-670643">
            <a:off x="6147555" y="7600180"/>
            <a:ext cx="616711" cy="740592"/>
          </a:xfrm>
          <a:custGeom>
            <a:avLst/>
            <a:gdLst/>
            <a:ahLst/>
            <a:cxnLst/>
            <a:rect r="r" b="b" t="t" l="l"/>
            <a:pathLst>
              <a:path h="740592" w="616711">
                <a:moveTo>
                  <a:pt x="0" y="0"/>
                </a:moveTo>
                <a:lnTo>
                  <a:pt x="616711" y="0"/>
                </a:lnTo>
                <a:lnTo>
                  <a:pt x="616711" y="740592"/>
                </a:lnTo>
                <a:lnTo>
                  <a:pt x="0" y="740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4" id="44"/>
          <p:cNvGrpSpPr/>
          <p:nvPr/>
        </p:nvGrpSpPr>
        <p:grpSpPr>
          <a:xfrm rot="0">
            <a:off x="6616862" y="6460308"/>
            <a:ext cx="404677" cy="404677"/>
            <a:chOff x="0" y="0"/>
            <a:chExt cx="812800" cy="8128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46761" lIns="46761" bIns="46761" rIns="46761"/>
            <a:lstStyle/>
            <a:p>
              <a:pPr algn="ctr">
                <a:lnSpc>
                  <a:spcPts val="1268"/>
                </a:lnSpc>
              </a:pPr>
            </a:p>
          </p:txBody>
        </p:sp>
      </p:grpSp>
      <p:sp>
        <p:nvSpPr>
          <p:cNvPr name="AutoShape 47" id="47"/>
          <p:cNvSpPr/>
          <p:nvPr/>
        </p:nvSpPr>
        <p:spPr>
          <a:xfrm flipH="true" flipV="true">
            <a:off x="6081623" y="5412655"/>
            <a:ext cx="737578" cy="1047652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8" id="48"/>
          <p:cNvGrpSpPr/>
          <p:nvPr/>
        </p:nvGrpSpPr>
        <p:grpSpPr>
          <a:xfrm rot="0">
            <a:off x="4619492" y="2600475"/>
            <a:ext cx="3714645" cy="3052050"/>
            <a:chOff x="0" y="0"/>
            <a:chExt cx="977728" cy="803327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977728" cy="803327"/>
            </a:xfrm>
            <a:custGeom>
              <a:avLst/>
              <a:gdLst/>
              <a:ahLst/>
              <a:cxnLst/>
              <a:rect r="r" b="b" t="t" l="l"/>
              <a:pathLst>
                <a:path h="803327" w="977728">
                  <a:moveTo>
                    <a:pt x="79198" y="0"/>
                  </a:moveTo>
                  <a:lnTo>
                    <a:pt x="898530" y="0"/>
                  </a:lnTo>
                  <a:cubicBezTo>
                    <a:pt x="942270" y="0"/>
                    <a:pt x="977728" y="35458"/>
                    <a:pt x="977728" y="79198"/>
                  </a:cubicBezTo>
                  <a:lnTo>
                    <a:pt x="977728" y="724129"/>
                  </a:lnTo>
                  <a:cubicBezTo>
                    <a:pt x="977728" y="745134"/>
                    <a:pt x="969384" y="765278"/>
                    <a:pt x="954532" y="780131"/>
                  </a:cubicBezTo>
                  <a:cubicBezTo>
                    <a:pt x="939679" y="794983"/>
                    <a:pt x="919535" y="803327"/>
                    <a:pt x="898530" y="803327"/>
                  </a:cubicBezTo>
                  <a:lnTo>
                    <a:pt x="79198" y="803327"/>
                  </a:lnTo>
                  <a:cubicBezTo>
                    <a:pt x="35458" y="803327"/>
                    <a:pt x="0" y="767869"/>
                    <a:pt x="0" y="724129"/>
                  </a:cubicBezTo>
                  <a:lnTo>
                    <a:pt x="0" y="79198"/>
                  </a:lnTo>
                  <a:cubicBezTo>
                    <a:pt x="0" y="35458"/>
                    <a:pt x="35458" y="0"/>
                    <a:pt x="791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0" id="50"/>
            <p:cNvSpPr txBox="true"/>
            <p:nvPr/>
          </p:nvSpPr>
          <p:spPr>
            <a:xfrm>
              <a:off x="0" y="19050"/>
              <a:ext cx="977728" cy="784277"/>
            </a:xfrm>
            <a:prstGeom prst="rect">
              <a:avLst/>
            </a:prstGeom>
          </p:spPr>
          <p:txBody>
            <a:bodyPr anchor="ctr" rtlCol="false" tIns="46761" lIns="46761" bIns="46761" rIns="46761"/>
            <a:lstStyle/>
            <a:p>
              <a:pPr algn="ctr">
                <a:lnSpc>
                  <a:spcPts val="1268"/>
                </a:lnSpc>
              </a:pPr>
            </a:p>
          </p:txBody>
        </p:sp>
      </p:grpSp>
      <p:sp>
        <p:nvSpPr>
          <p:cNvPr name="Freeform 51" id="51"/>
          <p:cNvSpPr/>
          <p:nvPr/>
        </p:nvSpPr>
        <p:spPr>
          <a:xfrm flipH="false" flipV="false" rot="0">
            <a:off x="4329543" y="2392978"/>
            <a:ext cx="753548" cy="753548"/>
          </a:xfrm>
          <a:custGeom>
            <a:avLst/>
            <a:gdLst/>
            <a:ahLst/>
            <a:cxnLst/>
            <a:rect r="r" b="b" t="t" l="l"/>
            <a:pathLst>
              <a:path h="753548" w="753548">
                <a:moveTo>
                  <a:pt x="0" y="0"/>
                </a:moveTo>
                <a:lnTo>
                  <a:pt x="753548" y="0"/>
                </a:lnTo>
                <a:lnTo>
                  <a:pt x="753548" y="753547"/>
                </a:lnTo>
                <a:lnTo>
                  <a:pt x="0" y="7535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14618321" y="6061152"/>
            <a:ext cx="3457071" cy="3657265"/>
            <a:chOff x="0" y="0"/>
            <a:chExt cx="914002" cy="966931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914002" cy="966931"/>
            </a:xfrm>
            <a:custGeom>
              <a:avLst/>
              <a:gdLst/>
              <a:ahLst/>
              <a:cxnLst/>
              <a:rect r="r" b="b" t="t" l="l"/>
              <a:pathLst>
                <a:path h="966931" w="914002">
                  <a:moveTo>
                    <a:pt x="85099" y="0"/>
                  </a:moveTo>
                  <a:lnTo>
                    <a:pt x="828903" y="0"/>
                  </a:lnTo>
                  <a:cubicBezTo>
                    <a:pt x="875902" y="0"/>
                    <a:pt x="914002" y="38100"/>
                    <a:pt x="914002" y="85099"/>
                  </a:cubicBezTo>
                  <a:lnTo>
                    <a:pt x="914002" y="881832"/>
                  </a:lnTo>
                  <a:cubicBezTo>
                    <a:pt x="914002" y="904401"/>
                    <a:pt x="905037" y="926047"/>
                    <a:pt x="889077" y="942006"/>
                  </a:cubicBezTo>
                  <a:cubicBezTo>
                    <a:pt x="873118" y="957965"/>
                    <a:pt x="851473" y="966931"/>
                    <a:pt x="828903" y="966931"/>
                  </a:cubicBezTo>
                  <a:lnTo>
                    <a:pt x="85099" y="966931"/>
                  </a:lnTo>
                  <a:cubicBezTo>
                    <a:pt x="62529" y="966931"/>
                    <a:pt x="40884" y="957965"/>
                    <a:pt x="24925" y="942006"/>
                  </a:cubicBezTo>
                  <a:cubicBezTo>
                    <a:pt x="8966" y="926047"/>
                    <a:pt x="0" y="904401"/>
                    <a:pt x="0" y="881832"/>
                  </a:cubicBezTo>
                  <a:lnTo>
                    <a:pt x="0" y="85099"/>
                  </a:lnTo>
                  <a:cubicBezTo>
                    <a:pt x="0" y="62529"/>
                    <a:pt x="8966" y="40884"/>
                    <a:pt x="24925" y="24925"/>
                  </a:cubicBezTo>
                  <a:cubicBezTo>
                    <a:pt x="40884" y="8966"/>
                    <a:pt x="62529" y="0"/>
                    <a:pt x="8509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4" id="54"/>
            <p:cNvSpPr txBox="true"/>
            <p:nvPr/>
          </p:nvSpPr>
          <p:spPr>
            <a:xfrm>
              <a:off x="0" y="19050"/>
              <a:ext cx="914002" cy="947881"/>
            </a:xfrm>
            <a:prstGeom prst="rect">
              <a:avLst/>
            </a:prstGeom>
          </p:spPr>
          <p:txBody>
            <a:bodyPr anchor="ctr" rtlCol="false" tIns="46761" lIns="46761" bIns="46761" rIns="46761"/>
            <a:lstStyle/>
            <a:p>
              <a:pPr algn="ctr">
                <a:lnSpc>
                  <a:spcPts val="1268"/>
                </a:lnSpc>
              </a:pPr>
            </a:p>
          </p:txBody>
        </p:sp>
      </p:grpSp>
      <p:grpSp>
        <p:nvGrpSpPr>
          <p:cNvPr name="Group 55" id="55"/>
          <p:cNvGrpSpPr/>
          <p:nvPr/>
        </p:nvGrpSpPr>
        <p:grpSpPr>
          <a:xfrm rot="0">
            <a:off x="13238145" y="5413699"/>
            <a:ext cx="402875" cy="381070"/>
            <a:chOff x="0" y="0"/>
            <a:chExt cx="812800" cy="768807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812800" cy="768807"/>
            </a:xfrm>
            <a:custGeom>
              <a:avLst/>
              <a:gdLst/>
              <a:ahLst/>
              <a:cxnLst/>
              <a:rect r="r" b="b" t="t" l="l"/>
              <a:pathLst>
                <a:path h="768807" w="812800">
                  <a:moveTo>
                    <a:pt x="406400" y="0"/>
                  </a:moveTo>
                  <a:cubicBezTo>
                    <a:pt x="181951" y="0"/>
                    <a:pt x="0" y="172103"/>
                    <a:pt x="0" y="384404"/>
                  </a:cubicBezTo>
                  <a:cubicBezTo>
                    <a:pt x="0" y="596704"/>
                    <a:pt x="181951" y="768807"/>
                    <a:pt x="406400" y="768807"/>
                  </a:cubicBezTo>
                  <a:cubicBezTo>
                    <a:pt x="630849" y="768807"/>
                    <a:pt x="812800" y="596704"/>
                    <a:pt x="812800" y="384404"/>
                  </a:cubicBezTo>
                  <a:cubicBezTo>
                    <a:pt x="812800" y="172103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7" id="57"/>
            <p:cNvSpPr txBox="true"/>
            <p:nvPr/>
          </p:nvSpPr>
          <p:spPr>
            <a:xfrm>
              <a:off x="76200" y="91126"/>
              <a:ext cx="660400" cy="605606"/>
            </a:xfrm>
            <a:prstGeom prst="rect">
              <a:avLst/>
            </a:prstGeom>
          </p:spPr>
          <p:txBody>
            <a:bodyPr anchor="ctr" rtlCol="false" tIns="46761" lIns="46761" bIns="46761" rIns="46761"/>
            <a:lstStyle/>
            <a:p>
              <a:pPr algn="ctr">
                <a:lnSpc>
                  <a:spcPts val="1268"/>
                </a:lnSpc>
              </a:pPr>
            </a:p>
          </p:txBody>
        </p:sp>
      </p:grpSp>
      <p:sp>
        <p:nvSpPr>
          <p:cNvPr name="AutoShape 58" id="58"/>
          <p:cNvSpPr/>
          <p:nvPr/>
        </p:nvSpPr>
        <p:spPr>
          <a:xfrm>
            <a:off x="13557725" y="5758574"/>
            <a:ext cx="1252058" cy="1635675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9" id="59"/>
          <p:cNvSpPr/>
          <p:nvPr/>
        </p:nvSpPr>
        <p:spPr>
          <a:xfrm flipH="false" flipV="false" rot="0">
            <a:off x="14308852" y="5906977"/>
            <a:ext cx="1001864" cy="825172"/>
          </a:xfrm>
          <a:custGeom>
            <a:avLst/>
            <a:gdLst/>
            <a:ahLst/>
            <a:cxnLst/>
            <a:rect r="r" b="b" t="t" l="l"/>
            <a:pathLst>
              <a:path h="825172" w="1001864">
                <a:moveTo>
                  <a:pt x="0" y="0"/>
                </a:moveTo>
                <a:lnTo>
                  <a:pt x="1001864" y="0"/>
                </a:lnTo>
                <a:lnTo>
                  <a:pt x="1001864" y="825172"/>
                </a:lnTo>
                <a:lnTo>
                  <a:pt x="0" y="8251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0" id="60"/>
          <p:cNvGrpSpPr/>
          <p:nvPr/>
        </p:nvGrpSpPr>
        <p:grpSpPr>
          <a:xfrm rot="0">
            <a:off x="15453665" y="1643258"/>
            <a:ext cx="2558203" cy="1671442"/>
            <a:chOff x="0" y="0"/>
            <a:chExt cx="692188" cy="452252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692188" cy="452252"/>
            </a:xfrm>
            <a:custGeom>
              <a:avLst/>
              <a:gdLst/>
              <a:ahLst/>
              <a:cxnLst/>
              <a:rect r="r" b="b" t="t" l="l"/>
              <a:pathLst>
                <a:path h="452252" w="692188">
                  <a:moveTo>
                    <a:pt x="115000" y="0"/>
                  </a:moveTo>
                  <a:lnTo>
                    <a:pt x="577189" y="0"/>
                  </a:lnTo>
                  <a:cubicBezTo>
                    <a:pt x="640701" y="0"/>
                    <a:pt x="692188" y="51487"/>
                    <a:pt x="692188" y="115000"/>
                  </a:cubicBezTo>
                  <a:lnTo>
                    <a:pt x="692188" y="337252"/>
                  </a:lnTo>
                  <a:cubicBezTo>
                    <a:pt x="692188" y="400765"/>
                    <a:pt x="640701" y="452252"/>
                    <a:pt x="577189" y="452252"/>
                  </a:cubicBezTo>
                  <a:lnTo>
                    <a:pt x="115000" y="452252"/>
                  </a:lnTo>
                  <a:cubicBezTo>
                    <a:pt x="51487" y="452252"/>
                    <a:pt x="0" y="400765"/>
                    <a:pt x="0" y="337252"/>
                  </a:cubicBezTo>
                  <a:lnTo>
                    <a:pt x="0" y="115000"/>
                  </a:lnTo>
                  <a:cubicBezTo>
                    <a:pt x="0" y="51487"/>
                    <a:pt x="51487" y="0"/>
                    <a:pt x="11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2" id="62"/>
            <p:cNvSpPr txBox="true"/>
            <p:nvPr/>
          </p:nvSpPr>
          <p:spPr>
            <a:xfrm>
              <a:off x="0" y="19050"/>
              <a:ext cx="692188" cy="433202"/>
            </a:xfrm>
            <a:prstGeom prst="rect">
              <a:avLst/>
            </a:prstGeom>
          </p:spPr>
          <p:txBody>
            <a:bodyPr anchor="ctr" rtlCol="false" tIns="46761" lIns="46761" bIns="46761" rIns="46761"/>
            <a:lstStyle/>
            <a:p>
              <a:pPr algn="ctr">
                <a:lnSpc>
                  <a:spcPts val="1268"/>
                </a:lnSpc>
              </a:pPr>
            </a:p>
          </p:txBody>
        </p:sp>
      </p:grpSp>
      <p:sp>
        <p:nvSpPr>
          <p:cNvPr name="TextBox 63" id="63"/>
          <p:cNvSpPr txBox="true"/>
          <p:nvPr/>
        </p:nvSpPr>
        <p:spPr>
          <a:xfrm rot="0">
            <a:off x="15672844" y="2392978"/>
            <a:ext cx="2119846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67"/>
              </a:lnSpc>
              <a:spcBef>
                <a:spcPct val="0"/>
              </a:spcBef>
            </a:pPr>
            <a:r>
              <a:rPr lang="en-US" b="true" sz="2389">
                <a:solidFill>
                  <a:srgbClr val="1518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GCSE Results day</a:t>
            </a:r>
          </a:p>
        </p:txBody>
      </p:sp>
      <p:grpSp>
        <p:nvGrpSpPr>
          <p:cNvPr name="Group 64" id="64"/>
          <p:cNvGrpSpPr/>
          <p:nvPr/>
        </p:nvGrpSpPr>
        <p:grpSpPr>
          <a:xfrm rot="0">
            <a:off x="16512334" y="4033729"/>
            <a:ext cx="393659" cy="393659"/>
            <a:chOff x="0" y="0"/>
            <a:chExt cx="812800" cy="812800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6" id="66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46761" lIns="46761" bIns="46761" rIns="46761"/>
            <a:lstStyle/>
            <a:p>
              <a:pPr algn="ctr">
                <a:lnSpc>
                  <a:spcPts val="1268"/>
                </a:lnSpc>
              </a:pPr>
            </a:p>
          </p:txBody>
        </p:sp>
      </p:grpSp>
      <p:sp>
        <p:nvSpPr>
          <p:cNvPr name="AutoShape 67" id="67"/>
          <p:cNvSpPr/>
          <p:nvPr/>
        </p:nvSpPr>
        <p:spPr>
          <a:xfrm flipH="true" flipV="true">
            <a:off x="16535706" y="3116878"/>
            <a:ext cx="143162" cy="919169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8" id="68"/>
          <p:cNvSpPr/>
          <p:nvPr/>
        </p:nvSpPr>
        <p:spPr>
          <a:xfrm flipH="false" flipV="false" rot="1194113">
            <a:off x="17243231" y="1414161"/>
            <a:ext cx="986221" cy="632974"/>
          </a:xfrm>
          <a:custGeom>
            <a:avLst/>
            <a:gdLst/>
            <a:ahLst/>
            <a:cxnLst/>
            <a:rect r="r" b="b" t="t" l="l"/>
            <a:pathLst>
              <a:path h="632974" w="986221">
                <a:moveTo>
                  <a:pt x="0" y="0"/>
                </a:moveTo>
                <a:lnTo>
                  <a:pt x="986220" y="0"/>
                </a:lnTo>
                <a:lnTo>
                  <a:pt x="986220" y="632974"/>
                </a:lnTo>
                <a:lnTo>
                  <a:pt x="0" y="63297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9" id="69"/>
          <p:cNvGrpSpPr/>
          <p:nvPr/>
        </p:nvGrpSpPr>
        <p:grpSpPr>
          <a:xfrm rot="0">
            <a:off x="12451954" y="464352"/>
            <a:ext cx="2516907" cy="2734896"/>
            <a:chOff x="0" y="0"/>
            <a:chExt cx="681015" cy="739997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0" y="0"/>
              <a:ext cx="681015" cy="739997"/>
            </a:xfrm>
            <a:custGeom>
              <a:avLst/>
              <a:gdLst/>
              <a:ahLst/>
              <a:cxnLst/>
              <a:rect r="r" b="b" t="t" l="l"/>
              <a:pathLst>
                <a:path h="739997" w="681015">
                  <a:moveTo>
                    <a:pt x="116887" y="0"/>
                  </a:moveTo>
                  <a:lnTo>
                    <a:pt x="564128" y="0"/>
                  </a:lnTo>
                  <a:cubicBezTo>
                    <a:pt x="595128" y="0"/>
                    <a:pt x="624859" y="12315"/>
                    <a:pt x="646779" y="34235"/>
                  </a:cubicBezTo>
                  <a:cubicBezTo>
                    <a:pt x="668700" y="56156"/>
                    <a:pt x="681015" y="85886"/>
                    <a:pt x="681015" y="116887"/>
                  </a:cubicBezTo>
                  <a:lnTo>
                    <a:pt x="681015" y="623111"/>
                  </a:lnTo>
                  <a:cubicBezTo>
                    <a:pt x="681015" y="687665"/>
                    <a:pt x="628683" y="739997"/>
                    <a:pt x="564128" y="739997"/>
                  </a:cubicBezTo>
                  <a:lnTo>
                    <a:pt x="116887" y="739997"/>
                  </a:lnTo>
                  <a:cubicBezTo>
                    <a:pt x="52332" y="739997"/>
                    <a:pt x="0" y="687665"/>
                    <a:pt x="0" y="623111"/>
                  </a:cubicBezTo>
                  <a:lnTo>
                    <a:pt x="0" y="116887"/>
                  </a:lnTo>
                  <a:cubicBezTo>
                    <a:pt x="0" y="52332"/>
                    <a:pt x="52332" y="0"/>
                    <a:pt x="1168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1" id="71"/>
            <p:cNvSpPr txBox="true"/>
            <p:nvPr/>
          </p:nvSpPr>
          <p:spPr>
            <a:xfrm>
              <a:off x="0" y="19050"/>
              <a:ext cx="681015" cy="720947"/>
            </a:xfrm>
            <a:prstGeom prst="rect">
              <a:avLst/>
            </a:prstGeom>
          </p:spPr>
          <p:txBody>
            <a:bodyPr anchor="ctr" rtlCol="false" tIns="46761" lIns="46761" bIns="46761" rIns="46761"/>
            <a:lstStyle/>
            <a:p>
              <a:pPr algn="ctr">
                <a:lnSpc>
                  <a:spcPts val="1268"/>
                </a:lnSpc>
              </a:pPr>
            </a:p>
          </p:txBody>
        </p:sp>
      </p:grpSp>
      <p:sp>
        <p:nvSpPr>
          <p:cNvPr name="TextBox 72" id="72"/>
          <p:cNvSpPr txBox="true"/>
          <p:nvPr/>
        </p:nvSpPr>
        <p:spPr>
          <a:xfrm rot="0">
            <a:off x="12668156" y="1188412"/>
            <a:ext cx="2084504" cy="1714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7"/>
              </a:lnSpc>
              <a:spcBef>
                <a:spcPct val="0"/>
              </a:spcBef>
            </a:pPr>
            <a:r>
              <a:rPr lang="en-US" b="true" sz="2289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Year 11 into 12 Sixth Form summer induction days. </a:t>
            </a:r>
          </a:p>
        </p:txBody>
      </p:sp>
      <p:grpSp>
        <p:nvGrpSpPr>
          <p:cNvPr name="Group 73" id="73"/>
          <p:cNvGrpSpPr/>
          <p:nvPr/>
        </p:nvGrpSpPr>
        <p:grpSpPr>
          <a:xfrm rot="0">
            <a:off x="13247361" y="4167276"/>
            <a:ext cx="393659" cy="393659"/>
            <a:chOff x="0" y="0"/>
            <a:chExt cx="812800" cy="812800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5" id="75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46761" lIns="46761" bIns="46761" rIns="46761"/>
            <a:lstStyle/>
            <a:p>
              <a:pPr algn="ctr">
                <a:lnSpc>
                  <a:spcPts val="1268"/>
                </a:lnSpc>
              </a:pPr>
            </a:p>
          </p:txBody>
        </p:sp>
      </p:grpSp>
      <p:sp>
        <p:nvSpPr>
          <p:cNvPr name="AutoShape 76" id="76"/>
          <p:cNvSpPr/>
          <p:nvPr/>
        </p:nvSpPr>
        <p:spPr>
          <a:xfrm flipV="true">
            <a:off x="13453937" y="2902912"/>
            <a:ext cx="62695" cy="1264601"/>
          </a:xfrm>
          <a:prstGeom prst="line">
            <a:avLst/>
          </a:prstGeom>
          <a:ln cap="flat" w="2857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7" id="77"/>
          <p:cNvSpPr/>
          <p:nvPr/>
        </p:nvSpPr>
        <p:spPr>
          <a:xfrm flipH="false" flipV="false" rot="0">
            <a:off x="14348476" y="153927"/>
            <a:ext cx="962239" cy="914127"/>
          </a:xfrm>
          <a:custGeom>
            <a:avLst/>
            <a:gdLst/>
            <a:ahLst/>
            <a:cxnLst/>
            <a:rect r="r" b="b" t="t" l="l"/>
            <a:pathLst>
              <a:path h="914127" w="962239">
                <a:moveTo>
                  <a:pt x="0" y="0"/>
                </a:moveTo>
                <a:lnTo>
                  <a:pt x="962240" y="0"/>
                </a:lnTo>
                <a:lnTo>
                  <a:pt x="962240" y="914127"/>
                </a:lnTo>
                <a:lnTo>
                  <a:pt x="0" y="91412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8" id="78"/>
          <p:cNvSpPr txBox="true"/>
          <p:nvPr/>
        </p:nvSpPr>
        <p:spPr>
          <a:xfrm rot="0">
            <a:off x="10852871" y="7750814"/>
            <a:ext cx="3203236" cy="390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2"/>
              </a:lnSpc>
              <a:spcBef>
                <a:spcPct val="0"/>
              </a:spcBef>
            </a:pPr>
            <a:r>
              <a:rPr lang="en-US" b="true" sz="2568">
                <a:solidFill>
                  <a:srgbClr val="15184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14 JAN - 13 FEB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814185" y="1937700"/>
            <a:ext cx="2927052" cy="1447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0"/>
              </a:lnSpc>
              <a:spcBef>
                <a:spcPct val="0"/>
              </a:spcBef>
            </a:pPr>
            <a:r>
              <a:rPr lang="en-US" b="true" sz="24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Publicat</a:t>
            </a:r>
            <a:r>
              <a:rPr lang="en-US" b="true" sz="24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ion of </a:t>
            </a:r>
            <a:r>
              <a:rPr lang="en-US" b="true" sz="24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</a:t>
            </a:r>
            <a:r>
              <a:rPr lang="en-US" b="true" sz="24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</a:t>
            </a:r>
            <a:r>
              <a:rPr lang="en-US" b="true" sz="24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sp</a:t>
            </a:r>
            <a:r>
              <a:rPr lang="en-US" b="true" sz="24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ec</a:t>
            </a:r>
            <a:r>
              <a:rPr lang="en-US" b="true" sz="24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tu</a:t>
            </a:r>
            <a:r>
              <a:rPr lang="en-US" b="true" sz="24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 and </a:t>
            </a:r>
            <a:r>
              <a:rPr lang="en-US" b="true" sz="24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Six</a:t>
            </a:r>
            <a:r>
              <a:rPr lang="en-US" b="true" sz="24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 </a:t>
            </a:r>
            <a:r>
              <a:rPr lang="en-US" b="true" sz="24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</a:t>
            </a:r>
            <a:r>
              <a:rPr lang="en-US" b="true" sz="24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orm</a:t>
            </a:r>
            <a:r>
              <a:rPr lang="en-US" b="true" sz="24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Op</a:t>
            </a:r>
            <a:r>
              <a:rPr lang="en-US" b="true" sz="24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</a:t>
            </a:r>
            <a:r>
              <a:rPr lang="en-US" b="true" sz="24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</a:t>
            </a:r>
            <a:r>
              <a:rPr lang="en-US" b="true" sz="24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b="true" sz="24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Ev</a:t>
            </a:r>
            <a:r>
              <a:rPr lang="en-US" b="true" sz="24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</a:t>
            </a:r>
            <a:r>
              <a:rPr lang="en-US" b="true" sz="24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</a:t>
            </a:r>
            <a:r>
              <a:rPr lang="en-US" b="true" sz="24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</a:t>
            </a:r>
            <a:r>
              <a:rPr lang="en-US" b="true" sz="24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g.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723900" y="1321073"/>
            <a:ext cx="3217562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4"/>
              </a:lnSpc>
              <a:spcBef>
                <a:spcPct val="0"/>
              </a:spcBef>
            </a:pPr>
            <a:r>
              <a:rPr lang="en-US" b="true" sz="2678">
                <a:solidFill>
                  <a:srgbClr val="15184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02 OCTOBER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11001244" y="8265164"/>
            <a:ext cx="2906489" cy="800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1"/>
              </a:lnSpc>
              <a:spcBef>
                <a:spcPct val="0"/>
              </a:spcBef>
            </a:pPr>
            <a:r>
              <a:rPr lang="en-US" b="true" sz="2626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Applic</a:t>
            </a:r>
            <a:r>
              <a:rPr lang="en-US" b="true" sz="2626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ant consultation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8775651" y="657225"/>
            <a:ext cx="3070625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4"/>
              </a:lnSpc>
              <a:spcBef>
                <a:spcPct val="0"/>
              </a:spcBef>
            </a:pPr>
            <a:r>
              <a:rPr lang="en-US" b="true" sz="2479">
                <a:solidFill>
                  <a:srgbClr val="15184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13 JANUARY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984371" y="6818734"/>
            <a:ext cx="3580137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74"/>
              </a:lnSpc>
              <a:spcBef>
                <a:spcPct val="0"/>
              </a:spcBef>
            </a:pPr>
            <a:r>
              <a:rPr lang="en-US" b="true" sz="2728">
                <a:solidFill>
                  <a:srgbClr val="15184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03 - 13  OCTOBER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893536" y="7333084"/>
            <a:ext cx="3670973" cy="212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6"/>
              </a:lnSpc>
            </a:pPr>
            <a:r>
              <a:rPr lang="en-US" b="true" sz="2346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Year 11 assembly, explaining the “Initial thoughts form” and  My Choice 16 tutorial and slideshow presentation by Year 11 team/tutors 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6722700" y="8057055"/>
            <a:ext cx="2848983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4"/>
              </a:lnSpc>
              <a:spcBef>
                <a:spcPct val="0"/>
              </a:spcBef>
            </a:pPr>
            <a:r>
              <a:rPr lang="en-US" b="true" sz="2528">
                <a:solidFill>
                  <a:srgbClr val="15184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10 OCTOBER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6377299" y="8652877"/>
            <a:ext cx="3466507" cy="1066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6"/>
              </a:lnSpc>
            </a:pPr>
            <a:r>
              <a:rPr lang="en-US" b="true" sz="2346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Deadline for completing the “Initial thoughts form” 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4839667" y="3412405"/>
            <a:ext cx="3245928" cy="2000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80"/>
              </a:lnSpc>
              <a:spcBef>
                <a:spcPct val="0"/>
              </a:spcBef>
            </a:pPr>
            <a:r>
              <a:rPr lang="en-US" b="true" sz="22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Publication of option blocks for 2026 entry. M</a:t>
            </a:r>
            <a:r>
              <a:rPr lang="en-US" b="true" sz="22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ee</a:t>
            </a:r>
            <a:r>
              <a:rPr lang="en-US" b="true" sz="22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</a:t>
            </a:r>
            <a:r>
              <a:rPr lang="en-US" b="true" sz="22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w</a:t>
            </a:r>
            <a:r>
              <a:rPr lang="en-US" b="true" sz="22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</a:t>
            </a:r>
            <a:r>
              <a:rPr lang="en-US" b="true" sz="22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 stude</a:t>
            </a:r>
            <a:r>
              <a:rPr lang="en-US" b="true" sz="22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nts</a:t>
            </a:r>
            <a:r>
              <a:rPr lang="en-US" b="true" sz="22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info</a:t>
            </a:r>
            <a:r>
              <a:rPr lang="en-US" b="true" sz="22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rmally if chosen subject combinations appear problematic.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4868033" y="2807616"/>
            <a:ext cx="3217562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4"/>
              </a:lnSpc>
              <a:spcBef>
                <a:spcPct val="0"/>
              </a:spcBef>
            </a:pPr>
            <a:r>
              <a:rPr lang="en-US" b="true" sz="2478">
                <a:solidFill>
                  <a:srgbClr val="15184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WB 20 OCTOBER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4745239" y="6399844"/>
            <a:ext cx="3203236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2"/>
              </a:lnSpc>
              <a:spcBef>
                <a:spcPct val="0"/>
              </a:spcBef>
            </a:pPr>
            <a:r>
              <a:rPr lang="en-US" b="true" sz="2668">
                <a:solidFill>
                  <a:srgbClr val="15184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14 JAN - 13 FEB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4809784" y="6941699"/>
            <a:ext cx="3138691" cy="2466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1"/>
              </a:lnSpc>
            </a:pPr>
            <a:r>
              <a:rPr lang="en-US" sz="2326" b="true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Sixth form offer letters sent out. </a:t>
            </a:r>
          </a:p>
          <a:p>
            <a:pPr algn="ctr">
              <a:lnSpc>
                <a:spcPts val="2791"/>
              </a:lnSpc>
              <a:spcBef>
                <a:spcPct val="0"/>
              </a:spcBef>
            </a:pPr>
            <a:r>
              <a:rPr lang="en-US" b="true" sz="2326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School commitment to courses th</a:t>
            </a:r>
            <a:r>
              <a:rPr lang="en-US" b="true" sz="2326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at will run (except if </a:t>
            </a:r>
            <a:r>
              <a:rPr lang="en-US" b="true" sz="2326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</a:t>
            </a:r>
            <a:r>
              <a:rPr lang="en-US" b="true" sz="2326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ere are significant change</a:t>
            </a:r>
            <a:r>
              <a:rPr lang="en-US" b="true" sz="2326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s), published.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15237112" y="1937700"/>
            <a:ext cx="3070625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54"/>
              </a:lnSpc>
              <a:spcBef>
                <a:spcPct val="0"/>
              </a:spcBef>
            </a:pPr>
            <a:r>
              <a:rPr lang="en-US" b="true" sz="2379">
                <a:solidFill>
                  <a:srgbClr val="15184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20 AUGUST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12193294" y="719283"/>
            <a:ext cx="3070625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4"/>
              </a:lnSpc>
              <a:spcBef>
                <a:spcPct val="0"/>
              </a:spcBef>
            </a:pPr>
            <a:r>
              <a:rPr lang="en-US" b="true" sz="2479">
                <a:solidFill>
                  <a:srgbClr val="15184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JUNE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48384" y="7522898"/>
            <a:ext cx="9775249" cy="2015085"/>
            <a:chOff x="0" y="0"/>
            <a:chExt cx="2574551" cy="53072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74551" cy="530722"/>
            </a:xfrm>
            <a:custGeom>
              <a:avLst/>
              <a:gdLst/>
              <a:ahLst/>
              <a:cxnLst/>
              <a:rect r="r" b="b" t="t" l="l"/>
              <a:pathLst>
                <a:path h="530722" w="2574551">
                  <a:moveTo>
                    <a:pt x="0" y="0"/>
                  </a:moveTo>
                  <a:lnTo>
                    <a:pt x="2574551" y="0"/>
                  </a:lnTo>
                  <a:lnTo>
                    <a:pt x="2574551" y="530722"/>
                  </a:lnTo>
                  <a:lnTo>
                    <a:pt x="0" y="530722"/>
                  </a:lnTo>
                  <a:close/>
                </a:path>
              </a:pathLst>
            </a:custGeom>
            <a:solidFill>
              <a:srgbClr val="C01F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574551" cy="5688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1085850"/>
            <a:ext cx="9735408" cy="54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70"/>
              </a:lnSpc>
            </a:pPr>
            <a:r>
              <a:rPr lang="en-US" b="true" sz="4028" spc="181">
                <a:solidFill>
                  <a:srgbClr val="C01F59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FIND OUT MORE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8308238"/>
            <a:ext cx="8618307" cy="492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566" spc="16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HAVE A GREAT EVENING!</a:t>
            </a:r>
          </a:p>
        </p:txBody>
      </p:sp>
      <p:sp>
        <p:nvSpPr>
          <p:cNvPr name="AutoShape 7" id="7"/>
          <p:cNvSpPr/>
          <p:nvPr/>
        </p:nvSpPr>
        <p:spPr>
          <a:xfrm flipV="true">
            <a:off x="9942224" y="35"/>
            <a:ext cx="19050" cy="1028700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3096303" y="419876"/>
            <a:ext cx="4435917" cy="4435917"/>
          </a:xfrm>
          <a:custGeom>
            <a:avLst/>
            <a:gdLst/>
            <a:ahLst/>
            <a:cxnLst/>
            <a:rect r="r" b="b" t="t" l="l"/>
            <a:pathLst>
              <a:path h="4435917" w="4435917">
                <a:moveTo>
                  <a:pt x="0" y="0"/>
                </a:moveTo>
                <a:lnTo>
                  <a:pt x="4435918" y="0"/>
                </a:lnTo>
                <a:lnTo>
                  <a:pt x="4435918" y="4435918"/>
                </a:lnTo>
                <a:lnTo>
                  <a:pt x="0" y="44359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863802"/>
            <a:ext cx="8637357" cy="5354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1"/>
              </a:lnSpc>
            </a:pPr>
            <a:r>
              <a:rPr lang="en-US" sz="2550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Ask the experts​</a:t>
            </a:r>
          </a:p>
          <a:p>
            <a:pPr algn="l">
              <a:lnSpc>
                <a:spcPts val="3571"/>
              </a:lnSpc>
            </a:pPr>
            <a:r>
              <a:rPr lang="en-US" sz="255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Please ask our students and staff as many questions as possible – they are the experts on our school.​</a:t>
            </a:r>
          </a:p>
          <a:p>
            <a:pPr algn="l">
              <a:lnSpc>
                <a:spcPts val="3571"/>
              </a:lnSpc>
            </a:pPr>
          </a:p>
          <a:p>
            <a:pPr algn="l">
              <a:lnSpc>
                <a:spcPts val="3571"/>
              </a:lnSpc>
              <a:spcBef>
                <a:spcPct val="0"/>
              </a:spcBef>
            </a:pPr>
            <a:r>
              <a:rPr lang="en-US" b="true" sz="25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Tours​​</a:t>
            </a:r>
          </a:p>
          <a:p>
            <a:pPr algn="l">
              <a:lnSpc>
                <a:spcPts val="3571"/>
              </a:lnSpc>
              <a:spcBef>
                <a:spcPct val="0"/>
              </a:spcBef>
            </a:pPr>
            <a:r>
              <a:rPr lang="en-US" sz="255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Come into school during the day and see what it's like for yourself for sixth form students.​</a:t>
            </a:r>
          </a:p>
          <a:p>
            <a:pPr algn="l">
              <a:lnSpc>
                <a:spcPts val="3571"/>
              </a:lnSpc>
              <a:spcBef>
                <a:spcPct val="0"/>
              </a:spcBef>
            </a:pPr>
          </a:p>
          <a:p>
            <a:pPr algn="l">
              <a:lnSpc>
                <a:spcPts val="3571"/>
              </a:lnSpc>
              <a:spcBef>
                <a:spcPct val="0"/>
              </a:spcBef>
            </a:pPr>
            <a:r>
              <a:rPr lang="en-US" b="true" sz="255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Keep in touch​</a:t>
            </a:r>
          </a:p>
          <a:p>
            <a:pPr algn="l">
              <a:lnSpc>
                <a:spcPts val="3571"/>
              </a:lnSpc>
              <a:spcBef>
                <a:spcPct val="0"/>
              </a:spcBef>
            </a:pPr>
            <a:r>
              <a:rPr lang="en-US" sz="255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If you are an external student, please give us your contact details on the way out so we can keep you updated.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510361" y="6706758"/>
            <a:ext cx="7021860" cy="3060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058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Tel: 01480 375400</a:t>
            </a:r>
          </a:p>
          <a:p>
            <a:pPr algn="r">
              <a:lnSpc>
                <a:spcPts val="4058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www.astreastivo.org</a:t>
            </a:r>
          </a:p>
          <a:p>
            <a:pPr algn="r">
              <a:lnSpc>
                <a:spcPts val="4058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Facebook and Twitter @stivoacademy</a:t>
            </a:r>
          </a:p>
          <a:p>
            <a:pPr algn="r">
              <a:lnSpc>
                <a:spcPts val="4058"/>
              </a:lnSpc>
              <a:spcBef>
                <a:spcPct val="0"/>
              </a:spcBef>
            </a:pPr>
            <a:r>
              <a:rPr lang="en-US" b="true" sz="28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Instagram @stivosixthform</a:t>
            </a:r>
          </a:p>
          <a:p>
            <a:pPr algn="r">
              <a:lnSpc>
                <a:spcPts val="4058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office@astreastivo.org</a:t>
            </a:r>
          </a:p>
          <a:p>
            <a:pPr algn="r">
              <a:lnSpc>
                <a:spcPts val="4058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sixthform@astreastivo.org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005117" y="5191125"/>
            <a:ext cx="6527104" cy="441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49"/>
              </a:lnSpc>
            </a:pPr>
            <a:r>
              <a:rPr lang="en-US" b="true" sz="3254" spc="146">
                <a:solidFill>
                  <a:srgbClr val="C01F59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LEAVE YOUR FEEDBACK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138395" y="2478367"/>
            <a:ext cx="14011209" cy="3844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75"/>
              </a:lnSpc>
              <a:spcBef>
                <a:spcPct val="0"/>
              </a:spcBef>
            </a:pPr>
            <a:r>
              <a:rPr lang="en-US" b="true" sz="733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Achieving excellence ​in everything we do, ​for everyone​.</a:t>
            </a:r>
          </a:p>
        </p:txBody>
      </p:sp>
      <p:sp>
        <p:nvSpPr>
          <p:cNvPr name="Freeform 3" id="3"/>
          <p:cNvSpPr/>
          <p:nvPr/>
        </p:nvSpPr>
        <p:spPr>
          <a:xfrm flipH="false" flipV="true" rot="0">
            <a:off x="-702526" y="-244890"/>
            <a:ext cx="3462452" cy="2228954"/>
          </a:xfrm>
          <a:custGeom>
            <a:avLst/>
            <a:gdLst/>
            <a:ahLst/>
            <a:cxnLst/>
            <a:rect r="r" b="b" t="t" l="l"/>
            <a:pathLst>
              <a:path h="2228954" w="3462452">
                <a:moveTo>
                  <a:pt x="0" y="2228954"/>
                </a:moveTo>
                <a:lnTo>
                  <a:pt x="3462452" y="2228954"/>
                </a:lnTo>
                <a:lnTo>
                  <a:pt x="3462452" y="0"/>
                </a:lnTo>
                <a:lnTo>
                  <a:pt x="0" y="0"/>
                </a:lnTo>
                <a:lnTo>
                  <a:pt x="0" y="222895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790605" y="7472844"/>
            <a:ext cx="6706791" cy="753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53"/>
              </a:lnSpc>
              <a:spcBef>
                <a:spcPct val="0"/>
              </a:spcBef>
            </a:pPr>
            <a:r>
              <a:rPr lang="en-US" b="true" sz="4466">
                <a:solidFill>
                  <a:srgbClr val="C01F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WORK HARD, BE KIND​</a:t>
            </a:r>
          </a:p>
        </p:txBody>
      </p:sp>
      <p:sp>
        <p:nvSpPr>
          <p:cNvPr name="Freeform 5" id="5"/>
          <p:cNvSpPr/>
          <p:nvPr/>
        </p:nvSpPr>
        <p:spPr>
          <a:xfrm flipH="true" flipV="true" rot="0">
            <a:off x="15203070" y="8226166"/>
            <a:ext cx="3462452" cy="2228954"/>
          </a:xfrm>
          <a:custGeom>
            <a:avLst/>
            <a:gdLst/>
            <a:ahLst/>
            <a:cxnLst/>
            <a:rect r="r" b="b" t="t" l="l"/>
            <a:pathLst>
              <a:path h="2228954" w="3462452">
                <a:moveTo>
                  <a:pt x="3462453" y="2228954"/>
                </a:moveTo>
                <a:lnTo>
                  <a:pt x="0" y="2228954"/>
                </a:lnTo>
                <a:lnTo>
                  <a:pt x="0" y="0"/>
                </a:lnTo>
                <a:lnTo>
                  <a:pt x="3462453" y="0"/>
                </a:lnTo>
                <a:lnTo>
                  <a:pt x="3462453" y="222895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916415" y="0"/>
            <a:ext cx="9182407" cy="10307347"/>
          </a:xfrm>
          <a:custGeom>
            <a:avLst/>
            <a:gdLst/>
            <a:ahLst/>
            <a:cxnLst/>
            <a:rect r="r" b="b" t="t" l="l"/>
            <a:pathLst>
              <a:path h="10307347" w="9182407">
                <a:moveTo>
                  <a:pt x="0" y="0"/>
                </a:moveTo>
                <a:lnTo>
                  <a:pt x="9182407" y="0"/>
                </a:lnTo>
                <a:lnTo>
                  <a:pt x="9182407" y="10307347"/>
                </a:lnTo>
                <a:lnTo>
                  <a:pt x="0" y="103073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75" t="0" r="-2149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945349" y="774513"/>
            <a:ext cx="4820858" cy="9360187"/>
          </a:xfrm>
          <a:custGeom>
            <a:avLst/>
            <a:gdLst/>
            <a:ahLst/>
            <a:cxnLst/>
            <a:rect r="r" b="b" t="t" l="l"/>
            <a:pathLst>
              <a:path h="9360187" w="4820858">
                <a:moveTo>
                  <a:pt x="0" y="0"/>
                </a:moveTo>
                <a:lnTo>
                  <a:pt x="4820859" y="0"/>
                </a:lnTo>
                <a:lnTo>
                  <a:pt x="4820859" y="9360188"/>
                </a:lnTo>
                <a:lnTo>
                  <a:pt x="0" y="9360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00" t="0" r="-57852" b="-10049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2218" y="535745"/>
            <a:ext cx="9092654" cy="9136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13"/>
              </a:lnSpc>
              <a:spcBef>
                <a:spcPct val="0"/>
              </a:spcBef>
            </a:pPr>
            <a:r>
              <a:rPr lang="en-US" b="true" sz="2152">
                <a:solidFill>
                  <a:srgbClr val="C01F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Top Performers:</a:t>
            </a:r>
          </a:p>
          <a:p>
            <a:pPr algn="l">
              <a:lnSpc>
                <a:spcPts val="3013"/>
              </a:lnSpc>
              <a:spcBef>
                <a:spcPct val="0"/>
              </a:spcBef>
            </a:pPr>
            <a:r>
              <a:rPr lang="en-US" sz="215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Josie Burgess is going to </a:t>
            </a:r>
            <a:r>
              <a:rPr lang="en-US" b="true" sz="215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read Mathematics at Emmanuel College,</a:t>
            </a:r>
            <a:r>
              <a:rPr lang="en-US" sz="215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Cambridge - (Computing A*, Mathematics A*, Further Mathematics A*, Economics A) </a:t>
            </a:r>
          </a:p>
          <a:p>
            <a:pPr algn="l">
              <a:lnSpc>
                <a:spcPts val="3013"/>
              </a:lnSpc>
              <a:spcBef>
                <a:spcPct val="0"/>
              </a:spcBef>
            </a:pPr>
            <a:r>
              <a:rPr lang="en-US" sz="215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>
              <a:lnSpc>
                <a:spcPts val="3013"/>
              </a:lnSpc>
              <a:spcBef>
                <a:spcPct val="0"/>
              </a:spcBef>
            </a:pPr>
            <a:r>
              <a:rPr lang="en-US" sz="215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Amy Johnstone is going to study </a:t>
            </a:r>
            <a:r>
              <a:rPr lang="en-US" b="true" sz="215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Medicine at Anglia Ruskin University </a:t>
            </a:r>
            <a:r>
              <a:rPr lang="en-US" sz="215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 (Biology A*, Chemistry A*, Mathematics A*, Extended Project Qualification A)</a:t>
            </a:r>
          </a:p>
          <a:p>
            <a:pPr algn="l">
              <a:lnSpc>
                <a:spcPts val="3013"/>
              </a:lnSpc>
              <a:spcBef>
                <a:spcPct val="0"/>
              </a:spcBef>
            </a:pPr>
          </a:p>
          <a:p>
            <a:pPr algn="l">
              <a:lnSpc>
                <a:spcPts val="3013"/>
              </a:lnSpc>
              <a:spcBef>
                <a:spcPct val="0"/>
              </a:spcBef>
            </a:pPr>
            <a:r>
              <a:rPr lang="en-US" b="true" sz="2152">
                <a:solidFill>
                  <a:srgbClr val="C01F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Other high performers include: </a:t>
            </a:r>
          </a:p>
          <a:p>
            <a:pPr algn="l">
              <a:lnSpc>
                <a:spcPts val="3013"/>
              </a:lnSpc>
              <a:spcBef>
                <a:spcPct val="0"/>
              </a:spcBef>
            </a:pPr>
            <a:r>
              <a:rPr lang="en-US" sz="215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Finlay Doyle is going to study </a:t>
            </a:r>
            <a:r>
              <a:rPr lang="en-US" b="true" sz="215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Aerospace Engineering at Sheffield University</a:t>
            </a:r>
            <a:r>
              <a:rPr lang="en-US" sz="215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(Geography A*, Mathematics A*, Physics A*, Extended Project Qualification B) </a:t>
            </a:r>
          </a:p>
          <a:p>
            <a:pPr algn="l">
              <a:lnSpc>
                <a:spcPts val="3013"/>
              </a:lnSpc>
              <a:spcBef>
                <a:spcPct val="0"/>
              </a:spcBef>
            </a:pPr>
          </a:p>
          <a:p>
            <a:pPr algn="l">
              <a:lnSpc>
                <a:spcPts val="3013"/>
              </a:lnSpc>
              <a:spcBef>
                <a:spcPct val="0"/>
              </a:spcBef>
            </a:pPr>
            <a:r>
              <a:rPr lang="en-US" sz="215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Alex Mortimer is going to study </a:t>
            </a:r>
            <a:r>
              <a:rPr lang="en-US" b="true" sz="215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Civil Engineering at Bristol University</a:t>
            </a:r>
            <a:r>
              <a:rPr lang="en-US" sz="215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(Computing A*, Mathematics A*, Physics A*, Extended Project Qualification B) </a:t>
            </a:r>
          </a:p>
          <a:p>
            <a:pPr algn="l">
              <a:lnSpc>
                <a:spcPts val="3013"/>
              </a:lnSpc>
              <a:spcBef>
                <a:spcPct val="0"/>
              </a:spcBef>
            </a:pPr>
          </a:p>
          <a:p>
            <a:pPr algn="l">
              <a:lnSpc>
                <a:spcPts val="3013"/>
              </a:lnSpc>
              <a:spcBef>
                <a:spcPct val="0"/>
              </a:spcBef>
            </a:pPr>
            <a:r>
              <a:rPr lang="en-US" sz="215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Jake Mansfield is going to study </a:t>
            </a:r>
            <a:r>
              <a:rPr lang="en-US" b="true" sz="215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Law at University of York </a:t>
            </a:r>
            <a:r>
              <a:rPr lang="en-US" sz="215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(Biology A, Geography A, Law A, Extended Project Qualification A) </a:t>
            </a:r>
          </a:p>
          <a:p>
            <a:pPr algn="l">
              <a:lnSpc>
                <a:spcPts val="3013"/>
              </a:lnSpc>
              <a:spcBef>
                <a:spcPct val="0"/>
              </a:spcBef>
            </a:pPr>
          </a:p>
          <a:p>
            <a:pPr algn="l">
              <a:lnSpc>
                <a:spcPts val="3013"/>
              </a:lnSpc>
              <a:spcBef>
                <a:spcPct val="0"/>
              </a:spcBef>
            </a:pPr>
            <a:r>
              <a:rPr lang="en-US" sz="215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Kaziu Sharp is going to study</a:t>
            </a:r>
            <a:r>
              <a:rPr lang="en-US" b="true" sz="2152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Physics at Birmingham University</a:t>
            </a:r>
            <a:r>
              <a:rPr lang="en-US" sz="215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(Computing A, Mathematics A*, Physics A, Extended Project Qualification A)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12938789" y="-816595"/>
            <a:ext cx="8095205" cy="5960095"/>
          </a:xfrm>
          <a:custGeom>
            <a:avLst/>
            <a:gdLst/>
            <a:ahLst/>
            <a:cxnLst/>
            <a:rect r="r" b="b" t="t" l="l"/>
            <a:pathLst>
              <a:path h="5960095" w="8095205">
                <a:moveTo>
                  <a:pt x="8095206" y="5960095"/>
                </a:moveTo>
                <a:lnTo>
                  <a:pt x="0" y="5960095"/>
                </a:lnTo>
                <a:lnTo>
                  <a:pt x="0" y="0"/>
                </a:lnTo>
                <a:lnTo>
                  <a:pt x="8095206" y="0"/>
                </a:lnTo>
                <a:lnTo>
                  <a:pt x="8095206" y="5960095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Object 3" id="3"/>
          <p:cNvGraphicFramePr/>
          <p:nvPr/>
        </p:nvGraphicFramePr>
        <p:xfrm>
          <a:off x="1399425" y="3289754"/>
          <a:ext cx="11315700" cy="4972050"/>
        </p:xfrm>
        <a:graphic>
          <a:graphicData uri="http://schemas.openxmlformats.org/presentationml/2006/ole">
            <p:oleObj imgW="13576300" imgH="7239000" r:id="rId5" progId="Excel.Sheet.12" name="Worksheet">
              <p:embed/>
              <p:pic>
                <p:nvPicPr>
                  <p:cNvPr name="" id="0"/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270000" y="1270000"/>
                    <a:ext cx="1270000" cy="1270000"/>
                  </a:xfrm>
                  <a:prstGeom prst="rect"/>
                </p:spPr>
              </p:pic>
            </p:oleObj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0">
            <a:off x="16084057" y="430731"/>
            <a:ext cx="1804670" cy="1079171"/>
          </a:xfrm>
          <a:custGeom>
            <a:avLst/>
            <a:gdLst/>
            <a:ahLst/>
            <a:cxnLst/>
            <a:rect r="r" b="b" t="t" l="l"/>
            <a:pathLst>
              <a:path h="1079171" w="1804670">
                <a:moveTo>
                  <a:pt x="0" y="0"/>
                </a:moveTo>
                <a:lnTo>
                  <a:pt x="1804670" y="0"/>
                </a:lnTo>
                <a:lnTo>
                  <a:pt x="1804670" y="1079171"/>
                </a:lnTo>
                <a:lnTo>
                  <a:pt x="0" y="10791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79172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32595" y="1424472"/>
            <a:ext cx="7911405" cy="650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59"/>
              </a:lnSpc>
            </a:pPr>
            <a:r>
              <a:rPr lang="en-US" b="true" sz="4867" spc="219">
                <a:solidFill>
                  <a:srgbClr val="C01F59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YEAR 13 RESULTS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32595" y="1014456"/>
            <a:ext cx="5562319" cy="403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b="true" sz="3013" spc="135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OUR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99425" y="9210675"/>
            <a:ext cx="6996261" cy="455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* Early indications of results; not finalised​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32595" y="2153103"/>
            <a:ext cx="9405640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Improving trend over the last two years in student progress​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00291" y="5389401"/>
            <a:ext cx="8095205" cy="5960095"/>
          </a:xfrm>
          <a:custGeom>
            <a:avLst/>
            <a:gdLst/>
            <a:ahLst/>
            <a:cxnLst/>
            <a:rect r="r" b="b" t="t" l="l"/>
            <a:pathLst>
              <a:path h="5960095" w="8095205">
                <a:moveTo>
                  <a:pt x="0" y="0"/>
                </a:moveTo>
                <a:lnTo>
                  <a:pt x="8095205" y="0"/>
                </a:lnTo>
                <a:lnTo>
                  <a:pt x="8095205" y="5960095"/>
                </a:lnTo>
                <a:lnTo>
                  <a:pt x="0" y="5960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84057" y="430731"/>
            <a:ext cx="1804670" cy="1079171"/>
          </a:xfrm>
          <a:custGeom>
            <a:avLst/>
            <a:gdLst/>
            <a:ahLst/>
            <a:cxnLst/>
            <a:rect r="r" b="b" t="t" l="l"/>
            <a:pathLst>
              <a:path h="1079171" w="1804670">
                <a:moveTo>
                  <a:pt x="0" y="0"/>
                </a:moveTo>
                <a:lnTo>
                  <a:pt x="1804670" y="0"/>
                </a:lnTo>
                <a:lnTo>
                  <a:pt x="1804670" y="1079171"/>
                </a:lnTo>
                <a:lnTo>
                  <a:pt x="0" y="1079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79172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6603910" y="9077776"/>
            <a:ext cx="3086100" cy="361048"/>
            <a:chOff x="0" y="0"/>
            <a:chExt cx="812800" cy="9509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95091"/>
            </a:xfrm>
            <a:custGeom>
              <a:avLst/>
              <a:gdLst/>
              <a:ahLst/>
              <a:cxnLst/>
              <a:rect r="r" b="b" t="t" l="l"/>
              <a:pathLst>
                <a:path h="9509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95091"/>
                  </a:lnTo>
                  <a:lnTo>
                    <a:pt x="0" y="95091"/>
                  </a:lnTo>
                  <a:close/>
                </a:path>
              </a:pathLst>
            </a:custGeom>
            <a:solidFill>
              <a:srgbClr val="C01F59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812800" cy="1331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354151" y="4172218"/>
            <a:ext cx="3804806" cy="959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b="true" sz="27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 feel </a:t>
            </a:r>
            <a:r>
              <a:rPr lang="en-US" b="true" sz="2733">
                <a:solidFill>
                  <a:srgbClr val="1518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safe</a:t>
            </a:r>
            <a:r>
              <a:rPr lang="en-US" b="true" sz="27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and </a:t>
            </a:r>
            <a:r>
              <a:rPr lang="en-US" b="true" sz="2733">
                <a:solidFill>
                  <a:srgbClr val="1518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happy</a:t>
            </a:r>
            <a:r>
              <a:rPr lang="en-US" b="true" sz="27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in school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536772" y="6890124"/>
            <a:ext cx="5291607" cy="1773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7"/>
              </a:lnSpc>
            </a:pPr>
            <a:r>
              <a:rPr lang="en-US" b="true" sz="25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 have the </a:t>
            </a:r>
            <a:r>
              <a:rPr lang="en-US" b="true" sz="2533">
                <a:solidFill>
                  <a:srgbClr val="1518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best</a:t>
            </a:r>
            <a:r>
              <a:rPr lang="en-US" b="true" sz="25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b="true" sz="2533">
                <a:solidFill>
                  <a:srgbClr val="1518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teachers</a:t>
            </a:r>
            <a:r>
              <a:rPr lang="en-US" b="true" sz="25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who </a:t>
            </a:r>
            <a:r>
              <a:rPr lang="en-US" b="true" sz="2533">
                <a:solidFill>
                  <a:srgbClr val="1518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know you</a:t>
            </a:r>
            <a:r>
              <a:rPr lang="en-US" b="true" sz="25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who inspire you, who engage and develop a </a:t>
            </a:r>
            <a:r>
              <a:rPr lang="en-US" b="true" sz="2533">
                <a:solidFill>
                  <a:srgbClr val="1518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joy of learning</a:t>
            </a:r>
            <a:r>
              <a:rPr lang="en-US" b="true" sz="25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in you​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397459" y="3904348"/>
            <a:ext cx="4861841" cy="1930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b="true" sz="27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 have a wide range of </a:t>
            </a:r>
            <a:r>
              <a:rPr lang="en-US" b="true" sz="2733">
                <a:solidFill>
                  <a:srgbClr val="1518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opportunities</a:t>
            </a:r>
            <a:r>
              <a:rPr lang="en-US" b="true" sz="27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beyond the classroom to widen their horizons​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32595" y="1424472"/>
            <a:ext cx="7911405" cy="650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59"/>
              </a:lnSpc>
            </a:pPr>
            <a:r>
              <a:rPr lang="en-US" b="true" sz="4867" spc="219">
                <a:solidFill>
                  <a:srgbClr val="C01F59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YOUNG PERSON TO: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32595" y="1014456"/>
            <a:ext cx="5562319" cy="403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b="true" sz="3013" spc="135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 WANT YOUR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328693" y="6890124"/>
            <a:ext cx="4861841" cy="1773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7"/>
              </a:lnSpc>
            </a:pPr>
            <a:r>
              <a:rPr lang="en-US" b="true" sz="25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 achieve the best possible </a:t>
            </a:r>
            <a:r>
              <a:rPr lang="en-US" b="true" sz="2533">
                <a:solidFill>
                  <a:srgbClr val="1518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outcomes</a:t>
            </a:r>
            <a:r>
              <a:rPr lang="en-US" b="true" sz="25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at the end of their education so they are able to </a:t>
            </a:r>
            <a:r>
              <a:rPr lang="en-US" b="true" sz="2533">
                <a:solidFill>
                  <a:srgbClr val="1518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choose their future​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611546" y="3904348"/>
            <a:ext cx="4861841" cy="1930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b="true" sz="27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sixth form provision that is </a:t>
            </a:r>
            <a:r>
              <a:rPr lang="en-US" b="true" sz="2733">
                <a:solidFill>
                  <a:srgbClr val="1518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tailored to the needs</a:t>
            </a:r>
            <a:r>
              <a:rPr lang="en-US" b="true" sz="2733">
                <a:solidFill>
                  <a:srgbClr val="15184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of our young people, and </a:t>
            </a:r>
            <a:r>
              <a:rPr lang="en-US" b="true" sz="2733">
                <a:solidFill>
                  <a:srgbClr val="1518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 their doorstep​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762248" y="3033632"/>
            <a:ext cx="988611" cy="877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3"/>
              </a:lnSpc>
              <a:spcBef>
                <a:spcPct val="0"/>
              </a:spcBef>
            </a:pPr>
            <a:r>
              <a:rPr lang="en-US" b="true" sz="5202">
                <a:solidFill>
                  <a:srgbClr val="1518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548161" y="3033590"/>
            <a:ext cx="988611" cy="877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3"/>
              </a:lnSpc>
              <a:spcBef>
                <a:spcPct val="0"/>
              </a:spcBef>
            </a:pPr>
            <a:r>
              <a:rPr lang="en-US" b="true" sz="5202">
                <a:solidFill>
                  <a:srgbClr val="1518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334074" y="3033590"/>
            <a:ext cx="988611" cy="877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3"/>
              </a:lnSpc>
              <a:spcBef>
                <a:spcPct val="0"/>
              </a:spcBef>
            </a:pPr>
            <a:r>
              <a:rPr lang="en-US" b="true" sz="5202">
                <a:solidFill>
                  <a:srgbClr val="1518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03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265308" y="6036119"/>
            <a:ext cx="988611" cy="854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3"/>
              </a:lnSpc>
              <a:spcBef>
                <a:spcPct val="0"/>
              </a:spcBef>
            </a:pPr>
            <a:r>
              <a:rPr lang="en-US" b="true" sz="5002">
                <a:solidFill>
                  <a:srgbClr val="1518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04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473387" y="6036119"/>
            <a:ext cx="988611" cy="854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3"/>
              </a:lnSpc>
              <a:spcBef>
                <a:spcPct val="0"/>
              </a:spcBef>
            </a:pPr>
            <a:r>
              <a:rPr lang="en-US" b="true" sz="5002">
                <a:solidFill>
                  <a:srgbClr val="1518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05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620154" y="1067483"/>
            <a:ext cx="16513362" cy="1017861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232595" y="1424472"/>
            <a:ext cx="10130607" cy="650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59"/>
              </a:lnSpc>
            </a:pPr>
            <a:r>
              <a:rPr lang="en-US" b="true" sz="4867" spc="219">
                <a:solidFill>
                  <a:srgbClr val="C01F59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SIXTH FORM NUMBERS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32595" y="1014456"/>
            <a:ext cx="5562319" cy="403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b="true" sz="3013" spc="135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OUR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602114" y="699417"/>
            <a:ext cx="7435933" cy="9379968"/>
          </a:xfrm>
          <a:custGeom>
            <a:avLst/>
            <a:gdLst/>
            <a:ahLst/>
            <a:cxnLst/>
            <a:rect r="r" b="b" t="t" l="l"/>
            <a:pathLst>
              <a:path h="9379968" w="7435933">
                <a:moveTo>
                  <a:pt x="0" y="0"/>
                </a:moveTo>
                <a:lnTo>
                  <a:pt x="7435934" y="0"/>
                </a:lnTo>
                <a:lnTo>
                  <a:pt x="7435934" y="9379968"/>
                </a:lnTo>
                <a:lnTo>
                  <a:pt x="0" y="9379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32595" y="2307620"/>
            <a:ext cx="5789752" cy="7657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Cardiff Metropolitan University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Durham University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Edinburgh Napier University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Northumbria University, Newcastle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Norwich University of the Arts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Nottingham Trent University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Oxford Brookes University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Queen Margaret University, Edinburgh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Queen Mary University of London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Ravensbourne University, London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Royal Holloway University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Sheffield Hallam University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University - Central Film School, London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University of Bath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University of Birmingham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University of Brighton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University of Bristol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University of Cambridge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University of Cardiff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University of Central Lancashire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University of Chester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University of East Anglia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University of Essex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022346" y="2532649"/>
            <a:ext cx="5472580" cy="7324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University of Greenwich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University of Hertfordshire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University of Kent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University of Lancaster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University of Leicester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University of Lincoln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University of Liverpool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University of Loughborough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University of New Hampshire, USA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University of Newcastle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University of Northampton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University of Nottingham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University of Plymouth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University of Portsmouth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University of Sheffield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University of Southampton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University of St Andrews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University of Surrey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University of Warwick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University of West of England, Bristol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University of Westminster, London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University of York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300291" y="5389401"/>
            <a:ext cx="8095205" cy="5960095"/>
          </a:xfrm>
          <a:custGeom>
            <a:avLst/>
            <a:gdLst/>
            <a:ahLst/>
            <a:cxnLst/>
            <a:rect r="r" b="b" t="t" l="l"/>
            <a:pathLst>
              <a:path h="5960095" w="8095205">
                <a:moveTo>
                  <a:pt x="0" y="0"/>
                </a:moveTo>
                <a:lnTo>
                  <a:pt x="8095205" y="0"/>
                </a:lnTo>
                <a:lnTo>
                  <a:pt x="8095205" y="5960095"/>
                </a:lnTo>
                <a:lnTo>
                  <a:pt x="0" y="59600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5973721" y="-515351"/>
            <a:ext cx="2064327" cy="3086100"/>
            <a:chOff x="0" y="0"/>
            <a:chExt cx="543691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43691" cy="812800"/>
            </a:xfrm>
            <a:custGeom>
              <a:avLst/>
              <a:gdLst/>
              <a:ahLst/>
              <a:cxnLst/>
              <a:rect r="r" b="b" t="t" l="l"/>
              <a:pathLst>
                <a:path h="812800" w="543691">
                  <a:moveTo>
                    <a:pt x="0" y="0"/>
                  </a:moveTo>
                  <a:lnTo>
                    <a:pt x="543691" y="0"/>
                  </a:lnTo>
                  <a:lnTo>
                    <a:pt x="54369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01F5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543691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232595" y="1424472"/>
            <a:ext cx="7911405" cy="650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59"/>
              </a:lnSpc>
            </a:pPr>
            <a:r>
              <a:rPr lang="en-US" b="true" sz="4867" spc="219">
                <a:solidFill>
                  <a:srgbClr val="C01F59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DESTINATIONS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32595" y="1014456"/>
            <a:ext cx="5562319" cy="403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b="true" sz="3013" spc="135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OUR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359525" y="1530995"/>
            <a:ext cx="5472580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b="true" sz="20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*bold = Russell Group University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973721" y="1525153"/>
            <a:ext cx="2064327" cy="809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27"/>
              </a:lnSpc>
            </a:pPr>
            <a:r>
              <a:rPr lang="en-US" sz="18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Overall 1st choice destination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180523" y="886163"/>
            <a:ext cx="1650722" cy="658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59"/>
              </a:lnSpc>
            </a:pPr>
            <a:r>
              <a:rPr lang="en-US" b="true" sz="4867" spc="219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84%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07566" y="149722"/>
            <a:ext cx="8480434" cy="5302378"/>
            <a:chOff x="0" y="0"/>
            <a:chExt cx="2233530" cy="139651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233530" cy="1396511"/>
            </a:xfrm>
            <a:custGeom>
              <a:avLst/>
              <a:gdLst/>
              <a:ahLst/>
              <a:cxnLst/>
              <a:rect r="r" b="b" t="t" l="l"/>
              <a:pathLst>
                <a:path h="1396511" w="2233530">
                  <a:moveTo>
                    <a:pt x="0" y="0"/>
                  </a:moveTo>
                  <a:lnTo>
                    <a:pt x="2233530" y="0"/>
                  </a:lnTo>
                  <a:lnTo>
                    <a:pt x="2233530" y="1396511"/>
                  </a:lnTo>
                  <a:lnTo>
                    <a:pt x="0" y="1396511"/>
                  </a:lnTo>
                  <a:close/>
                </a:path>
              </a:pathLst>
            </a:custGeom>
            <a:solidFill>
              <a:srgbClr val="C01F5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233530" cy="14346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1006875" y="1478041"/>
            <a:ext cx="6081815" cy="2601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82"/>
              </a:lnSpc>
              <a:spcBef>
                <a:spcPct val="0"/>
              </a:spcBef>
            </a:pPr>
            <a:r>
              <a:rPr lang="en-US" b="true" sz="3702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 are invested 100% in delivering a vibrant sixth form, tailored for our community.​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26974" y="149722"/>
            <a:ext cx="9457407" cy="9985650"/>
            <a:chOff x="0" y="0"/>
            <a:chExt cx="1009503" cy="106588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09503" cy="1065889"/>
            </a:xfrm>
            <a:custGeom>
              <a:avLst/>
              <a:gdLst/>
              <a:ahLst/>
              <a:cxnLst/>
              <a:rect r="r" b="b" t="t" l="l"/>
              <a:pathLst>
                <a:path h="1065889" w="1009503">
                  <a:moveTo>
                    <a:pt x="0" y="0"/>
                  </a:moveTo>
                  <a:lnTo>
                    <a:pt x="1009503" y="0"/>
                  </a:lnTo>
                  <a:lnTo>
                    <a:pt x="1009503" y="1065889"/>
                  </a:lnTo>
                  <a:lnTo>
                    <a:pt x="0" y="1065889"/>
                  </a:lnTo>
                  <a:close/>
                </a:path>
              </a:pathLst>
            </a:custGeom>
            <a:blipFill>
              <a:blip r:embed="rId2"/>
              <a:stretch>
                <a:fillRect l="-29238" t="0" r="-29238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true" rot="0">
            <a:off x="9584381" y="0"/>
            <a:ext cx="1597981" cy="1028700"/>
          </a:xfrm>
          <a:custGeom>
            <a:avLst/>
            <a:gdLst/>
            <a:ahLst/>
            <a:cxnLst/>
            <a:rect r="r" b="b" t="t" l="l"/>
            <a:pathLst>
              <a:path h="1028700" w="1597981">
                <a:moveTo>
                  <a:pt x="0" y="1028700"/>
                </a:moveTo>
                <a:lnTo>
                  <a:pt x="1597980" y="1028700"/>
                </a:lnTo>
                <a:lnTo>
                  <a:pt x="159798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true" rot="0">
            <a:off x="16809413" y="4403163"/>
            <a:ext cx="1747786" cy="1125137"/>
          </a:xfrm>
          <a:custGeom>
            <a:avLst/>
            <a:gdLst/>
            <a:ahLst/>
            <a:cxnLst/>
            <a:rect r="r" b="b" t="t" l="l"/>
            <a:pathLst>
              <a:path h="1125137" w="1747786">
                <a:moveTo>
                  <a:pt x="1747786" y="1125137"/>
                </a:moveTo>
                <a:lnTo>
                  <a:pt x="0" y="1125137"/>
                </a:lnTo>
                <a:lnTo>
                  <a:pt x="0" y="0"/>
                </a:lnTo>
                <a:lnTo>
                  <a:pt x="1747786" y="0"/>
                </a:lnTo>
                <a:lnTo>
                  <a:pt x="1747786" y="112513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-3624757" y="8280778"/>
            <a:ext cx="12978696" cy="1221404"/>
            <a:chOff x="0" y="0"/>
            <a:chExt cx="3418257" cy="32168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418258" cy="321687"/>
            </a:xfrm>
            <a:custGeom>
              <a:avLst/>
              <a:gdLst/>
              <a:ahLst/>
              <a:cxnLst/>
              <a:rect r="r" b="b" t="t" l="l"/>
              <a:pathLst>
                <a:path h="321687" w="3418258">
                  <a:moveTo>
                    <a:pt x="0" y="0"/>
                  </a:moveTo>
                  <a:lnTo>
                    <a:pt x="3418258" y="0"/>
                  </a:lnTo>
                  <a:lnTo>
                    <a:pt x="3418258" y="321687"/>
                  </a:lnTo>
                  <a:lnTo>
                    <a:pt x="0" y="321687"/>
                  </a:lnTo>
                  <a:close/>
                </a:path>
              </a:pathLst>
            </a:custGeom>
            <a:solidFill>
              <a:srgbClr val="F1F1F1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3418257" cy="3597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615460" y="8551398"/>
            <a:ext cx="8528540" cy="736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50"/>
              </a:lnSpc>
            </a:pPr>
            <a:r>
              <a:rPr lang="en-US" sz="2418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Pat</a:t>
            </a:r>
            <a:r>
              <a:rPr lang="en-US" sz="241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18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Braybrook</a:t>
            </a:r>
            <a:r>
              <a:rPr lang="en-US" sz="241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- Assistant Principal, Head of Sixth Form</a:t>
            </a:r>
          </a:p>
          <a:p>
            <a:pPr algn="l">
              <a:lnSpc>
                <a:spcPts val="2950"/>
              </a:lnSpc>
            </a:pPr>
            <a:r>
              <a:rPr lang="en-US" sz="2418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Clare</a:t>
            </a:r>
            <a:r>
              <a:rPr lang="en-US" sz="241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18" b="tru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Webster</a:t>
            </a:r>
            <a:r>
              <a:rPr lang="en-US" sz="2418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- Deputy Head of Sixth Form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189591" y="7130415"/>
            <a:ext cx="7588966" cy="2389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67" indent="-248284" lvl="1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 know you!​</a:t>
            </a:r>
          </a:p>
          <a:p>
            <a:pPr algn="l" marL="496567" indent="-248284" lvl="1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Pastoral support and care​</a:t>
            </a:r>
          </a:p>
          <a:p>
            <a:pPr algn="l" marL="496567" indent="-248284" lvl="1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1:1 HE application, career support and guidance​</a:t>
            </a:r>
          </a:p>
          <a:p>
            <a:pPr algn="l" marL="496567" indent="-248284" lvl="1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Our student destination outcomes are excellent ​</a:t>
            </a:r>
          </a:p>
          <a:p>
            <a:pPr algn="l" marL="496567" indent="-248284" lvl="1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Regular mentoring opportunities​</a:t>
            </a:r>
          </a:p>
          <a:p>
            <a:pPr algn="l" marL="496567" indent="-248284" lvl="1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Supportive and nurturing environment​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376595" y="6472757"/>
            <a:ext cx="5500152" cy="457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86"/>
              </a:lnSpc>
            </a:pPr>
            <a:r>
              <a:rPr lang="en-US" b="true" sz="3383" spc="152">
                <a:solidFill>
                  <a:srgbClr val="C01F59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CHOOSE US?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376595" y="6188523"/>
            <a:ext cx="3867025" cy="284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20"/>
              </a:lnSpc>
            </a:pPr>
            <a:r>
              <a:rPr lang="en-US" b="true" sz="2094" spc="94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WHY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00291" y="5389401"/>
            <a:ext cx="8095205" cy="5960095"/>
          </a:xfrm>
          <a:custGeom>
            <a:avLst/>
            <a:gdLst/>
            <a:ahLst/>
            <a:cxnLst/>
            <a:rect r="r" b="b" t="t" l="l"/>
            <a:pathLst>
              <a:path h="5960095" w="8095205">
                <a:moveTo>
                  <a:pt x="0" y="0"/>
                </a:moveTo>
                <a:lnTo>
                  <a:pt x="8095205" y="0"/>
                </a:lnTo>
                <a:lnTo>
                  <a:pt x="8095205" y="5960095"/>
                </a:lnTo>
                <a:lnTo>
                  <a:pt x="0" y="5960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123010" y="2268705"/>
            <a:ext cx="946648" cy="609405"/>
          </a:xfrm>
          <a:custGeom>
            <a:avLst/>
            <a:gdLst/>
            <a:ahLst/>
            <a:cxnLst/>
            <a:rect r="r" b="b" t="t" l="l"/>
            <a:pathLst>
              <a:path h="609405" w="946648">
                <a:moveTo>
                  <a:pt x="0" y="609405"/>
                </a:moveTo>
                <a:lnTo>
                  <a:pt x="946648" y="609405"/>
                </a:lnTo>
                <a:lnTo>
                  <a:pt x="946648" y="0"/>
                </a:lnTo>
                <a:lnTo>
                  <a:pt x="0" y="0"/>
                </a:lnTo>
                <a:lnTo>
                  <a:pt x="0" y="60940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11425949" y="8987755"/>
            <a:ext cx="826706" cy="532192"/>
          </a:xfrm>
          <a:custGeom>
            <a:avLst/>
            <a:gdLst/>
            <a:ahLst/>
            <a:cxnLst/>
            <a:rect r="r" b="b" t="t" l="l"/>
            <a:pathLst>
              <a:path h="532192" w="826706">
                <a:moveTo>
                  <a:pt x="826706" y="532192"/>
                </a:moveTo>
                <a:lnTo>
                  <a:pt x="0" y="532192"/>
                </a:lnTo>
                <a:lnTo>
                  <a:pt x="0" y="0"/>
                </a:lnTo>
                <a:lnTo>
                  <a:pt x="826706" y="0"/>
                </a:lnTo>
                <a:lnTo>
                  <a:pt x="826706" y="53219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686" t="0" r="686" b="0"/>
          <a:stretch>
            <a:fillRect/>
          </a:stretch>
        </p:blipFill>
        <p:spPr>
          <a:xfrm flipH="false" flipV="false" rot="0">
            <a:off x="12545063" y="0"/>
            <a:ext cx="5742937" cy="1028700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232595" y="1424472"/>
            <a:ext cx="7911405" cy="650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59"/>
              </a:lnSpc>
            </a:pPr>
            <a:r>
              <a:rPr lang="en-US" b="true" sz="4867" spc="219">
                <a:solidFill>
                  <a:srgbClr val="C01F59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STUDENT VOICES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32595" y="1014456"/>
            <a:ext cx="5562319" cy="403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3"/>
              </a:lnSpc>
            </a:pPr>
            <a:r>
              <a:rPr lang="en-US" b="true" sz="3013" spc="135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OUR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32595" y="2574901"/>
            <a:ext cx="10599796" cy="6263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 joined your school this year and honestly, I was a bit nervous and excited at first. But I quickly got used to everything and started to feel like I truly belong here. The school’s environment is really nice; the classrooms are well-organised, the technological facilities are very helpful, and especially the library and the sixth form center give us great opportunities both academically and socially.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One of the things I liked the most is how friendly and welcoming both the teachers and students are. When a student has difficulty understanding something, I was really impressed to see how teachers take time to help them one-on-one. The friendships here are also very strong; everyone is respectful and supportive toward each other. Thanks to that, I didn’t feel like an outsider and quickly made new friends. I’m really happy to be here and I feel lucky to be part of this school.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32595" y="9267825"/>
            <a:ext cx="5063344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9"/>
              </a:lnSpc>
            </a:pPr>
            <a:r>
              <a:rPr lang="en-US" sz="2299" b="true">
                <a:solidFill>
                  <a:srgbClr val="C01F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Mehmet - External Student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DAG0WPxVz64</dc:identifier>
  <dcterms:modified xsi:type="dcterms:W3CDTF">2011-08-01T06:04:30Z</dcterms:modified>
  <cp:revision>1</cp:revision>
  <dc:title>Year 11 Open Evening </dc:title>
</cp:coreProperties>
</file>