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57" r:id="rId6"/>
    <p:sldId id="258" r:id="rId7"/>
    <p:sldId id="259" r:id="rId8"/>
    <p:sldId id="260" r:id="rId9"/>
    <p:sldId id="261" r:id="rId10"/>
    <p:sldId id="262" r:id="rId11"/>
    <p:sldId id="267" r:id="rId12"/>
    <p:sldId id="263" r:id="rId13"/>
    <p:sldId id="264" r:id="rId14"/>
    <p:sldId id="265"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C65431-1439-4EA3-9D15-5D0A8633426F}" v="21" dt="2025-09-17T15:43:48.2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413" y="283"/>
      </p:cViewPr>
      <p:guideLst/>
    </p:cSldViewPr>
  </p:slideViewPr>
  <p:notesTextViewPr>
    <p:cViewPr>
      <p:scale>
        <a:sx n="3" d="2"/>
        <a:sy n="3" d="2"/>
      </p:scale>
      <p:origin x="0" y="-5"/>
    </p:cViewPr>
  </p:notesTextViewPr>
  <p:notesViewPr>
    <p:cSldViewPr snapToGrid="0">
      <p:cViewPr varScale="1">
        <p:scale>
          <a:sx n="63" d="100"/>
          <a:sy n="63" d="100"/>
        </p:scale>
        <p:origin x="320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llum Dickerson" userId="76525000-f826-48cf-aa7b-b9de166c2eea" providerId="ADAL" clId="{A7603B2E-7889-4326-AA70-BA1D140DF34B}"/>
    <pc:docChg chg="custSel addSld modSld">
      <pc:chgData name="Callum Dickerson" userId="76525000-f826-48cf-aa7b-b9de166c2eea" providerId="ADAL" clId="{A7603B2E-7889-4326-AA70-BA1D140DF34B}" dt="2025-09-17T15:43:48.249" v="794"/>
      <pc:docMkLst>
        <pc:docMk/>
      </pc:docMkLst>
      <pc:sldChg chg="delSp modSp mod">
        <pc:chgData name="Callum Dickerson" userId="76525000-f826-48cf-aa7b-b9de166c2eea" providerId="ADAL" clId="{A7603B2E-7889-4326-AA70-BA1D140DF34B}" dt="2025-09-17T15:22:48.672" v="104" actId="20577"/>
        <pc:sldMkLst>
          <pc:docMk/>
          <pc:sldMk cId="4245424724" sldId="256"/>
        </pc:sldMkLst>
        <pc:spChg chg="mod">
          <ac:chgData name="Callum Dickerson" userId="76525000-f826-48cf-aa7b-b9de166c2eea" providerId="ADAL" clId="{A7603B2E-7889-4326-AA70-BA1D140DF34B}" dt="2025-09-17T15:22:48.672" v="104" actId="20577"/>
          <ac:spMkLst>
            <pc:docMk/>
            <pc:sldMk cId="4245424724" sldId="256"/>
            <ac:spMk id="2" creationId="{04E98499-CEBB-235D-A61D-09130AA9BFBE}"/>
          </ac:spMkLst>
        </pc:spChg>
        <pc:spChg chg="del mod">
          <ac:chgData name="Callum Dickerson" userId="76525000-f826-48cf-aa7b-b9de166c2eea" providerId="ADAL" clId="{A7603B2E-7889-4326-AA70-BA1D140DF34B}" dt="2025-09-17T15:22:30.680" v="1" actId="478"/>
          <ac:spMkLst>
            <pc:docMk/>
            <pc:sldMk cId="4245424724" sldId="256"/>
            <ac:spMk id="3" creationId="{624A4E7C-C34B-38E5-DEE4-9622DB5A9FA5}"/>
          </ac:spMkLst>
        </pc:spChg>
      </pc:sldChg>
      <pc:sldChg chg="modAnim">
        <pc:chgData name="Callum Dickerson" userId="76525000-f826-48cf-aa7b-b9de166c2eea" providerId="ADAL" clId="{A7603B2E-7889-4326-AA70-BA1D140DF34B}" dt="2025-09-17T15:42:22.910" v="789"/>
        <pc:sldMkLst>
          <pc:docMk/>
          <pc:sldMk cId="3387286399" sldId="258"/>
        </pc:sldMkLst>
      </pc:sldChg>
      <pc:sldChg chg="modAnim">
        <pc:chgData name="Callum Dickerson" userId="76525000-f826-48cf-aa7b-b9de166c2eea" providerId="ADAL" clId="{A7603B2E-7889-4326-AA70-BA1D140DF34B}" dt="2025-09-17T15:42:38.948" v="791"/>
        <pc:sldMkLst>
          <pc:docMk/>
          <pc:sldMk cId="1344602164" sldId="259"/>
        </pc:sldMkLst>
      </pc:sldChg>
      <pc:sldChg chg="modSp mod modAnim">
        <pc:chgData name="Callum Dickerson" userId="76525000-f826-48cf-aa7b-b9de166c2eea" providerId="ADAL" clId="{A7603B2E-7889-4326-AA70-BA1D140DF34B}" dt="2025-09-17T15:36:18.565" v="423" actId="20577"/>
        <pc:sldMkLst>
          <pc:docMk/>
          <pc:sldMk cId="1910720798" sldId="262"/>
        </pc:sldMkLst>
        <pc:spChg chg="mod">
          <ac:chgData name="Callum Dickerson" userId="76525000-f826-48cf-aa7b-b9de166c2eea" providerId="ADAL" clId="{A7603B2E-7889-4326-AA70-BA1D140DF34B}" dt="2025-09-17T15:36:18.565" v="423" actId="20577"/>
          <ac:spMkLst>
            <pc:docMk/>
            <pc:sldMk cId="1910720798" sldId="262"/>
            <ac:spMk id="3" creationId="{27F81471-E96D-FF5D-089C-64A3F7B52364}"/>
          </ac:spMkLst>
        </pc:spChg>
        <pc:picChg chg="mod">
          <ac:chgData name="Callum Dickerson" userId="76525000-f826-48cf-aa7b-b9de166c2eea" providerId="ADAL" clId="{A7603B2E-7889-4326-AA70-BA1D140DF34B}" dt="2025-09-17T15:30:48.357" v="110" actId="732"/>
          <ac:picMkLst>
            <pc:docMk/>
            <pc:sldMk cId="1910720798" sldId="262"/>
            <ac:picMk id="1033" creationId="{7374C0C0-C218-AA40-95CD-21B981B8F0EB}"/>
          </ac:picMkLst>
        </pc:picChg>
      </pc:sldChg>
      <pc:sldChg chg="modAnim">
        <pc:chgData name="Callum Dickerson" userId="76525000-f826-48cf-aa7b-b9de166c2eea" providerId="ADAL" clId="{A7603B2E-7889-4326-AA70-BA1D140DF34B}" dt="2025-09-17T15:29:27.830" v="108"/>
        <pc:sldMkLst>
          <pc:docMk/>
          <pc:sldMk cId="4262311989" sldId="263"/>
        </pc:sldMkLst>
      </pc:sldChg>
      <pc:sldChg chg="modAnim">
        <pc:chgData name="Callum Dickerson" userId="76525000-f826-48cf-aa7b-b9de166c2eea" providerId="ADAL" clId="{A7603B2E-7889-4326-AA70-BA1D140DF34B}" dt="2025-09-17T15:43:48.249" v="794"/>
        <pc:sldMkLst>
          <pc:docMk/>
          <pc:sldMk cId="1568702686" sldId="265"/>
        </pc:sldMkLst>
      </pc:sldChg>
      <pc:sldChg chg="modSp mod">
        <pc:chgData name="Callum Dickerson" userId="76525000-f826-48cf-aa7b-b9de166c2eea" providerId="ADAL" clId="{A7603B2E-7889-4326-AA70-BA1D140DF34B}" dt="2025-09-17T15:41:19.460" v="787" actId="20577"/>
        <pc:sldMkLst>
          <pc:docMk/>
          <pc:sldMk cId="965531037" sldId="266"/>
        </pc:sldMkLst>
        <pc:spChg chg="mod">
          <ac:chgData name="Callum Dickerson" userId="76525000-f826-48cf-aa7b-b9de166c2eea" providerId="ADAL" clId="{A7603B2E-7889-4326-AA70-BA1D140DF34B}" dt="2025-09-17T15:41:19.460" v="787" actId="20577"/>
          <ac:spMkLst>
            <pc:docMk/>
            <pc:sldMk cId="965531037" sldId="266"/>
            <ac:spMk id="2" creationId="{0DCD7486-27A0-5C29-69AF-E8C4CE5B2C08}"/>
          </ac:spMkLst>
        </pc:spChg>
      </pc:sldChg>
      <pc:sldChg chg="modSp add mod">
        <pc:chgData name="Callum Dickerson" userId="76525000-f826-48cf-aa7b-b9de166c2eea" providerId="ADAL" clId="{A7603B2E-7889-4326-AA70-BA1D140DF34B}" dt="2025-09-17T15:39:11.968" v="725" actId="20577"/>
        <pc:sldMkLst>
          <pc:docMk/>
          <pc:sldMk cId="3977635864" sldId="267"/>
        </pc:sldMkLst>
        <pc:spChg chg="mod">
          <ac:chgData name="Callum Dickerson" userId="76525000-f826-48cf-aa7b-b9de166c2eea" providerId="ADAL" clId="{A7603B2E-7889-4326-AA70-BA1D140DF34B}" dt="2025-09-17T15:39:11.968" v="725" actId="20577"/>
          <ac:spMkLst>
            <pc:docMk/>
            <pc:sldMk cId="3977635864" sldId="267"/>
            <ac:spMk id="3" creationId="{F9971DF0-7C35-DC5B-540F-C7248B3DC9E7}"/>
          </ac:spMkLst>
        </pc:spChg>
        <pc:picChg chg="mod">
          <ac:chgData name="Callum Dickerson" userId="76525000-f826-48cf-aa7b-b9de166c2eea" providerId="ADAL" clId="{A7603B2E-7889-4326-AA70-BA1D140DF34B}" dt="2025-09-17T15:36:32.925" v="424" actId="732"/>
          <ac:picMkLst>
            <pc:docMk/>
            <pc:sldMk cId="3977635864" sldId="267"/>
            <ac:picMk id="1033" creationId="{21FECE67-BF5E-2E78-AB31-F64BACE4176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82FA9-27C9-4B0C-844D-0A3FE7B2F2B2}" type="datetimeFigureOut">
              <a:rPr lang="en-GB" smtClean="0"/>
              <a:t>17/09/2025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E784D4-8714-4BE3-8764-60330D1115E3}" type="slidenum">
              <a:rPr lang="en-GB" smtClean="0"/>
              <a:t>‹#›</a:t>
            </a:fld>
            <a:endParaRPr lang="en-GB"/>
          </a:p>
        </p:txBody>
      </p:sp>
    </p:spTree>
    <p:extLst>
      <p:ext uri="{BB962C8B-B14F-4D97-AF65-F5344CB8AC3E}">
        <p14:creationId xmlns:p14="http://schemas.microsoft.com/office/powerpoint/2010/main" val="872540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1</a:t>
            </a:fld>
            <a:endParaRPr lang="en-GB"/>
          </a:p>
        </p:txBody>
      </p:sp>
    </p:spTree>
    <p:extLst>
      <p:ext uri="{BB962C8B-B14F-4D97-AF65-F5344CB8AC3E}">
        <p14:creationId xmlns:p14="http://schemas.microsoft.com/office/powerpoint/2010/main" val="159041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10</a:t>
            </a:fld>
            <a:endParaRPr lang="en-GB"/>
          </a:p>
        </p:txBody>
      </p:sp>
    </p:spTree>
    <p:extLst>
      <p:ext uri="{BB962C8B-B14F-4D97-AF65-F5344CB8AC3E}">
        <p14:creationId xmlns:p14="http://schemas.microsoft.com/office/powerpoint/2010/main" val="41951831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11</a:t>
            </a:fld>
            <a:endParaRPr lang="en-GB"/>
          </a:p>
        </p:txBody>
      </p:sp>
    </p:spTree>
    <p:extLst>
      <p:ext uri="{BB962C8B-B14F-4D97-AF65-F5344CB8AC3E}">
        <p14:creationId xmlns:p14="http://schemas.microsoft.com/office/powerpoint/2010/main" val="1638293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12</a:t>
            </a:fld>
            <a:endParaRPr lang="en-GB"/>
          </a:p>
        </p:txBody>
      </p:sp>
    </p:spTree>
    <p:extLst>
      <p:ext uri="{BB962C8B-B14F-4D97-AF65-F5344CB8AC3E}">
        <p14:creationId xmlns:p14="http://schemas.microsoft.com/office/powerpoint/2010/main" val="1194059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2</a:t>
            </a:fld>
            <a:endParaRPr lang="en-GB"/>
          </a:p>
        </p:txBody>
      </p:sp>
    </p:spTree>
    <p:extLst>
      <p:ext uri="{BB962C8B-B14F-4D97-AF65-F5344CB8AC3E}">
        <p14:creationId xmlns:p14="http://schemas.microsoft.com/office/powerpoint/2010/main" val="4099968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3</a:t>
            </a:fld>
            <a:endParaRPr lang="en-GB"/>
          </a:p>
        </p:txBody>
      </p:sp>
    </p:spTree>
    <p:extLst>
      <p:ext uri="{BB962C8B-B14F-4D97-AF65-F5344CB8AC3E}">
        <p14:creationId xmlns:p14="http://schemas.microsoft.com/office/powerpoint/2010/main" val="2349823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4</a:t>
            </a:fld>
            <a:endParaRPr lang="en-GB"/>
          </a:p>
        </p:txBody>
      </p:sp>
    </p:spTree>
    <p:extLst>
      <p:ext uri="{BB962C8B-B14F-4D97-AF65-F5344CB8AC3E}">
        <p14:creationId xmlns:p14="http://schemas.microsoft.com/office/powerpoint/2010/main" val="1547178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5</a:t>
            </a:fld>
            <a:endParaRPr lang="en-GB"/>
          </a:p>
        </p:txBody>
      </p:sp>
    </p:spTree>
    <p:extLst>
      <p:ext uri="{BB962C8B-B14F-4D97-AF65-F5344CB8AC3E}">
        <p14:creationId xmlns:p14="http://schemas.microsoft.com/office/powerpoint/2010/main" val="538848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6</a:t>
            </a:fld>
            <a:endParaRPr lang="en-GB"/>
          </a:p>
        </p:txBody>
      </p:sp>
    </p:spTree>
    <p:extLst>
      <p:ext uri="{BB962C8B-B14F-4D97-AF65-F5344CB8AC3E}">
        <p14:creationId xmlns:p14="http://schemas.microsoft.com/office/powerpoint/2010/main" val="2982602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7</a:t>
            </a:fld>
            <a:endParaRPr lang="en-GB"/>
          </a:p>
        </p:txBody>
      </p:sp>
    </p:spTree>
    <p:extLst>
      <p:ext uri="{BB962C8B-B14F-4D97-AF65-F5344CB8AC3E}">
        <p14:creationId xmlns:p14="http://schemas.microsoft.com/office/powerpoint/2010/main" val="3499318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F0CD4-C0BF-22B2-B65C-B7DD912640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F6817F-2C16-08EC-4A68-F1D90701C8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64F703-1EE1-79A7-5CB2-5CEB6B6A15A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B01C5F1-45AD-16E8-A2E2-459293284C0A}"/>
              </a:ext>
            </a:extLst>
          </p:cNvPr>
          <p:cNvSpPr>
            <a:spLocks noGrp="1"/>
          </p:cNvSpPr>
          <p:nvPr>
            <p:ph type="sldNum" sz="quarter" idx="5"/>
          </p:nvPr>
        </p:nvSpPr>
        <p:spPr/>
        <p:txBody>
          <a:bodyPr/>
          <a:lstStyle/>
          <a:p>
            <a:fld id="{14E784D4-8714-4BE3-8764-60330D1115E3}" type="slidenum">
              <a:rPr lang="en-GB" smtClean="0"/>
              <a:t>8</a:t>
            </a:fld>
            <a:endParaRPr lang="en-GB"/>
          </a:p>
        </p:txBody>
      </p:sp>
    </p:spTree>
    <p:extLst>
      <p:ext uri="{BB962C8B-B14F-4D97-AF65-F5344CB8AC3E}">
        <p14:creationId xmlns:p14="http://schemas.microsoft.com/office/powerpoint/2010/main" val="3263193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E784D4-8714-4BE3-8764-60330D1115E3}" type="slidenum">
              <a:rPr lang="en-GB" smtClean="0"/>
              <a:t>9</a:t>
            </a:fld>
            <a:endParaRPr lang="en-GB"/>
          </a:p>
        </p:txBody>
      </p:sp>
    </p:spTree>
    <p:extLst>
      <p:ext uri="{BB962C8B-B14F-4D97-AF65-F5344CB8AC3E}">
        <p14:creationId xmlns:p14="http://schemas.microsoft.com/office/powerpoint/2010/main" val="2611904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735C-FB7D-0C31-EC24-7C66A9637A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B594B3-7AC5-E412-DFE8-7C3F403629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E4832BB-D5EB-F13E-1454-4248D0955A9D}"/>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5" name="Footer Placeholder 4">
            <a:extLst>
              <a:ext uri="{FF2B5EF4-FFF2-40B4-BE49-F238E27FC236}">
                <a16:creationId xmlns:a16="http://schemas.microsoft.com/office/drawing/2014/main" id="{FA833CEC-6430-658C-7D7E-B6A237DAD8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36D1AE-5E3F-AEA8-5052-489D1F388271}"/>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1966238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AA09A-CEC3-489C-0971-B96BE378845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D7A4F8-E4B8-6949-1370-AEB1F7876E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DEAFE4-D66C-1602-C608-B9B60213B5C9}"/>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5" name="Footer Placeholder 4">
            <a:extLst>
              <a:ext uri="{FF2B5EF4-FFF2-40B4-BE49-F238E27FC236}">
                <a16:creationId xmlns:a16="http://schemas.microsoft.com/office/drawing/2014/main" id="{87EF0160-B19E-B1D8-12D7-2ED2D56B5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C6F396-25AF-F519-49CC-5717E254EDCD}"/>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3205584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D8B1EB-7D2E-4164-0B5E-0A9F80E50F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AFD473-E70F-DD9C-2578-0DAAEF906D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6D232F-0E0D-22F5-CCB6-6B685B1F6C85}"/>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5" name="Footer Placeholder 4">
            <a:extLst>
              <a:ext uri="{FF2B5EF4-FFF2-40B4-BE49-F238E27FC236}">
                <a16:creationId xmlns:a16="http://schemas.microsoft.com/office/drawing/2014/main" id="{C5B5A15E-E63C-454F-3503-09C2DA1E2B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6BF2FF-4F5C-A916-D059-C39CB75566D8}"/>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2542209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0140B-9165-719C-E2F3-6E5638060E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AA2D270-0FD1-250E-610C-4904865A16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144A47-2A59-EDE8-A880-0A3368D80583}"/>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5" name="Footer Placeholder 4">
            <a:extLst>
              <a:ext uri="{FF2B5EF4-FFF2-40B4-BE49-F238E27FC236}">
                <a16:creationId xmlns:a16="http://schemas.microsoft.com/office/drawing/2014/main" id="{6838D9D6-2C5E-CBAD-7DC4-D5E7D53C4A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B8035D-137C-C920-2753-4E005BE32178}"/>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210810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B9957-3508-F30C-1615-4EB8C242C1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60DB61E-6922-D30D-B097-F14C355716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2FAF9A-EB58-7029-1A59-E0A176796DF0}"/>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5" name="Footer Placeholder 4">
            <a:extLst>
              <a:ext uri="{FF2B5EF4-FFF2-40B4-BE49-F238E27FC236}">
                <a16:creationId xmlns:a16="http://schemas.microsoft.com/office/drawing/2014/main" id="{0FDFDAAA-4F0B-E843-9493-E05A984369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EB3CC4-653D-230F-079A-8D7D9D5001FD}"/>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1468889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271DC-CB18-8A58-51D5-88FF8BE7AD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953EB6-44F0-2582-027A-479B6C3EA5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B2D5AA7-75B5-17A4-0DC8-14E95E95DF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1E663F3-8B7B-EFB2-1D71-03927555A278}"/>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6" name="Footer Placeholder 5">
            <a:extLst>
              <a:ext uri="{FF2B5EF4-FFF2-40B4-BE49-F238E27FC236}">
                <a16:creationId xmlns:a16="http://schemas.microsoft.com/office/drawing/2014/main" id="{9D997FE5-7D61-4DA5-71A7-012368CF14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9F3EAE-C5AE-5E47-77EF-024A1954854B}"/>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3773848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A897F-0B98-B92B-F76B-1278B4381D7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16AF6B-CCD8-3363-BC21-8A733EC5B7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35FB76-39D2-949E-228D-D00084EB7C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0E16430-6265-29D0-D4CA-002A30F15A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C5B0CB-7BD9-675B-B483-941367C33A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7C6CF2-F3F8-0D46-FFF1-36DCDF8366B2}"/>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8" name="Footer Placeholder 7">
            <a:extLst>
              <a:ext uri="{FF2B5EF4-FFF2-40B4-BE49-F238E27FC236}">
                <a16:creationId xmlns:a16="http://schemas.microsoft.com/office/drawing/2014/main" id="{D455348D-047B-BD5B-226F-FD78CAE2FEA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BEBEAC7-39F3-4145-17D8-9597AB4A05FA}"/>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172403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4F674-09A0-FF3F-51BC-91FE311961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EBD710F-47E2-58A0-CA8C-A6631901E0EB}"/>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4" name="Footer Placeholder 3">
            <a:extLst>
              <a:ext uri="{FF2B5EF4-FFF2-40B4-BE49-F238E27FC236}">
                <a16:creationId xmlns:a16="http://schemas.microsoft.com/office/drawing/2014/main" id="{AAA901A4-A005-272D-FF6B-6FAC4C355A4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B8F196E-6581-D22B-DB94-F61A5DA09BBE}"/>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1186874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D11B9F-599E-AD75-F067-EB0B82FF8C82}"/>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3" name="Footer Placeholder 2">
            <a:extLst>
              <a:ext uri="{FF2B5EF4-FFF2-40B4-BE49-F238E27FC236}">
                <a16:creationId xmlns:a16="http://schemas.microsoft.com/office/drawing/2014/main" id="{2360BC24-5AAF-48A2-30B3-CD3ADA6181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7626FA-6AA9-EF48-2990-577363EA9A68}"/>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1066574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5BEF1-1756-2836-6210-F841C69066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022573A-2F29-F611-1AED-EEDE0DE016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BA0EBD1-4A9E-B3D4-C471-0C0D2E882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6161AC-3A09-207D-12D1-E58B95FF7548}"/>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6" name="Footer Placeholder 5">
            <a:extLst>
              <a:ext uri="{FF2B5EF4-FFF2-40B4-BE49-F238E27FC236}">
                <a16:creationId xmlns:a16="http://schemas.microsoft.com/office/drawing/2014/main" id="{A4781782-1FD8-0687-6DDC-7868A02F90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3B80B9-CDDC-5444-51B2-9C7B92F62056}"/>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1175246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8E210-962B-42DC-6372-C101AD70D7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BAC7BD-B7A5-8C90-0F2B-736ED54070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1EDA9CF-D2AB-B079-2C29-50D7C4E73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6CA92F-206B-562B-3A16-5225991124C9}"/>
              </a:ext>
            </a:extLst>
          </p:cNvPr>
          <p:cNvSpPr>
            <a:spLocks noGrp="1"/>
          </p:cNvSpPr>
          <p:nvPr>
            <p:ph type="dt" sz="half" idx="10"/>
          </p:nvPr>
        </p:nvSpPr>
        <p:spPr/>
        <p:txBody>
          <a:bodyPr/>
          <a:lstStyle/>
          <a:p>
            <a:fld id="{08CA1C7B-2D5A-442A-B4DB-2F294EF4E37D}" type="datetimeFigureOut">
              <a:rPr lang="en-GB" smtClean="0"/>
              <a:t>17/09/2025</a:t>
            </a:fld>
            <a:endParaRPr lang="en-GB"/>
          </a:p>
        </p:txBody>
      </p:sp>
      <p:sp>
        <p:nvSpPr>
          <p:cNvPr id="6" name="Footer Placeholder 5">
            <a:extLst>
              <a:ext uri="{FF2B5EF4-FFF2-40B4-BE49-F238E27FC236}">
                <a16:creationId xmlns:a16="http://schemas.microsoft.com/office/drawing/2014/main" id="{5A4A1AEA-08BB-5F73-86CB-43F2DADB27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5B8663-EF4B-D22F-1185-1DA748624BC0}"/>
              </a:ext>
            </a:extLst>
          </p:cNvPr>
          <p:cNvSpPr>
            <a:spLocks noGrp="1"/>
          </p:cNvSpPr>
          <p:nvPr>
            <p:ph type="sldNum" sz="quarter" idx="12"/>
          </p:nvPr>
        </p:nvSpPr>
        <p:spPr/>
        <p:txBody>
          <a:bodyPr/>
          <a:lstStyle/>
          <a:p>
            <a:fld id="{D9E1202B-5B3C-4080-8C19-61BF662CE416}" type="slidenum">
              <a:rPr lang="en-GB" smtClean="0"/>
              <a:t>‹#›</a:t>
            </a:fld>
            <a:endParaRPr lang="en-GB"/>
          </a:p>
        </p:txBody>
      </p:sp>
    </p:spTree>
    <p:extLst>
      <p:ext uri="{BB962C8B-B14F-4D97-AF65-F5344CB8AC3E}">
        <p14:creationId xmlns:p14="http://schemas.microsoft.com/office/powerpoint/2010/main" val="2261715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491C54-2D00-9A4E-F56A-E52F21BDDF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43753E-7540-B821-0134-978D8EB74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EBD4CD-616F-5BC6-88A6-081B994659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CA1C7B-2D5A-442A-B4DB-2F294EF4E37D}" type="datetimeFigureOut">
              <a:rPr lang="en-GB" smtClean="0"/>
              <a:t>17/09/2025</a:t>
            </a:fld>
            <a:endParaRPr lang="en-GB"/>
          </a:p>
        </p:txBody>
      </p:sp>
      <p:sp>
        <p:nvSpPr>
          <p:cNvPr id="5" name="Footer Placeholder 4">
            <a:extLst>
              <a:ext uri="{FF2B5EF4-FFF2-40B4-BE49-F238E27FC236}">
                <a16:creationId xmlns:a16="http://schemas.microsoft.com/office/drawing/2014/main" id="{5B7F0647-196D-E946-BB5B-4E215062EB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65C1601-A3E3-485C-F47D-DD35A52D9B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E1202B-5B3C-4080-8C19-61BF662CE416}" type="slidenum">
              <a:rPr lang="en-GB" smtClean="0"/>
              <a:t>‹#›</a:t>
            </a:fld>
            <a:endParaRPr lang="en-GB"/>
          </a:p>
        </p:txBody>
      </p:sp>
    </p:spTree>
    <p:extLst>
      <p:ext uri="{BB962C8B-B14F-4D97-AF65-F5344CB8AC3E}">
        <p14:creationId xmlns:p14="http://schemas.microsoft.com/office/powerpoint/2010/main" val="3616139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98499-CEBB-235D-A61D-09130AA9BFBE}"/>
              </a:ext>
            </a:extLst>
          </p:cNvPr>
          <p:cNvSpPr>
            <a:spLocks noGrp="1"/>
          </p:cNvSpPr>
          <p:nvPr>
            <p:ph type="ctrTitle"/>
          </p:nvPr>
        </p:nvSpPr>
        <p:spPr>
          <a:xfrm>
            <a:off x="762001" y="5074024"/>
            <a:ext cx="10109199" cy="598032"/>
          </a:xfrm>
        </p:spPr>
        <p:txBody>
          <a:bodyPr anchor="ctr">
            <a:normAutofit/>
          </a:bodyPr>
          <a:lstStyle/>
          <a:p>
            <a:pPr algn="l"/>
            <a:r>
              <a:rPr lang="en-GB" sz="3600" dirty="0"/>
              <a:t>Harvest Presentation for St Ivo Academy</a:t>
            </a:r>
          </a:p>
        </p:txBody>
      </p:sp>
      <p:sp>
        <p:nvSpPr>
          <p:cNvPr id="16" name="Rectangle 15">
            <a:extLst>
              <a:ext uri="{FF2B5EF4-FFF2-40B4-BE49-F238E27FC236}">
                <a16:creationId xmlns:a16="http://schemas.microsoft.com/office/drawing/2014/main" id="{5E395AE0-8789-FAD6-A987-32E65C185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4390253"/>
          </a:xfrm>
          <a:prstGeom prst="rect">
            <a:avLst/>
          </a:prstGeom>
          <a:solidFill>
            <a:schemeClr val="bg1">
              <a:lumMod val="95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box with food in it&#10;&#10;Description automatically generated">
            <a:extLst>
              <a:ext uri="{FF2B5EF4-FFF2-40B4-BE49-F238E27FC236}">
                <a16:creationId xmlns:a16="http://schemas.microsoft.com/office/drawing/2014/main" id="{81E51644-C5B1-F565-FDB9-404E95B84D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2217" y="496960"/>
            <a:ext cx="8274507" cy="3392553"/>
          </a:xfrm>
          <a:prstGeom prst="rect">
            <a:avLst/>
          </a:prstGeom>
        </p:spPr>
      </p:pic>
      <p:cxnSp>
        <p:nvCxnSpPr>
          <p:cNvPr id="18" name="Straight Connector 17">
            <a:extLst>
              <a:ext uri="{FF2B5EF4-FFF2-40B4-BE49-F238E27FC236}">
                <a16:creationId xmlns:a16="http://schemas.microsoft.com/office/drawing/2014/main" id="{7667AA61-5C27-F30F-D229-06CBE5709F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1" y="4811517"/>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542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881DB-F10A-787B-2D63-9B74F3BCEF97}"/>
              </a:ext>
            </a:extLst>
          </p:cNvPr>
          <p:cNvSpPr>
            <a:spLocks noGrp="1"/>
          </p:cNvSpPr>
          <p:nvPr>
            <p:ph type="title"/>
          </p:nvPr>
        </p:nvSpPr>
        <p:spPr/>
        <p:txBody>
          <a:bodyPr/>
          <a:lstStyle/>
          <a:p>
            <a:r>
              <a:rPr lang="en-GB" dirty="0"/>
              <a:t>What does the data say?</a:t>
            </a:r>
          </a:p>
        </p:txBody>
      </p:sp>
      <p:graphicFrame>
        <p:nvGraphicFramePr>
          <p:cNvPr id="4" name="Content Placeholder 3">
            <a:extLst>
              <a:ext uri="{FF2B5EF4-FFF2-40B4-BE49-F238E27FC236}">
                <a16:creationId xmlns:a16="http://schemas.microsoft.com/office/drawing/2014/main" id="{CDDE5F06-E494-5CE1-3343-7A246DCACE6E}"/>
              </a:ext>
            </a:extLst>
          </p:cNvPr>
          <p:cNvGraphicFramePr>
            <a:graphicFrameLocks noGrp="1"/>
          </p:cNvGraphicFramePr>
          <p:nvPr>
            <p:ph idx="1"/>
            <p:extLst>
              <p:ext uri="{D42A27DB-BD31-4B8C-83A1-F6EECF244321}">
                <p14:modId xmlns:p14="http://schemas.microsoft.com/office/powerpoint/2010/main" val="4073927090"/>
              </p:ext>
            </p:extLst>
          </p:nvPr>
        </p:nvGraphicFramePr>
        <p:xfrm>
          <a:off x="838200" y="1440180"/>
          <a:ext cx="10515600" cy="3977640"/>
        </p:xfrm>
        <a:graphic>
          <a:graphicData uri="http://schemas.openxmlformats.org/drawingml/2006/table">
            <a:tbl>
              <a:tblPr firstRow="1" bandRow="1">
                <a:tableStyleId>{5C22544A-7EE6-4342-B048-85BDC9FD1C3A}</a:tableStyleId>
              </a:tblPr>
              <a:tblGrid>
                <a:gridCol w="1915160">
                  <a:extLst>
                    <a:ext uri="{9D8B030D-6E8A-4147-A177-3AD203B41FA5}">
                      <a16:colId xmlns:a16="http://schemas.microsoft.com/office/drawing/2014/main" val="764177919"/>
                    </a:ext>
                  </a:extLst>
                </a:gridCol>
                <a:gridCol w="1720088">
                  <a:extLst>
                    <a:ext uri="{9D8B030D-6E8A-4147-A177-3AD203B41FA5}">
                      <a16:colId xmlns:a16="http://schemas.microsoft.com/office/drawing/2014/main" val="1442196555"/>
                    </a:ext>
                  </a:extLst>
                </a:gridCol>
                <a:gridCol w="1720088">
                  <a:extLst>
                    <a:ext uri="{9D8B030D-6E8A-4147-A177-3AD203B41FA5}">
                      <a16:colId xmlns:a16="http://schemas.microsoft.com/office/drawing/2014/main" val="2746533956"/>
                    </a:ext>
                  </a:extLst>
                </a:gridCol>
                <a:gridCol w="1720088">
                  <a:extLst>
                    <a:ext uri="{9D8B030D-6E8A-4147-A177-3AD203B41FA5}">
                      <a16:colId xmlns:a16="http://schemas.microsoft.com/office/drawing/2014/main" val="405224408"/>
                    </a:ext>
                  </a:extLst>
                </a:gridCol>
                <a:gridCol w="1720088">
                  <a:extLst>
                    <a:ext uri="{9D8B030D-6E8A-4147-A177-3AD203B41FA5}">
                      <a16:colId xmlns:a16="http://schemas.microsoft.com/office/drawing/2014/main" val="2503423040"/>
                    </a:ext>
                  </a:extLst>
                </a:gridCol>
                <a:gridCol w="1720088">
                  <a:extLst>
                    <a:ext uri="{9D8B030D-6E8A-4147-A177-3AD203B41FA5}">
                      <a16:colId xmlns:a16="http://schemas.microsoft.com/office/drawing/2014/main" val="1155780093"/>
                    </a:ext>
                  </a:extLst>
                </a:gridCol>
              </a:tblGrid>
              <a:tr h="370840">
                <a:tc>
                  <a:txBody>
                    <a:bodyPr/>
                    <a:lstStyle/>
                    <a:p>
                      <a:pPr algn="ctr"/>
                      <a:r>
                        <a:rPr lang="en-GB" dirty="0"/>
                        <a:t>Reason</a:t>
                      </a:r>
                    </a:p>
                  </a:txBody>
                  <a:tcPr anchor="ctr"/>
                </a:tc>
                <a:tc>
                  <a:txBody>
                    <a:bodyPr/>
                    <a:lstStyle/>
                    <a:p>
                      <a:pPr algn="ctr"/>
                      <a:r>
                        <a:rPr lang="en-GB" dirty="0"/>
                        <a:t>2022</a:t>
                      </a:r>
                    </a:p>
                  </a:txBody>
                  <a:tcPr anchor="ctr"/>
                </a:tc>
                <a:tc>
                  <a:txBody>
                    <a:bodyPr/>
                    <a:lstStyle/>
                    <a:p>
                      <a:pPr algn="ctr"/>
                      <a:r>
                        <a:rPr lang="en-GB" dirty="0"/>
                        <a:t>2023</a:t>
                      </a:r>
                    </a:p>
                  </a:txBody>
                  <a:tcPr anchor="ctr"/>
                </a:tc>
                <a:tc>
                  <a:txBody>
                    <a:bodyPr/>
                    <a:lstStyle/>
                    <a:p>
                      <a:pPr algn="ctr"/>
                      <a:r>
                        <a:rPr lang="en-GB" dirty="0"/>
                        <a:t>2024</a:t>
                      </a:r>
                    </a:p>
                  </a:txBody>
                  <a:tcPr anchor="ctr"/>
                </a:tc>
                <a:tc>
                  <a:txBody>
                    <a:bodyPr/>
                    <a:lstStyle/>
                    <a:p>
                      <a:pPr algn="ctr"/>
                      <a:r>
                        <a:rPr lang="en-GB" dirty="0"/>
                        <a:t>2025 to date </a:t>
                      </a:r>
                      <a:r>
                        <a:rPr lang="en-GB" baseline="30000" dirty="0"/>
                        <a:t>[1]</a:t>
                      </a:r>
                      <a:endParaRPr lang="en-GB" dirty="0"/>
                    </a:p>
                  </a:txBody>
                  <a:tcPr anchor="ctr"/>
                </a:tc>
                <a:tc>
                  <a:txBody>
                    <a:bodyPr/>
                    <a:lstStyle/>
                    <a:p>
                      <a:pPr algn="ctr"/>
                      <a:r>
                        <a:rPr lang="en-GB" i="1" dirty="0"/>
                        <a:t>2025 prediction</a:t>
                      </a:r>
                    </a:p>
                  </a:txBody>
                  <a:tcPr anchor="ctr"/>
                </a:tc>
                <a:extLst>
                  <a:ext uri="{0D108BD9-81ED-4DB2-BD59-A6C34878D82A}">
                    <a16:rowId xmlns:a16="http://schemas.microsoft.com/office/drawing/2014/main" val="709818003"/>
                  </a:ext>
                </a:extLst>
              </a:tr>
              <a:tr h="370840">
                <a:tc>
                  <a:txBody>
                    <a:bodyPr/>
                    <a:lstStyle/>
                    <a:p>
                      <a:pPr algn="ctr"/>
                      <a:r>
                        <a:rPr lang="en-GB" dirty="0"/>
                        <a:t>Low Income</a:t>
                      </a:r>
                    </a:p>
                  </a:txBody>
                  <a:tcPr anchor="ctr"/>
                </a:tc>
                <a:tc>
                  <a:txBody>
                    <a:bodyPr/>
                    <a:lstStyle/>
                    <a:p>
                      <a:pPr algn="ctr"/>
                      <a:r>
                        <a:rPr lang="en-GB"/>
                        <a:t>352</a:t>
                      </a:r>
                      <a:endParaRPr lang="en-GB" dirty="0"/>
                    </a:p>
                  </a:txBody>
                  <a:tcPr anchor="ctr"/>
                </a:tc>
                <a:tc>
                  <a:txBody>
                    <a:bodyPr/>
                    <a:lstStyle/>
                    <a:p>
                      <a:pPr algn="ctr"/>
                      <a:r>
                        <a:rPr lang="en-GB" dirty="0"/>
                        <a:t>284</a:t>
                      </a:r>
                    </a:p>
                  </a:txBody>
                  <a:tcPr anchor="ctr"/>
                </a:tc>
                <a:tc>
                  <a:txBody>
                    <a:bodyPr/>
                    <a:lstStyle/>
                    <a:p>
                      <a:pPr algn="ctr"/>
                      <a:r>
                        <a:rPr lang="en-GB" dirty="0"/>
                        <a:t>102</a:t>
                      </a:r>
                    </a:p>
                  </a:txBody>
                  <a:tcPr anchor="ctr"/>
                </a:tc>
                <a:tc>
                  <a:txBody>
                    <a:bodyPr/>
                    <a:lstStyle/>
                    <a:p>
                      <a:pPr algn="ctr"/>
                      <a:r>
                        <a:rPr lang="en-GB" dirty="0"/>
                        <a:t>106</a:t>
                      </a:r>
                    </a:p>
                  </a:txBody>
                  <a:tcPr anchor="ctr"/>
                </a:tc>
                <a:tc>
                  <a:txBody>
                    <a:bodyPr/>
                    <a:lstStyle/>
                    <a:p>
                      <a:pPr algn="ctr"/>
                      <a:r>
                        <a:rPr lang="en-GB" i="1" dirty="0"/>
                        <a:t>149</a:t>
                      </a:r>
                    </a:p>
                  </a:txBody>
                  <a:tcPr anchor="ctr"/>
                </a:tc>
                <a:extLst>
                  <a:ext uri="{0D108BD9-81ED-4DB2-BD59-A6C34878D82A}">
                    <a16:rowId xmlns:a16="http://schemas.microsoft.com/office/drawing/2014/main" val="3274088700"/>
                  </a:ext>
                </a:extLst>
              </a:tr>
              <a:tr h="370840">
                <a:tc>
                  <a:txBody>
                    <a:bodyPr/>
                    <a:lstStyle/>
                    <a:p>
                      <a:pPr algn="ctr"/>
                      <a:r>
                        <a:rPr lang="en-GB" dirty="0"/>
                        <a:t>Outstanding Debt</a:t>
                      </a:r>
                    </a:p>
                  </a:txBody>
                  <a:tcPr anchor="ctr"/>
                </a:tc>
                <a:tc>
                  <a:txBody>
                    <a:bodyPr/>
                    <a:lstStyle/>
                    <a:p>
                      <a:pPr algn="ctr"/>
                      <a:r>
                        <a:rPr lang="en-GB"/>
                        <a:t>58</a:t>
                      </a:r>
                      <a:endParaRPr lang="en-GB" dirty="0"/>
                    </a:p>
                  </a:txBody>
                  <a:tcPr anchor="ctr"/>
                </a:tc>
                <a:tc>
                  <a:txBody>
                    <a:bodyPr/>
                    <a:lstStyle/>
                    <a:p>
                      <a:pPr algn="ctr"/>
                      <a:r>
                        <a:rPr lang="en-GB" dirty="0"/>
                        <a:t>38</a:t>
                      </a:r>
                    </a:p>
                  </a:txBody>
                  <a:tcPr anchor="ctr"/>
                </a:tc>
                <a:tc>
                  <a:txBody>
                    <a:bodyPr/>
                    <a:lstStyle/>
                    <a:p>
                      <a:pPr algn="ctr"/>
                      <a:r>
                        <a:rPr lang="en-GB" dirty="0"/>
                        <a:t>32</a:t>
                      </a:r>
                    </a:p>
                  </a:txBody>
                  <a:tcPr anchor="ctr"/>
                </a:tc>
                <a:tc>
                  <a:txBody>
                    <a:bodyPr/>
                    <a:lstStyle/>
                    <a:p>
                      <a:pPr algn="ctr"/>
                      <a:r>
                        <a:rPr lang="en-GB" dirty="0"/>
                        <a:t>14</a:t>
                      </a:r>
                    </a:p>
                  </a:txBody>
                  <a:tcPr anchor="ctr"/>
                </a:tc>
                <a:tc>
                  <a:txBody>
                    <a:bodyPr/>
                    <a:lstStyle/>
                    <a:p>
                      <a:pPr algn="ctr"/>
                      <a:r>
                        <a:rPr lang="en-GB" i="1" dirty="0"/>
                        <a:t>20</a:t>
                      </a:r>
                    </a:p>
                  </a:txBody>
                  <a:tcPr anchor="ctr"/>
                </a:tc>
                <a:extLst>
                  <a:ext uri="{0D108BD9-81ED-4DB2-BD59-A6C34878D82A}">
                    <a16:rowId xmlns:a16="http://schemas.microsoft.com/office/drawing/2014/main" val="1233322981"/>
                  </a:ext>
                </a:extLst>
              </a:tr>
              <a:tr h="370840">
                <a:tc>
                  <a:txBody>
                    <a:bodyPr/>
                    <a:lstStyle/>
                    <a:p>
                      <a:pPr algn="ctr"/>
                      <a:r>
                        <a:rPr lang="en-GB" dirty="0"/>
                        <a:t>Benefit Delay</a:t>
                      </a:r>
                    </a:p>
                  </a:txBody>
                  <a:tcPr anchor="ctr"/>
                </a:tc>
                <a:tc>
                  <a:txBody>
                    <a:bodyPr/>
                    <a:lstStyle/>
                    <a:p>
                      <a:pPr algn="ctr"/>
                      <a:r>
                        <a:rPr lang="en-GB"/>
                        <a:t>82</a:t>
                      </a:r>
                      <a:endParaRPr lang="en-GB" dirty="0"/>
                    </a:p>
                  </a:txBody>
                  <a:tcPr anchor="ctr"/>
                </a:tc>
                <a:tc>
                  <a:txBody>
                    <a:bodyPr/>
                    <a:lstStyle/>
                    <a:p>
                      <a:pPr algn="ctr"/>
                      <a:r>
                        <a:rPr lang="en-GB" dirty="0"/>
                        <a:t>63</a:t>
                      </a:r>
                    </a:p>
                  </a:txBody>
                  <a:tcPr anchor="ctr"/>
                </a:tc>
                <a:tc>
                  <a:txBody>
                    <a:bodyPr/>
                    <a:lstStyle/>
                    <a:p>
                      <a:pPr algn="ctr"/>
                      <a:r>
                        <a:rPr lang="en-GB" dirty="0"/>
                        <a:t>62</a:t>
                      </a:r>
                    </a:p>
                  </a:txBody>
                  <a:tcPr anchor="ctr"/>
                </a:tc>
                <a:tc>
                  <a:txBody>
                    <a:bodyPr/>
                    <a:lstStyle/>
                    <a:p>
                      <a:pPr algn="ctr"/>
                      <a:r>
                        <a:rPr lang="en-GB" dirty="0"/>
                        <a:t>55</a:t>
                      </a:r>
                    </a:p>
                  </a:txBody>
                  <a:tcPr anchor="ctr"/>
                </a:tc>
                <a:tc>
                  <a:txBody>
                    <a:bodyPr/>
                    <a:lstStyle/>
                    <a:p>
                      <a:pPr algn="ctr"/>
                      <a:r>
                        <a:rPr lang="en-GB" i="1" dirty="0"/>
                        <a:t>77</a:t>
                      </a:r>
                    </a:p>
                  </a:txBody>
                  <a:tcPr anchor="ctr"/>
                </a:tc>
                <a:extLst>
                  <a:ext uri="{0D108BD9-81ED-4DB2-BD59-A6C34878D82A}">
                    <a16:rowId xmlns:a16="http://schemas.microsoft.com/office/drawing/2014/main" val="3146915917"/>
                  </a:ext>
                </a:extLst>
              </a:tr>
              <a:tr h="370840">
                <a:tc>
                  <a:txBody>
                    <a:bodyPr/>
                    <a:lstStyle/>
                    <a:p>
                      <a:pPr algn="ctr"/>
                      <a:r>
                        <a:rPr lang="en-GB" dirty="0"/>
                        <a:t>Cost of Living</a:t>
                      </a:r>
                    </a:p>
                  </a:txBody>
                  <a:tcPr anchor="ctr"/>
                </a:tc>
                <a:tc>
                  <a:txBody>
                    <a:bodyPr/>
                    <a:lstStyle/>
                    <a:p>
                      <a:pPr algn="ctr"/>
                      <a:r>
                        <a:rPr lang="en-GB"/>
                        <a:t>33</a:t>
                      </a:r>
                      <a:endParaRPr lang="en-GB" dirty="0"/>
                    </a:p>
                  </a:txBody>
                  <a:tcPr anchor="ctr"/>
                </a:tc>
                <a:tc>
                  <a:txBody>
                    <a:bodyPr/>
                    <a:lstStyle/>
                    <a:p>
                      <a:pPr algn="ctr"/>
                      <a:r>
                        <a:rPr lang="en-GB" dirty="0"/>
                        <a:t>63</a:t>
                      </a:r>
                    </a:p>
                  </a:txBody>
                  <a:tcPr anchor="ctr"/>
                </a:tc>
                <a:tc>
                  <a:txBody>
                    <a:bodyPr/>
                    <a:lstStyle/>
                    <a:p>
                      <a:pPr algn="ctr"/>
                      <a:r>
                        <a:rPr lang="en-GB" dirty="0"/>
                        <a:t>32</a:t>
                      </a:r>
                    </a:p>
                  </a:txBody>
                  <a:tcPr anchor="ctr"/>
                </a:tc>
                <a:tc>
                  <a:txBody>
                    <a:bodyPr/>
                    <a:lstStyle/>
                    <a:p>
                      <a:pPr algn="ctr"/>
                      <a:r>
                        <a:rPr lang="en-GB" dirty="0"/>
                        <a:t>28</a:t>
                      </a:r>
                    </a:p>
                  </a:txBody>
                  <a:tcPr anchor="ctr"/>
                </a:tc>
                <a:tc>
                  <a:txBody>
                    <a:bodyPr/>
                    <a:lstStyle/>
                    <a:p>
                      <a:pPr algn="ctr"/>
                      <a:r>
                        <a:rPr lang="en-GB" i="1" dirty="0"/>
                        <a:t>39</a:t>
                      </a:r>
                    </a:p>
                  </a:txBody>
                  <a:tcPr anchor="ctr"/>
                </a:tc>
                <a:extLst>
                  <a:ext uri="{0D108BD9-81ED-4DB2-BD59-A6C34878D82A}">
                    <a16:rowId xmlns:a16="http://schemas.microsoft.com/office/drawing/2014/main" val="1726701513"/>
                  </a:ext>
                </a:extLst>
              </a:tr>
              <a:tr h="370840">
                <a:tc>
                  <a:txBody>
                    <a:bodyPr/>
                    <a:lstStyle/>
                    <a:p>
                      <a:pPr algn="ctr"/>
                      <a:r>
                        <a:rPr lang="en-GB" dirty="0"/>
                        <a:t>Unemployment</a:t>
                      </a:r>
                    </a:p>
                  </a:txBody>
                  <a:tcPr anchor="ctr"/>
                </a:tc>
                <a:tc>
                  <a:txBody>
                    <a:bodyPr/>
                    <a:lstStyle/>
                    <a:p>
                      <a:pPr algn="ctr"/>
                      <a:r>
                        <a:rPr lang="en-GB"/>
                        <a:t>20</a:t>
                      </a:r>
                      <a:endParaRPr lang="en-GB" dirty="0"/>
                    </a:p>
                  </a:txBody>
                  <a:tcPr anchor="ctr"/>
                </a:tc>
                <a:tc>
                  <a:txBody>
                    <a:bodyPr/>
                    <a:lstStyle/>
                    <a:p>
                      <a:pPr algn="ctr"/>
                      <a:r>
                        <a:rPr lang="en-GB" dirty="0"/>
                        <a:t>31</a:t>
                      </a:r>
                    </a:p>
                  </a:txBody>
                  <a:tcPr anchor="ctr"/>
                </a:tc>
                <a:tc>
                  <a:txBody>
                    <a:bodyPr/>
                    <a:lstStyle/>
                    <a:p>
                      <a:pPr algn="ctr"/>
                      <a:r>
                        <a:rPr lang="en-GB" dirty="0"/>
                        <a:t>32</a:t>
                      </a:r>
                    </a:p>
                  </a:txBody>
                  <a:tcPr anchor="ctr"/>
                </a:tc>
                <a:tc>
                  <a:txBody>
                    <a:bodyPr/>
                    <a:lstStyle/>
                    <a:p>
                      <a:pPr algn="ctr"/>
                      <a:r>
                        <a:rPr lang="en-GB" dirty="0"/>
                        <a:t>38</a:t>
                      </a:r>
                    </a:p>
                  </a:txBody>
                  <a:tcPr anchor="ctr"/>
                </a:tc>
                <a:tc>
                  <a:txBody>
                    <a:bodyPr/>
                    <a:lstStyle/>
                    <a:p>
                      <a:pPr algn="ctr"/>
                      <a:r>
                        <a:rPr lang="en-GB" i="1" dirty="0"/>
                        <a:t>53</a:t>
                      </a:r>
                    </a:p>
                  </a:txBody>
                  <a:tcPr anchor="ctr"/>
                </a:tc>
                <a:extLst>
                  <a:ext uri="{0D108BD9-81ED-4DB2-BD59-A6C34878D82A}">
                    <a16:rowId xmlns:a16="http://schemas.microsoft.com/office/drawing/2014/main" val="479389273"/>
                  </a:ext>
                </a:extLst>
              </a:tr>
              <a:tr h="370840">
                <a:tc>
                  <a:txBody>
                    <a:bodyPr/>
                    <a:lstStyle/>
                    <a:p>
                      <a:pPr algn="ctr"/>
                      <a:r>
                        <a:rPr lang="en-GB" dirty="0"/>
                        <a:t>Sickness/Disability</a:t>
                      </a:r>
                    </a:p>
                  </a:txBody>
                  <a:tcPr anchor="ctr"/>
                </a:tc>
                <a:tc>
                  <a:txBody>
                    <a:bodyPr/>
                    <a:lstStyle/>
                    <a:p>
                      <a:pPr algn="ctr"/>
                      <a:r>
                        <a:rPr lang="en-GB"/>
                        <a:t>61</a:t>
                      </a:r>
                      <a:endParaRPr lang="en-GB" dirty="0"/>
                    </a:p>
                  </a:txBody>
                  <a:tcPr anchor="ctr"/>
                </a:tc>
                <a:tc>
                  <a:txBody>
                    <a:bodyPr/>
                    <a:lstStyle/>
                    <a:p>
                      <a:pPr algn="ctr"/>
                      <a:r>
                        <a:rPr lang="en-GB" dirty="0"/>
                        <a:t>53</a:t>
                      </a:r>
                    </a:p>
                  </a:txBody>
                  <a:tcPr anchor="ctr"/>
                </a:tc>
                <a:tc>
                  <a:txBody>
                    <a:bodyPr/>
                    <a:lstStyle/>
                    <a:p>
                      <a:pPr algn="ctr"/>
                      <a:r>
                        <a:rPr lang="en-GB" dirty="0"/>
                        <a:t>36</a:t>
                      </a:r>
                    </a:p>
                  </a:txBody>
                  <a:tcPr anchor="ctr"/>
                </a:tc>
                <a:tc>
                  <a:txBody>
                    <a:bodyPr/>
                    <a:lstStyle/>
                    <a:p>
                      <a:pPr algn="ctr"/>
                      <a:r>
                        <a:rPr lang="en-GB" dirty="0"/>
                        <a:t>27</a:t>
                      </a:r>
                    </a:p>
                  </a:txBody>
                  <a:tcPr anchor="ctr"/>
                </a:tc>
                <a:tc>
                  <a:txBody>
                    <a:bodyPr/>
                    <a:lstStyle/>
                    <a:p>
                      <a:pPr algn="ctr"/>
                      <a:r>
                        <a:rPr lang="en-GB" i="1" dirty="0"/>
                        <a:t>38</a:t>
                      </a:r>
                    </a:p>
                  </a:txBody>
                  <a:tcPr anchor="ctr"/>
                </a:tc>
                <a:extLst>
                  <a:ext uri="{0D108BD9-81ED-4DB2-BD59-A6C34878D82A}">
                    <a16:rowId xmlns:a16="http://schemas.microsoft.com/office/drawing/2014/main" val="946386846"/>
                  </a:ext>
                </a:extLst>
              </a:tr>
              <a:tr h="370840">
                <a:tc>
                  <a:txBody>
                    <a:bodyPr/>
                    <a:lstStyle/>
                    <a:p>
                      <a:pPr algn="ctr"/>
                      <a:r>
                        <a:rPr lang="en-GB" dirty="0"/>
                        <a:t>Temporary Accommodation</a:t>
                      </a:r>
                    </a:p>
                  </a:txBody>
                  <a:tcPr anchor="ctr"/>
                </a:tc>
                <a:tc>
                  <a:txBody>
                    <a:bodyPr/>
                    <a:lstStyle/>
                    <a:p>
                      <a:pPr algn="ctr"/>
                      <a:r>
                        <a:rPr lang="en-GB" dirty="0"/>
                        <a:t>0</a:t>
                      </a:r>
                    </a:p>
                  </a:txBody>
                  <a:tcPr anchor="ctr"/>
                </a:tc>
                <a:tc>
                  <a:txBody>
                    <a:bodyPr/>
                    <a:lstStyle/>
                    <a:p>
                      <a:pPr algn="ctr"/>
                      <a:r>
                        <a:rPr lang="en-GB" dirty="0"/>
                        <a:t>27</a:t>
                      </a:r>
                    </a:p>
                  </a:txBody>
                  <a:tcPr anchor="ctr"/>
                </a:tc>
                <a:tc>
                  <a:txBody>
                    <a:bodyPr/>
                    <a:lstStyle/>
                    <a:p>
                      <a:pPr algn="ctr"/>
                      <a:r>
                        <a:rPr lang="en-GB" dirty="0"/>
                        <a:t>106</a:t>
                      </a:r>
                    </a:p>
                  </a:txBody>
                  <a:tcPr anchor="ctr"/>
                </a:tc>
                <a:tc>
                  <a:txBody>
                    <a:bodyPr/>
                    <a:lstStyle/>
                    <a:p>
                      <a:pPr algn="ctr"/>
                      <a:r>
                        <a:rPr lang="en-GB" dirty="0"/>
                        <a:t>52</a:t>
                      </a:r>
                    </a:p>
                  </a:txBody>
                  <a:tcPr anchor="ctr"/>
                </a:tc>
                <a:tc>
                  <a:txBody>
                    <a:bodyPr/>
                    <a:lstStyle/>
                    <a:p>
                      <a:pPr algn="ctr"/>
                      <a:r>
                        <a:rPr lang="en-GB" i="1" dirty="0"/>
                        <a:t>73</a:t>
                      </a:r>
                    </a:p>
                  </a:txBody>
                  <a:tcPr anchor="ctr"/>
                </a:tc>
                <a:extLst>
                  <a:ext uri="{0D108BD9-81ED-4DB2-BD59-A6C34878D82A}">
                    <a16:rowId xmlns:a16="http://schemas.microsoft.com/office/drawing/2014/main" val="1066604688"/>
                  </a:ext>
                </a:extLst>
              </a:tr>
              <a:tr h="370840">
                <a:tc>
                  <a:txBody>
                    <a:bodyPr/>
                    <a:lstStyle/>
                    <a:p>
                      <a:pPr algn="ctr"/>
                      <a:r>
                        <a:rPr lang="en-GB" dirty="0"/>
                        <a:t>Homelessness</a:t>
                      </a:r>
                    </a:p>
                  </a:txBody>
                  <a:tcPr anchor="ctr"/>
                </a:tc>
                <a:tc>
                  <a:txBody>
                    <a:bodyPr/>
                    <a:lstStyle/>
                    <a:p>
                      <a:pPr algn="ctr"/>
                      <a:r>
                        <a:rPr lang="en-GB"/>
                        <a:t>7</a:t>
                      </a:r>
                      <a:endParaRPr lang="en-GB" dirty="0"/>
                    </a:p>
                  </a:txBody>
                  <a:tcPr anchor="ctr"/>
                </a:tc>
                <a:tc>
                  <a:txBody>
                    <a:bodyPr/>
                    <a:lstStyle/>
                    <a:p>
                      <a:pPr algn="ctr"/>
                      <a:r>
                        <a:rPr lang="en-GB" dirty="0"/>
                        <a:t>18</a:t>
                      </a:r>
                    </a:p>
                  </a:txBody>
                  <a:tcPr anchor="ctr"/>
                </a:tc>
                <a:tc>
                  <a:txBody>
                    <a:bodyPr/>
                    <a:lstStyle/>
                    <a:p>
                      <a:pPr algn="ctr"/>
                      <a:r>
                        <a:rPr lang="en-GB" dirty="0"/>
                        <a:t>22</a:t>
                      </a:r>
                    </a:p>
                  </a:txBody>
                  <a:tcPr anchor="ctr"/>
                </a:tc>
                <a:tc>
                  <a:txBody>
                    <a:bodyPr/>
                    <a:lstStyle/>
                    <a:p>
                      <a:pPr algn="ctr"/>
                      <a:r>
                        <a:rPr lang="en-GB" dirty="0"/>
                        <a:t>23</a:t>
                      </a:r>
                    </a:p>
                  </a:txBody>
                  <a:tcPr anchor="ctr"/>
                </a:tc>
                <a:tc>
                  <a:txBody>
                    <a:bodyPr/>
                    <a:lstStyle/>
                    <a:p>
                      <a:pPr algn="ctr"/>
                      <a:r>
                        <a:rPr lang="en-GB" i="1" dirty="0"/>
                        <a:t>32</a:t>
                      </a:r>
                    </a:p>
                  </a:txBody>
                  <a:tcPr anchor="ctr"/>
                </a:tc>
                <a:extLst>
                  <a:ext uri="{0D108BD9-81ED-4DB2-BD59-A6C34878D82A}">
                    <a16:rowId xmlns:a16="http://schemas.microsoft.com/office/drawing/2014/main" val="3556165640"/>
                  </a:ext>
                </a:extLst>
              </a:tr>
              <a:tr h="370840">
                <a:tc>
                  <a:txBody>
                    <a:bodyPr/>
                    <a:lstStyle/>
                    <a:p>
                      <a:pPr algn="ctr"/>
                      <a:r>
                        <a:rPr lang="en-GB" dirty="0"/>
                        <a:t>Other</a:t>
                      </a:r>
                    </a:p>
                  </a:txBody>
                  <a:tcPr anchor="ctr"/>
                </a:tc>
                <a:tc>
                  <a:txBody>
                    <a:bodyPr/>
                    <a:lstStyle/>
                    <a:p>
                      <a:pPr algn="ctr"/>
                      <a:r>
                        <a:rPr lang="en-GB" dirty="0"/>
                        <a:t>41</a:t>
                      </a:r>
                    </a:p>
                  </a:txBody>
                  <a:tcPr anchor="ctr"/>
                </a:tc>
                <a:tc>
                  <a:txBody>
                    <a:bodyPr/>
                    <a:lstStyle/>
                    <a:p>
                      <a:pPr algn="ctr"/>
                      <a:r>
                        <a:rPr lang="en-GB" dirty="0"/>
                        <a:t>86</a:t>
                      </a:r>
                    </a:p>
                  </a:txBody>
                  <a:tcPr anchor="ctr"/>
                </a:tc>
                <a:tc>
                  <a:txBody>
                    <a:bodyPr/>
                    <a:lstStyle/>
                    <a:p>
                      <a:pPr algn="ctr"/>
                      <a:r>
                        <a:rPr lang="en-GB" dirty="0"/>
                        <a:t>74</a:t>
                      </a:r>
                    </a:p>
                  </a:txBody>
                  <a:tcPr anchor="ctr"/>
                </a:tc>
                <a:tc>
                  <a:txBody>
                    <a:bodyPr/>
                    <a:lstStyle/>
                    <a:p>
                      <a:pPr algn="ctr"/>
                      <a:r>
                        <a:rPr lang="en-GB" dirty="0"/>
                        <a:t>58</a:t>
                      </a:r>
                    </a:p>
                  </a:txBody>
                  <a:tcPr anchor="ctr"/>
                </a:tc>
                <a:tc>
                  <a:txBody>
                    <a:bodyPr/>
                    <a:lstStyle/>
                    <a:p>
                      <a:pPr algn="ctr"/>
                      <a:r>
                        <a:rPr lang="en-GB" i="1" dirty="0"/>
                        <a:t>82</a:t>
                      </a:r>
                    </a:p>
                  </a:txBody>
                  <a:tcPr anchor="ctr"/>
                </a:tc>
                <a:extLst>
                  <a:ext uri="{0D108BD9-81ED-4DB2-BD59-A6C34878D82A}">
                    <a16:rowId xmlns:a16="http://schemas.microsoft.com/office/drawing/2014/main" val="2997282534"/>
                  </a:ext>
                </a:extLst>
              </a:tr>
            </a:tbl>
          </a:graphicData>
        </a:graphic>
      </p:graphicFrame>
      <p:sp>
        <p:nvSpPr>
          <p:cNvPr id="5" name="TextBox 4">
            <a:extLst>
              <a:ext uri="{FF2B5EF4-FFF2-40B4-BE49-F238E27FC236}">
                <a16:creationId xmlns:a16="http://schemas.microsoft.com/office/drawing/2014/main" id="{4A5D3852-D819-5DFF-F584-82C1A48B1054}"/>
              </a:ext>
            </a:extLst>
          </p:cNvPr>
          <p:cNvSpPr txBox="1"/>
          <p:nvPr/>
        </p:nvSpPr>
        <p:spPr>
          <a:xfrm>
            <a:off x="838200" y="5417820"/>
            <a:ext cx="10515600" cy="246221"/>
          </a:xfrm>
          <a:prstGeom prst="rect">
            <a:avLst/>
          </a:prstGeom>
          <a:noFill/>
        </p:spPr>
        <p:txBody>
          <a:bodyPr wrap="square" rtlCol="0">
            <a:spAutoFit/>
          </a:bodyPr>
          <a:lstStyle/>
          <a:p>
            <a:r>
              <a:rPr lang="en-GB" sz="1000" dirty="0"/>
              <a:t>[1] Data to 17/09/2025</a:t>
            </a:r>
          </a:p>
        </p:txBody>
      </p:sp>
    </p:spTree>
    <p:extLst>
      <p:ext uri="{BB962C8B-B14F-4D97-AF65-F5344CB8AC3E}">
        <p14:creationId xmlns:p14="http://schemas.microsoft.com/office/powerpoint/2010/main" val="3302474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A840A-6D95-B8A9-3964-4F9B7F3AE5FC}"/>
              </a:ext>
            </a:extLst>
          </p:cNvPr>
          <p:cNvSpPr>
            <a:spLocks noGrp="1"/>
          </p:cNvSpPr>
          <p:nvPr>
            <p:ph type="title"/>
          </p:nvPr>
        </p:nvSpPr>
        <p:spPr/>
        <p:txBody>
          <a:bodyPr/>
          <a:lstStyle/>
          <a:p>
            <a:r>
              <a:rPr lang="en-GB" dirty="0"/>
              <a:t>We are not alone…</a:t>
            </a:r>
          </a:p>
        </p:txBody>
      </p:sp>
      <p:sp>
        <p:nvSpPr>
          <p:cNvPr id="3" name="Content Placeholder 2">
            <a:extLst>
              <a:ext uri="{FF2B5EF4-FFF2-40B4-BE49-F238E27FC236}">
                <a16:creationId xmlns:a16="http://schemas.microsoft.com/office/drawing/2014/main" id="{5B7EFB31-2E5A-6BEF-8DE7-19A8040FB1E0}"/>
              </a:ext>
            </a:extLst>
          </p:cNvPr>
          <p:cNvSpPr>
            <a:spLocks noGrp="1"/>
          </p:cNvSpPr>
          <p:nvPr>
            <p:ph idx="1"/>
          </p:nvPr>
        </p:nvSpPr>
        <p:spPr/>
        <p:txBody>
          <a:bodyPr/>
          <a:lstStyle/>
          <a:p>
            <a:r>
              <a:rPr lang="en-GB" dirty="0"/>
              <a:t>St Ives Foodbank is part of the Huntingdonshire Food Network which includes other local foodbanks and organisations working with those in food poverty across the district</a:t>
            </a:r>
          </a:p>
          <a:p>
            <a:r>
              <a:rPr lang="en-GB" dirty="0"/>
              <a:t>Local figures show an increase in demand across the board following the cost-of-living crisis, particularly from single men</a:t>
            </a:r>
          </a:p>
          <a:p>
            <a:r>
              <a:rPr lang="en-GB" dirty="0"/>
              <a:t>Other foodbanks are also reporting donations have gone down – which makes every donation even more important to us!</a:t>
            </a:r>
          </a:p>
        </p:txBody>
      </p:sp>
    </p:spTree>
    <p:extLst>
      <p:ext uri="{BB962C8B-B14F-4D97-AF65-F5344CB8AC3E}">
        <p14:creationId xmlns:p14="http://schemas.microsoft.com/office/powerpoint/2010/main" val="1568702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D7486-27A0-5C29-69AF-E8C4CE5B2C08}"/>
              </a:ext>
            </a:extLst>
          </p:cNvPr>
          <p:cNvSpPr>
            <a:spLocks noGrp="1"/>
          </p:cNvSpPr>
          <p:nvPr>
            <p:ph type="ctrTitle"/>
          </p:nvPr>
        </p:nvSpPr>
        <p:spPr/>
        <p:txBody>
          <a:bodyPr/>
          <a:lstStyle/>
          <a:p>
            <a:r>
              <a:rPr lang="en-GB" dirty="0"/>
              <a:t>Thank you for everything you are able to donate to us!</a:t>
            </a:r>
          </a:p>
        </p:txBody>
      </p:sp>
      <p:sp>
        <p:nvSpPr>
          <p:cNvPr id="3" name="Subtitle 2">
            <a:extLst>
              <a:ext uri="{FF2B5EF4-FFF2-40B4-BE49-F238E27FC236}">
                <a16:creationId xmlns:a16="http://schemas.microsoft.com/office/drawing/2014/main" id="{86AE68FD-539E-235E-951D-8697E587B433}"/>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965531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445C8-6E94-C19A-9171-17E5C42AC9D4}"/>
              </a:ext>
            </a:extLst>
          </p:cNvPr>
          <p:cNvSpPr>
            <a:spLocks noGrp="1"/>
          </p:cNvSpPr>
          <p:nvPr>
            <p:ph type="title"/>
          </p:nvPr>
        </p:nvSpPr>
        <p:spPr/>
        <p:txBody>
          <a:bodyPr/>
          <a:lstStyle/>
          <a:p>
            <a:r>
              <a:rPr lang="en-GB" dirty="0"/>
              <a:t>History of the Foodbank</a:t>
            </a:r>
          </a:p>
        </p:txBody>
      </p:sp>
      <p:sp>
        <p:nvSpPr>
          <p:cNvPr id="3" name="Content Placeholder 2">
            <a:extLst>
              <a:ext uri="{FF2B5EF4-FFF2-40B4-BE49-F238E27FC236}">
                <a16:creationId xmlns:a16="http://schemas.microsoft.com/office/drawing/2014/main" id="{E70356F2-BC13-2EE7-058A-BA1423AA420D}"/>
              </a:ext>
            </a:extLst>
          </p:cNvPr>
          <p:cNvSpPr>
            <a:spLocks noGrp="1"/>
          </p:cNvSpPr>
          <p:nvPr>
            <p:ph idx="1"/>
          </p:nvPr>
        </p:nvSpPr>
        <p:spPr/>
        <p:txBody>
          <a:bodyPr/>
          <a:lstStyle/>
          <a:p>
            <a:r>
              <a:rPr lang="en-GB" dirty="0"/>
              <a:t>Started in 2013 at the invitation of then-mayor Nick Dibben</a:t>
            </a:r>
          </a:p>
          <a:p>
            <a:r>
              <a:rPr lang="en-GB" dirty="0"/>
              <a:t>Originally started as a distribution hub for Godmanchester Foodbank (due to St Ives residents travelling – sometimes by foot – to collect food from them).</a:t>
            </a:r>
          </a:p>
          <a:p>
            <a:r>
              <a:rPr lang="en-GB" dirty="0"/>
              <a:t>It was quickly realised that the need in our local area was greater than initially thought.</a:t>
            </a:r>
          </a:p>
          <a:p>
            <a:r>
              <a:rPr lang="en-GB" dirty="0"/>
              <a:t>Shortly afterwards arrangements were made for St Ives Foodbank to operate independently from Godmanchester. It was decided for various reasons that we would not join the Trussell Trust network, although we continue to align to their standards to this day.</a:t>
            </a:r>
          </a:p>
          <a:p>
            <a:endParaRPr lang="en-GB" dirty="0"/>
          </a:p>
        </p:txBody>
      </p:sp>
    </p:spTree>
    <p:extLst>
      <p:ext uri="{BB962C8B-B14F-4D97-AF65-F5344CB8AC3E}">
        <p14:creationId xmlns:p14="http://schemas.microsoft.com/office/powerpoint/2010/main" val="3259762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A2FA1-9C75-3344-44C8-0759E08A7220}"/>
              </a:ext>
            </a:extLst>
          </p:cNvPr>
          <p:cNvSpPr>
            <a:spLocks noGrp="1"/>
          </p:cNvSpPr>
          <p:nvPr>
            <p:ph type="title"/>
          </p:nvPr>
        </p:nvSpPr>
        <p:spPr/>
        <p:txBody>
          <a:bodyPr/>
          <a:lstStyle/>
          <a:p>
            <a:r>
              <a:rPr lang="en-GB" dirty="0"/>
              <a:t>Why are we not part of the Trussell Trust?</a:t>
            </a:r>
          </a:p>
        </p:txBody>
      </p:sp>
      <p:sp>
        <p:nvSpPr>
          <p:cNvPr id="3" name="Content Placeholder 2">
            <a:extLst>
              <a:ext uri="{FF2B5EF4-FFF2-40B4-BE49-F238E27FC236}">
                <a16:creationId xmlns:a16="http://schemas.microsoft.com/office/drawing/2014/main" id="{A63B1C72-14D6-3465-641D-9DF5CFFD36FD}"/>
              </a:ext>
            </a:extLst>
          </p:cNvPr>
          <p:cNvSpPr>
            <a:spLocks noGrp="1"/>
          </p:cNvSpPr>
          <p:nvPr>
            <p:ph idx="1"/>
          </p:nvPr>
        </p:nvSpPr>
        <p:spPr/>
        <p:txBody>
          <a:bodyPr/>
          <a:lstStyle/>
          <a:p>
            <a:r>
              <a:rPr lang="en-GB" dirty="0"/>
              <a:t>Too expensive</a:t>
            </a:r>
          </a:p>
          <a:p>
            <a:pPr lvl="1"/>
            <a:r>
              <a:rPr lang="en-GB" dirty="0"/>
              <a:t>In those days we would have had to pay a £1000 joining fee, along with a monthly fee to be part of the network</a:t>
            </a:r>
          </a:p>
          <a:p>
            <a:r>
              <a:rPr lang="en-GB" dirty="0"/>
              <a:t>Too prescriptive</a:t>
            </a:r>
          </a:p>
          <a:p>
            <a:pPr lvl="1"/>
            <a:r>
              <a:rPr lang="en-GB" dirty="0"/>
              <a:t>Only certain foods could be put in food parcels, limiting the support we could provide to our clients</a:t>
            </a:r>
          </a:p>
          <a:p>
            <a:pPr lvl="1"/>
            <a:r>
              <a:rPr lang="en-GB" dirty="0"/>
              <a:t>A limit of three parcels in six months – although in practise it can sometimes take up to two months for benefits to come through, leaving families without support once they’d used up their allocated parcels!</a:t>
            </a:r>
          </a:p>
          <a:p>
            <a:r>
              <a:rPr lang="en-GB" dirty="0"/>
              <a:t>However…</a:t>
            </a:r>
          </a:p>
        </p:txBody>
      </p:sp>
    </p:spTree>
    <p:extLst>
      <p:ext uri="{BB962C8B-B14F-4D97-AF65-F5344CB8AC3E}">
        <p14:creationId xmlns:p14="http://schemas.microsoft.com/office/powerpoint/2010/main" val="3387286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17638-DB72-057D-4A15-DAB54DB1CA66}"/>
              </a:ext>
            </a:extLst>
          </p:cNvPr>
          <p:cNvSpPr>
            <a:spLocks noGrp="1"/>
          </p:cNvSpPr>
          <p:nvPr>
            <p:ph type="title"/>
          </p:nvPr>
        </p:nvSpPr>
        <p:spPr/>
        <p:txBody>
          <a:bodyPr/>
          <a:lstStyle/>
          <a:p>
            <a:r>
              <a:rPr lang="en-GB" dirty="0"/>
              <a:t>Our standards</a:t>
            </a:r>
          </a:p>
        </p:txBody>
      </p:sp>
      <p:sp>
        <p:nvSpPr>
          <p:cNvPr id="3" name="Content Placeholder 2">
            <a:extLst>
              <a:ext uri="{FF2B5EF4-FFF2-40B4-BE49-F238E27FC236}">
                <a16:creationId xmlns:a16="http://schemas.microsoft.com/office/drawing/2014/main" id="{341FC7AE-C91E-F9D1-794F-D92FB5CC9F76}"/>
              </a:ext>
            </a:extLst>
          </p:cNvPr>
          <p:cNvSpPr>
            <a:spLocks noGrp="1"/>
          </p:cNvSpPr>
          <p:nvPr>
            <p:ph idx="1"/>
          </p:nvPr>
        </p:nvSpPr>
        <p:spPr/>
        <p:txBody>
          <a:bodyPr/>
          <a:lstStyle/>
          <a:p>
            <a:r>
              <a:rPr lang="en-GB" dirty="0"/>
              <a:t>We continue to follow the Trussell Trust’s standards:</a:t>
            </a:r>
          </a:p>
          <a:p>
            <a:pPr lvl="1"/>
            <a:r>
              <a:rPr lang="en-GB" dirty="0"/>
              <a:t>Most of our food parcels are requested via professional referral (although we also accept client self-referrals)</a:t>
            </a:r>
          </a:p>
          <a:p>
            <a:pPr lvl="1"/>
            <a:r>
              <a:rPr lang="en-GB" dirty="0"/>
              <a:t>Client records are kept so we can ensure they are getting the right help – we work with over 80 local agencies but have special relationships with a small handful who we recommend clients to</a:t>
            </a:r>
          </a:p>
          <a:p>
            <a:pPr lvl="1"/>
            <a:r>
              <a:rPr lang="en-GB" dirty="0"/>
              <a:t>Food parcels are designed to provide a nutritiously balanced diet, for a minimum of three days (although in practise this will last about a week)</a:t>
            </a:r>
          </a:p>
          <a:p>
            <a:r>
              <a:rPr lang="en-GB" dirty="0"/>
              <a:t>We operate as a ‘sticking plaster’ – we can’t treat the root cause of our clients’ food poverty, but we can give them a boost</a:t>
            </a:r>
          </a:p>
        </p:txBody>
      </p:sp>
    </p:spTree>
    <p:extLst>
      <p:ext uri="{BB962C8B-B14F-4D97-AF65-F5344CB8AC3E}">
        <p14:creationId xmlns:p14="http://schemas.microsoft.com/office/powerpoint/2010/main" val="1344602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A531A-C5A7-3C15-84CD-596146522F12}"/>
              </a:ext>
            </a:extLst>
          </p:cNvPr>
          <p:cNvSpPr>
            <a:spLocks noGrp="1"/>
          </p:cNvSpPr>
          <p:nvPr>
            <p:ph type="title"/>
          </p:nvPr>
        </p:nvSpPr>
        <p:spPr/>
        <p:txBody>
          <a:bodyPr/>
          <a:lstStyle/>
          <a:p>
            <a:r>
              <a:rPr lang="en-GB" dirty="0"/>
              <a:t>Our three duties of care</a:t>
            </a:r>
          </a:p>
        </p:txBody>
      </p:sp>
      <p:sp>
        <p:nvSpPr>
          <p:cNvPr id="3" name="Content Placeholder 2">
            <a:extLst>
              <a:ext uri="{FF2B5EF4-FFF2-40B4-BE49-F238E27FC236}">
                <a16:creationId xmlns:a16="http://schemas.microsoft.com/office/drawing/2014/main" id="{0E645539-F0DD-1A24-3F50-A9C14ACFD501}"/>
              </a:ext>
            </a:extLst>
          </p:cNvPr>
          <p:cNvSpPr>
            <a:spLocks noGrp="1"/>
          </p:cNvSpPr>
          <p:nvPr>
            <p:ph idx="1"/>
          </p:nvPr>
        </p:nvSpPr>
        <p:spPr/>
        <p:txBody>
          <a:bodyPr/>
          <a:lstStyle/>
          <a:p>
            <a:r>
              <a:rPr lang="en-GB" dirty="0"/>
              <a:t>To our clients – to make sure they are getting the help and support they need (emergency food support and direction towards the right agency for them)</a:t>
            </a:r>
          </a:p>
          <a:p>
            <a:r>
              <a:rPr lang="en-GB" dirty="0"/>
              <a:t>To our donors – the members of our community without whom we would not be able to operate, to ensure their donations are going to those who are most in need</a:t>
            </a:r>
          </a:p>
          <a:p>
            <a:r>
              <a:rPr lang="en-GB" dirty="0"/>
              <a:t>To our staff and volunteers – to know that they are contributing to making a difference in our community</a:t>
            </a:r>
          </a:p>
        </p:txBody>
      </p:sp>
    </p:spTree>
    <p:extLst>
      <p:ext uri="{BB962C8B-B14F-4D97-AF65-F5344CB8AC3E}">
        <p14:creationId xmlns:p14="http://schemas.microsoft.com/office/powerpoint/2010/main" val="1132412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FA35D-B100-FBA3-B136-FBE07A9FF068}"/>
              </a:ext>
            </a:extLst>
          </p:cNvPr>
          <p:cNvSpPr>
            <a:spLocks noGrp="1"/>
          </p:cNvSpPr>
          <p:nvPr>
            <p:ph type="title"/>
          </p:nvPr>
        </p:nvSpPr>
        <p:spPr/>
        <p:txBody>
          <a:bodyPr/>
          <a:lstStyle/>
          <a:p>
            <a:r>
              <a:rPr lang="en-GB" dirty="0"/>
              <a:t>Our area</a:t>
            </a:r>
          </a:p>
        </p:txBody>
      </p:sp>
      <p:sp>
        <p:nvSpPr>
          <p:cNvPr id="3" name="Content Placeholder 2">
            <a:extLst>
              <a:ext uri="{FF2B5EF4-FFF2-40B4-BE49-F238E27FC236}">
                <a16:creationId xmlns:a16="http://schemas.microsoft.com/office/drawing/2014/main" id="{2498D3B0-89FC-CBC7-07C9-A2B1E493F555}"/>
              </a:ext>
            </a:extLst>
          </p:cNvPr>
          <p:cNvSpPr>
            <a:spLocks noGrp="1"/>
          </p:cNvSpPr>
          <p:nvPr>
            <p:ph idx="1"/>
          </p:nvPr>
        </p:nvSpPr>
        <p:spPr/>
        <p:txBody>
          <a:bodyPr/>
          <a:lstStyle/>
          <a:p>
            <a:r>
              <a:rPr lang="en-GB" dirty="0"/>
              <a:t>We cover St Ives and the surrounding villages of Bluntisham, Colne, Earith, Fen Drayton, Fenstanton, The Hemingfords, </a:t>
            </a:r>
            <a:r>
              <a:rPr lang="en-GB" dirty="0" err="1"/>
              <a:t>Needingworth</a:t>
            </a:r>
            <a:r>
              <a:rPr lang="en-GB" dirty="0"/>
              <a:t>, </a:t>
            </a:r>
            <a:r>
              <a:rPr lang="en-GB" dirty="0" err="1"/>
              <a:t>Pidley</a:t>
            </a:r>
            <a:r>
              <a:rPr lang="en-GB" dirty="0"/>
              <a:t>, Somersham and Wyton-on-the-Hill</a:t>
            </a:r>
          </a:p>
          <a:p>
            <a:r>
              <a:rPr lang="en-GB" dirty="0"/>
              <a:t>Food parcels are sent out by delivery and we have our own van for this – deliveries started during the pandemic and we have kept them</a:t>
            </a:r>
          </a:p>
          <a:p>
            <a:r>
              <a:rPr lang="en-GB" dirty="0"/>
              <a:t>We will occasionally provide support outside our area in an emergency – and our surrounding foodbanks will do the same for us</a:t>
            </a:r>
          </a:p>
        </p:txBody>
      </p:sp>
    </p:spTree>
    <p:extLst>
      <p:ext uri="{BB962C8B-B14F-4D97-AF65-F5344CB8AC3E}">
        <p14:creationId xmlns:p14="http://schemas.microsoft.com/office/powerpoint/2010/main" val="852002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A2538-4266-B1E6-4DC4-AD9D058FB4D6}"/>
              </a:ext>
            </a:extLst>
          </p:cNvPr>
          <p:cNvSpPr>
            <a:spLocks noGrp="1"/>
          </p:cNvSpPr>
          <p:nvPr>
            <p:ph type="title"/>
          </p:nvPr>
        </p:nvSpPr>
        <p:spPr/>
        <p:txBody>
          <a:bodyPr/>
          <a:lstStyle/>
          <a:p>
            <a:r>
              <a:rPr lang="en-GB" dirty="0"/>
              <a:t>What’s in a food parcel?</a:t>
            </a:r>
          </a:p>
        </p:txBody>
      </p:sp>
      <p:sp>
        <p:nvSpPr>
          <p:cNvPr id="3" name="Content Placeholder 2">
            <a:extLst>
              <a:ext uri="{FF2B5EF4-FFF2-40B4-BE49-F238E27FC236}">
                <a16:creationId xmlns:a16="http://schemas.microsoft.com/office/drawing/2014/main" id="{27F81471-E96D-FF5D-089C-64A3F7B52364}"/>
              </a:ext>
            </a:extLst>
          </p:cNvPr>
          <p:cNvSpPr>
            <a:spLocks noGrp="1"/>
          </p:cNvSpPr>
          <p:nvPr>
            <p:ph idx="1"/>
          </p:nvPr>
        </p:nvSpPr>
        <p:spPr>
          <a:xfrm>
            <a:off x="7548880" y="1825625"/>
            <a:ext cx="3804920" cy="4351338"/>
          </a:xfrm>
        </p:spPr>
        <p:txBody>
          <a:bodyPr>
            <a:normAutofit fontScale="92500" lnSpcReduction="10000"/>
          </a:bodyPr>
          <a:lstStyle/>
          <a:p>
            <a:r>
              <a:rPr lang="en-GB" dirty="0"/>
              <a:t>Food staples – cereal, crackers, rice, pasta, vegetables and pulses</a:t>
            </a:r>
          </a:p>
          <a:p>
            <a:r>
              <a:rPr lang="en-GB" dirty="0"/>
              <a:t>Tinned fish, meat, pies, soup, ready meals and fruit</a:t>
            </a:r>
          </a:p>
          <a:p>
            <a:r>
              <a:rPr lang="en-GB" dirty="0"/>
              <a:t>Tea, coffee, milk, squash and juice</a:t>
            </a:r>
          </a:p>
          <a:p>
            <a:r>
              <a:rPr lang="en-GB" dirty="0"/>
              <a:t>Little treats – biscuits, custard and hot dogs</a:t>
            </a:r>
          </a:p>
          <a:p>
            <a:r>
              <a:rPr lang="en-GB" dirty="0"/>
              <a:t>Toilet and kitchen roll</a:t>
            </a:r>
          </a:p>
        </p:txBody>
      </p:sp>
      <p:pic>
        <p:nvPicPr>
          <p:cNvPr id="1033" name="Picture 9">
            <a:extLst>
              <a:ext uri="{FF2B5EF4-FFF2-40B4-BE49-F238E27FC236}">
                <a16:creationId xmlns:a16="http://schemas.microsoft.com/office/drawing/2014/main" id="{7374C0C0-C218-AA40-95CD-21B981B8F0E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7053"/>
          <a:stretch>
            <a:fillRect/>
          </a:stretch>
        </p:blipFill>
        <p:spPr bwMode="auto">
          <a:xfrm>
            <a:off x="838200" y="1930400"/>
            <a:ext cx="6619240" cy="413321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910720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C870D-6E91-E5D6-61A1-DCED74E7B8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1749E-BA0D-545E-B70F-E39E998094F5}"/>
              </a:ext>
            </a:extLst>
          </p:cNvPr>
          <p:cNvSpPr>
            <a:spLocks noGrp="1"/>
          </p:cNvSpPr>
          <p:nvPr>
            <p:ph type="title"/>
          </p:nvPr>
        </p:nvSpPr>
        <p:spPr/>
        <p:txBody>
          <a:bodyPr/>
          <a:lstStyle/>
          <a:p>
            <a:r>
              <a:rPr lang="en-GB" dirty="0"/>
              <a:t>What’s in a food parcel?</a:t>
            </a:r>
          </a:p>
        </p:txBody>
      </p:sp>
      <p:sp>
        <p:nvSpPr>
          <p:cNvPr id="3" name="Content Placeholder 2">
            <a:extLst>
              <a:ext uri="{FF2B5EF4-FFF2-40B4-BE49-F238E27FC236}">
                <a16:creationId xmlns:a16="http://schemas.microsoft.com/office/drawing/2014/main" id="{F9971DF0-7C35-DC5B-540F-C7248B3DC9E7}"/>
              </a:ext>
            </a:extLst>
          </p:cNvPr>
          <p:cNvSpPr>
            <a:spLocks noGrp="1"/>
          </p:cNvSpPr>
          <p:nvPr>
            <p:ph idx="1"/>
          </p:nvPr>
        </p:nvSpPr>
        <p:spPr>
          <a:xfrm>
            <a:off x="838200" y="1825625"/>
            <a:ext cx="6517640" cy="4351338"/>
          </a:xfrm>
        </p:spPr>
        <p:txBody>
          <a:bodyPr/>
          <a:lstStyle/>
          <a:p>
            <a:pPr marL="0" indent="0">
              <a:buNone/>
            </a:pPr>
            <a:r>
              <a:rPr lang="en-GB" dirty="0"/>
              <a:t>We occasionally receive donations of other, non-standard, items such as:</a:t>
            </a:r>
          </a:p>
          <a:p>
            <a:r>
              <a:rPr lang="en-GB" dirty="0"/>
              <a:t>Plant-based milk</a:t>
            </a:r>
          </a:p>
          <a:p>
            <a:r>
              <a:rPr lang="en-GB" dirty="0"/>
              <a:t>Toiletries and cleaning products</a:t>
            </a:r>
          </a:p>
          <a:p>
            <a:r>
              <a:rPr lang="en-GB" dirty="0"/>
              <a:t>Sweets and chocolate</a:t>
            </a:r>
          </a:p>
          <a:p>
            <a:r>
              <a:rPr lang="en-GB" dirty="0"/>
              <a:t>Fresh fruit and vegetables (often donated by our volunteers during the summer)</a:t>
            </a:r>
          </a:p>
          <a:p>
            <a:r>
              <a:rPr lang="en-GB" dirty="0"/>
              <a:t>Bread</a:t>
            </a:r>
          </a:p>
          <a:p>
            <a:r>
              <a:rPr lang="en-GB" dirty="0"/>
              <a:t>Pet food</a:t>
            </a:r>
          </a:p>
        </p:txBody>
      </p:sp>
      <p:pic>
        <p:nvPicPr>
          <p:cNvPr id="1033" name="Picture 9">
            <a:extLst>
              <a:ext uri="{FF2B5EF4-FFF2-40B4-BE49-F238E27FC236}">
                <a16:creationId xmlns:a16="http://schemas.microsoft.com/office/drawing/2014/main" id="{21FECE67-BF5E-2E78-AB31-F64BACE4176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2754"/>
          <a:stretch>
            <a:fillRect/>
          </a:stretch>
        </p:blipFill>
        <p:spPr bwMode="auto">
          <a:xfrm>
            <a:off x="7437120" y="1930400"/>
            <a:ext cx="3916680" cy="413321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39776358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55C1A-04B7-C1B3-8936-8784F869AAC1}"/>
              </a:ext>
            </a:extLst>
          </p:cNvPr>
          <p:cNvSpPr>
            <a:spLocks noGrp="1"/>
          </p:cNvSpPr>
          <p:nvPr>
            <p:ph type="title"/>
          </p:nvPr>
        </p:nvSpPr>
        <p:spPr/>
        <p:txBody>
          <a:bodyPr/>
          <a:lstStyle/>
          <a:p>
            <a:r>
              <a:rPr lang="en-GB" dirty="0"/>
              <a:t>What does the data say?</a:t>
            </a:r>
          </a:p>
        </p:txBody>
      </p:sp>
      <p:graphicFrame>
        <p:nvGraphicFramePr>
          <p:cNvPr id="4" name="Content Placeholder 3">
            <a:extLst>
              <a:ext uri="{FF2B5EF4-FFF2-40B4-BE49-F238E27FC236}">
                <a16:creationId xmlns:a16="http://schemas.microsoft.com/office/drawing/2014/main" id="{CF529669-3497-A239-3768-40C413F17692}"/>
              </a:ext>
            </a:extLst>
          </p:cNvPr>
          <p:cNvGraphicFramePr>
            <a:graphicFrameLocks noGrp="1"/>
          </p:cNvGraphicFramePr>
          <p:nvPr>
            <p:ph idx="1"/>
            <p:extLst>
              <p:ext uri="{D42A27DB-BD31-4B8C-83A1-F6EECF244321}">
                <p14:modId xmlns:p14="http://schemas.microsoft.com/office/powerpoint/2010/main" val="1671880411"/>
              </p:ext>
            </p:extLst>
          </p:nvPr>
        </p:nvGraphicFramePr>
        <p:xfrm>
          <a:off x="838200" y="1559878"/>
          <a:ext cx="10515600" cy="222504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904674663"/>
                    </a:ext>
                  </a:extLst>
                </a:gridCol>
                <a:gridCol w="2628900">
                  <a:extLst>
                    <a:ext uri="{9D8B030D-6E8A-4147-A177-3AD203B41FA5}">
                      <a16:colId xmlns:a16="http://schemas.microsoft.com/office/drawing/2014/main" val="2646640297"/>
                    </a:ext>
                  </a:extLst>
                </a:gridCol>
                <a:gridCol w="2628900">
                  <a:extLst>
                    <a:ext uri="{9D8B030D-6E8A-4147-A177-3AD203B41FA5}">
                      <a16:colId xmlns:a16="http://schemas.microsoft.com/office/drawing/2014/main" val="1674403624"/>
                    </a:ext>
                  </a:extLst>
                </a:gridCol>
                <a:gridCol w="2628900">
                  <a:extLst>
                    <a:ext uri="{9D8B030D-6E8A-4147-A177-3AD203B41FA5}">
                      <a16:colId xmlns:a16="http://schemas.microsoft.com/office/drawing/2014/main" val="2656823464"/>
                    </a:ext>
                  </a:extLst>
                </a:gridCol>
              </a:tblGrid>
              <a:tr h="370840">
                <a:tc>
                  <a:txBody>
                    <a:bodyPr/>
                    <a:lstStyle/>
                    <a:p>
                      <a:pPr algn="ctr"/>
                      <a:r>
                        <a:rPr lang="en-GB" dirty="0"/>
                        <a:t>Year</a:t>
                      </a:r>
                    </a:p>
                  </a:txBody>
                  <a:tcPr anchor="ctr"/>
                </a:tc>
                <a:tc>
                  <a:txBody>
                    <a:bodyPr/>
                    <a:lstStyle/>
                    <a:p>
                      <a:pPr algn="ctr"/>
                      <a:r>
                        <a:rPr lang="en-GB" dirty="0"/>
                        <a:t>Donations In</a:t>
                      </a:r>
                    </a:p>
                  </a:txBody>
                  <a:tcPr anchor="ctr"/>
                </a:tc>
                <a:tc>
                  <a:txBody>
                    <a:bodyPr/>
                    <a:lstStyle/>
                    <a:p>
                      <a:pPr algn="ctr"/>
                      <a:r>
                        <a:rPr lang="en-GB" dirty="0"/>
                        <a:t>Donations Out</a:t>
                      </a:r>
                    </a:p>
                  </a:txBody>
                  <a:tcPr anchor="ctr"/>
                </a:tc>
                <a:tc>
                  <a:txBody>
                    <a:bodyPr/>
                    <a:lstStyle/>
                    <a:p>
                      <a:pPr algn="ctr"/>
                      <a:r>
                        <a:rPr lang="en-GB" dirty="0"/>
                        <a:t>People Helped</a:t>
                      </a:r>
                    </a:p>
                  </a:txBody>
                  <a:tcPr anchor="ctr"/>
                </a:tc>
                <a:extLst>
                  <a:ext uri="{0D108BD9-81ED-4DB2-BD59-A6C34878D82A}">
                    <a16:rowId xmlns:a16="http://schemas.microsoft.com/office/drawing/2014/main" val="3971020229"/>
                  </a:ext>
                </a:extLst>
              </a:tr>
              <a:tr h="370840">
                <a:tc>
                  <a:txBody>
                    <a:bodyPr/>
                    <a:lstStyle/>
                    <a:p>
                      <a:pPr algn="ctr"/>
                      <a:r>
                        <a:rPr lang="en-GB" dirty="0"/>
                        <a:t>2020</a:t>
                      </a:r>
                    </a:p>
                  </a:txBody>
                  <a:tcPr anchor="ctr"/>
                </a:tc>
                <a:tc>
                  <a:txBody>
                    <a:bodyPr/>
                    <a:lstStyle/>
                    <a:p>
                      <a:pPr algn="ctr"/>
                      <a:r>
                        <a:rPr lang="en-GB" dirty="0"/>
                        <a:t>19,066 kg</a:t>
                      </a:r>
                    </a:p>
                  </a:txBody>
                  <a:tcPr anchor="ctr"/>
                </a:tc>
                <a:tc>
                  <a:txBody>
                    <a:bodyPr/>
                    <a:lstStyle/>
                    <a:p>
                      <a:pPr algn="ctr"/>
                      <a:r>
                        <a:rPr lang="en-GB" dirty="0"/>
                        <a:t>17,257 kg</a:t>
                      </a:r>
                    </a:p>
                  </a:txBody>
                  <a:tcPr anchor="ctr"/>
                </a:tc>
                <a:tc>
                  <a:txBody>
                    <a:bodyPr/>
                    <a:lstStyle/>
                    <a:p>
                      <a:pPr algn="ctr"/>
                      <a:r>
                        <a:rPr lang="en-GB" dirty="0"/>
                        <a:t>1,230</a:t>
                      </a:r>
                    </a:p>
                  </a:txBody>
                  <a:tcPr anchor="ctr"/>
                </a:tc>
                <a:extLst>
                  <a:ext uri="{0D108BD9-81ED-4DB2-BD59-A6C34878D82A}">
                    <a16:rowId xmlns:a16="http://schemas.microsoft.com/office/drawing/2014/main" val="630036784"/>
                  </a:ext>
                </a:extLst>
              </a:tr>
              <a:tr h="370840">
                <a:tc>
                  <a:txBody>
                    <a:bodyPr/>
                    <a:lstStyle/>
                    <a:p>
                      <a:pPr algn="ctr"/>
                      <a:r>
                        <a:rPr lang="en-GB" dirty="0"/>
                        <a:t>2021</a:t>
                      </a:r>
                    </a:p>
                  </a:txBody>
                  <a:tcPr anchor="ctr"/>
                </a:tc>
                <a:tc>
                  <a:txBody>
                    <a:bodyPr/>
                    <a:lstStyle/>
                    <a:p>
                      <a:pPr algn="ctr"/>
                      <a:r>
                        <a:rPr lang="en-GB" dirty="0"/>
                        <a:t>12,631 kg</a:t>
                      </a:r>
                    </a:p>
                  </a:txBody>
                  <a:tcPr anchor="ctr"/>
                </a:tc>
                <a:tc>
                  <a:txBody>
                    <a:bodyPr/>
                    <a:lstStyle/>
                    <a:p>
                      <a:pPr algn="ctr"/>
                      <a:r>
                        <a:rPr lang="en-GB" dirty="0"/>
                        <a:t>16,434 kg</a:t>
                      </a:r>
                    </a:p>
                  </a:txBody>
                  <a:tcPr anchor="ctr"/>
                </a:tc>
                <a:tc>
                  <a:txBody>
                    <a:bodyPr/>
                    <a:lstStyle/>
                    <a:p>
                      <a:pPr algn="ctr"/>
                      <a:r>
                        <a:rPr lang="en-GB" dirty="0"/>
                        <a:t>1,449</a:t>
                      </a:r>
                    </a:p>
                  </a:txBody>
                  <a:tcPr anchor="ctr"/>
                </a:tc>
                <a:extLst>
                  <a:ext uri="{0D108BD9-81ED-4DB2-BD59-A6C34878D82A}">
                    <a16:rowId xmlns:a16="http://schemas.microsoft.com/office/drawing/2014/main" val="2180337381"/>
                  </a:ext>
                </a:extLst>
              </a:tr>
              <a:tr h="370840">
                <a:tc>
                  <a:txBody>
                    <a:bodyPr/>
                    <a:lstStyle/>
                    <a:p>
                      <a:pPr algn="ctr"/>
                      <a:r>
                        <a:rPr lang="en-GB" dirty="0"/>
                        <a:t>2022</a:t>
                      </a:r>
                    </a:p>
                  </a:txBody>
                  <a:tcPr anchor="ctr"/>
                </a:tc>
                <a:tc>
                  <a:txBody>
                    <a:bodyPr/>
                    <a:lstStyle/>
                    <a:p>
                      <a:pPr algn="ctr"/>
                      <a:r>
                        <a:rPr lang="en-GB" dirty="0"/>
                        <a:t>17,481 kg</a:t>
                      </a:r>
                    </a:p>
                  </a:txBody>
                  <a:tcPr anchor="ctr"/>
                </a:tc>
                <a:tc>
                  <a:txBody>
                    <a:bodyPr/>
                    <a:lstStyle/>
                    <a:p>
                      <a:pPr algn="ctr"/>
                      <a:r>
                        <a:rPr lang="en-GB" dirty="0"/>
                        <a:t>17,316 kg</a:t>
                      </a:r>
                    </a:p>
                  </a:txBody>
                  <a:tcPr anchor="ctr"/>
                </a:tc>
                <a:tc>
                  <a:txBody>
                    <a:bodyPr/>
                    <a:lstStyle/>
                    <a:p>
                      <a:pPr algn="ctr"/>
                      <a:r>
                        <a:rPr lang="en-GB" dirty="0"/>
                        <a:t>1,710</a:t>
                      </a:r>
                    </a:p>
                  </a:txBody>
                  <a:tcPr anchor="ctr"/>
                </a:tc>
                <a:extLst>
                  <a:ext uri="{0D108BD9-81ED-4DB2-BD59-A6C34878D82A}">
                    <a16:rowId xmlns:a16="http://schemas.microsoft.com/office/drawing/2014/main" val="2730683616"/>
                  </a:ext>
                </a:extLst>
              </a:tr>
              <a:tr h="370840">
                <a:tc>
                  <a:txBody>
                    <a:bodyPr/>
                    <a:lstStyle/>
                    <a:p>
                      <a:pPr algn="ctr"/>
                      <a:r>
                        <a:rPr lang="en-GB" dirty="0"/>
                        <a:t>2023</a:t>
                      </a:r>
                    </a:p>
                  </a:txBody>
                  <a:tcPr anchor="ctr"/>
                </a:tc>
                <a:tc>
                  <a:txBody>
                    <a:bodyPr/>
                    <a:lstStyle/>
                    <a:p>
                      <a:pPr algn="ctr"/>
                      <a:r>
                        <a:rPr lang="en-GB" dirty="0"/>
                        <a:t>21,194 kg</a:t>
                      </a:r>
                    </a:p>
                  </a:txBody>
                  <a:tcPr anchor="ctr"/>
                </a:tc>
                <a:tc>
                  <a:txBody>
                    <a:bodyPr/>
                    <a:lstStyle/>
                    <a:p>
                      <a:pPr algn="ctr"/>
                      <a:r>
                        <a:rPr lang="en-GB" dirty="0"/>
                        <a:t>20,792 kg</a:t>
                      </a:r>
                    </a:p>
                  </a:txBody>
                  <a:tcPr anchor="ctr"/>
                </a:tc>
                <a:tc>
                  <a:txBody>
                    <a:bodyPr/>
                    <a:lstStyle/>
                    <a:p>
                      <a:pPr algn="ctr"/>
                      <a:r>
                        <a:rPr lang="en-GB" dirty="0"/>
                        <a:t>1,495</a:t>
                      </a:r>
                    </a:p>
                  </a:txBody>
                  <a:tcPr anchor="ctr"/>
                </a:tc>
                <a:extLst>
                  <a:ext uri="{0D108BD9-81ED-4DB2-BD59-A6C34878D82A}">
                    <a16:rowId xmlns:a16="http://schemas.microsoft.com/office/drawing/2014/main" val="345345145"/>
                  </a:ext>
                </a:extLst>
              </a:tr>
              <a:tr h="370840">
                <a:tc>
                  <a:txBody>
                    <a:bodyPr/>
                    <a:lstStyle/>
                    <a:p>
                      <a:pPr algn="ctr"/>
                      <a:r>
                        <a:rPr lang="en-GB" dirty="0"/>
                        <a:t>2024</a:t>
                      </a:r>
                    </a:p>
                  </a:txBody>
                  <a:tcPr anchor="ctr"/>
                </a:tc>
                <a:tc>
                  <a:txBody>
                    <a:bodyPr/>
                    <a:lstStyle/>
                    <a:p>
                      <a:pPr algn="ctr"/>
                      <a:r>
                        <a:rPr lang="en-GB" dirty="0"/>
                        <a:t>17,922 kg</a:t>
                      </a:r>
                    </a:p>
                  </a:txBody>
                  <a:tcPr anchor="ctr"/>
                </a:tc>
                <a:tc>
                  <a:txBody>
                    <a:bodyPr/>
                    <a:lstStyle/>
                    <a:p>
                      <a:pPr algn="ctr"/>
                      <a:r>
                        <a:rPr lang="en-GB" dirty="0"/>
                        <a:t>16,636 kg</a:t>
                      </a:r>
                    </a:p>
                  </a:txBody>
                  <a:tcPr anchor="ctr"/>
                </a:tc>
                <a:tc>
                  <a:txBody>
                    <a:bodyPr/>
                    <a:lstStyle/>
                    <a:p>
                      <a:pPr algn="ctr"/>
                      <a:r>
                        <a:rPr lang="en-GB" dirty="0"/>
                        <a:t>1,194</a:t>
                      </a:r>
                    </a:p>
                  </a:txBody>
                  <a:tcPr anchor="ctr"/>
                </a:tc>
                <a:extLst>
                  <a:ext uri="{0D108BD9-81ED-4DB2-BD59-A6C34878D82A}">
                    <a16:rowId xmlns:a16="http://schemas.microsoft.com/office/drawing/2014/main" val="1750886453"/>
                  </a:ext>
                </a:extLst>
              </a:tr>
            </a:tbl>
          </a:graphicData>
        </a:graphic>
      </p:graphicFrame>
      <p:graphicFrame>
        <p:nvGraphicFramePr>
          <p:cNvPr id="5" name="Content Placeholder 3">
            <a:extLst>
              <a:ext uri="{FF2B5EF4-FFF2-40B4-BE49-F238E27FC236}">
                <a16:creationId xmlns:a16="http://schemas.microsoft.com/office/drawing/2014/main" id="{9B0116A0-DF60-8835-334B-AB15A559CBD3}"/>
              </a:ext>
            </a:extLst>
          </p:cNvPr>
          <p:cNvGraphicFramePr>
            <a:graphicFrameLocks/>
          </p:cNvGraphicFramePr>
          <p:nvPr>
            <p:extLst>
              <p:ext uri="{D42A27DB-BD31-4B8C-83A1-F6EECF244321}">
                <p14:modId xmlns:p14="http://schemas.microsoft.com/office/powerpoint/2010/main" val="2319107750"/>
              </p:ext>
            </p:extLst>
          </p:nvPr>
        </p:nvGraphicFramePr>
        <p:xfrm>
          <a:off x="838200" y="3867151"/>
          <a:ext cx="10515600" cy="111252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904674663"/>
                    </a:ext>
                  </a:extLst>
                </a:gridCol>
                <a:gridCol w="2628900">
                  <a:extLst>
                    <a:ext uri="{9D8B030D-6E8A-4147-A177-3AD203B41FA5}">
                      <a16:colId xmlns:a16="http://schemas.microsoft.com/office/drawing/2014/main" val="2646640297"/>
                    </a:ext>
                  </a:extLst>
                </a:gridCol>
                <a:gridCol w="2628900">
                  <a:extLst>
                    <a:ext uri="{9D8B030D-6E8A-4147-A177-3AD203B41FA5}">
                      <a16:colId xmlns:a16="http://schemas.microsoft.com/office/drawing/2014/main" val="1674403624"/>
                    </a:ext>
                  </a:extLst>
                </a:gridCol>
                <a:gridCol w="2628900">
                  <a:extLst>
                    <a:ext uri="{9D8B030D-6E8A-4147-A177-3AD203B41FA5}">
                      <a16:colId xmlns:a16="http://schemas.microsoft.com/office/drawing/2014/main" val="2656823464"/>
                    </a:ext>
                  </a:extLst>
                </a:gridCol>
              </a:tblGrid>
              <a:tr h="370840">
                <a:tc>
                  <a:txBody>
                    <a:bodyPr/>
                    <a:lstStyle/>
                    <a:p>
                      <a:pPr algn="ctr"/>
                      <a:r>
                        <a:rPr lang="en-GB" dirty="0"/>
                        <a:t>Year</a:t>
                      </a:r>
                    </a:p>
                  </a:txBody>
                  <a:tcPr anchor="ctr"/>
                </a:tc>
                <a:tc>
                  <a:txBody>
                    <a:bodyPr/>
                    <a:lstStyle/>
                    <a:p>
                      <a:pPr algn="ctr"/>
                      <a:r>
                        <a:rPr lang="en-GB" dirty="0"/>
                        <a:t>Donations In</a:t>
                      </a:r>
                    </a:p>
                  </a:txBody>
                  <a:tcPr anchor="ctr"/>
                </a:tc>
                <a:tc>
                  <a:txBody>
                    <a:bodyPr/>
                    <a:lstStyle/>
                    <a:p>
                      <a:pPr algn="ctr"/>
                      <a:r>
                        <a:rPr lang="en-GB" dirty="0"/>
                        <a:t>Donations Out</a:t>
                      </a:r>
                    </a:p>
                  </a:txBody>
                  <a:tcPr anchor="ctr"/>
                </a:tc>
                <a:tc>
                  <a:txBody>
                    <a:bodyPr/>
                    <a:lstStyle/>
                    <a:p>
                      <a:pPr algn="ctr"/>
                      <a:r>
                        <a:rPr lang="en-GB" dirty="0"/>
                        <a:t>People Helped</a:t>
                      </a:r>
                    </a:p>
                  </a:txBody>
                  <a:tcPr anchor="ctr"/>
                </a:tc>
                <a:extLst>
                  <a:ext uri="{0D108BD9-81ED-4DB2-BD59-A6C34878D82A}">
                    <a16:rowId xmlns:a16="http://schemas.microsoft.com/office/drawing/2014/main" val="3971020229"/>
                  </a:ext>
                </a:extLst>
              </a:tr>
              <a:tr h="370840">
                <a:tc>
                  <a:txBody>
                    <a:bodyPr/>
                    <a:lstStyle/>
                    <a:p>
                      <a:pPr algn="ctr"/>
                      <a:r>
                        <a:rPr lang="en-GB" dirty="0"/>
                        <a:t>2025 to date </a:t>
                      </a:r>
                      <a:r>
                        <a:rPr lang="en-GB" baseline="30000" dirty="0"/>
                        <a:t>[1]</a:t>
                      </a:r>
                      <a:endParaRPr lang="en-GB" dirty="0"/>
                    </a:p>
                  </a:txBody>
                  <a:tcPr anchor="ctr"/>
                </a:tc>
                <a:tc>
                  <a:txBody>
                    <a:bodyPr/>
                    <a:lstStyle/>
                    <a:p>
                      <a:pPr algn="ctr"/>
                      <a:r>
                        <a:rPr lang="en-GB" dirty="0"/>
                        <a:t>7,687 kg</a:t>
                      </a:r>
                    </a:p>
                  </a:txBody>
                  <a:tcPr anchor="ctr"/>
                </a:tc>
                <a:tc>
                  <a:txBody>
                    <a:bodyPr/>
                    <a:lstStyle/>
                    <a:p>
                      <a:pPr algn="ctr"/>
                      <a:r>
                        <a:rPr lang="en-GB" dirty="0"/>
                        <a:t>12,108 kg</a:t>
                      </a:r>
                    </a:p>
                  </a:txBody>
                  <a:tcPr anchor="ctr"/>
                </a:tc>
                <a:tc>
                  <a:txBody>
                    <a:bodyPr/>
                    <a:lstStyle/>
                    <a:p>
                      <a:pPr algn="ctr"/>
                      <a:r>
                        <a:rPr lang="en-GB" dirty="0"/>
                        <a:t>738</a:t>
                      </a:r>
                    </a:p>
                  </a:txBody>
                  <a:tcPr anchor="ctr"/>
                </a:tc>
                <a:extLst>
                  <a:ext uri="{0D108BD9-81ED-4DB2-BD59-A6C34878D82A}">
                    <a16:rowId xmlns:a16="http://schemas.microsoft.com/office/drawing/2014/main" val="4286155739"/>
                  </a:ext>
                </a:extLst>
              </a:tr>
              <a:tr h="370840">
                <a:tc>
                  <a:txBody>
                    <a:bodyPr/>
                    <a:lstStyle/>
                    <a:p>
                      <a:pPr algn="ctr"/>
                      <a:r>
                        <a:rPr lang="en-GB" i="1" dirty="0"/>
                        <a:t>2025 prediction</a:t>
                      </a:r>
                    </a:p>
                  </a:txBody>
                  <a:tcPr anchor="ctr"/>
                </a:tc>
                <a:tc>
                  <a:txBody>
                    <a:bodyPr/>
                    <a:lstStyle/>
                    <a:p>
                      <a:pPr algn="ctr"/>
                      <a:r>
                        <a:rPr lang="en-GB" i="1" dirty="0"/>
                        <a:t>11,531 kg</a:t>
                      </a:r>
                    </a:p>
                  </a:txBody>
                  <a:tcPr anchor="ctr"/>
                </a:tc>
                <a:tc>
                  <a:txBody>
                    <a:bodyPr/>
                    <a:lstStyle/>
                    <a:p>
                      <a:pPr algn="ctr"/>
                      <a:r>
                        <a:rPr lang="en-GB" i="1" dirty="0"/>
                        <a:t>18,162 kg</a:t>
                      </a:r>
                    </a:p>
                  </a:txBody>
                  <a:tcPr anchor="ctr"/>
                </a:tc>
                <a:tc>
                  <a:txBody>
                    <a:bodyPr/>
                    <a:lstStyle/>
                    <a:p>
                      <a:pPr algn="ctr"/>
                      <a:r>
                        <a:rPr lang="en-GB" i="1" dirty="0"/>
                        <a:t>1,107</a:t>
                      </a:r>
                    </a:p>
                  </a:txBody>
                  <a:tcPr anchor="ctr"/>
                </a:tc>
                <a:extLst>
                  <a:ext uri="{0D108BD9-81ED-4DB2-BD59-A6C34878D82A}">
                    <a16:rowId xmlns:a16="http://schemas.microsoft.com/office/drawing/2014/main" val="3955757759"/>
                  </a:ext>
                </a:extLst>
              </a:tr>
            </a:tbl>
          </a:graphicData>
        </a:graphic>
      </p:graphicFrame>
      <p:sp>
        <p:nvSpPr>
          <p:cNvPr id="6" name="TextBox 5">
            <a:extLst>
              <a:ext uri="{FF2B5EF4-FFF2-40B4-BE49-F238E27FC236}">
                <a16:creationId xmlns:a16="http://schemas.microsoft.com/office/drawing/2014/main" id="{9B0F2EAF-5799-A8C2-6FA2-F71EB09DC240}"/>
              </a:ext>
            </a:extLst>
          </p:cNvPr>
          <p:cNvSpPr txBox="1"/>
          <p:nvPr/>
        </p:nvSpPr>
        <p:spPr>
          <a:xfrm>
            <a:off x="838200" y="5061904"/>
            <a:ext cx="10515600" cy="246221"/>
          </a:xfrm>
          <a:prstGeom prst="rect">
            <a:avLst/>
          </a:prstGeom>
          <a:noFill/>
        </p:spPr>
        <p:txBody>
          <a:bodyPr wrap="square" rtlCol="0">
            <a:spAutoFit/>
          </a:bodyPr>
          <a:lstStyle/>
          <a:p>
            <a:r>
              <a:rPr lang="en-GB" sz="1000" dirty="0"/>
              <a:t>[1] Data to 31/08/2025</a:t>
            </a:r>
          </a:p>
        </p:txBody>
      </p:sp>
    </p:spTree>
    <p:extLst>
      <p:ext uri="{BB962C8B-B14F-4D97-AF65-F5344CB8AC3E}">
        <p14:creationId xmlns:p14="http://schemas.microsoft.com/office/powerpoint/2010/main" val="4262311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0FE88FA6DC254DADA1CE226FC06517" ma:contentTypeVersion="16" ma:contentTypeDescription="Create a new document." ma:contentTypeScope="" ma:versionID="962aece450d82ad0cbc358d657355920">
  <xsd:schema xmlns:xsd="http://www.w3.org/2001/XMLSchema" xmlns:xs="http://www.w3.org/2001/XMLSchema" xmlns:p="http://schemas.microsoft.com/office/2006/metadata/properties" xmlns:ns2="6b79601b-b870-47a1-9f36-dad6a4d23888" xmlns:ns3="f868edd8-5ba4-49fb-b336-ab9f37a6f765" targetNamespace="http://schemas.microsoft.com/office/2006/metadata/properties" ma:root="true" ma:fieldsID="329c004db43ed69cc7076c149d82127c" ns2:_="" ns3:_="">
    <xsd:import namespace="6b79601b-b870-47a1-9f36-dad6a4d23888"/>
    <xsd:import namespace="f868edd8-5ba4-49fb-b336-ab9f37a6f76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Location"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9601b-b870-47a1-9f36-dad6a4d2388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0684a2e6-1cc6-4a3f-9cf8-cab6cfce4515}" ma:internalName="TaxCatchAll" ma:showField="CatchAllData" ma:web="6b79601b-b870-47a1-9f36-dad6a4d2388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868edd8-5ba4-49fb-b336-ab9f37a6f76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10d92795-2367-4cff-bcf0-9c59e7c7303b"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868edd8-5ba4-49fb-b336-ab9f37a6f765">
      <Terms xmlns="http://schemas.microsoft.com/office/infopath/2007/PartnerControls"/>
    </lcf76f155ced4ddcb4097134ff3c332f>
    <TaxCatchAll xmlns="6b79601b-b870-47a1-9f36-dad6a4d23888" xsi:nil="true"/>
  </documentManagement>
</p:properties>
</file>

<file path=customXml/itemProps1.xml><?xml version="1.0" encoding="utf-8"?>
<ds:datastoreItem xmlns:ds="http://schemas.openxmlformats.org/officeDocument/2006/customXml" ds:itemID="{797B3BA9-99E8-4388-B937-8AC082AFD190}"/>
</file>

<file path=customXml/itemProps2.xml><?xml version="1.0" encoding="utf-8"?>
<ds:datastoreItem xmlns:ds="http://schemas.openxmlformats.org/officeDocument/2006/customXml" ds:itemID="{46C2C15A-6628-4CC3-91BB-425C3D1AD01F}">
  <ds:schemaRefs>
    <ds:schemaRef ds:uri="http://schemas.microsoft.com/sharepoint/v3/contenttype/forms"/>
  </ds:schemaRefs>
</ds:datastoreItem>
</file>

<file path=customXml/itemProps3.xml><?xml version="1.0" encoding="utf-8"?>
<ds:datastoreItem xmlns:ds="http://schemas.openxmlformats.org/officeDocument/2006/customXml" ds:itemID="{B7F7CC70-EFFA-4F38-9D91-D680B75B3FB5}">
  <ds:schemaRefs>
    <ds:schemaRef ds:uri="http://schemas.microsoft.com/office/2006/metadata/properties"/>
    <ds:schemaRef ds:uri="http://schemas.microsoft.com/office/infopath/2007/PartnerControls"/>
    <ds:schemaRef ds:uri="f868edd8-5ba4-49fb-b336-ab9f37a6f765"/>
    <ds:schemaRef ds:uri="6b79601b-b870-47a1-9f36-dad6a4d23888"/>
  </ds:schemaRefs>
</ds:datastoreItem>
</file>

<file path=docProps/app.xml><?xml version="1.0" encoding="utf-8"?>
<Properties xmlns="http://schemas.openxmlformats.org/officeDocument/2006/extended-properties" xmlns:vt="http://schemas.openxmlformats.org/officeDocument/2006/docPropsVTypes">
  <Template/>
  <TotalTime>180</TotalTime>
  <Words>846</Words>
  <Application>Microsoft Office PowerPoint</Application>
  <PresentationFormat>Widescreen</PresentationFormat>
  <Paragraphs>158</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Office Theme</vt:lpstr>
      <vt:lpstr>Harvest Presentation for St Ivo Academy</vt:lpstr>
      <vt:lpstr>History of the Foodbank</vt:lpstr>
      <vt:lpstr>Why are we not part of the Trussell Trust?</vt:lpstr>
      <vt:lpstr>Our standards</vt:lpstr>
      <vt:lpstr>Our three duties of care</vt:lpstr>
      <vt:lpstr>Our area</vt:lpstr>
      <vt:lpstr>What’s in a food parcel?</vt:lpstr>
      <vt:lpstr>What’s in a food parcel?</vt:lpstr>
      <vt:lpstr>What does the data say?</vt:lpstr>
      <vt:lpstr>What does the data say?</vt:lpstr>
      <vt:lpstr>We are not alone…</vt:lpstr>
      <vt:lpstr>Thank you for everything you are able to donate to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Foodbank Admin Laptop</dc:creator>
  <cp:lastModifiedBy>Callum Dickerson</cp:lastModifiedBy>
  <cp:revision>3</cp:revision>
  <dcterms:created xsi:type="dcterms:W3CDTF">2024-10-01T16:14:46Z</dcterms:created>
  <dcterms:modified xsi:type="dcterms:W3CDTF">2025-09-17T15:43:50Z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0x0101006A0FE88FA6DC254DADA1CE226FC06517</vt:lpwstr>
  </property>
  <property fmtid="{D5CDD505-2E9C-101B-9397-08002B2CF9AE}" pid="3" name="MediaServiceImageTags">
    <vt:lpwstr/>
  </property>
</Properties>
</file>