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3" r:id="rId8"/>
    <p:sldId id="259" r:id="rId9"/>
    <p:sldId id="262" r:id="rId10"/>
    <p:sldId id="261"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085C0-DD41-4844-9923-643D72A6EA68}" v="2" dt="2023-05-17T11:07:08.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F5856-D246-474E-B643-EDA9223F8D7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7862919-1536-44A0-B909-3068AFA9AE1D}">
      <dgm:prSet/>
      <dgm:spPr/>
      <dgm:t>
        <a:bodyPr/>
        <a:lstStyle/>
        <a:p>
          <a:r>
            <a:rPr lang="en-GB" b="1" dirty="0"/>
            <a:t>Sue Larkins </a:t>
          </a:r>
          <a:r>
            <a:rPr lang="en-GB" dirty="0"/>
            <a:t>– Educational Services Manager and Wellbeing Team Lead</a:t>
          </a:r>
        </a:p>
        <a:p>
          <a:r>
            <a:rPr lang="en-GB" dirty="0"/>
            <a:t>MHST Co-ordinator</a:t>
          </a:r>
          <a:endParaRPr lang="en-US" dirty="0"/>
        </a:p>
      </dgm:t>
    </dgm:pt>
    <dgm:pt modelId="{8B3C8AA5-5635-4FE8-882E-FF80E0868BDA}" type="parTrans" cxnId="{26B2A43A-304D-4848-A835-D7B89E6778C8}">
      <dgm:prSet/>
      <dgm:spPr/>
      <dgm:t>
        <a:bodyPr/>
        <a:lstStyle/>
        <a:p>
          <a:endParaRPr lang="en-US"/>
        </a:p>
      </dgm:t>
    </dgm:pt>
    <dgm:pt modelId="{B364A7B5-9C5E-4C75-8AB7-3794C85B361B}" type="sibTrans" cxnId="{26B2A43A-304D-4848-A835-D7B89E6778C8}">
      <dgm:prSet/>
      <dgm:spPr/>
      <dgm:t>
        <a:bodyPr/>
        <a:lstStyle/>
        <a:p>
          <a:endParaRPr lang="en-US"/>
        </a:p>
      </dgm:t>
    </dgm:pt>
    <dgm:pt modelId="{BBF30590-8E33-417F-82E7-7088FE9DC0C0}">
      <dgm:prSet/>
      <dgm:spPr/>
      <dgm:t>
        <a:bodyPr/>
        <a:lstStyle/>
        <a:p>
          <a:r>
            <a:rPr lang="en-GB" b="1" dirty="0"/>
            <a:t>Kimberley Stamford – </a:t>
          </a:r>
          <a:r>
            <a:rPr lang="en-GB" dirty="0"/>
            <a:t>Designated Safeguarding Lead</a:t>
          </a:r>
        </a:p>
        <a:p>
          <a:r>
            <a:rPr lang="en-GB" dirty="0"/>
            <a:t>Designated Senior </a:t>
          </a:r>
          <a:r>
            <a:rPr lang="en-GB"/>
            <a:t>Lead for Mental Health</a:t>
          </a:r>
          <a:endParaRPr lang="en-US"/>
        </a:p>
      </dgm:t>
    </dgm:pt>
    <dgm:pt modelId="{B822AD6C-FDCA-42C8-ADDF-CCB5E26B6844}" type="parTrans" cxnId="{CBEEBA87-5CF8-4BEC-91F0-96DD04D5E913}">
      <dgm:prSet/>
      <dgm:spPr/>
      <dgm:t>
        <a:bodyPr/>
        <a:lstStyle/>
        <a:p>
          <a:endParaRPr lang="en-US"/>
        </a:p>
      </dgm:t>
    </dgm:pt>
    <dgm:pt modelId="{D995A368-B0B0-4D7E-B6DC-2164B288E53A}" type="sibTrans" cxnId="{CBEEBA87-5CF8-4BEC-91F0-96DD04D5E913}">
      <dgm:prSet/>
      <dgm:spPr/>
      <dgm:t>
        <a:bodyPr/>
        <a:lstStyle/>
        <a:p>
          <a:endParaRPr lang="en-US"/>
        </a:p>
      </dgm:t>
    </dgm:pt>
    <dgm:pt modelId="{669809BC-358F-4FAD-9532-A7C59DAC94FA}">
      <dgm:prSet/>
      <dgm:spPr/>
      <dgm:t>
        <a:bodyPr/>
        <a:lstStyle/>
        <a:p>
          <a:r>
            <a:rPr lang="en-GB" b="1"/>
            <a:t>Albus</a:t>
          </a:r>
          <a:r>
            <a:rPr lang="en-GB"/>
            <a:t> – Wellbeing Dog</a:t>
          </a:r>
          <a:endParaRPr lang="en-US"/>
        </a:p>
      </dgm:t>
    </dgm:pt>
    <dgm:pt modelId="{6D593CEA-D3C2-4ADB-BD61-27C2BEC152FD}" type="parTrans" cxnId="{30128E42-95C9-4A7D-B667-0F1B5C81CA8F}">
      <dgm:prSet/>
      <dgm:spPr/>
      <dgm:t>
        <a:bodyPr/>
        <a:lstStyle/>
        <a:p>
          <a:endParaRPr lang="en-US"/>
        </a:p>
      </dgm:t>
    </dgm:pt>
    <dgm:pt modelId="{31FBB3CC-E368-4A74-B5F8-2E0A99F83A57}" type="sibTrans" cxnId="{30128E42-95C9-4A7D-B667-0F1B5C81CA8F}">
      <dgm:prSet/>
      <dgm:spPr/>
      <dgm:t>
        <a:bodyPr/>
        <a:lstStyle/>
        <a:p>
          <a:endParaRPr lang="en-US"/>
        </a:p>
      </dgm:t>
    </dgm:pt>
    <dgm:pt modelId="{62A9F67C-30FC-48F7-9F0B-0CCF95EBE7FE}" type="pres">
      <dgm:prSet presAssocID="{BFBF5856-D246-474E-B643-EDA9223F8D7E}" presName="hierChild1" presStyleCnt="0">
        <dgm:presLayoutVars>
          <dgm:chPref val="1"/>
          <dgm:dir/>
          <dgm:animOne val="branch"/>
          <dgm:animLvl val="lvl"/>
          <dgm:resizeHandles/>
        </dgm:presLayoutVars>
      </dgm:prSet>
      <dgm:spPr/>
    </dgm:pt>
    <dgm:pt modelId="{43FF0417-AB31-4310-A51C-152421493759}" type="pres">
      <dgm:prSet presAssocID="{27862919-1536-44A0-B909-3068AFA9AE1D}" presName="hierRoot1" presStyleCnt="0"/>
      <dgm:spPr/>
    </dgm:pt>
    <dgm:pt modelId="{6557C120-A15A-41C2-BB48-67B942EEBFBE}" type="pres">
      <dgm:prSet presAssocID="{27862919-1536-44A0-B909-3068AFA9AE1D}" presName="composite" presStyleCnt="0"/>
      <dgm:spPr/>
    </dgm:pt>
    <dgm:pt modelId="{F8A313C4-1DE4-4D40-A4A6-0A8D2E2F69BB}" type="pres">
      <dgm:prSet presAssocID="{27862919-1536-44A0-B909-3068AFA9AE1D}" presName="background" presStyleLbl="node0" presStyleIdx="0" presStyleCnt="3"/>
      <dgm:spPr/>
    </dgm:pt>
    <dgm:pt modelId="{319FE7C6-FEBB-40AC-B672-929DFE751F0A}" type="pres">
      <dgm:prSet presAssocID="{27862919-1536-44A0-B909-3068AFA9AE1D}" presName="text" presStyleLbl="fgAcc0" presStyleIdx="0" presStyleCnt="3" custLinFactNeighborY="3269">
        <dgm:presLayoutVars>
          <dgm:chPref val="3"/>
        </dgm:presLayoutVars>
      </dgm:prSet>
      <dgm:spPr/>
    </dgm:pt>
    <dgm:pt modelId="{21AD6EEA-A2AD-4C05-921A-259F812D45DC}" type="pres">
      <dgm:prSet presAssocID="{27862919-1536-44A0-B909-3068AFA9AE1D}" presName="hierChild2" presStyleCnt="0"/>
      <dgm:spPr/>
    </dgm:pt>
    <dgm:pt modelId="{83D47BEB-AE16-43C8-B69F-E3FC2FAD24B1}" type="pres">
      <dgm:prSet presAssocID="{BBF30590-8E33-417F-82E7-7088FE9DC0C0}" presName="hierRoot1" presStyleCnt="0"/>
      <dgm:spPr/>
    </dgm:pt>
    <dgm:pt modelId="{2FCC5D8D-AF4B-4337-9AE3-D84B63C3E7B9}" type="pres">
      <dgm:prSet presAssocID="{BBF30590-8E33-417F-82E7-7088FE9DC0C0}" presName="composite" presStyleCnt="0"/>
      <dgm:spPr/>
    </dgm:pt>
    <dgm:pt modelId="{3DCBDBE7-A74C-4F6F-AF3B-84FE4E554BFE}" type="pres">
      <dgm:prSet presAssocID="{BBF30590-8E33-417F-82E7-7088FE9DC0C0}" presName="background" presStyleLbl="node0" presStyleIdx="1" presStyleCnt="3"/>
      <dgm:spPr/>
    </dgm:pt>
    <dgm:pt modelId="{E4554F96-F2FD-438E-9942-41DB52923ECF}" type="pres">
      <dgm:prSet presAssocID="{BBF30590-8E33-417F-82E7-7088FE9DC0C0}" presName="text" presStyleLbl="fgAcc0" presStyleIdx="1" presStyleCnt="3">
        <dgm:presLayoutVars>
          <dgm:chPref val="3"/>
        </dgm:presLayoutVars>
      </dgm:prSet>
      <dgm:spPr/>
    </dgm:pt>
    <dgm:pt modelId="{2B8DD7D1-188B-4C37-9D75-E5F88BFFAF6C}" type="pres">
      <dgm:prSet presAssocID="{BBF30590-8E33-417F-82E7-7088FE9DC0C0}" presName="hierChild2" presStyleCnt="0"/>
      <dgm:spPr/>
    </dgm:pt>
    <dgm:pt modelId="{A536A700-FB79-4986-9BFD-D8F62859EAF1}" type="pres">
      <dgm:prSet presAssocID="{669809BC-358F-4FAD-9532-A7C59DAC94FA}" presName="hierRoot1" presStyleCnt="0"/>
      <dgm:spPr/>
    </dgm:pt>
    <dgm:pt modelId="{F6EB9A11-8A9A-4848-8D9C-CE8FCD7313BA}" type="pres">
      <dgm:prSet presAssocID="{669809BC-358F-4FAD-9532-A7C59DAC94FA}" presName="composite" presStyleCnt="0"/>
      <dgm:spPr/>
    </dgm:pt>
    <dgm:pt modelId="{275326D2-7A87-4FE0-8988-2C779E30C760}" type="pres">
      <dgm:prSet presAssocID="{669809BC-358F-4FAD-9532-A7C59DAC94FA}" presName="background" presStyleLbl="node0" presStyleIdx="2" presStyleCnt="3"/>
      <dgm:spPr/>
    </dgm:pt>
    <dgm:pt modelId="{D4057A87-3030-4124-B6E1-BF7DAE58D0EA}" type="pres">
      <dgm:prSet presAssocID="{669809BC-358F-4FAD-9532-A7C59DAC94FA}" presName="text" presStyleLbl="fgAcc0" presStyleIdx="2" presStyleCnt="3">
        <dgm:presLayoutVars>
          <dgm:chPref val="3"/>
        </dgm:presLayoutVars>
      </dgm:prSet>
      <dgm:spPr/>
    </dgm:pt>
    <dgm:pt modelId="{29074BE5-7D2C-4540-920B-09798A35A07E}" type="pres">
      <dgm:prSet presAssocID="{669809BC-358F-4FAD-9532-A7C59DAC94FA}" presName="hierChild2" presStyleCnt="0"/>
      <dgm:spPr/>
    </dgm:pt>
  </dgm:ptLst>
  <dgm:cxnLst>
    <dgm:cxn modelId="{26B2A43A-304D-4848-A835-D7B89E6778C8}" srcId="{BFBF5856-D246-474E-B643-EDA9223F8D7E}" destId="{27862919-1536-44A0-B909-3068AFA9AE1D}" srcOrd="0" destOrd="0" parTransId="{8B3C8AA5-5635-4FE8-882E-FF80E0868BDA}" sibTransId="{B364A7B5-9C5E-4C75-8AB7-3794C85B361B}"/>
    <dgm:cxn modelId="{30128E42-95C9-4A7D-B667-0F1B5C81CA8F}" srcId="{BFBF5856-D246-474E-B643-EDA9223F8D7E}" destId="{669809BC-358F-4FAD-9532-A7C59DAC94FA}" srcOrd="2" destOrd="0" parTransId="{6D593CEA-D3C2-4ADB-BD61-27C2BEC152FD}" sibTransId="{31FBB3CC-E368-4A74-B5F8-2E0A99F83A57}"/>
    <dgm:cxn modelId="{2E85D950-0FF2-443B-B958-292D48650F39}" type="presOf" srcId="{27862919-1536-44A0-B909-3068AFA9AE1D}" destId="{319FE7C6-FEBB-40AC-B672-929DFE751F0A}" srcOrd="0" destOrd="0" presId="urn:microsoft.com/office/officeart/2005/8/layout/hierarchy1"/>
    <dgm:cxn modelId="{CBEEBA87-5CF8-4BEC-91F0-96DD04D5E913}" srcId="{BFBF5856-D246-474E-B643-EDA9223F8D7E}" destId="{BBF30590-8E33-417F-82E7-7088FE9DC0C0}" srcOrd="1" destOrd="0" parTransId="{B822AD6C-FDCA-42C8-ADDF-CCB5E26B6844}" sibTransId="{D995A368-B0B0-4D7E-B6DC-2164B288E53A}"/>
    <dgm:cxn modelId="{F1EB109B-38B7-44CC-B679-14E5FC1D0ED2}" type="presOf" srcId="{BBF30590-8E33-417F-82E7-7088FE9DC0C0}" destId="{E4554F96-F2FD-438E-9942-41DB52923ECF}" srcOrd="0" destOrd="0" presId="urn:microsoft.com/office/officeart/2005/8/layout/hierarchy1"/>
    <dgm:cxn modelId="{57BF32C2-BCA5-46FE-AFFF-ED49C99BAB13}" type="presOf" srcId="{BFBF5856-D246-474E-B643-EDA9223F8D7E}" destId="{62A9F67C-30FC-48F7-9F0B-0CCF95EBE7FE}" srcOrd="0" destOrd="0" presId="urn:microsoft.com/office/officeart/2005/8/layout/hierarchy1"/>
    <dgm:cxn modelId="{ADEEDFF2-8152-4F1B-8A35-1E417C980ECE}" type="presOf" srcId="{669809BC-358F-4FAD-9532-A7C59DAC94FA}" destId="{D4057A87-3030-4124-B6E1-BF7DAE58D0EA}" srcOrd="0" destOrd="0" presId="urn:microsoft.com/office/officeart/2005/8/layout/hierarchy1"/>
    <dgm:cxn modelId="{421F8CD8-9392-4439-B408-B51456AC2EC5}" type="presParOf" srcId="{62A9F67C-30FC-48F7-9F0B-0CCF95EBE7FE}" destId="{43FF0417-AB31-4310-A51C-152421493759}" srcOrd="0" destOrd="0" presId="urn:microsoft.com/office/officeart/2005/8/layout/hierarchy1"/>
    <dgm:cxn modelId="{88396E18-2FEA-4063-A9A8-2CB428CA1EFE}" type="presParOf" srcId="{43FF0417-AB31-4310-A51C-152421493759}" destId="{6557C120-A15A-41C2-BB48-67B942EEBFBE}" srcOrd="0" destOrd="0" presId="urn:microsoft.com/office/officeart/2005/8/layout/hierarchy1"/>
    <dgm:cxn modelId="{4C93E7A1-04F9-4579-B4E9-25CAB4B28FE3}" type="presParOf" srcId="{6557C120-A15A-41C2-BB48-67B942EEBFBE}" destId="{F8A313C4-1DE4-4D40-A4A6-0A8D2E2F69BB}" srcOrd="0" destOrd="0" presId="urn:microsoft.com/office/officeart/2005/8/layout/hierarchy1"/>
    <dgm:cxn modelId="{877ADE8A-7506-4099-B9CD-F0126D5F0C21}" type="presParOf" srcId="{6557C120-A15A-41C2-BB48-67B942EEBFBE}" destId="{319FE7C6-FEBB-40AC-B672-929DFE751F0A}" srcOrd="1" destOrd="0" presId="urn:microsoft.com/office/officeart/2005/8/layout/hierarchy1"/>
    <dgm:cxn modelId="{53C467F4-364B-488B-A1D5-0F9EB29B3493}" type="presParOf" srcId="{43FF0417-AB31-4310-A51C-152421493759}" destId="{21AD6EEA-A2AD-4C05-921A-259F812D45DC}" srcOrd="1" destOrd="0" presId="urn:microsoft.com/office/officeart/2005/8/layout/hierarchy1"/>
    <dgm:cxn modelId="{DAA4B6B9-A19A-495A-ABBF-2FF33BFBD3DB}" type="presParOf" srcId="{62A9F67C-30FC-48F7-9F0B-0CCF95EBE7FE}" destId="{83D47BEB-AE16-43C8-B69F-E3FC2FAD24B1}" srcOrd="1" destOrd="0" presId="urn:microsoft.com/office/officeart/2005/8/layout/hierarchy1"/>
    <dgm:cxn modelId="{B2148995-B81C-4FCE-847C-3238DC8BA1BD}" type="presParOf" srcId="{83D47BEB-AE16-43C8-B69F-E3FC2FAD24B1}" destId="{2FCC5D8D-AF4B-4337-9AE3-D84B63C3E7B9}" srcOrd="0" destOrd="0" presId="urn:microsoft.com/office/officeart/2005/8/layout/hierarchy1"/>
    <dgm:cxn modelId="{708B05EE-264F-4F73-9F7E-76A0123D6BEA}" type="presParOf" srcId="{2FCC5D8D-AF4B-4337-9AE3-D84B63C3E7B9}" destId="{3DCBDBE7-A74C-4F6F-AF3B-84FE4E554BFE}" srcOrd="0" destOrd="0" presId="urn:microsoft.com/office/officeart/2005/8/layout/hierarchy1"/>
    <dgm:cxn modelId="{FA9C34A5-28B7-4864-97EA-9FD3B6417BDA}" type="presParOf" srcId="{2FCC5D8D-AF4B-4337-9AE3-D84B63C3E7B9}" destId="{E4554F96-F2FD-438E-9942-41DB52923ECF}" srcOrd="1" destOrd="0" presId="urn:microsoft.com/office/officeart/2005/8/layout/hierarchy1"/>
    <dgm:cxn modelId="{6431D92E-CC9A-4FB2-B9B9-DA4F46E6AF6B}" type="presParOf" srcId="{83D47BEB-AE16-43C8-B69F-E3FC2FAD24B1}" destId="{2B8DD7D1-188B-4C37-9D75-E5F88BFFAF6C}" srcOrd="1" destOrd="0" presId="urn:microsoft.com/office/officeart/2005/8/layout/hierarchy1"/>
    <dgm:cxn modelId="{77ADA451-7D57-4D5E-BF6C-5413004E5F6C}" type="presParOf" srcId="{62A9F67C-30FC-48F7-9F0B-0CCF95EBE7FE}" destId="{A536A700-FB79-4986-9BFD-D8F62859EAF1}" srcOrd="2" destOrd="0" presId="urn:microsoft.com/office/officeart/2005/8/layout/hierarchy1"/>
    <dgm:cxn modelId="{D8F75C34-B61A-4662-AB1D-0F9170857826}" type="presParOf" srcId="{A536A700-FB79-4986-9BFD-D8F62859EAF1}" destId="{F6EB9A11-8A9A-4848-8D9C-CE8FCD7313BA}" srcOrd="0" destOrd="0" presId="urn:microsoft.com/office/officeart/2005/8/layout/hierarchy1"/>
    <dgm:cxn modelId="{2B42919D-30BC-4E1D-B6D7-146095C4DB5A}" type="presParOf" srcId="{F6EB9A11-8A9A-4848-8D9C-CE8FCD7313BA}" destId="{275326D2-7A87-4FE0-8988-2C779E30C760}" srcOrd="0" destOrd="0" presId="urn:microsoft.com/office/officeart/2005/8/layout/hierarchy1"/>
    <dgm:cxn modelId="{EE6FEFCA-738C-4CC1-B281-2D1E75CEC30A}" type="presParOf" srcId="{F6EB9A11-8A9A-4848-8D9C-CE8FCD7313BA}" destId="{D4057A87-3030-4124-B6E1-BF7DAE58D0EA}" srcOrd="1" destOrd="0" presId="urn:microsoft.com/office/officeart/2005/8/layout/hierarchy1"/>
    <dgm:cxn modelId="{7BE69E0F-FFA4-4B31-BD2E-9A23EAC90152}" type="presParOf" srcId="{A536A700-FB79-4986-9BFD-D8F62859EAF1}" destId="{29074BE5-7D2C-4540-920B-09798A35A07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1CF4F1-A491-4DB2-9215-1E8393BDF81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5926CE5-6F6C-4249-9053-489F05E2940F}">
      <dgm:prSet/>
      <dgm:spPr/>
      <dgm:t>
        <a:bodyPr/>
        <a:lstStyle/>
        <a:p>
          <a:r>
            <a:rPr lang="en-GB" b="1" i="0"/>
            <a:t>Here are some examples of signs that show students may benefit from speaking with a counsellor</a:t>
          </a:r>
          <a:endParaRPr lang="en-US"/>
        </a:p>
      </dgm:t>
    </dgm:pt>
    <dgm:pt modelId="{3D0BCB5B-A832-4F9C-B761-BB05E392BAE6}" type="parTrans" cxnId="{B545CEB0-766B-4C91-A003-0B5E3B79A740}">
      <dgm:prSet/>
      <dgm:spPr/>
      <dgm:t>
        <a:bodyPr/>
        <a:lstStyle/>
        <a:p>
          <a:endParaRPr lang="en-US"/>
        </a:p>
      </dgm:t>
    </dgm:pt>
    <dgm:pt modelId="{C34C649D-5727-456D-9156-9858D66BA6FC}" type="sibTrans" cxnId="{B545CEB0-766B-4C91-A003-0B5E3B79A740}">
      <dgm:prSet/>
      <dgm:spPr/>
      <dgm:t>
        <a:bodyPr/>
        <a:lstStyle/>
        <a:p>
          <a:endParaRPr lang="en-US"/>
        </a:p>
      </dgm:t>
    </dgm:pt>
    <dgm:pt modelId="{6B4E1AD0-027C-4968-ADB3-19B35CED30BE}">
      <dgm:prSet/>
      <dgm:spPr/>
      <dgm:t>
        <a:bodyPr/>
        <a:lstStyle/>
        <a:p>
          <a:r>
            <a:rPr lang="en-GB" b="0" i="0"/>
            <a:t>Disengaged from learning</a:t>
          </a:r>
          <a:endParaRPr lang="en-US"/>
        </a:p>
      </dgm:t>
    </dgm:pt>
    <dgm:pt modelId="{BCCB0955-264F-4520-A1BE-7273B45C3911}" type="parTrans" cxnId="{F3E8AC6E-534E-446E-8510-4F0830D280ED}">
      <dgm:prSet/>
      <dgm:spPr/>
      <dgm:t>
        <a:bodyPr/>
        <a:lstStyle/>
        <a:p>
          <a:endParaRPr lang="en-US"/>
        </a:p>
      </dgm:t>
    </dgm:pt>
    <dgm:pt modelId="{A4E627D0-9A8B-4C80-9A9E-ACB2182A683D}" type="sibTrans" cxnId="{F3E8AC6E-534E-446E-8510-4F0830D280ED}">
      <dgm:prSet/>
      <dgm:spPr/>
      <dgm:t>
        <a:bodyPr/>
        <a:lstStyle/>
        <a:p>
          <a:endParaRPr lang="en-US"/>
        </a:p>
      </dgm:t>
    </dgm:pt>
    <dgm:pt modelId="{72E1934C-8F2A-4A27-A3A7-3FE90D874B6E}">
      <dgm:prSet/>
      <dgm:spPr/>
      <dgm:t>
        <a:bodyPr/>
        <a:lstStyle/>
        <a:p>
          <a:r>
            <a:rPr lang="en-GB"/>
            <a:t>Changes in behaviour - disruptive/making bad choices</a:t>
          </a:r>
          <a:endParaRPr lang="en-US"/>
        </a:p>
      </dgm:t>
    </dgm:pt>
    <dgm:pt modelId="{42B1340A-4C92-42E0-A51D-1AEA5ADA48BA}" type="parTrans" cxnId="{7E46D028-83E2-422D-B4D3-5D6FBDC5502E}">
      <dgm:prSet/>
      <dgm:spPr/>
      <dgm:t>
        <a:bodyPr/>
        <a:lstStyle/>
        <a:p>
          <a:endParaRPr lang="en-US"/>
        </a:p>
      </dgm:t>
    </dgm:pt>
    <dgm:pt modelId="{72839865-CE50-4494-858C-DB1EBC57E501}" type="sibTrans" cxnId="{7E46D028-83E2-422D-B4D3-5D6FBDC5502E}">
      <dgm:prSet/>
      <dgm:spPr/>
      <dgm:t>
        <a:bodyPr/>
        <a:lstStyle/>
        <a:p>
          <a:endParaRPr lang="en-US"/>
        </a:p>
      </dgm:t>
    </dgm:pt>
    <dgm:pt modelId="{275AF55D-5B0D-466F-B1F7-96F9DA166CE7}">
      <dgm:prSet/>
      <dgm:spPr/>
      <dgm:t>
        <a:bodyPr/>
        <a:lstStyle/>
        <a:p>
          <a:r>
            <a:rPr lang="en-GB" b="0" i="0"/>
            <a:t>Difficulty managing emotions – anger/sadness</a:t>
          </a:r>
          <a:endParaRPr lang="en-US"/>
        </a:p>
      </dgm:t>
    </dgm:pt>
    <dgm:pt modelId="{B9E456CF-E50C-4176-87FB-A952152FE8B6}" type="parTrans" cxnId="{B7337FE5-BFF8-4535-99E2-C8B0561952A3}">
      <dgm:prSet/>
      <dgm:spPr/>
      <dgm:t>
        <a:bodyPr/>
        <a:lstStyle/>
        <a:p>
          <a:endParaRPr lang="en-US"/>
        </a:p>
      </dgm:t>
    </dgm:pt>
    <dgm:pt modelId="{90C0B616-3273-45F9-8217-2C19539A1589}" type="sibTrans" cxnId="{B7337FE5-BFF8-4535-99E2-C8B0561952A3}">
      <dgm:prSet/>
      <dgm:spPr/>
      <dgm:t>
        <a:bodyPr/>
        <a:lstStyle/>
        <a:p>
          <a:endParaRPr lang="en-US"/>
        </a:p>
      </dgm:t>
    </dgm:pt>
    <dgm:pt modelId="{AB64C70D-73F1-440B-983C-BA725E01F28D}">
      <dgm:prSet/>
      <dgm:spPr/>
      <dgm:t>
        <a:bodyPr/>
        <a:lstStyle/>
        <a:p>
          <a:r>
            <a:rPr lang="en-GB" b="0" i="0"/>
            <a:t>Expressing feelings of anxiety/sadness/not knowing how they feel</a:t>
          </a:r>
          <a:endParaRPr lang="en-US"/>
        </a:p>
      </dgm:t>
    </dgm:pt>
    <dgm:pt modelId="{12885058-CBFF-43EF-AE97-56739FCB9D71}" type="parTrans" cxnId="{0505A96E-DD29-432E-8EB6-4AC69E394CA0}">
      <dgm:prSet/>
      <dgm:spPr/>
      <dgm:t>
        <a:bodyPr/>
        <a:lstStyle/>
        <a:p>
          <a:endParaRPr lang="en-US"/>
        </a:p>
      </dgm:t>
    </dgm:pt>
    <dgm:pt modelId="{A4B3F809-53E8-40B6-B096-F44108B4E204}" type="sibTrans" cxnId="{0505A96E-DD29-432E-8EB6-4AC69E394CA0}">
      <dgm:prSet/>
      <dgm:spPr/>
      <dgm:t>
        <a:bodyPr/>
        <a:lstStyle/>
        <a:p>
          <a:endParaRPr lang="en-US"/>
        </a:p>
      </dgm:t>
    </dgm:pt>
    <dgm:pt modelId="{994F8E48-0BC0-48C5-92B3-E64B4CD5DF4B}">
      <dgm:prSet/>
      <dgm:spPr/>
      <dgm:t>
        <a:bodyPr/>
        <a:lstStyle/>
        <a:p>
          <a:r>
            <a:rPr lang="en-GB" b="0" i="0"/>
            <a:t>Issues around food</a:t>
          </a:r>
          <a:endParaRPr lang="en-US"/>
        </a:p>
      </dgm:t>
    </dgm:pt>
    <dgm:pt modelId="{3E91AD42-9882-450D-A084-B146E862C456}" type="parTrans" cxnId="{FF12BB8D-6347-4F60-8165-C8F9B068C79C}">
      <dgm:prSet/>
      <dgm:spPr/>
      <dgm:t>
        <a:bodyPr/>
        <a:lstStyle/>
        <a:p>
          <a:endParaRPr lang="en-US"/>
        </a:p>
      </dgm:t>
    </dgm:pt>
    <dgm:pt modelId="{08FAF20F-7336-4C51-BAC2-EC306E033D0F}" type="sibTrans" cxnId="{FF12BB8D-6347-4F60-8165-C8F9B068C79C}">
      <dgm:prSet/>
      <dgm:spPr/>
      <dgm:t>
        <a:bodyPr/>
        <a:lstStyle/>
        <a:p>
          <a:endParaRPr lang="en-US"/>
        </a:p>
      </dgm:t>
    </dgm:pt>
    <dgm:pt modelId="{2415B0B6-29B0-4906-8C8C-20B960F40DFC}">
      <dgm:prSet/>
      <dgm:spPr/>
      <dgm:t>
        <a:bodyPr/>
        <a:lstStyle/>
        <a:p>
          <a:r>
            <a:rPr lang="en-GB" b="0" i="0"/>
            <a:t>Isolating themselves </a:t>
          </a:r>
          <a:endParaRPr lang="en-US"/>
        </a:p>
      </dgm:t>
    </dgm:pt>
    <dgm:pt modelId="{8A688786-6554-4865-ABA2-3EF43E44DCF7}" type="parTrans" cxnId="{726F38F9-1DEA-489F-9F9A-DE465A03D415}">
      <dgm:prSet/>
      <dgm:spPr/>
      <dgm:t>
        <a:bodyPr/>
        <a:lstStyle/>
        <a:p>
          <a:endParaRPr lang="en-US"/>
        </a:p>
      </dgm:t>
    </dgm:pt>
    <dgm:pt modelId="{2015FF15-2546-46EC-AF86-2017FFCBDCFB}" type="sibTrans" cxnId="{726F38F9-1DEA-489F-9F9A-DE465A03D415}">
      <dgm:prSet/>
      <dgm:spPr/>
      <dgm:t>
        <a:bodyPr/>
        <a:lstStyle/>
        <a:p>
          <a:endParaRPr lang="en-US"/>
        </a:p>
      </dgm:t>
    </dgm:pt>
    <dgm:pt modelId="{D83D929F-C389-463A-BB3E-5E804A7E6551}">
      <dgm:prSet/>
      <dgm:spPr/>
      <dgm:t>
        <a:bodyPr/>
        <a:lstStyle/>
        <a:p>
          <a:r>
            <a:rPr lang="en-GB"/>
            <a:t>Issues with relationships – friend/family</a:t>
          </a:r>
          <a:endParaRPr lang="en-US"/>
        </a:p>
      </dgm:t>
    </dgm:pt>
    <dgm:pt modelId="{2012C43E-1DF0-4472-9537-748F8A352955}" type="parTrans" cxnId="{64CFD471-AC5F-425C-B617-7CA7A65F045E}">
      <dgm:prSet/>
      <dgm:spPr/>
      <dgm:t>
        <a:bodyPr/>
        <a:lstStyle/>
        <a:p>
          <a:endParaRPr lang="en-US"/>
        </a:p>
      </dgm:t>
    </dgm:pt>
    <dgm:pt modelId="{F33A36C2-5BAB-44BA-B0FF-6DC28197E116}" type="sibTrans" cxnId="{64CFD471-AC5F-425C-B617-7CA7A65F045E}">
      <dgm:prSet/>
      <dgm:spPr/>
      <dgm:t>
        <a:bodyPr/>
        <a:lstStyle/>
        <a:p>
          <a:endParaRPr lang="en-US"/>
        </a:p>
      </dgm:t>
    </dgm:pt>
    <dgm:pt modelId="{15CE90C3-6ED3-40A3-911D-40A30BFDBAB5}">
      <dgm:prSet/>
      <dgm:spPr/>
      <dgm:t>
        <a:bodyPr/>
        <a:lstStyle/>
        <a:p>
          <a:r>
            <a:rPr lang="en-GB" b="0" i="0"/>
            <a:t>Constant or increased physical complaints – headache/stomach ache</a:t>
          </a:r>
          <a:endParaRPr lang="en-US"/>
        </a:p>
      </dgm:t>
    </dgm:pt>
    <dgm:pt modelId="{9EA9C762-1F84-4816-8234-02AD94959047}" type="parTrans" cxnId="{7676958C-A261-4F78-B4FA-44026D673223}">
      <dgm:prSet/>
      <dgm:spPr/>
      <dgm:t>
        <a:bodyPr/>
        <a:lstStyle/>
        <a:p>
          <a:endParaRPr lang="en-US"/>
        </a:p>
      </dgm:t>
    </dgm:pt>
    <dgm:pt modelId="{E8CE7C1C-B871-4472-BA38-DBD417310C01}" type="sibTrans" cxnId="{7676958C-A261-4F78-B4FA-44026D673223}">
      <dgm:prSet/>
      <dgm:spPr/>
      <dgm:t>
        <a:bodyPr/>
        <a:lstStyle/>
        <a:p>
          <a:endParaRPr lang="en-US"/>
        </a:p>
      </dgm:t>
    </dgm:pt>
    <dgm:pt modelId="{A12CF9D0-06FB-4043-A474-A2F5F49A3240}">
      <dgm:prSet/>
      <dgm:spPr/>
      <dgm:t>
        <a:bodyPr/>
        <a:lstStyle/>
        <a:p>
          <a:r>
            <a:rPr lang="en-GB" b="0" i="0"/>
            <a:t>Frequently talks about morbid subjects - death/suicide</a:t>
          </a:r>
          <a:endParaRPr lang="en-US"/>
        </a:p>
      </dgm:t>
    </dgm:pt>
    <dgm:pt modelId="{1973363D-3562-4F7C-9CB7-AB06444103CD}" type="parTrans" cxnId="{6997E012-EAE6-4BD4-8D1B-21861B22048A}">
      <dgm:prSet/>
      <dgm:spPr/>
      <dgm:t>
        <a:bodyPr/>
        <a:lstStyle/>
        <a:p>
          <a:endParaRPr lang="en-US"/>
        </a:p>
      </dgm:t>
    </dgm:pt>
    <dgm:pt modelId="{1F97CC96-F036-4EDF-8B4A-655BA87AFA9C}" type="sibTrans" cxnId="{6997E012-EAE6-4BD4-8D1B-21861B22048A}">
      <dgm:prSet/>
      <dgm:spPr/>
      <dgm:t>
        <a:bodyPr/>
        <a:lstStyle/>
        <a:p>
          <a:endParaRPr lang="en-US"/>
        </a:p>
      </dgm:t>
    </dgm:pt>
    <dgm:pt modelId="{6CA0C974-BF8B-4667-A6F8-E6A0656F581D}">
      <dgm:prSet/>
      <dgm:spPr/>
      <dgm:t>
        <a:bodyPr/>
        <a:lstStyle/>
        <a:p>
          <a:r>
            <a:rPr lang="en-GB"/>
            <a:t>Non attendance</a:t>
          </a:r>
          <a:endParaRPr lang="en-US"/>
        </a:p>
      </dgm:t>
    </dgm:pt>
    <dgm:pt modelId="{FAF6E7E4-18D4-40CC-A4B3-198137B0121D}" type="parTrans" cxnId="{F9331BAA-C52A-43B4-AE66-AED185911F62}">
      <dgm:prSet/>
      <dgm:spPr/>
      <dgm:t>
        <a:bodyPr/>
        <a:lstStyle/>
        <a:p>
          <a:endParaRPr lang="en-US"/>
        </a:p>
      </dgm:t>
    </dgm:pt>
    <dgm:pt modelId="{AA3FCA71-497C-4349-B5C2-A233DF3FEF64}" type="sibTrans" cxnId="{F9331BAA-C52A-43B4-AE66-AED185911F62}">
      <dgm:prSet/>
      <dgm:spPr/>
      <dgm:t>
        <a:bodyPr/>
        <a:lstStyle/>
        <a:p>
          <a:endParaRPr lang="en-US"/>
        </a:p>
      </dgm:t>
    </dgm:pt>
    <dgm:pt modelId="{25AFF65D-62E3-499E-AE91-D852D34648DC}" type="pres">
      <dgm:prSet presAssocID="{531CF4F1-A491-4DB2-9215-1E8393BDF81F}" presName="diagram" presStyleCnt="0">
        <dgm:presLayoutVars>
          <dgm:dir/>
          <dgm:resizeHandles val="exact"/>
        </dgm:presLayoutVars>
      </dgm:prSet>
      <dgm:spPr/>
    </dgm:pt>
    <dgm:pt modelId="{3A6EA3EF-E780-4A12-94FC-6A46334DDC39}" type="pres">
      <dgm:prSet presAssocID="{F5926CE5-6F6C-4249-9053-489F05E2940F}" presName="node" presStyleLbl="node1" presStyleIdx="0" presStyleCnt="11">
        <dgm:presLayoutVars>
          <dgm:bulletEnabled val="1"/>
        </dgm:presLayoutVars>
      </dgm:prSet>
      <dgm:spPr/>
    </dgm:pt>
    <dgm:pt modelId="{87795348-A50B-4A6F-BAC1-21B5535DBC31}" type="pres">
      <dgm:prSet presAssocID="{C34C649D-5727-456D-9156-9858D66BA6FC}" presName="sibTrans" presStyleCnt="0"/>
      <dgm:spPr/>
    </dgm:pt>
    <dgm:pt modelId="{C5900584-B7A5-4BEA-B0D8-EB4D98459F22}" type="pres">
      <dgm:prSet presAssocID="{6B4E1AD0-027C-4968-ADB3-19B35CED30BE}" presName="node" presStyleLbl="node1" presStyleIdx="1" presStyleCnt="11">
        <dgm:presLayoutVars>
          <dgm:bulletEnabled val="1"/>
        </dgm:presLayoutVars>
      </dgm:prSet>
      <dgm:spPr/>
    </dgm:pt>
    <dgm:pt modelId="{0BFD1BFB-FE05-401F-8314-ACE77920B283}" type="pres">
      <dgm:prSet presAssocID="{A4E627D0-9A8B-4C80-9A9E-ACB2182A683D}" presName="sibTrans" presStyleCnt="0"/>
      <dgm:spPr/>
    </dgm:pt>
    <dgm:pt modelId="{FB38957C-7012-432E-81E7-35BAAE756E20}" type="pres">
      <dgm:prSet presAssocID="{72E1934C-8F2A-4A27-A3A7-3FE90D874B6E}" presName="node" presStyleLbl="node1" presStyleIdx="2" presStyleCnt="11">
        <dgm:presLayoutVars>
          <dgm:bulletEnabled val="1"/>
        </dgm:presLayoutVars>
      </dgm:prSet>
      <dgm:spPr/>
    </dgm:pt>
    <dgm:pt modelId="{4E08D1B1-79D1-4BAD-90F0-834EBD9ABD24}" type="pres">
      <dgm:prSet presAssocID="{72839865-CE50-4494-858C-DB1EBC57E501}" presName="sibTrans" presStyleCnt="0"/>
      <dgm:spPr/>
    </dgm:pt>
    <dgm:pt modelId="{383736B2-E137-4D5C-A22A-D576FD9272F2}" type="pres">
      <dgm:prSet presAssocID="{275AF55D-5B0D-466F-B1F7-96F9DA166CE7}" presName="node" presStyleLbl="node1" presStyleIdx="3" presStyleCnt="11">
        <dgm:presLayoutVars>
          <dgm:bulletEnabled val="1"/>
        </dgm:presLayoutVars>
      </dgm:prSet>
      <dgm:spPr/>
    </dgm:pt>
    <dgm:pt modelId="{5CDA87DC-01C6-4E08-9964-EA8E1F48F7A7}" type="pres">
      <dgm:prSet presAssocID="{90C0B616-3273-45F9-8217-2C19539A1589}" presName="sibTrans" presStyleCnt="0"/>
      <dgm:spPr/>
    </dgm:pt>
    <dgm:pt modelId="{C2ED476E-138C-4138-9C7D-BDCD897EC85F}" type="pres">
      <dgm:prSet presAssocID="{AB64C70D-73F1-440B-983C-BA725E01F28D}" presName="node" presStyleLbl="node1" presStyleIdx="4" presStyleCnt="11">
        <dgm:presLayoutVars>
          <dgm:bulletEnabled val="1"/>
        </dgm:presLayoutVars>
      </dgm:prSet>
      <dgm:spPr/>
    </dgm:pt>
    <dgm:pt modelId="{7EF020DE-91E5-4417-BB6B-FE765AD92D94}" type="pres">
      <dgm:prSet presAssocID="{A4B3F809-53E8-40B6-B096-F44108B4E204}" presName="sibTrans" presStyleCnt="0"/>
      <dgm:spPr/>
    </dgm:pt>
    <dgm:pt modelId="{236466A7-410E-4834-951E-06F4507C90F3}" type="pres">
      <dgm:prSet presAssocID="{994F8E48-0BC0-48C5-92B3-E64B4CD5DF4B}" presName="node" presStyleLbl="node1" presStyleIdx="5" presStyleCnt="11">
        <dgm:presLayoutVars>
          <dgm:bulletEnabled val="1"/>
        </dgm:presLayoutVars>
      </dgm:prSet>
      <dgm:spPr/>
    </dgm:pt>
    <dgm:pt modelId="{12A1F060-1528-4B88-B972-C1F2C0838A8B}" type="pres">
      <dgm:prSet presAssocID="{08FAF20F-7336-4C51-BAC2-EC306E033D0F}" presName="sibTrans" presStyleCnt="0"/>
      <dgm:spPr/>
    </dgm:pt>
    <dgm:pt modelId="{D1FDACF6-35FE-4817-927A-2BA2F08FEBEE}" type="pres">
      <dgm:prSet presAssocID="{2415B0B6-29B0-4906-8C8C-20B960F40DFC}" presName="node" presStyleLbl="node1" presStyleIdx="6" presStyleCnt="11">
        <dgm:presLayoutVars>
          <dgm:bulletEnabled val="1"/>
        </dgm:presLayoutVars>
      </dgm:prSet>
      <dgm:spPr/>
    </dgm:pt>
    <dgm:pt modelId="{DCA437C0-E7BB-4F2C-A850-0613EF4114B5}" type="pres">
      <dgm:prSet presAssocID="{2015FF15-2546-46EC-AF86-2017FFCBDCFB}" presName="sibTrans" presStyleCnt="0"/>
      <dgm:spPr/>
    </dgm:pt>
    <dgm:pt modelId="{F295B175-3404-4204-9DC0-2BB3C7C2CCCC}" type="pres">
      <dgm:prSet presAssocID="{D83D929F-C389-463A-BB3E-5E804A7E6551}" presName="node" presStyleLbl="node1" presStyleIdx="7" presStyleCnt="11">
        <dgm:presLayoutVars>
          <dgm:bulletEnabled val="1"/>
        </dgm:presLayoutVars>
      </dgm:prSet>
      <dgm:spPr/>
    </dgm:pt>
    <dgm:pt modelId="{166589B9-919A-4386-9C2C-F313C7CF0B85}" type="pres">
      <dgm:prSet presAssocID="{F33A36C2-5BAB-44BA-B0FF-6DC28197E116}" presName="sibTrans" presStyleCnt="0"/>
      <dgm:spPr/>
    </dgm:pt>
    <dgm:pt modelId="{61830363-7E24-44A4-AE75-EC93EB6A1B39}" type="pres">
      <dgm:prSet presAssocID="{15CE90C3-6ED3-40A3-911D-40A30BFDBAB5}" presName="node" presStyleLbl="node1" presStyleIdx="8" presStyleCnt="11">
        <dgm:presLayoutVars>
          <dgm:bulletEnabled val="1"/>
        </dgm:presLayoutVars>
      </dgm:prSet>
      <dgm:spPr/>
    </dgm:pt>
    <dgm:pt modelId="{12F4F138-D6D0-49BC-9F2A-9D80CF7DB249}" type="pres">
      <dgm:prSet presAssocID="{E8CE7C1C-B871-4472-BA38-DBD417310C01}" presName="sibTrans" presStyleCnt="0"/>
      <dgm:spPr/>
    </dgm:pt>
    <dgm:pt modelId="{7F005FF9-8582-479B-AB83-37BC5ACE6C5F}" type="pres">
      <dgm:prSet presAssocID="{A12CF9D0-06FB-4043-A474-A2F5F49A3240}" presName="node" presStyleLbl="node1" presStyleIdx="9" presStyleCnt="11">
        <dgm:presLayoutVars>
          <dgm:bulletEnabled val="1"/>
        </dgm:presLayoutVars>
      </dgm:prSet>
      <dgm:spPr/>
    </dgm:pt>
    <dgm:pt modelId="{04B47A8D-D9A6-4DED-A8F8-A402999CC918}" type="pres">
      <dgm:prSet presAssocID="{1F97CC96-F036-4EDF-8B4A-655BA87AFA9C}" presName="sibTrans" presStyleCnt="0"/>
      <dgm:spPr/>
    </dgm:pt>
    <dgm:pt modelId="{A74CB9D9-B919-40A6-91DD-FF3DF3631A6E}" type="pres">
      <dgm:prSet presAssocID="{6CA0C974-BF8B-4667-A6F8-E6A0656F581D}" presName="node" presStyleLbl="node1" presStyleIdx="10" presStyleCnt="11">
        <dgm:presLayoutVars>
          <dgm:bulletEnabled val="1"/>
        </dgm:presLayoutVars>
      </dgm:prSet>
      <dgm:spPr/>
    </dgm:pt>
  </dgm:ptLst>
  <dgm:cxnLst>
    <dgm:cxn modelId="{74515709-D79A-496D-A10A-7C4A969DE983}" type="presOf" srcId="{A12CF9D0-06FB-4043-A474-A2F5F49A3240}" destId="{7F005FF9-8582-479B-AB83-37BC5ACE6C5F}" srcOrd="0" destOrd="0" presId="urn:microsoft.com/office/officeart/2005/8/layout/default"/>
    <dgm:cxn modelId="{6997E012-EAE6-4BD4-8D1B-21861B22048A}" srcId="{531CF4F1-A491-4DB2-9215-1E8393BDF81F}" destId="{A12CF9D0-06FB-4043-A474-A2F5F49A3240}" srcOrd="9" destOrd="0" parTransId="{1973363D-3562-4F7C-9CB7-AB06444103CD}" sibTransId="{1F97CC96-F036-4EDF-8B4A-655BA87AFA9C}"/>
    <dgm:cxn modelId="{5102521B-C3D4-444D-82D8-BC4AAF97C90E}" type="presOf" srcId="{F5926CE5-6F6C-4249-9053-489F05E2940F}" destId="{3A6EA3EF-E780-4A12-94FC-6A46334DDC39}" srcOrd="0" destOrd="0" presId="urn:microsoft.com/office/officeart/2005/8/layout/default"/>
    <dgm:cxn modelId="{87E9AF1D-8E47-4156-89F7-6962E711F139}" type="presOf" srcId="{275AF55D-5B0D-466F-B1F7-96F9DA166CE7}" destId="{383736B2-E137-4D5C-A22A-D576FD9272F2}" srcOrd="0" destOrd="0" presId="urn:microsoft.com/office/officeart/2005/8/layout/default"/>
    <dgm:cxn modelId="{B5E5C128-91B4-49E0-A515-93F8BA2EB92A}" type="presOf" srcId="{D83D929F-C389-463A-BB3E-5E804A7E6551}" destId="{F295B175-3404-4204-9DC0-2BB3C7C2CCCC}" srcOrd="0" destOrd="0" presId="urn:microsoft.com/office/officeart/2005/8/layout/default"/>
    <dgm:cxn modelId="{7E46D028-83E2-422D-B4D3-5D6FBDC5502E}" srcId="{531CF4F1-A491-4DB2-9215-1E8393BDF81F}" destId="{72E1934C-8F2A-4A27-A3A7-3FE90D874B6E}" srcOrd="2" destOrd="0" parTransId="{42B1340A-4C92-42E0-A51D-1AEA5ADA48BA}" sibTransId="{72839865-CE50-4494-858C-DB1EBC57E501}"/>
    <dgm:cxn modelId="{F86F333C-C4FB-4826-8E8F-7CB5FFFD300E}" type="presOf" srcId="{6CA0C974-BF8B-4667-A6F8-E6A0656F581D}" destId="{A74CB9D9-B919-40A6-91DD-FF3DF3631A6E}" srcOrd="0" destOrd="0" presId="urn:microsoft.com/office/officeart/2005/8/layout/default"/>
    <dgm:cxn modelId="{A92EB845-CE63-46B4-94A4-BFB7A9C73250}" type="presOf" srcId="{72E1934C-8F2A-4A27-A3A7-3FE90D874B6E}" destId="{FB38957C-7012-432E-81E7-35BAAE756E20}" srcOrd="0" destOrd="0" presId="urn:microsoft.com/office/officeart/2005/8/layout/default"/>
    <dgm:cxn modelId="{A711F768-ADB8-487C-A767-B6856147BC04}" type="presOf" srcId="{6B4E1AD0-027C-4968-ADB3-19B35CED30BE}" destId="{C5900584-B7A5-4BEA-B0D8-EB4D98459F22}" srcOrd="0" destOrd="0" presId="urn:microsoft.com/office/officeart/2005/8/layout/default"/>
    <dgm:cxn modelId="{0505A96E-DD29-432E-8EB6-4AC69E394CA0}" srcId="{531CF4F1-A491-4DB2-9215-1E8393BDF81F}" destId="{AB64C70D-73F1-440B-983C-BA725E01F28D}" srcOrd="4" destOrd="0" parTransId="{12885058-CBFF-43EF-AE97-56739FCB9D71}" sibTransId="{A4B3F809-53E8-40B6-B096-F44108B4E204}"/>
    <dgm:cxn modelId="{F3E8AC6E-534E-446E-8510-4F0830D280ED}" srcId="{531CF4F1-A491-4DB2-9215-1E8393BDF81F}" destId="{6B4E1AD0-027C-4968-ADB3-19B35CED30BE}" srcOrd="1" destOrd="0" parTransId="{BCCB0955-264F-4520-A1BE-7273B45C3911}" sibTransId="{A4E627D0-9A8B-4C80-9A9E-ACB2182A683D}"/>
    <dgm:cxn modelId="{64CFD471-AC5F-425C-B617-7CA7A65F045E}" srcId="{531CF4F1-A491-4DB2-9215-1E8393BDF81F}" destId="{D83D929F-C389-463A-BB3E-5E804A7E6551}" srcOrd="7" destOrd="0" parTransId="{2012C43E-1DF0-4472-9537-748F8A352955}" sibTransId="{F33A36C2-5BAB-44BA-B0FF-6DC28197E116}"/>
    <dgm:cxn modelId="{19F5E477-DC91-4EEB-8D86-156356638889}" type="presOf" srcId="{2415B0B6-29B0-4906-8C8C-20B960F40DFC}" destId="{D1FDACF6-35FE-4817-927A-2BA2F08FEBEE}" srcOrd="0" destOrd="0" presId="urn:microsoft.com/office/officeart/2005/8/layout/default"/>
    <dgm:cxn modelId="{7676958C-A261-4F78-B4FA-44026D673223}" srcId="{531CF4F1-A491-4DB2-9215-1E8393BDF81F}" destId="{15CE90C3-6ED3-40A3-911D-40A30BFDBAB5}" srcOrd="8" destOrd="0" parTransId="{9EA9C762-1F84-4816-8234-02AD94959047}" sibTransId="{E8CE7C1C-B871-4472-BA38-DBD417310C01}"/>
    <dgm:cxn modelId="{FF12BB8D-6347-4F60-8165-C8F9B068C79C}" srcId="{531CF4F1-A491-4DB2-9215-1E8393BDF81F}" destId="{994F8E48-0BC0-48C5-92B3-E64B4CD5DF4B}" srcOrd="5" destOrd="0" parTransId="{3E91AD42-9882-450D-A084-B146E862C456}" sibTransId="{08FAF20F-7336-4C51-BAC2-EC306E033D0F}"/>
    <dgm:cxn modelId="{F9331BAA-C52A-43B4-AE66-AED185911F62}" srcId="{531CF4F1-A491-4DB2-9215-1E8393BDF81F}" destId="{6CA0C974-BF8B-4667-A6F8-E6A0656F581D}" srcOrd="10" destOrd="0" parTransId="{FAF6E7E4-18D4-40CC-A4B3-198137B0121D}" sibTransId="{AA3FCA71-497C-4349-B5C2-A233DF3FEF64}"/>
    <dgm:cxn modelId="{B545CEB0-766B-4C91-A003-0B5E3B79A740}" srcId="{531CF4F1-A491-4DB2-9215-1E8393BDF81F}" destId="{F5926CE5-6F6C-4249-9053-489F05E2940F}" srcOrd="0" destOrd="0" parTransId="{3D0BCB5B-A832-4F9C-B761-BB05E392BAE6}" sibTransId="{C34C649D-5727-456D-9156-9858D66BA6FC}"/>
    <dgm:cxn modelId="{498CA0B8-886F-4CBB-A3F3-8A08EF71B1DD}" type="presOf" srcId="{AB64C70D-73F1-440B-983C-BA725E01F28D}" destId="{C2ED476E-138C-4138-9C7D-BDCD897EC85F}" srcOrd="0" destOrd="0" presId="urn:microsoft.com/office/officeart/2005/8/layout/default"/>
    <dgm:cxn modelId="{930406BA-429C-4074-ADB2-441BAEB12F28}" type="presOf" srcId="{994F8E48-0BC0-48C5-92B3-E64B4CD5DF4B}" destId="{236466A7-410E-4834-951E-06F4507C90F3}" srcOrd="0" destOrd="0" presId="urn:microsoft.com/office/officeart/2005/8/layout/default"/>
    <dgm:cxn modelId="{B7337FE5-BFF8-4535-99E2-C8B0561952A3}" srcId="{531CF4F1-A491-4DB2-9215-1E8393BDF81F}" destId="{275AF55D-5B0D-466F-B1F7-96F9DA166CE7}" srcOrd="3" destOrd="0" parTransId="{B9E456CF-E50C-4176-87FB-A952152FE8B6}" sibTransId="{90C0B616-3273-45F9-8217-2C19539A1589}"/>
    <dgm:cxn modelId="{49F99FF3-F868-40AB-B2CA-314966E6D680}" type="presOf" srcId="{15CE90C3-6ED3-40A3-911D-40A30BFDBAB5}" destId="{61830363-7E24-44A4-AE75-EC93EB6A1B39}" srcOrd="0" destOrd="0" presId="urn:microsoft.com/office/officeart/2005/8/layout/default"/>
    <dgm:cxn modelId="{726F38F9-1DEA-489F-9F9A-DE465A03D415}" srcId="{531CF4F1-A491-4DB2-9215-1E8393BDF81F}" destId="{2415B0B6-29B0-4906-8C8C-20B960F40DFC}" srcOrd="6" destOrd="0" parTransId="{8A688786-6554-4865-ABA2-3EF43E44DCF7}" sibTransId="{2015FF15-2546-46EC-AF86-2017FFCBDCFB}"/>
    <dgm:cxn modelId="{67E91CFF-DFFF-4908-BCFE-2FF2024F1885}" type="presOf" srcId="{531CF4F1-A491-4DB2-9215-1E8393BDF81F}" destId="{25AFF65D-62E3-499E-AE91-D852D34648DC}" srcOrd="0" destOrd="0" presId="urn:microsoft.com/office/officeart/2005/8/layout/default"/>
    <dgm:cxn modelId="{7F6D48A7-93D5-4127-BBEF-F3E40A4CC20D}" type="presParOf" srcId="{25AFF65D-62E3-499E-AE91-D852D34648DC}" destId="{3A6EA3EF-E780-4A12-94FC-6A46334DDC39}" srcOrd="0" destOrd="0" presId="urn:microsoft.com/office/officeart/2005/8/layout/default"/>
    <dgm:cxn modelId="{B32AAE48-B9B8-4F6A-A6CA-1164E888A88F}" type="presParOf" srcId="{25AFF65D-62E3-499E-AE91-D852D34648DC}" destId="{87795348-A50B-4A6F-BAC1-21B5535DBC31}" srcOrd="1" destOrd="0" presId="urn:microsoft.com/office/officeart/2005/8/layout/default"/>
    <dgm:cxn modelId="{0293C0D8-E61B-4BEF-9DD4-F4EAE3D90851}" type="presParOf" srcId="{25AFF65D-62E3-499E-AE91-D852D34648DC}" destId="{C5900584-B7A5-4BEA-B0D8-EB4D98459F22}" srcOrd="2" destOrd="0" presId="urn:microsoft.com/office/officeart/2005/8/layout/default"/>
    <dgm:cxn modelId="{65F06184-7C43-486A-882E-E42FE2CE1D49}" type="presParOf" srcId="{25AFF65D-62E3-499E-AE91-D852D34648DC}" destId="{0BFD1BFB-FE05-401F-8314-ACE77920B283}" srcOrd="3" destOrd="0" presId="urn:microsoft.com/office/officeart/2005/8/layout/default"/>
    <dgm:cxn modelId="{7FFD5EBA-2D57-48EA-9044-333AE0BF2DE0}" type="presParOf" srcId="{25AFF65D-62E3-499E-AE91-D852D34648DC}" destId="{FB38957C-7012-432E-81E7-35BAAE756E20}" srcOrd="4" destOrd="0" presId="urn:microsoft.com/office/officeart/2005/8/layout/default"/>
    <dgm:cxn modelId="{A88E731C-CFA3-470B-9B2E-F380E2E383FE}" type="presParOf" srcId="{25AFF65D-62E3-499E-AE91-D852D34648DC}" destId="{4E08D1B1-79D1-4BAD-90F0-834EBD9ABD24}" srcOrd="5" destOrd="0" presId="urn:microsoft.com/office/officeart/2005/8/layout/default"/>
    <dgm:cxn modelId="{9A1168E8-E7A7-423D-9332-D71EA254F3CD}" type="presParOf" srcId="{25AFF65D-62E3-499E-AE91-D852D34648DC}" destId="{383736B2-E137-4D5C-A22A-D576FD9272F2}" srcOrd="6" destOrd="0" presId="urn:microsoft.com/office/officeart/2005/8/layout/default"/>
    <dgm:cxn modelId="{CD2F8315-4169-48FD-B33A-6F6C49397CA2}" type="presParOf" srcId="{25AFF65D-62E3-499E-AE91-D852D34648DC}" destId="{5CDA87DC-01C6-4E08-9964-EA8E1F48F7A7}" srcOrd="7" destOrd="0" presId="urn:microsoft.com/office/officeart/2005/8/layout/default"/>
    <dgm:cxn modelId="{8B5D73CE-9BF7-4D19-9F5F-7D9061A22957}" type="presParOf" srcId="{25AFF65D-62E3-499E-AE91-D852D34648DC}" destId="{C2ED476E-138C-4138-9C7D-BDCD897EC85F}" srcOrd="8" destOrd="0" presId="urn:microsoft.com/office/officeart/2005/8/layout/default"/>
    <dgm:cxn modelId="{93AFA590-0856-4DB9-8AED-8074FDD07313}" type="presParOf" srcId="{25AFF65D-62E3-499E-AE91-D852D34648DC}" destId="{7EF020DE-91E5-4417-BB6B-FE765AD92D94}" srcOrd="9" destOrd="0" presId="urn:microsoft.com/office/officeart/2005/8/layout/default"/>
    <dgm:cxn modelId="{E4C2AD8B-C484-410B-B7EA-EE4EC302FAC8}" type="presParOf" srcId="{25AFF65D-62E3-499E-AE91-D852D34648DC}" destId="{236466A7-410E-4834-951E-06F4507C90F3}" srcOrd="10" destOrd="0" presId="urn:microsoft.com/office/officeart/2005/8/layout/default"/>
    <dgm:cxn modelId="{7A53C8D1-2119-412A-A855-B29CF256490B}" type="presParOf" srcId="{25AFF65D-62E3-499E-AE91-D852D34648DC}" destId="{12A1F060-1528-4B88-B972-C1F2C0838A8B}" srcOrd="11" destOrd="0" presId="urn:microsoft.com/office/officeart/2005/8/layout/default"/>
    <dgm:cxn modelId="{F8917FE6-FD97-4E36-8280-E978AE7AE5AF}" type="presParOf" srcId="{25AFF65D-62E3-499E-AE91-D852D34648DC}" destId="{D1FDACF6-35FE-4817-927A-2BA2F08FEBEE}" srcOrd="12" destOrd="0" presId="urn:microsoft.com/office/officeart/2005/8/layout/default"/>
    <dgm:cxn modelId="{3FFA4A01-CC8B-4109-AF8A-0F319FE4E1C1}" type="presParOf" srcId="{25AFF65D-62E3-499E-AE91-D852D34648DC}" destId="{DCA437C0-E7BB-4F2C-A850-0613EF4114B5}" srcOrd="13" destOrd="0" presId="urn:microsoft.com/office/officeart/2005/8/layout/default"/>
    <dgm:cxn modelId="{DD4B572A-CB34-48E8-9FD2-693D804CA0E4}" type="presParOf" srcId="{25AFF65D-62E3-499E-AE91-D852D34648DC}" destId="{F295B175-3404-4204-9DC0-2BB3C7C2CCCC}" srcOrd="14" destOrd="0" presId="urn:microsoft.com/office/officeart/2005/8/layout/default"/>
    <dgm:cxn modelId="{0E6CF552-251B-496D-A588-D04E74C4C033}" type="presParOf" srcId="{25AFF65D-62E3-499E-AE91-D852D34648DC}" destId="{166589B9-919A-4386-9C2C-F313C7CF0B85}" srcOrd="15" destOrd="0" presId="urn:microsoft.com/office/officeart/2005/8/layout/default"/>
    <dgm:cxn modelId="{40D34F82-E565-4F82-9069-54BFB4B1C119}" type="presParOf" srcId="{25AFF65D-62E3-499E-AE91-D852D34648DC}" destId="{61830363-7E24-44A4-AE75-EC93EB6A1B39}" srcOrd="16" destOrd="0" presId="urn:microsoft.com/office/officeart/2005/8/layout/default"/>
    <dgm:cxn modelId="{12F0AA68-B087-4EBA-94C7-9F25A7B8795C}" type="presParOf" srcId="{25AFF65D-62E3-499E-AE91-D852D34648DC}" destId="{12F4F138-D6D0-49BC-9F2A-9D80CF7DB249}" srcOrd="17" destOrd="0" presId="urn:microsoft.com/office/officeart/2005/8/layout/default"/>
    <dgm:cxn modelId="{1DBA2722-0124-4B57-B808-4306EF3CC9DA}" type="presParOf" srcId="{25AFF65D-62E3-499E-AE91-D852D34648DC}" destId="{7F005FF9-8582-479B-AB83-37BC5ACE6C5F}" srcOrd="18" destOrd="0" presId="urn:microsoft.com/office/officeart/2005/8/layout/default"/>
    <dgm:cxn modelId="{82567D0F-7F63-4FED-985E-817F26592EB6}" type="presParOf" srcId="{25AFF65D-62E3-499E-AE91-D852D34648DC}" destId="{04B47A8D-D9A6-4DED-A8F8-A402999CC918}" srcOrd="19" destOrd="0" presId="urn:microsoft.com/office/officeart/2005/8/layout/default"/>
    <dgm:cxn modelId="{89847758-6A3B-4B93-B833-09C81DF11F7D}" type="presParOf" srcId="{25AFF65D-62E3-499E-AE91-D852D34648DC}" destId="{A74CB9D9-B919-40A6-91DD-FF3DF3631A6E}"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313C4-1DE4-4D40-A4A6-0A8D2E2F69BB}">
      <dsp:nvSpPr>
        <dsp:cNvPr id="0" name=""/>
        <dsp:cNvSpPr/>
      </dsp:nvSpPr>
      <dsp:spPr>
        <a:xfrm>
          <a:off x="0" y="770470"/>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FE7C6-FEBB-40AC-B672-929DFE751F0A}">
      <dsp:nvSpPr>
        <dsp:cNvPr id="0" name=""/>
        <dsp:cNvSpPr/>
      </dsp:nvSpPr>
      <dsp:spPr>
        <a:xfrm>
          <a:off x="341494" y="1094890"/>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Sue Larkins </a:t>
          </a:r>
          <a:r>
            <a:rPr lang="en-GB" sz="2200" kern="1200" dirty="0"/>
            <a:t>– Educational Services Manager and Wellbeing Team Lead</a:t>
          </a:r>
        </a:p>
        <a:p>
          <a:pPr marL="0" lvl="0" indent="0" algn="ctr" defTabSz="977900">
            <a:lnSpc>
              <a:spcPct val="90000"/>
            </a:lnSpc>
            <a:spcBef>
              <a:spcPct val="0"/>
            </a:spcBef>
            <a:spcAft>
              <a:spcPct val="35000"/>
            </a:spcAft>
            <a:buNone/>
          </a:pPr>
          <a:r>
            <a:rPr lang="en-GB" sz="2200" kern="1200" dirty="0"/>
            <a:t>MHST Co-ordinator</a:t>
          </a:r>
          <a:endParaRPr lang="en-US" sz="2200" kern="1200" dirty="0"/>
        </a:p>
      </dsp:txBody>
      <dsp:txXfrm>
        <a:off x="398656" y="1152052"/>
        <a:ext cx="2959127" cy="1837317"/>
      </dsp:txXfrm>
    </dsp:sp>
    <dsp:sp modelId="{3DCBDBE7-A74C-4F6F-AF3B-84FE4E554BFE}">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4F96-F2FD-438E-9942-41DB52923ECF}">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Kimberley Stamford – </a:t>
          </a:r>
          <a:r>
            <a:rPr lang="en-GB" sz="2200" kern="1200" dirty="0"/>
            <a:t>Designated Safeguarding Lead</a:t>
          </a:r>
        </a:p>
        <a:p>
          <a:pPr marL="0" lvl="0" indent="0" algn="ctr" defTabSz="977900">
            <a:lnSpc>
              <a:spcPct val="90000"/>
            </a:lnSpc>
            <a:spcBef>
              <a:spcPct val="0"/>
            </a:spcBef>
            <a:spcAft>
              <a:spcPct val="35000"/>
            </a:spcAft>
            <a:buNone/>
          </a:pPr>
          <a:r>
            <a:rPr lang="en-GB" sz="2200" kern="1200" dirty="0"/>
            <a:t>Designated Senior </a:t>
          </a:r>
          <a:r>
            <a:rPr lang="en-GB" sz="2200" kern="1200"/>
            <a:t>Lead for Mental Health</a:t>
          </a:r>
          <a:endParaRPr lang="en-US" sz="2200" kern="1200"/>
        </a:p>
      </dsp:txBody>
      <dsp:txXfrm>
        <a:off x="4155097" y="1088253"/>
        <a:ext cx="2959127" cy="1837317"/>
      </dsp:txXfrm>
    </dsp:sp>
    <dsp:sp modelId="{275326D2-7A87-4FE0-8988-2C779E30C760}">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057A87-3030-4124-B6E1-BF7DAE58D0EA}">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a:t>Albus</a:t>
          </a:r>
          <a:r>
            <a:rPr lang="en-GB" sz="2200" kern="1200"/>
            <a:t> – Wellbeing Dog</a:t>
          </a:r>
          <a:endParaRPr lang="en-US" sz="2200" kern="1200"/>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EA3EF-E780-4A12-94FC-6A46334DDC39}">
      <dsp:nvSpPr>
        <dsp:cNvPr id="0" name=""/>
        <dsp:cNvSpPr/>
      </dsp:nvSpPr>
      <dsp:spPr>
        <a:xfrm>
          <a:off x="486363" y="1164"/>
          <a:ext cx="1843537" cy="11061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a:t>Here are some examples of signs that show students may benefit from speaking with a counsellor</a:t>
          </a:r>
          <a:endParaRPr lang="en-US" sz="1400" kern="1200"/>
        </a:p>
      </dsp:txBody>
      <dsp:txXfrm>
        <a:off x="486363" y="1164"/>
        <a:ext cx="1843537" cy="1106122"/>
      </dsp:txXfrm>
    </dsp:sp>
    <dsp:sp modelId="{C5900584-B7A5-4BEA-B0D8-EB4D98459F22}">
      <dsp:nvSpPr>
        <dsp:cNvPr id="0" name=""/>
        <dsp:cNvSpPr/>
      </dsp:nvSpPr>
      <dsp:spPr>
        <a:xfrm>
          <a:off x="2514254" y="1164"/>
          <a:ext cx="1843537" cy="11061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a:t>Disengaged from learning</a:t>
          </a:r>
          <a:endParaRPr lang="en-US" sz="1400" kern="1200"/>
        </a:p>
      </dsp:txBody>
      <dsp:txXfrm>
        <a:off x="2514254" y="1164"/>
        <a:ext cx="1843537" cy="1106122"/>
      </dsp:txXfrm>
    </dsp:sp>
    <dsp:sp modelId="{FB38957C-7012-432E-81E7-35BAAE756E20}">
      <dsp:nvSpPr>
        <dsp:cNvPr id="0" name=""/>
        <dsp:cNvSpPr/>
      </dsp:nvSpPr>
      <dsp:spPr>
        <a:xfrm>
          <a:off x="4542145" y="1164"/>
          <a:ext cx="1843537" cy="11061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Changes in behaviour - disruptive/making bad choices</a:t>
          </a:r>
          <a:endParaRPr lang="en-US" sz="1400" kern="1200"/>
        </a:p>
      </dsp:txBody>
      <dsp:txXfrm>
        <a:off x="4542145" y="1164"/>
        <a:ext cx="1843537" cy="1106122"/>
      </dsp:txXfrm>
    </dsp:sp>
    <dsp:sp modelId="{383736B2-E137-4D5C-A22A-D576FD9272F2}">
      <dsp:nvSpPr>
        <dsp:cNvPr id="0" name=""/>
        <dsp:cNvSpPr/>
      </dsp:nvSpPr>
      <dsp:spPr>
        <a:xfrm>
          <a:off x="6570037" y="1164"/>
          <a:ext cx="1843537" cy="11061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a:t>Difficulty managing emotions – anger/sadness</a:t>
          </a:r>
          <a:endParaRPr lang="en-US" sz="1400" kern="1200"/>
        </a:p>
      </dsp:txBody>
      <dsp:txXfrm>
        <a:off x="6570037" y="1164"/>
        <a:ext cx="1843537" cy="1106122"/>
      </dsp:txXfrm>
    </dsp:sp>
    <dsp:sp modelId="{C2ED476E-138C-4138-9C7D-BDCD897EC85F}">
      <dsp:nvSpPr>
        <dsp:cNvPr id="0" name=""/>
        <dsp:cNvSpPr/>
      </dsp:nvSpPr>
      <dsp:spPr>
        <a:xfrm>
          <a:off x="8597928" y="1164"/>
          <a:ext cx="1843537" cy="110612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a:t>Expressing feelings of anxiety/sadness/not knowing how they feel</a:t>
          </a:r>
          <a:endParaRPr lang="en-US" sz="1400" kern="1200"/>
        </a:p>
      </dsp:txBody>
      <dsp:txXfrm>
        <a:off x="8597928" y="1164"/>
        <a:ext cx="1843537" cy="1106122"/>
      </dsp:txXfrm>
    </dsp:sp>
    <dsp:sp modelId="{236466A7-410E-4834-951E-06F4507C90F3}">
      <dsp:nvSpPr>
        <dsp:cNvPr id="0" name=""/>
        <dsp:cNvSpPr/>
      </dsp:nvSpPr>
      <dsp:spPr>
        <a:xfrm>
          <a:off x="486363" y="1291641"/>
          <a:ext cx="1843537" cy="11061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a:t>Issues around food</a:t>
          </a:r>
          <a:endParaRPr lang="en-US" sz="1400" kern="1200"/>
        </a:p>
      </dsp:txBody>
      <dsp:txXfrm>
        <a:off x="486363" y="1291641"/>
        <a:ext cx="1843537" cy="1106122"/>
      </dsp:txXfrm>
    </dsp:sp>
    <dsp:sp modelId="{D1FDACF6-35FE-4817-927A-2BA2F08FEBEE}">
      <dsp:nvSpPr>
        <dsp:cNvPr id="0" name=""/>
        <dsp:cNvSpPr/>
      </dsp:nvSpPr>
      <dsp:spPr>
        <a:xfrm>
          <a:off x="2514254" y="1291641"/>
          <a:ext cx="1843537" cy="11061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a:t>Isolating themselves </a:t>
          </a:r>
          <a:endParaRPr lang="en-US" sz="1400" kern="1200"/>
        </a:p>
      </dsp:txBody>
      <dsp:txXfrm>
        <a:off x="2514254" y="1291641"/>
        <a:ext cx="1843537" cy="1106122"/>
      </dsp:txXfrm>
    </dsp:sp>
    <dsp:sp modelId="{F295B175-3404-4204-9DC0-2BB3C7C2CCCC}">
      <dsp:nvSpPr>
        <dsp:cNvPr id="0" name=""/>
        <dsp:cNvSpPr/>
      </dsp:nvSpPr>
      <dsp:spPr>
        <a:xfrm>
          <a:off x="4542145" y="1291641"/>
          <a:ext cx="1843537" cy="11061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Issues with relationships – friend/family</a:t>
          </a:r>
          <a:endParaRPr lang="en-US" sz="1400" kern="1200"/>
        </a:p>
      </dsp:txBody>
      <dsp:txXfrm>
        <a:off x="4542145" y="1291641"/>
        <a:ext cx="1843537" cy="1106122"/>
      </dsp:txXfrm>
    </dsp:sp>
    <dsp:sp modelId="{61830363-7E24-44A4-AE75-EC93EB6A1B39}">
      <dsp:nvSpPr>
        <dsp:cNvPr id="0" name=""/>
        <dsp:cNvSpPr/>
      </dsp:nvSpPr>
      <dsp:spPr>
        <a:xfrm>
          <a:off x="6570037" y="1291641"/>
          <a:ext cx="1843537" cy="11061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a:t>Constant or increased physical complaints – headache/stomach ache</a:t>
          </a:r>
          <a:endParaRPr lang="en-US" sz="1400" kern="1200"/>
        </a:p>
      </dsp:txBody>
      <dsp:txXfrm>
        <a:off x="6570037" y="1291641"/>
        <a:ext cx="1843537" cy="1106122"/>
      </dsp:txXfrm>
    </dsp:sp>
    <dsp:sp modelId="{7F005FF9-8582-479B-AB83-37BC5ACE6C5F}">
      <dsp:nvSpPr>
        <dsp:cNvPr id="0" name=""/>
        <dsp:cNvSpPr/>
      </dsp:nvSpPr>
      <dsp:spPr>
        <a:xfrm>
          <a:off x="8597928" y="1291641"/>
          <a:ext cx="1843537" cy="110612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a:t>Frequently talks about morbid subjects - death/suicide</a:t>
          </a:r>
          <a:endParaRPr lang="en-US" sz="1400" kern="1200"/>
        </a:p>
      </dsp:txBody>
      <dsp:txXfrm>
        <a:off x="8597928" y="1291641"/>
        <a:ext cx="1843537" cy="1106122"/>
      </dsp:txXfrm>
    </dsp:sp>
    <dsp:sp modelId="{A74CB9D9-B919-40A6-91DD-FF3DF3631A6E}">
      <dsp:nvSpPr>
        <dsp:cNvPr id="0" name=""/>
        <dsp:cNvSpPr/>
      </dsp:nvSpPr>
      <dsp:spPr>
        <a:xfrm>
          <a:off x="4542145" y="2582117"/>
          <a:ext cx="1843537" cy="11061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Non attendance</a:t>
          </a:r>
          <a:endParaRPr lang="en-US" sz="1400" kern="1200"/>
        </a:p>
      </dsp:txBody>
      <dsp:txXfrm>
        <a:off x="4542145" y="2582117"/>
        <a:ext cx="1843537" cy="11061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C5B1-C73F-45C8-A143-AA803C2F76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913964-69B3-4D40-9686-5DC5465783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626D62-60C1-48D1-8724-21E3C954385C}"/>
              </a:ext>
            </a:extLst>
          </p:cNvPr>
          <p:cNvSpPr>
            <a:spLocks noGrp="1"/>
          </p:cNvSpPr>
          <p:nvPr>
            <p:ph type="dt" sz="half" idx="10"/>
          </p:nvPr>
        </p:nvSpPr>
        <p:spPr/>
        <p:txBody>
          <a:bodyPr/>
          <a:lstStyle/>
          <a:p>
            <a:fld id="{CC5324F1-93B2-4424-AB9A-D29F86B271D4}" type="datetimeFigureOut">
              <a:rPr lang="en-GB" smtClean="0"/>
              <a:t>19/05/2023</a:t>
            </a:fld>
            <a:endParaRPr lang="en-GB"/>
          </a:p>
        </p:txBody>
      </p:sp>
      <p:sp>
        <p:nvSpPr>
          <p:cNvPr id="5" name="Footer Placeholder 4">
            <a:extLst>
              <a:ext uri="{FF2B5EF4-FFF2-40B4-BE49-F238E27FC236}">
                <a16:creationId xmlns:a16="http://schemas.microsoft.com/office/drawing/2014/main" id="{76899E6D-ACBC-4802-A86B-3FD210B948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B3A5B9-5AE8-4EB3-AA9C-088FDF86A38E}"/>
              </a:ext>
            </a:extLst>
          </p:cNvPr>
          <p:cNvSpPr>
            <a:spLocks noGrp="1"/>
          </p:cNvSpPr>
          <p:nvPr>
            <p:ph type="sldNum" sz="quarter" idx="12"/>
          </p:nvPr>
        </p:nvSpPr>
        <p:spPr/>
        <p:txBody>
          <a:bodyPr/>
          <a:lstStyle/>
          <a:p>
            <a:fld id="{38268EAB-00BC-42CE-AD1C-78336C558A28}" type="slidenum">
              <a:rPr lang="en-GB" smtClean="0"/>
              <a:t>‹#›</a:t>
            </a:fld>
            <a:endParaRPr lang="en-GB"/>
          </a:p>
        </p:txBody>
      </p:sp>
    </p:spTree>
    <p:extLst>
      <p:ext uri="{BB962C8B-B14F-4D97-AF65-F5344CB8AC3E}">
        <p14:creationId xmlns:p14="http://schemas.microsoft.com/office/powerpoint/2010/main" val="129921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0570-3BB2-40C0-88C1-4F78A60531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F75DF7-7E9F-486F-8147-41DD7675A1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035C92-A59D-466F-96E5-B4588C907917}"/>
              </a:ext>
            </a:extLst>
          </p:cNvPr>
          <p:cNvSpPr>
            <a:spLocks noGrp="1"/>
          </p:cNvSpPr>
          <p:nvPr>
            <p:ph type="dt" sz="half" idx="10"/>
          </p:nvPr>
        </p:nvSpPr>
        <p:spPr/>
        <p:txBody>
          <a:bodyPr/>
          <a:lstStyle/>
          <a:p>
            <a:fld id="{CC5324F1-93B2-4424-AB9A-D29F86B271D4}" type="datetimeFigureOut">
              <a:rPr lang="en-GB" smtClean="0"/>
              <a:t>19/05/2023</a:t>
            </a:fld>
            <a:endParaRPr lang="en-GB"/>
          </a:p>
        </p:txBody>
      </p:sp>
      <p:sp>
        <p:nvSpPr>
          <p:cNvPr id="5" name="Footer Placeholder 4">
            <a:extLst>
              <a:ext uri="{FF2B5EF4-FFF2-40B4-BE49-F238E27FC236}">
                <a16:creationId xmlns:a16="http://schemas.microsoft.com/office/drawing/2014/main" id="{7B5766D7-EADC-4714-BC02-55D8677EF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3DE48D-3DC7-41F9-AD36-386EB4289E98}"/>
              </a:ext>
            </a:extLst>
          </p:cNvPr>
          <p:cNvSpPr>
            <a:spLocks noGrp="1"/>
          </p:cNvSpPr>
          <p:nvPr>
            <p:ph type="sldNum" sz="quarter" idx="12"/>
          </p:nvPr>
        </p:nvSpPr>
        <p:spPr/>
        <p:txBody>
          <a:bodyPr/>
          <a:lstStyle/>
          <a:p>
            <a:fld id="{38268EAB-00BC-42CE-AD1C-78336C558A28}" type="slidenum">
              <a:rPr lang="en-GB" smtClean="0"/>
              <a:t>‹#›</a:t>
            </a:fld>
            <a:endParaRPr lang="en-GB"/>
          </a:p>
        </p:txBody>
      </p:sp>
    </p:spTree>
    <p:extLst>
      <p:ext uri="{BB962C8B-B14F-4D97-AF65-F5344CB8AC3E}">
        <p14:creationId xmlns:p14="http://schemas.microsoft.com/office/powerpoint/2010/main" val="279741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77D8B4-E9FB-4881-B7A4-95B5D7E4DC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70A3DC-873A-4D1A-9B42-35B74683D0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20EE10-95DA-47DE-B295-0C1898C953A2}"/>
              </a:ext>
            </a:extLst>
          </p:cNvPr>
          <p:cNvSpPr>
            <a:spLocks noGrp="1"/>
          </p:cNvSpPr>
          <p:nvPr>
            <p:ph type="dt" sz="half" idx="10"/>
          </p:nvPr>
        </p:nvSpPr>
        <p:spPr/>
        <p:txBody>
          <a:bodyPr/>
          <a:lstStyle/>
          <a:p>
            <a:fld id="{CC5324F1-93B2-4424-AB9A-D29F86B271D4}" type="datetimeFigureOut">
              <a:rPr lang="en-GB" smtClean="0"/>
              <a:t>19/05/2023</a:t>
            </a:fld>
            <a:endParaRPr lang="en-GB"/>
          </a:p>
        </p:txBody>
      </p:sp>
      <p:sp>
        <p:nvSpPr>
          <p:cNvPr id="5" name="Footer Placeholder 4">
            <a:extLst>
              <a:ext uri="{FF2B5EF4-FFF2-40B4-BE49-F238E27FC236}">
                <a16:creationId xmlns:a16="http://schemas.microsoft.com/office/drawing/2014/main" id="{FE215D02-EF24-4ECB-9A40-4159F9BA5E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A9BF2-8CCF-42E1-B491-B03D934B289D}"/>
              </a:ext>
            </a:extLst>
          </p:cNvPr>
          <p:cNvSpPr>
            <a:spLocks noGrp="1"/>
          </p:cNvSpPr>
          <p:nvPr>
            <p:ph type="sldNum" sz="quarter" idx="12"/>
          </p:nvPr>
        </p:nvSpPr>
        <p:spPr/>
        <p:txBody>
          <a:bodyPr/>
          <a:lstStyle/>
          <a:p>
            <a:fld id="{38268EAB-00BC-42CE-AD1C-78336C558A28}" type="slidenum">
              <a:rPr lang="en-GB" smtClean="0"/>
              <a:t>‹#›</a:t>
            </a:fld>
            <a:endParaRPr lang="en-GB"/>
          </a:p>
        </p:txBody>
      </p:sp>
    </p:spTree>
    <p:extLst>
      <p:ext uri="{BB962C8B-B14F-4D97-AF65-F5344CB8AC3E}">
        <p14:creationId xmlns:p14="http://schemas.microsoft.com/office/powerpoint/2010/main" val="285738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EFC-AA3C-4BA8-AC8C-4BAE51BB78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9127B2-4391-4798-8D8C-141A69CF1C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D97CA1-7C43-49EE-95BB-76EC2B1E0485}"/>
              </a:ext>
            </a:extLst>
          </p:cNvPr>
          <p:cNvSpPr>
            <a:spLocks noGrp="1"/>
          </p:cNvSpPr>
          <p:nvPr>
            <p:ph type="dt" sz="half" idx="10"/>
          </p:nvPr>
        </p:nvSpPr>
        <p:spPr/>
        <p:txBody>
          <a:bodyPr/>
          <a:lstStyle/>
          <a:p>
            <a:fld id="{CC5324F1-93B2-4424-AB9A-D29F86B271D4}" type="datetimeFigureOut">
              <a:rPr lang="en-GB" smtClean="0"/>
              <a:t>19/05/2023</a:t>
            </a:fld>
            <a:endParaRPr lang="en-GB"/>
          </a:p>
        </p:txBody>
      </p:sp>
      <p:sp>
        <p:nvSpPr>
          <p:cNvPr id="5" name="Footer Placeholder 4">
            <a:extLst>
              <a:ext uri="{FF2B5EF4-FFF2-40B4-BE49-F238E27FC236}">
                <a16:creationId xmlns:a16="http://schemas.microsoft.com/office/drawing/2014/main" id="{C069F143-4AED-4A49-BB17-E4F9B20F9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C91515-2F3D-4C9F-BF67-EFE9B31A09CB}"/>
              </a:ext>
            </a:extLst>
          </p:cNvPr>
          <p:cNvSpPr>
            <a:spLocks noGrp="1"/>
          </p:cNvSpPr>
          <p:nvPr>
            <p:ph type="sldNum" sz="quarter" idx="12"/>
          </p:nvPr>
        </p:nvSpPr>
        <p:spPr/>
        <p:txBody>
          <a:bodyPr/>
          <a:lstStyle/>
          <a:p>
            <a:fld id="{38268EAB-00BC-42CE-AD1C-78336C558A28}" type="slidenum">
              <a:rPr lang="en-GB" smtClean="0"/>
              <a:t>‹#›</a:t>
            </a:fld>
            <a:endParaRPr lang="en-GB"/>
          </a:p>
        </p:txBody>
      </p:sp>
    </p:spTree>
    <p:extLst>
      <p:ext uri="{BB962C8B-B14F-4D97-AF65-F5344CB8AC3E}">
        <p14:creationId xmlns:p14="http://schemas.microsoft.com/office/powerpoint/2010/main" val="294636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D9BC-DABD-4EC0-9425-E996545509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5B50B7-E785-4B00-A821-10BA7B12A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BBB55E-4FE5-43BC-AD7E-48587805310E}"/>
              </a:ext>
            </a:extLst>
          </p:cNvPr>
          <p:cNvSpPr>
            <a:spLocks noGrp="1"/>
          </p:cNvSpPr>
          <p:nvPr>
            <p:ph type="dt" sz="half" idx="10"/>
          </p:nvPr>
        </p:nvSpPr>
        <p:spPr/>
        <p:txBody>
          <a:bodyPr/>
          <a:lstStyle/>
          <a:p>
            <a:fld id="{CC5324F1-93B2-4424-AB9A-D29F86B271D4}" type="datetimeFigureOut">
              <a:rPr lang="en-GB" smtClean="0"/>
              <a:t>19/05/2023</a:t>
            </a:fld>
            <a:endParaRPr lang="en-GB"/>
          </a:p>
        </p:txBody>
      </p:sp>
      <p:sp>
        <p:nvSpPr>
          <p:cNvPr id="5" name="Footer Placeholder 4">
            <a:extLst>
              <a:ext uri="{FF2B5EF4-FFF2-40B4-BE49-F238E27FC236}">
                <a16:creationId xmlns:a16="http://schemas.microsoft.com/office/drawing/2014/main" id="{5223B44E-38BB-4F9E-A467-A1636C5568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33380E-12E6-4D97-AC55-0B18AF942C25}"/>
              </a:ext>
            </a:extLst>
          </p:cNvPr>
          <p:cNvSpPr>
            <a:spLocks noGrp="1"/>
          </p:cNvSpPr>
          <p:nvPr>
            <p:ph type="sldNum" sz="quarter" idx="12"/>
          </p:nvPr>
        </p:nvSpPr>
        <p:spPr/>
        <p:txBody>
          <a:bodyPr/>
          <a:lstStyle/>
          <a:p>
            <a:fld id="{38268EAB-00BC-42CE-AD1C-78336C558A28}" type="slidenum">
              <a:rPr lang="en-GB" smtClean="0"/>
              <a:t>‹#›</a:t>
            </a:fld>
            <a:endParaRPr lang="en-GB"/>
          </a:p>
        </p:txBody>
      </p:sp>
    </p:spTree>
    <p:extLst>
      <p:ext uri="{BB962C8B-B14F-4D97-AF65-F5344CB8AC3E}">
        <p14:creationId xmlns:p14="http://schemas.microsoft.com/office/powerpoint/2010/main" val="395975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CC91-CEC7-4D42-8F78-963FF44BD3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7A534D-FF26-4A09-B6C4-9F5A33B0A8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6AB9FF-46FF-4E1A-8D12-FD4BC536CE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AD25DA-84AC-4657-8131-5990CBF5C391}"/>
              </a:ext>
            </a:extLst>
          </p:cNvPr>
          <p:cNvSpPr>
            <a:spLocks noGrp="1"/>
          </p:cNvSpPr>
          <p:nvPr>
            <p:ph type="dt" sz="half" idx="10"/>
          </p:nvPr>
        </p:nvSpPr>
        <p:spPr/>
        <p:txBody>
          <a:bodyPr/>
          <a:lstStyle/>
          <a:p>
            <a:fld id="{CC5324F1-93B2-4424-AB9A-D29F86B271D4}" type="datetimeFigureOut">
              <a:rPr lang="en-GB" smtClean="0"/>
              <a:t>19/05/2023</a:t>
            </a:fld>
            <a:endParaRPr lang="en-GB"/>
          </a:p>
        </p:txBody>
      </p:sp>
      <p:sp>
        <p:nvSpPr>
          <p:cNvPr id="6" name="Footer Placeholder 5">
            <a:extLst>
              <a:ext uri="{FF2B5EF4-FFF2-40B4-BE49-F238E27FC236}">
                <a16:creationId xmlns:a16="http://schemas.microsoft.com/office/drawing/2014/main" id="{4DF9A843-D6CA-41D0-AD9B-FA476D3C5A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096B19-EFC3-4AA2-BC07-7EEED0FEB49A}"/>
              </a:ext>
            </a:extLst>
          </p:cNvPr>
          <p:cNvSpPr>
            <a:spLocks noGrp="1"/>
          </p:cNvSpPr>
          <p:nvPr>
            <p:ph type="sldNum" sz="quarter" idx="12"/>
          </p:nvPr>
        </p:nvSpPr>
        <p:spPr/>
        <p:txBody>
          <a:bodyPr/>
          <a:lstStyle/>
          <a:p>
            <a:fld id="{38268EAB-00BC-42CE-AD1C-78336C558A28}" type="slidenum">
              <a:rPr lang="en-GB" smtClean="0"/>
              <a:t>‹#›</a:t>
            </a:fld>
            <a:endParaRPr lang="en-GB"/>
          </a:p>
        </p:txBody>
      </p:sp>
    </p:spTree>
    <p:extLst>
      <p:ext uri="{BB962C8B-B14F-4D97-AF65-F5344CB8AC3E}">
        <p14:creationId xmlns:p14="http://schemas.microsoft.com/office/powerpoint/2010/main" val="9647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4F4A-8419-4903-BDAF-3B33575B96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AD56F0-1906-4357-83BF-581FC3FF0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1AEA3-2E2E-458D-8240-F6A0B3628B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BE9865-19DE-486B-BE2F-A1D1CA9CCA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D2D01-0B82-4E2A-9884-ADBC0C442E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112E04-F4DE-4227-8793-18ACDAF2C7BC}"/>
              </a:ext>
            </a:extLst>
          </p:cNvPr>
          <p:cNvSpPr>
            <a:spLocks noGrp="1"/>
          </p:cNvSpPr>
          <p:nvPr>
            <p:ph type="dt" sz="half" idx="10"/>
          </p:nvPr>
        </p:nvSpPr>
        <p:spPr/>
        <p:txBody>
          <a:bodyPr/>
          <a:lstStyle/>
          <a:p>
            <a:fld id="{CC5324F1-93B2-4424-AB9A-D29F86B271D4}" type="datetimeFigureOut">
              <a:rPr lang="en-GB" smtClean="0"/>
              <a:t>19/05/2023</a:t>
            </a:fld>
            <a:endParaRPr lang="en-GB"/>
          </a:p>
        </p:txBody>
      </p:sp>
      <p:sp>
        <p:nvSpPr>
          <p:cNvPr id="8" name="Footer Placeholder 7">
            <a:extLst>
              <a:ext uri="{FF2B5EF4-FFF2-40B4-BE49-F238E27FC236}">
                <a16:creationId xmlns:a16="http://schemas.microsoft.com/office/drawing/2014/main" id="{F2EA67E8-CBD7-4E24-852A-B6E280F454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526327-BCB8-4EE8-AA75-7EBB02F7B918}"/>
              </a:ext>
            </a:extLst>
          </p:cNvPr>
          <p:cNvSpPr>
            <a:spLocks noGrp="1"/>
          </p:cNvSpPr>
          <p:nvPr>
            <p:ph type="sldNum" sz="quarter" idx="12"/>
          </p:nvPr>
        </p:nvSpPr>
        <p:spPr/>
        <p:txBody>
          <a:bodyPr/>
          <a:lstStyle/>
          <a:p>
            <a:fld id="{38268EAB-00BC-42CE-AD1C-78336C558A28}" type="slidenum">
              <a:rPr lang="en-GB" smtClean="0"/>
              <a:t>‹#›</a:t>
            </a:fld>
            <a:endParaRPr lang="en-GB"/>
          </a:p>
        </p:txBody>
      </p:sp>
    </p:spTree>
    <p:extLst>
      <p:ext uri="{BB962C8B-B14F-4D97-AF65-F5344CB8AC3E}">
        <p14:creationId xmlns:p14="http://schemas.microsoft.com/office/powerpoint/2010/main" val="56909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5E9D-C5F8-465A-87C9-C5D9482FF6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723CC4-D5A4-4FDE-A7F6-6C4AD7E595E8}"/>
              </a:ext>
            </a:extLst>
          </p:cNvPr>
          <p:cNvSpPr>
            <a:spLocks noGrp="1"/>
          </p:cNvSpPr>
          <p:nvPr>
            <p:ph type="dt" sz="half" idx="10"/>
          </p:nvPr>
        </p:nvSpPr>
        <p:spPr/>
        <p:txBody>
          <a:bodyPr/>
          <a:lstStyle/>
          <a:p>
            <a:fld id="{CC5324F1-93B2-4424-AB9A-D29F86B271D4}" type="datetimeFigureOut">
              <a:rPr lang="en-GB" smtClean="0"/>
              <a:t>19/05/2023</a:t>
            </a:fld>
            <a:endParaRPr lang="en-GB"/>
          </a:p>
        </p:txBody>
      </p:sp>
      <p:sp>
        <p:nvSpPr>
          <p:cNvPr id="4" name="Footer Placeholder 3">
            <a:extLst>
              <a:ext uri="{FF2B5EF4-FFF2-40B4-BE49-F238E27FC236}">
                <a16:creationId xmlns:a16="http://schemas.microsoft.com/office/drawing/2014/main" id="{F48AE97A-FF46-4157-AA42-8F7E569ABE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D71A9E-13EF-4B48-A5F5-6476879652BD}"/>
              </a:ext>
            </a:extLst>
          </p:cNvPr>
          <p:cNvSpPr>
            <a:spLocks noGrp="1"/>
          </p:cNvSpPr>
          <p:nvPr>
            <p:ph type="sldNum" sz="quarter" idx="12"/>
          </p:nvPr>
        </p:nvSpPr>
        <p:spPr/>
        <p:txBody>
          <a:bodyPr/>
          <a:lstStyle/>
          <a:p>
            <a:fld id="{38268EAB-00BC-42CE-AD1C-78336C558A28}" type="slidenum">
              <a:rPr lang="en-GB" smtClean="0"/>
              <a:t>‹#›</a:t>
            </a:fld>
            <a:endParaRPr lang="en-GB"/>
          </a:p>
        </p:txBody>
      </p:sp>
    </p:spTree>
    <p:extLst>
      <p:ext uri="{BB962C8B-B14F-4D97-AF65-F5344CB8AC3E}">
        <p14:creationId xmlns:p14="http://schemas.microsoft.com/office/powerpoint/2010/main" val="234696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D0C86-7A4A-4425-9074-2E8E5BC3E2F7}"/>
              </a:ext>
            </a:extLst>
          </p:cNvPr>
          <p:cNvSpPr>
            <a:spLocks noGrp="1"/>
          </p:cNvSpPr>
          <p:nvPr>
            <p:ph type="dt" sz="half" idx="10"/>
          </p:nvPr>
        </p:nvSpPr>
        <p:spPr/>
        <p:txBody>
          <a:bodyPr/>
          <a:lstStyle/>
          <a:p>
            <a:fld id="{CC5324F1-93B2-4424-AB9A-D29F86B271D4}" type="datetimeFigureOut">
              <a:rPr lang="en-GB" smtClean="0"/>
              <a:t>19/05/2023</a:t>
            </a:fld>
            <a:endParaRPr lang="en-GB"/>
          </a:p>
        </p:txBody>
      </p:sp>
      <p:sp>
        <p:nvSpPr>
          <p:cNvPr id="3" name="Footer Placeholder 2">
            <a:extLst>
              <a:ext uri="{FF2B5EF4-FFF2-40B4-BE49-F238E27FC236}">
                <a16:creationId xmlns:a16="http://schemas.microsoft.com/office/drawing/2014/main" id="{3EDFAA7A-F7E4-42B3-AD95-DA1FAE6056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1FDC91-57D9-44EC-9F8A-312E793CF8D6}"/>
              </a:ext>
            </a:extLst>
          </p:cNvPr>
          <p:cNvSpPr>
            <a:spLocks noGrp="1"/>
          </p:cNvSpPr>
          <p:nvPr>
            <p:ph type="sldNum" sz="quarter" idx="12"/>
          </p:nvPr>
        </p:nvSpPr>
        <p:spPr/>
        <p:txBody>
          <a:bodyPr/>
          <a:lstStyle/>
          <a:p>
            <a:fld id="{38268EAB-00BC-42CE-AD1C-78336C558A28}" type="slidenum">
              <a:rPr lang="en-GB" smtClean="0"/>
              <a:t>‹#›</a:t>
            </a:fld>
            <a:endParaRPr lang="en-GB"/>
          </a:p>
        </p:txBody>
      </p:sp>
    </p:spTree>
    <p:extLst>
      <p:ext uri="{BB962C8B-B14F-4D97-AF65-F5344CB8AC3E}">
        <p14:creationId xmlns:p14="http://schemas.microsoft.com/office/powerpoint/2010/main" val="396737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9C18-6CC0-44FA-9860-2C1437396E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54D0FB-F2C2-49D6-8085-4BD492EFB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7F0017-45CD-4D5A-A272-9B6FD51C3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AE1957-40FD-42B6-B2E5-47ADC60787F7}"/>
              </a:ext>
            </a:extLst>
          </p:cNvPr>
          <p:cNvSpPr>
            <a:spLocks noGrp="1"/>
          </p:cNvSpPr>
          <p:nvPr>
            <p:ph type="dt" sz="half" idx="10"/>
          </p:nvPr>
        </p:nvSpPr>
        <p:spPr/>
        <p:txBody>
          <a:bodyPr/>
          <a:lstStyle/>
          <a:p>
            <a:fld id="{CC5324F1-93B2-4424-AB9A-D29F86B271D4}" type="datetimeFigureOut">
              <a:rPr lang="en-GB" smtClean="0"/>
              <a:t>19/05/2023</a:t>
            </a:fld>
            <a:endParaRPr lang="en-GB"/>
          </a:p>
        </p:txBody>
      </p:sp>
      <p:sp>
        <p:nvSpPr>
          <p:cNvPr id="6" name="Footer Placeholder 5">
            <a:extLst>
              <a:ext uri="{FF2B5EF4-FFF2-40B4-BE49-F238E27FC236}">
                <a16:creationId xmlns:a16="http://schemas.microsoft.com/office/drawing/2014/main" id="{1DD6DED6-6423-4358-907F-079886CBAC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84F53F-8BC5-4254-93F6-6FEA2D6AB787}"/>
              </a:ext>
            </a:extLst>
          </p:cNvPr>
          <p:cNvSpPr>
            <a:spLocks noGrp="1"/>
          </p:cNvSpPr>
          <p:nvPr>
            <p:ph type="sldNum" sz="quarter" idx="12"/>
          </p:nvPr>
        </p:nvSpPr>
        <p:spPr/>
        <p:txBody>
          <a:bodyPr/>
          <a:lstStyle/>
          <a:p>
            <a:fld id="{38268EAB-00BC-42CE-AD1C-78336C558A28}" type="slidenum">
              <a:rPr lang="en-GB" smtClean="0"/>
              <a:t>‹#›</a:t>
            </a:fld>
            <a:endParaRPr lang="en-GB"/>
          </a:p>
        </p:txBody>
      </p:sp>
    </p:spTree>
    <p:extLst>
      <p:ext uri="{BB962C8B-B14F-4D97-AF65-F5344CB8AC3E}">
        <p14:creationId xmlns:p14="http://schemas.microsoft.com/office/powerpoint/2010/main" val="404212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7A95-6E8B-4AA2-8B14-31EA58237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04985D-3BBF-4860-B5A4-98C782802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FD921A-7D2C-4C0C-A1DD-F54808317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173CFA-D41D-46A7-AEDA-1E016AEDC06A}"/>
              </a:ext>
            </a:extLst>
          </p:cNvPr>
          <p:cNvSpPr>
            <a:spLocks noGrp="1"/>
          </p:cNvSpPr>
          <p:nvPr>
            <p:ph type="dt" sz="half" idx="10"/>
          </p:nvPr>
        </p:nvSpPr>
        <p:spPr/>
        <p:txBody>
          <a:bodyPr/>
          <a:lstStyle/>
          <a:p>
            <a:fld id="{CC5324F1-93B2-4424-AB9A-D29F86B271D4}" type="datetimeFigureOut">
              <a:rPr lang="en-GB" smtClean="0"/>
              <a:t>19/05/2023</a:t>
            </a:fld>
            <a:endParaRPr lang="en-GB"/>
          </a:p>
        </p:txBody>
      </p:sp>
      <p:sp>
        <p:nvSpPr>
          <p:cNvPr id="6" name="Footer Placeholder 5">
            <a:extLst>
              <a:ext uri="{FF2B5EF4-FFF2-40B4-BE49-F238E27FC236}">
                <a16:creationId xmlns:a16="http://schemas.microsoft.com/office/drawing/2014/main" id="{555B7D3C-893B-43F9-9E75-6CFAEEF66F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63AEC3-697E-4B10-9AFF-9CA6D5AA04A2}"/>
              </a:ext>
            </a:extLst>
          </p:cNvPr>
          <p:cNvSpPr>
            <a:spLocks noGrp="1"/>
          </p:cNvSpPr>
          <p:nvPr>
            <p:ph type="sldNum" sz="quarter" idx="12"/>
          </p:nvPr>
        </p:nvSpPr>
        <p:spPr/>
        <p:txBody>
          <a:bodyPr/>
          <a:lstStyle/>
          <a:p>
            <a:fld id="{38268EAB-00BC-42CE-AD1C-78336C558A28}" type="slidenum">
              <a:rPr lang="en-GB" smtClean="0"/>
              <a:t>‹#›</a:t>
            </a:fld>
            <a:endParaRPr lang="en-GB"/>
          </a:p>
        </p:txBody>
      </p:sp>
    </p:spTree>
    <p:extLst>
      <p:ext uri="{BB962C8B-B14F-4D97-AF65-F5344CB8AC3E}">
        <p14:creationId xmlns:p14="http://schemas.microsoft.com/office/powerpoint/2010/main" val="150033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833E3C-92F2-49DB-9E19-26B0F9FAA6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D41CFE-E46E-45F8-8615-3134B18729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0B1DB1-47D4-48D6-A701-C49A70A5F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324F1-93B2-4424-AB9A-D29F86B271D4}" type="datetimeFigureOut">
              <a:rPr lang="en-GB" smtClean="0"/>
              <a:t>19/05/2023</a:t>
            </a:fld>
            <a:endParaRPr lang="en-GB"/>
          </a:p>
        </p:txBody>
      </p:sp>
      <p:sp>
        <p:nvSpPr>
          <p:cNvPr id="5" name="Footer Placeholder 4">
            <a:extLst>
              <a:ext uri="{FF2B5EF4-FFF2-40B4-BE49-F238E27FC236}">
                <a16:creationId xmlns:a16="http://schemas.microsoft.com/office/drawing/2014/main" id="{504FDA0C-058C-46F8-BB31-00BC44299F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B118DC-B45D-4C2E-9A88-79AE97889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68EAB-00BC-42CE-AD1C-78336C558A28}" type="slidenum">
              <a:rPr lang="en-GB" smtClean="0"/>
              <a:t>‹#›</a:t>
            </a:fld>
            <a:endParaRPr lang="en-GB"/>
          </a:p>
        </p:txBody>
      </p:sp>
    </p:spTree>
    <p:extLst>
      <p:ext uri="{BB962C8B-B14F-4D97-AF65-F5344CB8AC3E}">
        <p14:creationId xmlns:p14="http://schemas.microsoft.com/office/powerpoint/2010/main" val="270590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groups/843860320280627"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facebook.com/groups/192207172810029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youngminds.org.uk/"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5">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37">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39">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1">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47475A-B0AC-4134-8E86-B3CDDC3C47B5}"/>
              </a:ext>
            </a:extLst>
          </p:cNvPr>
          <p:cNvSpPr>
            <a:spLocks noGrp="1"/>
          </p:cNvSpPr>
          <p:nvPr>
            <p:ph type="ctrTitle"/>
          </p:nvPr>
        </p:nvSpPr>
        <p:spPr>
          <a:xfrm>
            <a:off x="1127208" y="857251"/>
            <a:ext cx="4747280" cy="3098061"/>
          </a:xfrm>
        </p:spPr>
        <p:txBody>
          <a:bodyPr anchor="b">
            <a:normAutofit/>
          </a:bodyPr>
          <a:lstStyle/>
          <a:p>
            <a:pPr algn="l"/>
            <a:r>
              <a:rPr lang="en-GB" sz="4800" b="1">
                <a:solidFill>
                  <a:srgbClr val="FFFFFF"/>
                </a:solidFill>
              </a:rPr>
              <a:t>Ernulf Academy Wellbeing Team</a:t>
            </a:r>
            <a:endParaRPr lang="en-GB" sz="4800" b="1" dirty="0">
              <a:solidFill>
                <a:srgbClr val="FFFFFF"/>
              </a:solidFill>
            </a:endParaRPr>
          </a:p>
        </p:txBody>
      </p:sp>
      <p:sp>
        <p:nvSpPr>
          <p:cNvPr id="51" name="Rectangle 43">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A45982F-9381-A449-1E9D-BEA83AD132E6}"/>
              </a:ext>
            </a:extLst>
          </p:cNvPr>
          <p:cNvPicPr>
            <a:picLocks noChangeAspect="1"/>
          </p:cNvPicPr>
          <p:nvPr/>
        </p:nvPicPr>
        <p:blipFill>
          <a:blip r:embed="rId2"/>
          <a:stretch>
            <a:fillRect/>
          </a:stretch>
        </p:blipFill>
        <p:spPr>
          <a:xfrm>
            <a:off x="7392019" y="2108877"/>
            <a:ext cx="2794244" cy="2654533"/>
          </a:xfrm>
          <a:prstGeom prst="rect">
            <a:avLst/>
          </a:prstGeom>
        </p:spPr>
      </p:pic>
    </p:spTree>
    <p:extLst>
      <p:ext uri="{BB962C8B-B14F-4D97-AF65-F5344CB8AC3E}">
        <p14:creationId xmlns:p14="http://schemas.microsoft.com/office/powerpoint/2010/main" val="670542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28BE59-14C4-4E8C-9EC7-045488731318}"/>
              </a:ext>
            </a:extLst>
          </p:cNvPr>
          <p:cNvSpPr>
            <a:spLocks noGrp="1"/>
          </p:cNvSpPr>
          <p:nvPr>
            <p:ph type="title"/>
          </p:nvPr>
        </p:nvSpPr>
        <p:spPr>
          <a:xfrm>
            <a:off x="1383564" y="348865"/>
            <a:ext cx="9718111" cy="1576446"/>
          </a:xfrm>
        </p:spPr>
        <p:txBody>
          <a:bodyPr anchor="ctr">
            <a:normAutofit/>
          </a:bodyPr>
          <a:lstStyle/>
          <a:p>
            <a:r>
              <a:rPr lang="en-GB" sz="4000" b="1">
                <a:solidFill>
                  <a:srgbClr val="FFFFFF"/>
                </a:solidFill>
              </a:rPr>
              <a:t>Meet the Team</a:t>
            </a:r>
          </a:p>
        </p:txBody>
      </p:sp>
      <p:graphicFrame>
        <p:nvGraphicFramePr>
          <p:cNvPr id="28" name="Content Placeholder 2">
            <a:extLst>
              <a:ext uri="{FF2B5EF4-FFF2-40B4-BE49-F238E27FC236}">
                <a16:creationId xmlns:a16="http://schemas.microsoft.com/office/drawing/2014/main" id="{520CB226-BC38-7CD2-1375-8F95EB00BB75}"/>
              </a:ext>
            </a:extLst>
          </p:cNvPr>
          <p:cNvGraphicFramePr>
            <a:graphicFrameLocks noGrp="1"/>
          </p:cNvGraphicFramePr>
          <p:nvPr>
            <p:ph idx="1"/>
            <p:extLst>
              <p:ext uri="{D42A27DB-BD31-4B8C-83A1-F6EECF244321}">
                <p14:modId xmlns:p14="http://schemas.microsoft.com/office/powerpoint/2010/main" val="386536726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612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4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17AAD-4E35-422E-AE60-F96EBF02D7B9}"/>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rPr>
              <a:t>The Wellbeing Team’s Role within Ernulf Academy</a:t>
            </a:r>
            <a:endParaRPr lang="en-GB" sz="4000">
              <a:solidFill>
                <a:srgbClr val="FFFFFF"/>
              </a:solidFill>
            </a:endParaRPr>
          </a:p>
        </p:txBody>
      </p:sp>
      <p:sp>
        <p:nvSpPr>
          <p:cNvPr id="47" name="Content Placeholder 2">
            <a:extLst>
              <a:ext uri="{FF2B5EF4-FFF2-40B4-BE49-F238E27FC236}">
                <a16:creationId xmlns:a16="http://schemas.microsoft.com/office/drawing/2014/main" id="{C394221A-8EA3-44F2-89D3-B569B4F4AAF5}"/>
              </a:ext>
            </a:extLst>
          </p:cNvPr>
          <p:cNvSpPr>
            <a:spLocks noGrp="1"/>
          </p:cNvSpPr>
          <p:nvPr>
            <p:ph idx="1"/>
          </p:nvPr>
        </p:nvSpPr>
        <p:spPr>
          <a:xfrm>
            <a:off x="4810259" y="649480"/>
            <a:ext cx="6555347" cy="5546047"/>
          </a:xfrm>
        </p:spPr>
        <p:txBody>
          <a:bodyPr anchor="ctr">
            <a:normAutofit/>
          </a:bodyPr>
          <a:lstStyle/>
          <a:p>
            <a:r>
              <a:rPr lang="en-GB" sz="2000">
                <a:effectLst/>
                <a:ea typeface="Calibri" panose="020F0502020204030204" pitchFamily="34" charset="0"/>
                <a:cs typeface="Calibri" panose="020F0502020204030204" pitchFamily="34" charset="0"/>
              </a:rPr>
              <a:t>The Wellbeing Team are qualified mental health first aiders, we are not qualified Counsellors.</a:t>
            </a:r>
          </a:p>
          <a:p>
            <a:r>
              <a:rPr lang="en-GB" sz="2000">
                <a:effectLst/>
                <a:ea typeface="Calibri" panose="020F0502020204030204" pitchFamily="34" charset="0"/>
                <a:cs typeface="Calibri" panose="020F0502020204030204" pitchFamily="34" charset="0"/>
              </a:rPr>
              <a:t>The Wellbeing Team is comprised of a group of staff volunteers. This means that the team are not always available to see students on a regular basis. </a:t>
            </a:r>
          </a:p>
          <a:p>
            <a:r>
              <a:rPr lang="en-GB" sz="2000" b="1" u="sng"/>
              <a:t>We are here to:</a:t>
            </a:r>
          </a:p>
          <a:p>
            <a:r>
              <a:rPr lang="en-GB" sz="2000"/>
              <a:t>Promote the safety and wellbeing of both students and staff</a:t>
            </a:r>
          </a:p>
          <a:p>
            <a:r>
              <a:rPr lang="en-GB" sz="2000"/>
              <a:t>Ensure safeguarding for the health and safety of all within the Academy</a:t>
            </a:r>
          </a:p>
          <a:p>
            <a:r>
              <a:rPr lang="en-GB" sz="2000"/>
              <a:t>Advise, and signpost staff and students to the correct agency for their individual needs.</a:t>
            </a:r>
          </a:p>
          <a:p>
            <a:r>
              <a:rPr lang="en-GB" sz="2000"/>
              <a:t>We do work alongside teachers, pastoral and support staff when dealing with students who require support.</a:t>
            </a:r>
          </a:p>
          <a:p>
            <a:endParaRPr lang="en-GB" sz="2000"/>
          </a:p>
        </p:txBody>
      </p:sp>
    </p:spTree>
    <p:extLst>
      <p:ext uri="{BB962C8B-B14F-4D97-AF65-F5344CB8AC3E}">
        <p14:creationId xmlns:p14="http://schemas.microsoft.com/office/powerpoint/2010/main" val="292423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6">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775C5-C21C-BD23-ECD6-960AE2CBF731}"/>
              </a:ext>
            </a:extLst>
          </p:cNvPr>
          <p:cNvSpPr>
            <a:spLocks noGrp="1"/>
          </p:cNvSpPr>
          <p:nvPr>
            <p:ph type="title"/>
          </p:nvPr>
        </p:nvSpPr>
        <p:spPr>
          <a:xfrm>
            <a:off x="453390" y="52024"/>
            <a:ext cx="7363641" cy="1205487"/>
          </a:xfrm>
        </p:spPr>
        <p:txBody>
          <a:bodyPr anchor="b">
            <a:normAutofit/>
          </a:bodyPr>
          <a:lstStyle/>
          <a:p>
            <a:r>
              <a:rPr lang="en-GB" sz="3700" dirty="0"/>
              <a:t>Albus – A brief history of how he became part of our wellbeing team</a:t>
            </a:r>
          </a:p>
        </p:txBody>
      </p:sp>
      <p:sp>
        <p:nvSpPr>
          <p:cNvPr id="3" name="Content Placeholder 2">
            <a:extLst>
              <a:ext uri="{FF2B5EF4-FFF2-40B4-BE49-F238E27FC236}">
                <a16:creationId xmlns:a16="http://schemas.microsoft.com/office/drawing/2014/main" id="{307041B1-F127-A172-B4C6-7ACFD885769E}"/>
              </a:ext>
            </a:extLst>
          </p:cNvPr>
          <p:cNvSpPr>
            <a:spLocks noGrp="1"/>
          </p:cNvSpPr>
          <p:nvPr>
            <p:ph idx="1"/>
          </p:nvPr>
        </p:nvSpPr>
        <p:spPr>
          <a:xfrm>
            <a:off x="185602" y="1270028"/>
            <a:ext cx="7780564" cy="5123573"/>
          </a:xfrm>
        </p:spPr>
        <p:txBody>
          <a:bodyPr>
            <a:noAutofit/>
          </a:bodyPr>
          <a:lstStyle/>
          <a:p>
            <a:pPr marL="0" indent="0">
              <a:buNone/>
            </a:pPr>
            <a:r>
              <a:rPr lang="en-GB" sz="1600" dirty="0"/>
              <a:t>“First the sad bit. During lockdown I  lost both of my elderly Labs, Alice and Molly.  Knowing this and having done some research The Academy had already been thinking about the positive affects of getting a wellbeing dog .  I was asked as Wellbeing Lead if I would consider getting a puppy that would become part of our wellbeing team and part of the Ernulf community. </a:t>
            </a:r>
          </a:p>
          <a:p>
            <a:pPr marL="0" indent="0">
              <a:buNone/>
            </a:pPr>
            <a:r>
              <a:rPr lang="en-GB" sz="1600" dirty="0"/>
              <a:t>Puppies as we all know are hard work, so this was a big decision to make, however I was persuaded.  Myself and our HR manager started to look for the right breed of dog for school. Cockapoos are hypoallergenic and have a great temperament.  They are intelligent, good-tempered, friendly and love to please.</a:t>
            </a:r>
          </a:p>
          <a:p>
            <a:pPr marL="0" indent="0">
              <a:buNone/>
            </a:pPr>
            <a:r>
              <a:rPr lang="en-GB" sz="1600" dirty="0"/>
              <a:t>Albus came from a local breeder and we went to visit him at his home with his mum.  It was love at first sight and so here he is!</a:t>
            </a:r>
          </a:p>
          <a:p>
            <a:pPr marL="0" indent="0">
              <a:buNone/>
            </a:pPr>
            <a:r>
              <a:rPr lang="en-GB" sz="1600" dirty="0"/>
              <a:t>His role within school is a pastoral one and although he has his “fun moments”, he is also sensitive to situations and will become calm when needed.</a:t>
            </a:r>
          </a:p>
          <a:p>
            <a:pPr marL="0" indent="0">
              <a:buNone/>
            </a:pPr>
            <a:r>
              <a:rPr lang="en-GB" sz="1600" dirty="0"/>
              <a:t>Albus has been coming into school since he was 10 weeks old.  He is loved by students and staff alike. The young people like to come and visit him and he always enjoys being fussed and played with.</a:t>
            </a:r>
          </a:p>
          <a:p>
            <a:pPr marL="0" indent="0">
              <a:buNone/>
            </a:pPr>
            <a:r>
              <a:rPr lang="en-GB" sz="1600" dirty="0"/>
              <a:t>He is based in the Wellbeing Hub but he spends a lot of time in the “Cabin”, which is a safe space for SEN students or students with EHCPs.”</a:t>
            </a:r>
          </a:p>
          <a:p>
            <a:pPr marL="0" indent="0" algn="r">
              <a:buNone/>
            </a:pPr>
            <a:r>
              <a:rPr lang="en-GB" sz="1600" dirty="0"/>
              <a:t>Sue Larkins</a:t>
            </a:r>
          </a:p>
          <a:p>
            <a:pPr marL="0" indent="0">
              <a:buNone/>
            </a:pPr>
            <a:endParaRPr lang="en-GB" sz="1600" dirty="0"/>
          </a:p>
        </p:txBody>
      </p:sp>
      <p:pic>
        <p:nvPicPr>
          <p:cNvPr id="4" name="Picture 3">
            <a:extLst>
              <a:ext uri="{FF2B5EF4-FFF2-40B4-BE49-F238E27FC236}">
                <a16:creationId xmlns:a16="http://schemas.microsoft.com/office/drawing/2014/main" id="{0376D835-C790-DDB2-D647-756C96C677EE}"/>
              </a:ext>
            </a:extLst>
          </p:cNvPr>
          <p:cNvPicPr>
            <a:picLocks noChangeAspect="1"/>
          </p:cNvPicPr>
          <p:nvPr/>
        </p:nvPicPr>
        <p:blipFill rotWithShape="1">
          <a:blip r:embed="rId2"/>
          <a:srcRect l="17850" r="18796" b="1"/>
          <a:stretch/>
        </p:blipFill>
        <p:spPr>
          <a:xfrm>
            <a:off x="8115300" y="-12515"/>
            <a:ext cx="4076700" cy="6418631"/>
          </a:xfrm>
          <a:prstGeom prst="rect">
            <a:avLst/>
          </a:prstGeom>
        </p:spPr>
      </p:pic>
      <p:sp>
        <p:nvSpPr>
          <p:cNvPr id="56" name="Rectangle 4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94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C1591-8DBB-4DEB-97D4-B4AC62555C64}"/>
              </a:ext>
            </a:extLst>
          </p:cNvPr>
          <p:cNvSpPr>
            <a:spLocks noGrp="1"/>
          </p:cNvSpPr>
          <p:nvPr>
            <p:ph type="title"/>
          </p:nvPr>
        </p:nvSpPr>
        <p:spPr>
          <a:xfrm>
            <a:off x="686834" y="1153572"/>
            <a:ext cx="3200400" cy="4461163"/>
          </a:xfrm>
        </p:spPr>
        <p:txBody>
          <a:bodyPr>
            <a:normAutofit/>
          </a:bodyPr>
          <a:lstStyle/>
          <a:p>
            <a:r>
              <a:rPr lang="en-GB" b="1">
                <a:solidFill>
                  <a:srgbClr val="FFFFFF"/>
                </a:solidFill>
              </a:rPr>
              <a:t>The School Counsellors</a:t>
            </a:r>
          </a:p>
        </p:txBody>
      </p:sp>
      <p:sp>
        <p:nvSpPr>
          <p:cNvPr id="37"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Content Placeholder 2">
            <a:extLst>
              <a:ext uri="{FF2B5EF4-FFF2-40B4-BE49-F238E27FC236}">
                <a16:creationId xmlns:a16="http://schemas.microsoft.com/office/drawing/2014/main" id="{D35F2E29-CDAB-4A78-BCE9-B57947D44A1F}"/>
              </a:ext>
            </a:extLst>
          </p:cNvPr>
          <p:cNvSpPr>
            <a:spLocks noGrp="1"/>
          </p:cNvSpPr>
          <p:nvPr>
            <p:ph idx="1"/>
          </p:nvPr>
        </p:nvSpPr>
        <p:spPr>
          <a:xfrm>
            <a:off x="4447308" y="591344"/>
            <a:ext cx="6906491" cy="5585619"/>
          </a:xfrm>
        </p:spPr>
        <p:txBody>
          <a:bodyPr anchor="ctr">
            <a:normAutofit/>
          </a:bodyPr>
          <a:lstStyle/>
          <a:p>
            <a:r>
              <a:rPr lang="en-GB" sz="1800" dirty="0"/>
              <a:t>We have an Astrea Counsellor, Angie Baker, who is assigned to Ernulf.  Angie does a total of 4 counselling sessions per week.</a:t>
            </a:r>
          </a:p>
          <a:p>
            <a:r>
              <a:rPr lang="en-GB" sz="1800" dirty="0"/>
              <a:t>Sessions offered within school are face to face, and 50 minutes in total. These sessions are currently on a Thursday.  </a:t>
            </a:r>
          </a:p>
          <a:p>
            <a:r>
              <a:rPr lang="en-GB" sz="1800" dirty="0"/>
              <a:t>Each student is offered 6 sessions, with a view to extend to 9 if it is felt the counsellor believes the individual student would benefit from the extra sessions.</a:t>
            </a:r>
          </a:p>
          <a:p>
            <a:r>
              <a:rPr lang="en-GB" sz="1800" dirty="0"/>
              <a:t>Students are asked if they would like to see the counsellor and if they do not wish to, regardless as to whether or not Staff and parents think they should, we respect their wishes.  </a:t>
            </a:r>
          </a:p>
          <a:p>
            <a:r>
              <a:rPr lang="en-GB" sz="1800" dirty="0"/>
              <a:t>We will still add them to the waiting list for future sessions should they wish to see a counsellor at a later date.</a:t>
            </a:r>
          </a:p>
          <a:p>
            <a:r>
              <a:rPr lang="en-GB" sz="1800" dirty="0"/>
              <a:t>If a student is already receiving support from another counselling service, due to a conflict of interest that student will not be seen by our Astrea Counsellors.  However, this will not exclude them from seeing a member of the Wellbeing Team.</a:t>
            </a:r>
          </a:p>
          <a:p>
            <a:endParaRPr lang="en-GB" sz="1800" dirty="0"/>
          </a:p>
          <a:p>
            <a:endParaRPr lang="en-GB" sz="1800" dirty="0"/>
          </a:p>
        </p:txBody>
      </p:sp>
    </p:spTree>
    <p:extLst>
      <p:ext uri="{BB962C8B-B14F-4D97-AF65-F5344CB8AC3E}">
        <p14:creationId xmlns:p14="http://schemas.microsoft.com/office/powerpoint/2010/main" val="114210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2E160F-8F9B-4510-A652-D53BF75551E9}"/>
              </a:ext>
            </a:extLst>
          </p:cNvPr>
          <p:cNvSpPr>
            <a:spLocks noGrp="1"/>
          </p:cNvSpPr>
          <p:nvPr>
            <p:ph type="title"/>
          </p:nvPr>
        </p:nvSpPr>
        <p:spPr>
          <a:xfrm>
            <a:off x="1383564" y="348865"/>
            <a:ext cx="9718111" cy="1576446"/>
          </a:xfrm>
        </p:spPr>
        <p:txBody>
          <a:bodyPr anchor="ctr">
            <a:normAutofit/>
          </a:bodyPr>
          <a:lstStyle/>
          <a:p>
            <a:r>
              <a:rPr lang="en-GB" sz="4000" b="1">
                <a:solidFill>
                  <a:srgbClr val="FFFFFF"/>
                </a:solidFill>
              </a:rPr>
              <a:t>Identifying Students in need </a:t>
            </a:r>
          </a:p>
        </p:txBody>
      </p:sp>
      <p:graphicFrame>
        <p:nvGraphicFramePr>
          <p:cNvPr id="55" name="Content Placeholder 2">
            <a:extLst>
              <a:ext uri="{FF2B5EF4-FFF2-40B4-BE49-F238E27FC236}">
                <a16:creationId xmlns:a16="http://schemas.microsoft.com/office/drawing/2014/main" id="{B9565757-D35C-4D98-31FD-38CC54BAFCFB}"/>
              </a:ext>
            </a:extLst>
          </p:cNvPr>
          <p:cNvGraphicFramePr>
            <a:graphicFrameLocks noGrp="1"/>
          </p:cNvGraphicFramePr>
          <p:nvPr>
            <p:ph idx="1"/>
            <p:extLst>
              <p:ext uri="{D42A27DB-BD31-4B8C-83A1-F6EECF244321}">
                <p14:modId xmlns:p14="http://schemas.microsoft.com/office/powerpoint/2010/main" val="213119192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19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FBA1E42-416E-4EF7-807D-DA8797EDEA83}"/>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300" kern="1200" dirty="0">
                <a:solidFill>
                  <a:srgbClr val="FFFFFF"/>
                </a:solidFill>
                <a:latin typeface="+mj-lt"/>
                <a:ea typeface="+mj-ea"/>
                <a:cs typeface="+mj-cs"/>
              </a:rPr>
              <a:t>Referral of students to the Wellbeing Team</a:t>
            </a:r>
          </a:p>
        </p:txBody>
      </p:sp>
      <p:sp>
        <p:nvSpPr>
          <p:cNvPr id="4" name="Flowchart: Alternate Process 3">
            <a:extLst>
              <a:ext uri="{FF2B5EF4-FFF2-40B4-BE49-F238E27FC236}">
                <a16:creationId xmlns:a16="http://schemas.microsoft.com/office/drawing/2014/main" id="{16146D07-02B8-42DD-9945-60B0BF3C0CC1}"/>
              </a:ext>
            </a:extLst>
          </p:cNvPr>
          <p:cNvSpPr/>
          <p:nvPr/>
        </p:nvSpPr>
        <p:spPr>
          <a:xfrm>
            <a:off x="4776788" y="454026"/>
            <a:ext cx="6780213" cy="56991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en-GB" sz="2400" dirty="0"/>
              <a:t>Student in need identified</a:t>
            </a:r>
          </a:p>
        </p:txBody>
      </p:sp>
      <p:sp>
        <p:nvSpPr>
          <p:cNvPr id="6" name="Rectangle: Rounded Corners 5">
            <a:extLst>
              <a:ext uri="{FF2B5EF4-FFF2-40B4-BE49-F238E27FC236}">
                <a16:creationId xmlns:a16="http://schemas.microsoft.com/office/drawing/2014/main" id="{52C8DC80-CAD3-48BF-9B5A-430455CE3047}"/>
              </a:ext>
            </a:extLst>
          </p:cNvPr>
          <p:cNvSpPr/>
          <p:nvPr/>
        </p:nvSpPr>
        <p:spPr>
          <a:xfrm>
            <a:off x="4776788" y="1163639"/>
            <a:ext cx="6780213" cy="8762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en-GB" sz="2400" dirty="0"/>
              <a:t>Discuss with Form Tutor – Tutor to inform Pastoral Co-ordinator</a:t>
            </a:r>
          </a:p>
        </p:txBody>
      </p:sp>
      <p:sp>
        <p:nvSpPr>
          <p:cNvPr id="8" name="Flowchart: Alternate Process 7">
            <a:extLst>
              <a:ext uri="{FF2B5EF4-FFF2-40B4-BE49-F238E27FC236}">
                <a16:creationId xmlns:a16="http://schemas.microsoft.com/office/drawing/2014/main" id="{183BF8D7-49A7-4B8A-9D10-A9BC6CCBF030}"/>
              </a:ext>
            </a:extLst>
          </p:cNvPr>
          <p:cNvSpPr/>
          <p:nvPr/>
        </p:nvSpPr>
        <p:spPr>
          <a:xfrm>
            <a:off x="4776788" y="2179638"/>
            <a:ext cx="6780213" cy="11795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lnSpcReduction="10000"/>
          </a:bodyPr>
          <a:lstStyle/>
          <a:p>
            <a:pPr algn="ctr">
              <a:lnSpc>
                <a:spcPct val="90000"/>
              </a:lnSpc>
              <a:spcAft>
                <a:spcPts val="600"/>
              </a:spcAft>
            </a:pPr>
            <a:r>
              <a:rPr lang="en-GB" sz="2400" dirty="0"/>
              <a:t>Pastoral Support</a:t>
            </a:r>
          </a:p>
          <a:p>
            <a:pPr algn="ctr">
              <a:lnSpc>
                <a:spcPct val="90000"/>
              </a:lnSpc>
              <a:spcAft>
                <a:spcPts val="600"/>
              </a:spcAft>
            </a:pPr>
            <a:r>
              <a:rPr lang="en-GB" sz="2400" dirty="0"/>
              <a:t>Monitor  and perform regular check ins with the student</a:t>
            </a:r>
          </a:p>
        </p:txBody>
      </p:sp>
      <p:sp>
        <p:nvSpPr>
          <p:cNvPr id="9" name="Flowchart: Alternate Process 8">
            <a:extLst>
              <a:ext uri="{FF2B5EF4-FFF2-40B4-BE49-F238E27FC236}">
                <a16:creationId xmlns:a16="http://schemas.microsoft.com/office/drawing/2014/main" id="{519C6732-8918-48C7-9900-036F756B293B}"/>
              </a:ext>
            </a:extLst>
          </p:cNvPr>
          <p:cNvSpPr/>
          <p:nvPr/>
        </p:nvSpPr>
        <p:spPr>
          <a:xfrm>
            <a:off x="4776788" y="3427412"/>
            <a:ext cx="6780213" cy="8969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lnSpcReduction="10000"/>
          </a:bodyPr>
          <a:lstStyle/>
          <a:p>
            <a:pPr algn="ctr">
              <a:lnSpc>
                <a:spcPct val="90000"/>
              </a:lnSpc>
              <a:spcAft>
                <a:spcPts val="600"/>
              </a:spcAft>
            </a:pPr>
            <a:r>
              <a:rPr lang="en-GB" sz="2400"/>
              <a:t>Pastoral Support</a:t>
            </a:r>
            <a:endParaRPr lang="en-GB" sz="2400" dirty="0"/>
          </a:p>
          <a:p>
            <a:pPr algn="ctr">
              <a:lnSpc>
                <a:spcPct val="90000"/>
              </a:lnSpc>
              <a:spcAft>
                <a:spcPts val="600"/>
              </a:spcAft>
            </a:pPr>
            <a:r>
              <a:rPr lang="en-GB" sz="2400" dirty="0"/>
              <a:t>Discuss/refer to HOY</a:t>
            </a:r>
          </a:p>
        </p:txBody>
      </p:sp>
      <p:sp>
        <p:nvSpPr>
          <p:cNvPr id="11" name="Flowchart: Alternate Process 10">
            <a:extLst>
              <a:ext uri="{FF2B5EF4-FFF2-40B4-BE49-F238E27FC236}">
                <a16:creationId xmlns:a16="http://schemas.microsoft.com/office/drawing/2014/main" id="{B6D42265-317E-4773-84C6-BB599E07413A}"/>
              </a:ext>
            </a:extLst>
          </p:cNvPr>
          <p:cNvSpPr/>
          <p:nvPr/>
        </p:nvSpPr>
        <p:spPr>
          <a:xfrm>
            <a:off x="4776788" y="5540374"/>
            <a:ext cx="6780213" cy="97631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en-GB" sz="2400" dirty="0"/>
              <a:t>Wellbeing Team  </a:t>
            </a:r>
          </a:p>
          <a:p>
            <a:pPr algn="ctr">
              <a:lnSpc>
                <a:spcPct val="90000"/>
              </a:lnSpc>
              <a:spcAft>
                <a:spcPts val="600"/>
              </a:spcAft>
            </a:pPr>
            <a:r>
              <a:rPr lang="en-GB" sz="2400" dirty="0"/>
              <a:t>Triage according to need</a:t>
            </a:r>
          </a:p>
        </p:txBody>
      </p:sp>
      <p:sp>
        <p:nvSpPr>
          <p:cNvPr id="10" name="Flowchart: Alternate Process 9">
            <a:extLst>
              <a:ext uri="{FF2B5EF4-FFF2-40B4-BE49-F238E27FC236}">
                <a16:creationId xmlns:a16="http://schemas.microsoft.com/office/drawing/2014/main" id="{763F5CC6-E3D7-4B7E-A67E-58B0166F2228}"/>
              </a:ext>
            </a:extLst>
          </p:cNvPr>
          <p:cNvSpPr/>
          <p:nvPr/>
        </p:nvSpPr>
        <p:spPr>
          <a:xfrm>
            <a:off x="4776788" y="4400549"/>
            <a:ext cx="6780213" cy="97631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en-GB" sz="2400" dirty="0"/>
              <a:t>HOY</a:t>
            </a:r>
          </a:p>
          <a:p>
            <a:pPr algn="ctr">
              <a:lnSpc>
                <a:spcPct val="90000"/>
              </a:lnSpc>
              <a:spcAft>
                <a:spcPts val="600"/>
              </a:spcAft>
            </a:pPr>
            <a:r>
              <a:rPr lang="en-GB" sz="2400" dirty="0"/>
              <a:t>Complete referral form to Wellbeing Team</a:t>
            </a:r>
          </a:p>
        </p:txBody>
      </p:sp>
    </p:spTree>
    <p:extLst>
      <p:ext uri="{BB962C8B-B14F-4D97-AF65-F5344CB8AC3E}">
        <p14:creationId xmlns:p14="http://schemas.microsoft.com/office/powerpoint/2010/main" val="142006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D00E595-6E30-0A11-FB71-0CE9451B3653}"/>
              </a:ext>
            </a:extLst>
          </p:cNvPr>
          <p:cNvPicPr>
            <a:picLocks noChangeAspect="1"/>
          </p:cNvPicPr>
          <p:nvPr/>
        </p:nvPicPr>
        <p:blipFill rotWithShape="1">
          <a:blip r:embed="rId2"/>
          <a:srcRect t="20282" b="10945"/>
          <a:stretch/>
        </p:blipFill>
        <p:spPr>
          <a:xfrm>
            <a:off x="99152" y="283075"/>
            <a:ext cx="7421105" cy="1365251"/>
          </a:xfrm>
          <a:prstGeom prst="rect">
            <a:avLst/>
          </a:prstGeom>
        </p:spPr>
      </p:pic>
      <p:sp>
        <p:nvSpPr>
          <p:cNvPr id="3" name="Content Placeholder 2">
            <a:extLst>
              <a:ext uri="{FF2B5EF4-FFF2-40B4-BE49-F238E27FC236}">
                <a16:creationId xmlns:a16="http://schemas.microsoft.com/office/drawing/2014/main" id="{54A3E9D2-62C1-9E84-37C0-86A3735D6A84}"/>
              </a:ext>
            </a:extLst>
          </p:cNvPr>
          <p:cNvSpPr>
            <a:spLocks noGrp="1"/>
          </p:cNvSpPr>
          <p:nvPr>
            <p:ph idx="1"/>
          </p:nvPr>
        </p:nvSpPr>
        <p:spPr>
          <a:xfrm>
            <a:off x="752637" y="1532191"/>
            <a:ext cx="10925244" cy="1577618"/>
          </a:xfrm>
        </p:spPr>
        <p:txBody>
          <a:bodyPr anchor="ctr">
            <a:normAutofit/>
          </a:bodyPr>
          <a:lstStyle/>
          <a:p>
            <a:pPr marL="0" indent="0" fontAlgn="base">
              <a:buNone/>
            </a:pPr>
            <a:r>
              <a:rPr lang="en-GB" sz="2400" b="1" i="0" dirty="0">
                <a:effectLst/>
              </a:rPr>
              <a:t>Positively supporting Parents of Children with Self-Harming Behaviours and Other Emotional and Mental Health Needs for Parents and Carers  in Cambridgeshire &amp; Peterborough</a:t>
            </a:r>
          </a:p>
          <a:p>
            <a:endParaRPr lang="en-GB" sz="2000" dirty="0"/>
          </a:p>
        </p:txBody>
      </p:sp>
      <p:sp>
        <p:nvSpPr>
          <p:cNvPr id="6" name="TextBox 5">
            <a:extLst>
              <a:ext uri="{FF2B5EF4-FFF2-40B4-BE49-F238E27FC236}">
                <a16:creationId xmlns:a16="http://schemas.microsoft.com/office/drawing/2014/main" id="{61532F1A-1E2F-E8B7-36F3-8FD3E5E61473}"/>
              </a:ext>
            </a:extLst>
          </p:cNvPr>
          <p:cNvSpPr txBox="1"/>
          <p:nvPr/>
        </p:nvSpPr>
        <p:spPr>
          <a:xfrm>
            <a:off x="752637" y="2922965"/>
            <a:ext cx="10686726" cy="3477875"/>
          </a:xfrm>
          <a:prstGeom prst="rect">
            <a:avLst/>
          </a:prstGeom>
          <a:noFill/>
        </p:spPr>
        <p:txBody>
          <a:bodyPr wrap="square">
            <a:spAutoFit/>
          </a:bodyPr>
          <a:lstStyle/>
          <a:p>
            <a:pPr algn="l" fontAlgn="base"/>
            <a:r>
              <a:rPr lang="en-GB" sz="2200" b="1" i="0" dirty="0">
                <a:solidFill>
                  <a:srgbClr val="1E1C3C"/>
                </a:solidFill>
                <a:effectLst/>
              </a:rPr>
              <a:t>What they offer:</a:t>
            </a:r>
          </a:p>
          <a:p>
            <a:pPr algn="l" fontAlgn="base">
              <a:buFont typeface="Arial" panose="020B0604020202020204" pitchFamily="34" charset="0"/>
              <a:buChar char="•"/>
            </a:pPr>
            <a:r>
              <a:rPr lang="en-GB" sz="2200" b="0" i="0" dirty="0">
                <a:solidFill>
                  <a:srgbClr val="1E1C3C"/>
                </a:solidFill>
                <a:effectLst/>
              </a:rPr>
              <a:t>Free online and face-to-face workshops</a:t>
            </a:r>
          </a:p>
          <a:p>
            <a:pPr algn="l" fontAlgn="base">
              <a:buFont typeface="Arial" panose="020B0604020202020204" pitchFamily="34" charset="0"/>
              <a:buChar char="•"/>
            </a:pPr>
            <a:r>
              <a:rPr lang="en-GB" sz="2200" b="0" i="0" dirty="0">
                <a:solidFill>
                  <a:srgbClr val="1E1C3C"/>
                </a:solidFill>
                <a:effectLst/>
              </a:rPr>
              <a:t>Parent Support line for parents/carers of young people with self-harming behaviours: 07932 651319 (open Wednesdays 9 am – 12 pm or by appointment)</a:t>
            </a:r>
          </a:p>
          <a:p>
            <a:pPr algn="l" fontAlgn="base">
              <a:buFont typeface="Arial" panose="020B0604020202020204" pitchFamily="34" charset="0"/>
              <a:buChar char="•"/>
            </a:pPr>
            <a:r>
              <a:rPr lang="en-GB" sz="2200" b="0" i="0" dirty="0">
                <a:solidFill>
                  <a:srgbClr val="1E1C3C"/>
                </a:solidFill>
                <a:effectLst/>
              </a:rPr>
              <a:t>Private moderated Facebook support groups:</a:t>
            </a:r>
          </a:p>
          <a:p>
            <a:pPr marL="742950" lvl="1" indent="-285750" algn="l" fontAlgn="base">
              <a:buFont typeface="Arial" panose="020B0604020202020204" pitchFamily="34" charset="0"/>
              <a:buChar char="•"/>
            </a:pPr>
            <a:r>
              <a:rPr lang="en-GB" sz="2200" i="0" strike="noStrike" dirty="0">
                <a:solidFill>
                  <a:srgbClr val="CA4C28"/>
                </a:solidFill>
                <a:effectLst/>
                <a:hlinkClick r:id="rId3" tooltip="https://www.facebook.com/groups/843860320280627"/>
              </a:rPr>
              <a:t>Cambridge  support group for parents of children/young people that self-harm</a:t>
            </a:r>
            <a:r>
              <a:rPr lang="en-GB" sz="2200" i="0" dirty="0">
                <a:solidFill>
                  <a:srgbClr val="1E1C3C"/>
                </a:solidFill>
                <a:effectLst/>
              </a:rPr>
              <a:t> </a:t>
            </a:r>
          </a:p>
          <a:p>
            <a:pPr marL="742950" lvl="1" indent="-285750" algn="l" fontAlgn="base">
              <a:buFont typeface="Arial" panose="020B0604020202020204" pitchFamily="34" charset="0"/>
              <a:buChar char="•"/>
            </a:pPr>
            <a:r>
              <a:rPr lang="en-GB" sz="2200" b="0" i="0" strike="noStrike" dirty="0">
                <a:solidFill>
                  <a:srgbClr val="CA4C28"/>
                </a:solidFill>
                <a:effectLst/>
                <a:hlinkClick r:id="rId4"/>
              </a:rPr>
              <a:t>Nessie parent/carer support group </a:t>
            </a:r>
            <a:r>
              <a:rPr lang="en-GB" sz="2200" b="0" i="0" dirty="0">
                <a:solidFill>
                  <a:srgbClr val="1E1C3C"/>
                </a:solidFill>
                <a:effectLst/>
              </a:rPr>
              <a:t>for other emotional and mental health needs</a:t>
            </a:r>
          </a:p>
          <a:p>
            <a:pPr algn="l" fontAlgn="base">
              <a:buFont typeface="Arial" panose="020B0604020202020204" pitchFamily="34" charset="0"/>
              <a:buChar char="•"/>
            </a:pPr>
            <a:r>
              <a:rPr lang="en-GB" sz="2200" b="0" i="0" dirty="0">
                <a:solidFill>
                  <a:srgbClr val="1E1C3C"/>
                </a:solidFill>
                <a:effectLst/>
              </a:rPr>
              <a:t>1-1  targeted support sessions for complex parental or family needs</a:t>
            </a:r>
          </a:p>
          <a:p>
            <a:pPr algn="l" fontAlgn="base">
              <a:buFont typeface="Arial" panose="020B0604020202020204" pitchFamily="34" charset="0"/>
              <a:buChar char="•"/>
            </a:pPr>
            <a:r>
              <a:rPr lang="en-GB" sz="2200" b="0" i="0" dirty="0">
                <a:solidFill>
                  <a:srgbClr val="1E1C3C"/>
                </a:solidFill>
                <a:effectLst/>
              </a:rPr>
              <a:t>Peer support groups</a:t>
            </a:r>
          </a:p>
          <a:p>
            <a:pPr algn="l" fontAlgn="base">
              <a:buFont typeface="Arial" panose="020B0604020202020204" pitchFamily="34" charset="0"/>
              <a:buChar char="•"/>
            </a:pPr>
            <a:r>
              <a:rPr lang="en-GB" sz="2200" b="0" i="0" dirty="0">
                <a:solidFill>
                  <a:srgbClr val="1E1C3C"/>
                </a:solidFill>
                <a:effectLst/>
              </a:rPr>
              <a:t>‘Drop In And Chat Coffee Mornings’ – an opportunity to talk about everything and anything</a:t>
            </a:r>
          </a:p>
        </p:txBody>
      </p:sp>
    </p:spTree>
    <p:extLst>
      <p:ext uri="{BB962C8B-B14F-4D97-AF65-F5344CB8AC3E}">
        <p14:creationId xmlns:p14="http://schemas.microsoft.com/office/powerpoint/2010/main" val="362940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790F308C-239A-A587-B1EC-9680277E3431}"/>
              </a:ext>
            </a:extLst>
          </p:cNvPr>
          <p:cNvPicPr>
            <a:picLocks noChangeAspect="1"/>
          </p:cNvPicPr>
          <p:nvPr/>
        </p:nvPicPr>
        <p:blipFill>
          <a:blip r:embed="rId2"/>
          <a:stretch>
            <a:fillRect/>
          </a:stretch>
        </p:blipFill>
        <p:spPr>
          <a:xfrm>
            <a:off x="-6410" y="-4078"/>
            <a:ext cx="12188951" cy="2185987"/>
          </a:xfrm>
          <a:prstGeom prst="rect">
            <a:avLst/>
          </a:prstGeom>
        </p:spPr>
      </p:pic>
      <p:sp>
        <p:nvSpPr>
          <p:cNvPr id="13" name="TextBox 12">
            <a:extLst>
              <a:ext uri="{FF2B5EF4-FFF2-40B4-BE49-F238E27FC236}">
                <a16:creationId xmlns:a16="http://schemas.microsoft.com/office/drawing/2014/main" id="{F43937C4-73AC-D5F3-3E81-F9B360F0E90F}"/>
              </a:ext>
            </a:extLst>
          </p:cNvPr>
          <p:cNvSpPr txBox="1"/>
          <p:nvPr/>
        </p:nvSpPr>
        <p:spPr>
          <a:xfrm>
            <a:off x="680290" y="2251546"/>
            <a:ext cx="10854369" cy="3477875"/>
          </a:xfrm>
          <a:prstGeom prst="rect">
            <a:avLst/>
          </a:prstGeom>
          <a:noFill/>
        </p:spPr>
        <p:txBody>
          <a:bodyPr wrap="square">
            <a:spAutoFit/>
          </a:bodyPr>
          <a:lstStyle/>
          <a:p>
            <a:pPr algn="l"/>
            <a:r>
              <a:rPr lang="en-GB" sz="2200" b="1" i="0" dirty="0">
                <a:solidFill>
                  <a:srgbClr val="404040"/>
                </a:solidFill>
                <a:effectLst/>
              </a:rPr>
              <a:t>WHAT’S IT ALL ABOUT?</a:t>
            </a:r>
          </a:p>
          <a:p>
            <a:pPr algn="l"/>
            <a:r>
              <a:rPr lang="en-GB" sz="2200" b="0" i="0" dirty="0">
                <a:solidFill>
                  <a:srgbClr val="333333"/>
                </a:solidFill>
                <a:effectLst/>
              </a:rPr>
              <a:t>This website is a central point for information on children and young people’s mental health and wellbeing in Cambridgeshire and Peterborough. </a:t>
            </a:r>
          </a:p>
          <a:p>
            <a:pPr algn="l"/>
            <a:r>
              <a:rPr lang="en-GB" sz="2200" b="0" i="0" dirty="0">
                <a:solidFill>
                  <a:srgbClr val="333333"/>
                </a:solidFill>
                <a:effectLst/>
              </a:rPr>
              <a:t>This site signposts you to important online information and local services on mental health and wellbeing for young people. It’s for children, young people, parents, carers, teachers and other professionals.</a:t>
            </a:r>
          </a:p>
          <a:p>
            <a:pPr algn="l"/>
            <a:r>
              <a:rPr lang="en-GB" sz="2200" b="0" i="0" dirty="0">
                <a:solidFill>
                  <a:srgbClr val="333333"/>
                </a:solidFill>
                <a:effectLst/>
              </a:rPr>
              <a:t>It has some dedicated pages for young people, parents, teachers and professionals under 'How can I help myself', 'Need help now' and 'Resources'. If you are a young person, parent/carer or professional looking for tailored advice and support, also have a look at </a:t>
            </a:r>
            <a:r>
              <a:rPr lang="en-GB" sz="2200" b="0" i="0" u="none" strike="noStrike" dirty="0">
                <a:solidFill>
                  <a:srgbClr val="009FD5"/>
                </a:solidFill>
                <a:effectLst/>
                <a:hlinkClick r:id="rId3"/>
              </a:rPr>
              <a:t>www.youngminds.org.uk.</a:t>
            </a:r>
            <a:r>
              <a:rPr lang="en-GB" sz="2200" b="0" i="0" dirty="0">
                <a:solidFill>
                  <a:srgbClr val="333333"/>
                </a:solidFill>
                <a:effectLst/>
              </a:rPr>
              <a:t> </a:t>
            </a:r>
          </a:p>
        </p:txBody>
      </p:sp>
      <p:sp>
        <p:nvSpPr>
          <p:cNvPr id="15" name="TextBox 14">
            <a:extLst>
              <a:ext uri="{FF2B5EF4-FFF2-40B4-BE49-F238E27FC236}">
                <a16:creationId xmlns:a16="http://schemas.microsoft.com/office/drawing/2014/main" id="{6EEBE831-C329-B671-9786-CFA239EB83BE}"/>
              </a:ext>
            </a:extLst>
          </p:cNvPr>
          <p:cNvSpPr txBox="1"/>
          <p:nvPr/>
        </p:nvSpPr>
        <p:spPr>
          <a:xfrm>
            <a:off x="7337232" y="6219825"/>
            <a:ext cx="4968608" cy="369332"/>
          </a:xfrm>
          <a:prstGeom prst="rect">
            <a:avLst/>
          </a:prstGeom>
          <a:noFill/>
        </p:spPr>
        <p:txBody>
          <a:bodyPr wrap="square">
            <a:spAutoFit/>
          </a:bodyPr>
          <a:lstStyle/>
          <a:p>
            <a:r>
              <a:rPr lang="en-GB" dirty="0"/>
              <a:t>https://www.keep-your-head.com/cyp/CP-MHS</a:t>
            </a:r>
          </a:p>
        </p:txBody>
      </p:sp>
    </p:spTree>
    <p:extLst>
      <p:ext uri="{BB962C8B-B14F-4D97-AF65-F5344CB8AC3E}">
        <p14:creationId xmlns:p14="http://schemas.microsoft.com/office/powerpoint/2010/main" val="532258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881112084E6B4795E54BEFB3C26DCA" ma:contentTypeVersion="16" ma:contentTypeDescription="Create a new document." ma:contentTypeScope="" ma:versionID="e78321c57512d0f7ca0c59fd881a7e61">
  <xsd:schema xmlns:xsd="http://www.w3.org/2001/XMLSchema" xmlns:xs="http://www.w3.org/2001/XMLSchema" xmlns:p="http://schemas.microsoft.com/office/2006/metadata/properties" xmlns:ns2="d58ca4a5-ee8e-4300-a992-2597e83aa2aa" xmlns:ns3="5b388007-3bd1-439c-ad73-0d29d1e4418a" targetNamespace="http://schemas.microsoft.com/office/2006/metadata/properties" ma:root="true" ma:fieldsID="cdf41606997f3762a6c37e885e15efa2" ns2:_="" ns3:_="">
    <xsd:import namespace="d58ca4a5-ee8e-4300-a992-2597e83aa2aa"/>
    <xsd:import namespace="5b388007-3bd1-439c-ad73-0d29d1e4418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ca4a5-ee8e-4300-a992-2597e83aa2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6328958-826b-4616-832f-e1a5d6a21541}" ma:internalName="TaxCatchAll" ma:showField="CatchAllData" ma:web="d58ca4a5-ee8e-4300-a992-2597e83aa2a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388007-3bd1-439c-ad73-0d29d1e4418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18a7b72-26b3-43b2-81d5-af9200bd7c7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58ca4a5-ee8e-4300-a992-2597e83aa2aa" xsi:nil="true"/>
    <lcf76f155ced4ddcb4097134ff3c332f xmlns="5b388007-3bd1-439c-ad73-0d29d1e4418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F6907F-AB9D-4DFE-996F-E0EE577F4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ca4a5-ee8e-4300-a992-2597e83aa2aa"/>
    <ds:schemaRef ds:uri="5b388007-3bd1-439c-ad73-0d29d1e44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CEF1B0-17F3-47CB-96BF-23DA9A7E403C}">
  <ds:schemaRefs>
    <ds:schemaRef ds:uri="http://schemas.microsoft.com/sharepoint/v3/contenttype/forms"/>
  </ds:schemaRefs>
</ds:datastoreItem>
</file>

<file path=customXml/itemProps3.xml><?xml version="1.0" encoding="utf-8"?>
<ds:datastoreItem xmlns:ds="http://schemas.openxmlformats.org/officeDocument/2006/customXml" ds:itemID="{46B7519A-5925-481F-BF26-BE0BDC8C9C6F}">
  <ds:schemaRefs>
    <ds:schemaRef ds:uri="http://schemas.microsoft.com/office/2006/metadata/properties"/>
    <ds:schemaRef ds:uri="http://schemas.microsoft.com/office/infopath/2007/PartnerControls"/>
    <ds:schemaRef ds:uri="d58ca4a5-ee8e-4300-a992-2597e83aa2aa"/>
    <ds:schemaRef ds:uri="5b388007-3bd1-439c-ad73-0d29d1e4418a"/>
  </ds:schemaRefs>
</ds:datastoreItem>
</file>

<file path=docProps/app.xml><?xml version="1.0" encoding="utf-8"?>
<Properties xmlns="http://schemas.openxmlformats.org/officeDocument/2006/extended-properties" xmlns:vt="http://schemas.openxmlformats.org/officeDocument/2006/docPropsVTypes">
  <TotalTime>488</TotalTime>
  <Words>1010</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Ernulf Academy Wellbeing Team</vt:lpstr>
      <vt:lpstr>Meet the Team</vt:lpstr>
      <vt:lpstr>The Wellbeing Team’s Role within Ernulf Academy</vt:lpstr>
      <vt:lpstr>Albus – A brief history of how he became part of our wellbeing team</vt:lpstr>
      <vt:lpstr>The School Counsellors</vt:lpstr>
      <vt:lpstr>Identifying Students in need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Ernulf Wellbeing Team</dc:title>
  <dc:creator>Susan Larkins (Ernulf)</dc:creator>
  <cp:lastModifiedBy>Jessica Hart (Staff - Ernulf Academy)</cp:lastModifiedBy>
  <cp:revision>9</cp:revision>
  <dcterms:created xsi:type="dcterms:W3CDTF">2021-07-20T12:53:38Z</dcterms:created>
  <dcterms:modified xsi:type="dcterms:W3CDTF">2023-05-19T08:31:54Z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0x010100A1881112084E6B4795E54BEFB3C26DCA</vt:lpwstr>
  </property>
  <property fmtid="{D5CDD505-2E9C-101B-9397-08002B2CF9AE}" pid="3" name="MediaServiceImageTags">
    <vt:lpwstr/>
  </property>
</Properties>
</file>