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2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3623" y="426973"/>
            <a:ext cx="8186153" cy="91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752" y="1620348"/>
            <a:ext cx="9315894" cy="4916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dictionhelper.com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talktofran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iefencounter.org.uk/" TargetMode="External"/><Relationship Id="rId5" Type="http://schemas.openxmlformats.org/officeDocument/2006/relationships/hyperlink" Target="http://www.addaction.org.uk/" TargetMode="External"/><Relationship Id="rId4" Type="http://schemas.openxmlformats.org/officeDocument/2006/relationships/hyperlink" Target="http://www.evolvenorthwest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mix.org.uk/" TargetMode="External"/><Relationship Id="rId2" Type="http://schemas.openxmlformats.org/officeDocument/2006/relationships/hyperlink" Target="http://www.childline.org.uk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kooth.com/" TargetMode="External"/><Relationship Id="rId4" Type="http://schemas.openxmlformats.org/officeDocument/2006/relationships/hyperlink" Target="http://www.meetwo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panic.org.uk/" TargetMode="External"/><Relationship Id="rId2" Type="http://schemas.openxmlformats.org/officeDocument/2006/relationships/hyperlink" Target="http://www.mind.org.uk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amywinehousefoundation.org/ou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83046"/>
              </p:ext>
            </p:extLst>
          </p:nvPr>
        </p:nvGraphicFramePr>
        <p:xfrm>
          <a:off x="865092" y="1620348"/>
          <a:ext cx="9121773" cy="4967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What?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Who?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Why?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When?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Where?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Wellbeing Coordinator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 err="1">
                          <a:latin typeface="Calibri"/>
                          <a:cs typeface="Calibri"/>
                        </a:rPr>
                        <a:t>Mrs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Yianni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marR="12128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few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examples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1100" b="1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you  can talk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about: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Anxiety,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depression,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grief,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identity</a:t>
                      </a:r>
                      <a:r>
                        <a:rPr sz="11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confidence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issues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‐  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Friday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Wellbeing</a:t>
                      </a:r>
                      <a:r>
                        <a:rPr lang="en-GB" sz="1100" b="1" spc="-5" baseline="0" dirty="0" smtClean="0">
                          <a:latin typeface="Calibri"/>
                          <a:cs typeface="Calibri"/>
                        </a:rPr>
                        <a:t> Office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172720" marR="165735" indent="63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self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refer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directly 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via email or in person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93370" marR="180340" indent="-106045" algn="ctr">
                        <a:lnSpc>
                          <a:spcPct val="114999"/>
                        </a:lnSpc>
                      </a:pPr>
                      <a:r>
                        <a:rPr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Sixth</a:t>
                      </a:r>
                      <a:r>
                        <a:rPr sz="1100" b="1" spc="-6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Form</a:t>
                      </a:r>
                      <a:r>
                        <a:rPr lang="en-GB" sz="1100" b="1" spc="-5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Safeguarding Lead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Mr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Berkkun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marR="12128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Any concerns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about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any topics relating to safeguarding about yourself or others.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spc="-15" dirty="0" smtClean="0">
                          <a:latin typeface="Calibri"/>
                          <a:cs typeface="Calibri"/>
                        </a:rPr>
                        <a:t>All Week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Sixth Form Office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40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Speak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 or email Mr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Berkkun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directly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Form Tutors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Various – Across Year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12 and 13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86995" indent="-127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Work/ life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balance,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organisation,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managing</a:t>
                      </a:r>
                      <a:r>
                        <a:rPr sz="11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exam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stress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life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coaching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‐  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Friday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70510" marR="263525" indent="15430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Various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403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</a:t>
                      </a:r>
                      <a:r>
                        <a:rPr sz="1100" b="1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UCAS</a:t>
                      </a:r>
                      <a:r>
                        <a:rPr lang="en-GB" sz="1100" b="1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and Careers Advisor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baseline="0" dirty="0" err="1" smtClean="0">
                          <a:latin typeface="Calibri"/>
                          <a:cs typeface="Calibri"/>
                        </a:rPr>
                        <a:t>Latib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Ali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493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UCAS, Apprenticeships, Interview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skills,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CV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 development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lang="en-GB" sz="1100" b="1" spc="-10" dirty="0" smtClean="0">
                          <a:latin typeface="Calibri"/>
                          <a:cs typeface="Calibri"/>
                        </a:rPr>
                        <a:t>career</a:t>
                      </a:r>
                      <a:r>
                        <a:rPr sz="1100" b="1" spc="-4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coaching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‐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Wednesday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 smtClean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+mn-lt"/>
                          <a:cs typeface="Calibri"/>
                        </a:rPr>
                        <a:t>Sixth Form Office</a:t>
                      </a:r>
                      <a:endParaRPr lang="en-GB" sz="1100" dirty="0">
                        <a:latin typeface="+mn-lt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340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</a:t>
                      </a:r>
                      <a:r>
                        <a:rPr sz="1100" b="1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Welfare Officer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Mrs Brooks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 marR="246379" indent="63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Medical emergencies</a:t>
                      </a:r>
                      <a:r>
                        <a:rPr sz="11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health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concerns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week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309" marR="233045" indent="-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Medical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room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8615" marR="100330" indent="-24257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Pop in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Medical</a:t>
                      </a:r>
                      <a:r>
                        <a:rPr sz="1100" b="1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Room 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near</a:t>
                      </a:r>
                      <a:r>
                        <a:rPr sz="1100" b="1" spc="-3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Reception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Enfield School-based Health</a:t>
                      </a:r>
                      <a:r>
                        <a:rPr lang="en-GB" sz="1100" b="1" spc="-5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Services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Enfield Community Nurses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105410" indent="-190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External support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more  sensitive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health or</a:t>
                      </a:r>
                      <a:r>
                        <a:rPr sz="11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wellbeing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concerns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Daily 0900-1330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448309" marR="233045" indent="-210820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+mn-lt"/>
                          <a:cs typeface="Calibri"/>
                        </a:rPr>
                        <a:t>020 8702 6184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 marR="9715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dirty="0" smtClean="0">
                          <a:latin typeface="+mn-lt"/>
                          <a:cs typeface="Calibri"/>
                        </a:rPr>
                        <a:t>email beh-tr.CedarSN@nhs.net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3650" y="378694"/>
            <a:ext cx="8186153" cy="9163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pc="10" dirty="0">
                <a:solidFill>
                  <a:srgbClr val="C00000"/>
                </a:solidFill>
              </a:rPr>
              <a:t>Sixth </a:t>
            </a:r>
            <a:r>
              <a:rPr dirty="0">
                <a:solidFill>
                  <a:srgbClr val="C00000"/>
                </a:solidFill>
              </a:rPr>
              <a:t>Form </a:t>
            </a:r>
            <a:r>
              <a:rPr spc="5" dirty="0">
                <a:solidFill>
                  <a:srgbClr val="C00000"/>
                </a:solidFill>
              </a:rPr>
              <a:t>Health </a:t>
            </a:r>
            <a:r>
              <a:rPr spc="15" dirty="0">
                <a:solidFill>
                  <a:srgbClr val="C00000"/>
                </a:solidFill>
              </a:rPr>
              <a:t>and </a:t>
            </a:r>
            <a:r>
              <a:rPr spc="-5" dirty="0">
                <a:solidFill>
                  <a:srgbClr val="C00000"/>
                </a:solidFill>
              </a:rPr>
              <a:t>Wellbeing</a:t>
            </a:r>
            <a:r>
              <a:rPr spc="-95" dirty="0">
                <a:solidFill>
                  <a:srgbClr val="C00000"/>
                </a:solidFill>
              </a:rPr>
              <a:t> </a:t>
            </a:r>
            <a:r>
              <a:rPr spc="5" dirty="0">
                <a:solidFill>
                  <a:srgbClr val="C00000"/>
                </a:solidFill>
              </a:rPr>
              <a:t>Guide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Whatever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the problem, whether </a:t>
            </a:r>
            <a:r>
              <a:rPr sz="1950" b="0" spc="-10" dirty="0">
                <a:solidFill>
                  <a:srgbClr val="C00000"/>
                </a:solidFill>
                <a:latin typeface="Calibri"/>
                <a:cs typeface="Calibri"/>
              </a:rPr>
              <a:t>it’s yours </a:t>
            </a:r>
            <a:r>
              <a:rPr sz="1950" b="0" spc="5" dirty="0">
                <a:solidFill>
                  <a:srgbClr val="C00000"/>
                </a:solidFill>
                <a:latin typeface="Calibri"/>
                <a:cs typeface="Calibri"/>
              </a:rPr>
              <a:t>or a </a:t>
            </a:r>
            <a:r>
              <a:rPr sz="1950" b="0" spc="-15" dirty="0">
                <a:solidFill>
                  <a:srgbClr val="C00000"/>
                </a:solidFill>
                <a:latin typeface="Calibri"/>
                <a:cs typeface="Calibri"/>
              </a:rPr>
              <a:t>friend’s, </a:t>
            </a:r>
            <a:r>
              <a:rPr sz="1950" b="0" spc="5" dirty="0">
                <a:solidFill>
                  <a:srgbClr val="C00000"/>
                </a:solidFill>
                <a:latin typeface="Calibri"/>
                <a:cs typeface="Calibri"/>
              </a:rPr>
              <a:t>someone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is </a:t>
            </a: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there to</a:t>
            </a:r>
            <a:r>
              <a:rPr sz="1950" b="0" spc="1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help</a:t>
            </a:r>
            <a:endParaRPr sz="195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4" name="Google Shape;1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9724" y="6792964"/>
            <a:ext cx="1511300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4;p5"/>
          <p:cNvPicPr preferRelativeResize="0"/>
          <p:nvPr/>
        </p:nvPicPr>
        <p:blipFill rotWithShape="1">
          <a:blip r:embed="rId3">
            <a:alphaModFix/>
          </a:blip>
          <a:srcRect l="20565" r="16868"/>
          <a:stretch/>
        </p:blipFill>
        <p:spPr>
          <a:xfrm>
            <a:off x="9632059" y="6624689"/>
            <a:ext cx="709612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98" y="123825"/>
            <a:ext cx="1296552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650809"/>
              </p:ext>
            </p:extLst>
          </p:nvPr>
        </p:nvGraphicFramePr>
        <p:xfrm>
          <a:off x="622300" y="801842"/>
          <a:ext cx="8954769" cy="631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3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755">
                <a:tc>
                  <a:txBody>
                    <a:bodyPr/>
                    <a:lstStyle/>
                    <a:p>
                      <a:pPr marL="259715" marR="253365" indent="156845">
                        <a:lnSpc>
                          <a:spcPct val="116100"/>
                        </a:lnSpc>
                        <a:spcBef>
                          <a:spcPts val="229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 of 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09930" marR="702945" indent="263525">
                        <a:lnSpc>
                          <a:spcPct val="116399"/>
                        </a:lnSpc>
                        <a:spcBef>
                          <a:spcPts val="220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 support:  App,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sz="1400" b="1" spc="-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Self‐help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7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ADDICITION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DRUG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4E6127"/>
                          </a:solidFill>
                          <a:latin typeface="Calibri"/>
                          <a:cs typeface="Calibri"/>
                        </a:rPr>
                        <a:t>Frank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b="1" dirty="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Honest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info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0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drugs.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259715" indent="-470534">
                        <a:lnSpc>
                          <a:spcPct val="164100"/>
                        </a:lnSpc>
                        <a:spcBef>
                          <a:spcPts val="38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tps://www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.talkt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ofrank.com/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0300 123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6600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Addiction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Helper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7048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Free, confidential,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help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 anyone  affected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0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addiction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125730" indent="-605155">
                        <a:lnSpc>
                          <a:spcPct val="172300"/>
                        </a:lnSpc>
                        <a:spcBef>
                          <a:spcPts val="26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s://www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.add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ictionhelper.com/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0800 804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4755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Live chat, helpline,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professional</a:t>
                      </a:r>
                      <a:r>
                        <a:rPr sz="100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evolve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9850" algn="just">
                        <a:lnSpc>
                          <a:spcPct val="99400"/>
                        </a:lnSpc>
                        <a:spcBef>
                          <a:spcPts val="69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Providing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preventative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education,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early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intervention, counselling,  family support and training for  professionals in relation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abuse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former Legal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Highs,  especially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Volatile</a:t>
                      </a:r>
                      <a:r>
                        <a:rPr sz="10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Substances.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http://www.</a:t>
                      </a:r>
                      <a:r>
                        <a:rPr sz="1200" b="1" u="sng" spc="-2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 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evolvenorthwest.com/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000" b="1" spc="-15" dirty="0">
                          <a:latin typeface="Calibri"/>
                          <a:cs typeface="Calibri"/>
                        </a:rPr>
                        <a:t>Early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intervention, counselling, family</a:t>
                      </a:r>
                      <a:r>
                        <a:rPr sz="10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add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7112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One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UK's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leading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drug,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alcohol  and mental health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charities.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tps://w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.addaction.or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.uk/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Directory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 services,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advise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22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GRIEF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6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9215" algn="just">
                        <a:lnSpc>
                          <a:spcPct val="114300"/>
                        </a:lnSpc>
                        <a:spcBef>
                          <a:spcPts val="509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bereaved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children and their  families to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help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alleviate the pain  caused by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death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someone  close.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Our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services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free, funded  through the generosity of our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supporters.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99695" indent="-635000">
                        <a:lnSpc>
                          <a:spcPct val="230500"/>
                        </a:lnSpc>
                        <a:spcBef>
                          <a:spcPts val="70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tps://w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ww.g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riefencoun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te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r.org.uk/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0808 202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0111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 helpline, online counselling, family</a:t>
                      </a:r>
                      <a:r>
                        <a:rPr sz="100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8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Apart </a:t>
                      </a:r>
                      <a:r>
                        <a:rPr sz="1400" b="1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me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4295" marR="69850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App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game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designed to help you  cope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the death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a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loved</a:t>
                      </a:r>
                      <a:r>
                        <a:rPr sz="10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one.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https://apartofme.app/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Freely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available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iOS App </a:t>
                      </a:r>
                      <a:r>
                        <a:rPr sz="10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Store</a:t>
                      </a:r>
                      <a:r>
                        <a:rPr sz="1000" b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Google</a:t>
                      </a:r>
                      <a:r>
                        <a:rPr sz="1000" b="1" u="sng" spc="15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Play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698500" y="5838825"/>
            <a:ext cx="1145286" cy="1623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49301" y="157226"/>
            <a:ext cx="4585335" cy="662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C00000"/>
                </a:solidFill>
              </a:rPr>
              <a:t>Sixth </a:t>
            </a:r>
            <a:r>
              <a:rPr sz="2200" spc="-10" dirty="0">
                <a:solidFill>
                  <a:srgbClr val="C00000"/>
                </a:solidFill>
              </a:rPr>
              <a:t>Form </a:t>
            </a:r>
            <a:r>
              <a:rPr sz="2200" dirty="0">
                <a:solidFill>
                  <a:srgbClr val="C00000"/>
                </a:solidFill>
              </a:rPr>
              <a:t>Health and </a:t>
            </a:r>
            <a:r>
              <a:rPr sz="2200" spc="-10" dirty="0">
                <a:solidFill>
                  <a:srgbClr val="C00000"/>
                </a:solidFill>
              </a:rPr>
              <a:t>Wellbeing</a:t>
            </a:r>
            <a:r>
              <a:rPr sz="2200" spc="-30" dirty="0">
                <a:solidFill>
                  <a:srgbClr val="C00000"/>
                </a:solidFill>
              </a:rPr>
              <a:t> </a:t>
            </a:r>
            <a:r>
              <a:rPr sz="2200" spc="-5" dirty="0">
                <a:solidFill>
                  <a:srgbClr val="C00000"/>
                </a:solidFill>
              </a:rPr>
              <a:t>Guide</a:t>
            </a:r>
            <a:endParaRPr sz="2200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External</a:t>
            </a:r>
            <a:r>
              <a:rPr sz="1950" b="0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organisations</a:t>
            </a:r>
            <a:endParaRPr sz="195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63737"/>
              </p:ext>
            </p:extLst>
          </p:nvPr>
        </p:nvGraphicFramePr>
        <p:xfrm>
          <a:off x="865092" y="713568"/>
          <a:ext cx="8954769" cy="5980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4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6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3315">
                <a:tc>
                  <a:txBody>
                    <a:bodyPr/>
                    <a:lstStyle/>
                    <a:p>
                      <a:pPr marL="259715" marR="253365" indent="120650">
                        <a:lnSpc>
                          <a:spcPct val="116399"/>
                        </a:lnSpc>
                        <a:spcBef>
                          <a:spcPts val="280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Names of 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4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0720" marR="675005" indent="263525">
                        <a:lnSpc>
                          <a:spcPct val="116399"/>
                        </a:lnSpc>
                        <a:spcBef>
                          <a:spcPts val="280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 support:  App,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sz="1400" b="1" spc="-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Self‐help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1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ANONYMOUS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4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Childline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164465" marR="158750" indent="6350">
                        <a:lnSpc>
                          <a:spcPct val="114199"/>
                        </a:lnSpc>
                        <a:spcBef>
                          <a:spcPts val="795"/>
                        </a:spcBef>
                      </a:pPr>
                      <a:r>
                        <a:rPr sz="1000" b="1" spc="-30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can contact Childline about  anything.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Whatever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worry.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1390" marR="358140" indent="-596900">
                        <a:lnSpc>
                          <a:spcPct val="229999"/>
                        </a:lnSpc>
                        <a:spcBef>
                          <a:spcPts val="20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</a:t>
                      </a:r>
                      <a:r>
                        <a:rPr sz="1200" b="1" u="sng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w</a:t>
                      </a:r>
                      <a:r>
                        <a:rPr sz="1200" b="1" u="sng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7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.childline.o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r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g.uk/ 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1111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7175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Phone line, live chat, advice around bullying, abuse, body  image.,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school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solidFill>
                            <a:srgbClr val="FF32CC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400" b="1" spc="5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FF32CC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69215" algn="just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service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young people.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via online, social or our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free,  confidential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helpline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823594" marR="403860" indent="-414020">
                        <a:lnSpc>
                          <a:spcPct val="180900"/>
                        </a:lnSpc>
                        <a:spcBef>
                          <a:spcPts val="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https://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www.themix.org.uk/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0808 808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4994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Help you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take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challenge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you’re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facing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‐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from mental 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health to money to break‐ups to</a:t>
                      </a:r>
                      <a:r>
                        <a:rPr sz="100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drugs.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566420" marR="560705" algn="ctr">
                        <a:lnSpc>
                          <a:spcPct val="101099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Mee  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71120" algn="just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An App ‐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Safe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Social Media  Solution to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Teenage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Wellbeing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400050">
                        <a:lnSpc>
                          <a:spcPts val="760"/>
                        </a:lnSpc>
                        <a:spcBef>
                          <a:spcPts val="665"/>
                        </a:spcBef>
                        <a:tabLst>
                          <a:tab pos="2091055" algn="l"/>
                        </a:tabLst>
                      </a:pPr>
                      <a:r>
                        <a:rPr sz="1000" b="1" u="sng" dirty="0"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marL="399415">
                        <a:lnSpc>
                          <a:spcPts val="940"/>
                        </a:lnSpc>
                      </a:pP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4"/>
                        </a:rPr>
                        <a:t>s://www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.mee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4"/>
                        </a:rPr>
                        <a:t>two.co.uk/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0485" algn="just">
                        <a:lnSpc>
                          <a:spcPct val="99400"/>
                        </a:lnSpc>
                        <a:spcBef>
                          <a:spcPts val="14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moderated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app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provides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peer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support, expert help, inbuilt  educational resources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well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 app links to UK charities  and helplines.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neutral space for young people to  experiment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what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it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feels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to open up without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drawing attention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to themselves while positive feedback and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social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 builds confidence, increases wellbeing and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promotes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emotional</a:t>
                      </a:r>
                      <a:r>
                        <a:rPr sz="10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resilience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9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DEPRESSION, ANXIETY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SELF </a:t>
                      </a: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HARM 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RELATED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ISSUES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6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25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Ko</a:t>
                      </a:r>
                      <a:r>
                        <a:rPr sz="140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5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th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free, on‐line counselling</a:t>
                      </a:r>
                      <a:r>
                        <a:rPr sz="9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platform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b="1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s://www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.koo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th.com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1134745">
                        <a:lnSpc>
                          <a:spcPct val="100000"/>
                        </a:lnSpc>
                        <a:tabLst>
                          <a:tab pos="1021715" algn="l"/>
                        </a:tabLst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Online chat: with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qualified counsellor 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Monday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Friday	12pm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10pm 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Saturday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Sunday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6pm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900" b="1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10pm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53984"/>
              </p:ext>
            </p:extLst>
          </p:nvPr>
        </p:nvGraphicFramePr>
        <p:xfrm>
          <a:off x="927100" y="885825"/>
          <a:ext cx="8954770" cy="5368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2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3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87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Organisation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support: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App,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sz="14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Self‐help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6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25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MENTAL </a:t>
                      </a:r>
                      <a:r>
                        <a:rPr sz="125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endParaRPr sz="12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5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Mind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4930" marR="70485">
                        <a:lnSpc>
                          <a:spcPct val="114199"/>
                        </a:lnSpc>
                        <a:spcBef>
                          <a:spcPts val="520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Advise and support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around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 health and national</a:t>
                      </a:r>
                      <a:r>
                        <a:rPr sz="9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campaigning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tps://www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.m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ind.or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g.uk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/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74930" marR="69215" algn="just">
                        <a:lnSpc>
                          <a:spcPct val="114199"/>
                        </a:lnSpc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provide </a:t>
                      </a:r>
                      <a:r>
                        <a:rPr sz="95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advice and support</a:t>
                      </a:r>
                      <a:r>
                        <a:rPr sz="95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to empower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anyone 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experiencing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health problem. </a:t>
                      </a:r>
                      <a:r>
                        <a:rPr sz="950" spc="-3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campaign</a:t>
                      </a:r>
                      <a:r>
                        <a:rPr sz="95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to  improve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services,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raise awareness and promote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understanding. </a:t>
                      </a:r>
                      <a:r>
                        <a:rPr sz="950" b="1" spc="-3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won't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give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up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until everyone experiencing 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health problem gets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support and</a:t>
                      </a:r>
                      <a:r>
                        <a:rPr sz="95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respect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.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69850" indent="27305" algn="just">
                        <a:lnSpc>
                          <a:spcPct val="99300"/>
                        </a:lnSpc>
                        <a:spcBef>
                          <a:spcPts val="430"/>
                        </a:spcBef>
                      </a:pP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registered charity which helps  people who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suffer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from Panic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Attacks,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Phobias,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Obsessive  Compulsive Disorders and other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related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anxiety</a:t>
                      </a:r>
                      <a:r>
                        <a:rPr sz="9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disorders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8185" marR="184785" indent="-527050">
                        <a:lnSpc>
                          <a:spcPct val="115999"/>
                        </a:lnSpc>
                      </a:pPr>
                      <a:r>
                        <a:rPr sz="125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</a:t>
                      </a:r>
                      <a:r>
                        <a:rPr sz="125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tps://ww</a:t>
                      </a:r>
                      <a:r>
                        <a:rPr sz="1250" b="1" u="sng" spc="-8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w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.nopanic.o</a:t>
                      </a:r>
                      <a:r>
                        <a:rPr sz="125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r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g.uk/ </a:t>
                      </a:r>
                      <a:r>
                        <a:rPr sz="12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latin typeface="Calibri"/>
                          <a:cs typeface="Calibri"/>
                        </a:rPr>
                        <a:t>0330 6061174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Helpline, support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groups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and resources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.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6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25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BODY </a:t>
                      </a:r>
                      <a:r>
                        <a:rPr sz="125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IMAGE/EATING</a:t>
                      </a:r>
                      <a:r>
                        <a:rPr sz="12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DISORDERS</a:t>
                      </a:r>
                      <a:endParaRPr sz="12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9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Beat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50" spc="-20" dirty="0">
                          <a:latin typeface="Calibri"/>
                          <a:cs typeface="Calibri"/>
                        </a:rPr>
                        <a:t>UK’s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leading Eating disorder</a:t>
                      </a:r>
                      <a:r>
                        <a:rPr sz="9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charity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105" marR="70485" algn="ctr">
                        <a:lnSpc>
                          <a:spcPct val="117100"/>
                        </a:lnSpc>
                        <a:spcBef>
                          <a:spcPts val="790"/>
                        </a:spcBef>
                      </a:pP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tps://ww</a:t>
                      </a:r>
                      <a:r>
                        <a:rPr sz="1200" b="1" u="sng" spc="-7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.be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diso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s. </a:t>
                      </a:r>
                      <a:r>
                        <a:rPr sz="120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org.uk/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 algn="ctr">
                        <a:lnSpc>
                          <a:spcPct val="100000"/>
                        </a:lnSpc>
                      </a:pPr>
                      <a:r>
                        <a:rPr sz="1250" b="1" dirty="0">
                          <a:latin typeface="Calibri"/>
                          <a:cs typeface="Calibri"/>
                        </a:rPr>
                        <a:t>0808 801 0711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4930" marR="6921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Supporting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through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advice, awareness, helplines, and support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groups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842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additional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External Support Agencies</a:t>
                      </a:r>
                      <a:r>
                        <a:rPr sz="14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http://amywinehousefoundation.org/our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‐work/find‐help/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384300" y="3248025"/>
            <a:ext cx="573024" cy="1150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804</Words>
  <Application>Microsoft Office PowerPoint</Application>
  <PresentationFormat>Custom</PresentationFormat>
  <Paragraphs>237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Times New Roman</vt:lpstr>
      <vt:lpstr>Office Theme</vt:lpstr>
      <vt:lpstr>Sixth Form Health and Wellbeing Guide Whatever the problem, whether it’s yours or a friend’s, someone is there to help</vt:lpstr>
      <vt:lpstr>Sixth Form Health and Wellbeing Guide External organisations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UPDATED Health and Wellbeing.pptx</dc:title>
  <dc:creator>Marks</dc:creator>
  <cp:lastModifiedBy>David Wragg</cp:lastModifiedBy>
  <cp:revision>4</cp:revision>
  <dcterms:created xsi:type="dcterms:W3CDTF">2021-03-19T08:11:00Z</dcterms:created>
  <dcterms:modified xsi:type="dcterms:W3CDTF">2021-03-19T08:36:53Z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2021-03-19T00:00:00Z</vt:filetime>
  </property>
</Properties>
</file>