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0693400" cy="7562850"/>
  <p:notesSz cx="106934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216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75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75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75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53623" y="426973"/>
            <a:ext cx="8186153" cy="916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75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88752" y="1620348"/>
            <a:ext cx="9315894" cy="49161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dictionhelper.com/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://www.talktofrank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riefencounter.org.uk/" TargetMode="External"/><Relationship Id="rId5" Type="http://schemas.openxmlformats.org/officeDocument/2006/relationships/hyperlink" Target="http://www.addaction.org.uk/" TargetMode="External"/><Relationship Id="rId4" Type="http://schemas.openxmlformats.org/officeDocument/2006/relationships/hyperlink" Target="http://www.evolvenorthwest.com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mix.org.uk/" TargetMode="External"/><Relationship Id="rId2" Type="http://schemas.openxmlformats.org/officeDocument/2006/relationships/hyperlink" Target="http://www.childline.org.uk/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http://www.kooth.com/" TargetMode="External"/><Relationship Id="rId4" Type="http://schemas.openxmlformats.org/officeDocument/2006/relationships/hyperlink" Target="http://www.meetwo.co.uk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panic.org.uk/" TargetMode="External"/><Relationship Id="rId2" Type="http://schemas.openxmlformats.org/officeDocument/2006/relationships/hyperlink" Target="http://www.mind.org.uk/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png"/><Relationship Id="rId4" Type="http://schemas.openxmlformats.org/officeDocument/2006/relationships/hyperlink" Target="http://amywinehousefoundation.org/ou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183046"/>
              </p:ext>
            </p:extLst>
          </p:nvPr>
        </p:nvGraphicFramePr>
        <p:xfrm>
          <a:off x="865092" y="1620348"/>
          <a:ext cx="9121773" cy="49676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31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3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10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36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71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243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07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850" b="1" spc="1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What?</a:t>
                      </a:r>
                      <a:endParaRPr sz="1850" dirty="0">
                        <a:solidFill>
                          <a:srgbClr val="C0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850" b="1" spc="2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Who?</a:t>
                      </a:r>
                      <a:endParaRPr sz="1850" dirty="0">
                        <a:solidFill>
                          <a:srgbClr val="C0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850" b="1" spc="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Why?</a:t>
                      </a:r>
                      <a:endParaRPr sz="1850" dirty="0">
                        <a:solidFill>
                          <a:srgbClr val="C0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850" b="1" spc="2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When?</a:t>
                      </a:r>
                      <a:endParaRPr sz="1850" dirty="0">
                        <a:solidFill>
                          <a:srgbClr val="C0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2729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850" b="1" spc="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Where?</a:t>
                      </a:r>
                      <a:endParaRPr sz="1850" dirty="0">
                        <a:solidFill>
                          <a:srgbClr val="C0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850" b="1" spc="2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How?</a:t>
                      </a:r>
                      <a:endParaRPr sz="1850" dirty="0">
                        <a:solidFill>
                          <a:srgbClr val="C0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33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solidFill>
                          <a:srgbClr val="C00000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00" dirty="0">
                        <a:solidFill>
                          <a:srgbClr val="C00000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School</a:t>
                      </a:r>
                      <a:r>
                        <a:rPr sz="1100" b="1" spc="-2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GB" sz="1100" b="1" spc="-5" dirty="0" smtClean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Wellbeing Coordinator</a:t>
                      </a:r>
                      <a:endParaRPr sz="1100" dirty="0">
                        <a:solidFill>
                          <a:srgbClr val="C0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spc="-5" dirty="0" err="1">
                          <a:latin typeface="Calibri"/>
                          <a:cs typeface="Calibri"/>
                        </a:rPr>
                        <a:t>Mrs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GB" sz="1100" b="1" dirty="0" err="1" smtClean="0">
                          <a:latin typeface="Calibri"/>
                          <a:cs typeface="Calibri"/>
                        </a:rPr>
                        <a:t>Yianni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6364" marR="12128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A 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few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examples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of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what</a:t>
                      </a:r>
                      <a:r>
                        <a:rPr sz="1100" b="1" spc="-1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you  can talk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about: </a:t>
                      </a:r>
                      <a:r>
                        <a:rPr sz="1100" b="1" spc="-15" dirty="0">
                          <a:latin typeface="Calibri"/>
                          <a:cs typeface="Calibri"/>
                        </a:rPr>
                        <a:t>Anxiety, 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depression, </a:t>
                      </a:r>
                      <a:r>
                        <a:rPr sz="1100" b="1" spc="-15" dirty="0">
                          <a:latin typeface="Calibri"/>
                          <a:cs typeface="Calibri"/>
                        </a:rPr>
                        <a:t>grief,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identity</a:t>
                      </a:r>
                      <a:r>
                        <a:rPr sz="1100" b="1" spc="-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or 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confidence</a:t>
                      </a:r>
                      <a:r>
                        <a:rPr sz="1100" b="1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issues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869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324485" marR="318770" indent="444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Mond</a:t>
                      </a:r>
                      <a:r>
                        <a:rPr sz="1100" b="1" spc="-2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‐  </a:t>
                      </a:r>
                      <a:r>
                        <a:rPr lang="en-GB" sz="1100" b="1" dirty="0" smtClean="0">
                          <a:latin typeface="Calibri"/>
                          <a:cs typeface="Calibri"/>
                        </a:rPr>
                        <a:t>Friday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448309" marR="129539" indent="-313690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lang="en-GB" sz="1100" b="1" spc="-5" dirty="0" smtClean="0">
                          <a:latin typeface="Calibri"/>
                          <a:cs typeface="Calibri"/>
                        </a:rPr>
                        <a:t>Wellbeing</a:t>
                      </a:r>
                      <a:r>
                        <a:rPr lang="en-GB" sz="1100" b="1" spc="-5" baseline="0" dirty="0" smtClean="0">
                          <a:latin typeface="Calibri"/>
                          <a:cs typeface="Calibri"/>
                        </a:rPr>
                        <a:t> Office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172720" marR="165735" indent="635"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Speak 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the Sixth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Form  </a:t>
                      </a:r>
                      <a:r>
                        <a:rPr sz="1100" b="1" spc="-25" dirty="0">
                          <a:latin typeface="Calibri"/>
                          <a:cs typeface="Calibri"/>
                        </a:rPr>
                        <a:t>Team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or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self 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refer</a:t>
                      </a:r>
                      <a:r>
                        <a:rPr sz="1100" b="1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directly  </a:t>
                      </a:r>
                      <a:r>
                        <a:rPr lang="en-GB" sz="1100" b="1" spc="-5" dirty="0" smtClean="0">
                          <a:latin typeface="Calibri"/>
                          <a:cs typeface="Calibri"/>
                        </a:rPr>
                        <a:t>via email or in person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410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50" dirty="0">
                        <a:solidFill>
                          <a:srgbClr val="C00000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293370" marR="180340" indent="-106045" algn="ctr">
                        <a:lnSpc>
                          <a:spcPct val="114999"/>
                        </a:lnSpc>
                      </a:pPr>
                      <a:r>
                        <a:rPr sz="1100" b="1" dirty="0" smtClean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Sixth</a:t>
                      </a:r>
                      <a:r>
                        <a:rPr sz="1100" b="1" spc="-60" dirty="0" smtClean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 smtClean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Form</a:t>
                      </a:r>
                      <a:r>
                        <a:rPr lang="en-GB" sz="1100" b="1" spc="-5" baseline="0" dirty="0" smtClean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GB" sz="1100" b="1" spc="-5" dirty="0" smtClean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Safeguarding Lead</a:t>
                      </a:r>
                      <a:endParaRPr sz="1100" dirty="0">
                        <a:solidFill>
                          <a:srgbClr val="C0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100" b="1" dirty="0" smtClean="0">
                          <a:latin typeface="Calibri"/>
                          <a:cs typeface="Calibri"/>
                        </a:rPr>
                        <a:t>Mr </a:t>
                      </a:r>
                      <a:r>
                        <a:rPr lang="en-GB" sz="1100" b="1" dirty="0" err="1" smtClean="0">
                          <a:latin typeface="Calibri"/>
                          <a:cs typeface="Calibri"/>
                        </a:rPr>
                        <a:t>Berkkun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6364" marR="12128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en-GB" sz="1100" b="1" dirty="0" smtClean="0">
                          <a:latin typeface="Calibri"/>
                          <a:cs typeface="Calibri"/>
                        </a:rPr>
                        <a:t>Any concerns</a:t>
                      </a:r>
                      <a:r>
                        <a:rPr lang="en-GB" sz="1100" b="1" baseline="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 smtClean="0">
                          <a:latin typeface="Calibri"/>
                          <a:cs typeface="Calibri"/>
                        </a:rPr>
                        <a:t>about</a:t>
                      </a:r>
                      <a:r>
                        <a:rPr lang="en-GB" sz="1100" b="1" baseline="0" dirty="0" smtClean="0">
                          <a:latin typeface="Calibri"/>
                          <a:cs typeface="Calibri"/>
                        </a:rPr>
                        <a:t> any topics relating to safeguarding about yourself or others.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869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100" b="1" spc="-15" dirty="0" smtClean="0">
                          <a:latin typeface="Calibri"/>
                          <a:cs typeface="Calibri"/>
                        </a:rPr>
                        <a:t>All Week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448309" marR="129539" indent="-313690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lang="en-GB" sz="1100" b="1" spc="-5" dirty="0" smtClean="0">
                          <a:latin typeface="Calibri"/>
                          <a:cs typeface="Calibri"/>
                        </a:rPr>
                        <a:t>Sixth Form Office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755650" marR="216535" indent="-534035" algn="ctr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dirty="0" smtClean="0">
                          <a:latin typeface="Calibri"/>
                          <a:cs typeface="Calibri"/>
                        </a:rPr>
                        <a:t>Speak</a:t>
                      </a:r>
                      <a:r>
                        <a:rPr lang="en-GB" sz="1100" b="1" dirty="0" smtClean="0">
                          <a:latin typeface="Calibri"/>
                          <a:cs typeface="Calibri"/>
                        </a:rPr>
                        <a:t> or email Mr</a:t>
                      </a:r>
                      <a:r>
                        <a:rPr lang="en-GB" sz="1100" b="1" baseline="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GB" sz="1100" b="1" dirty="0" err="1" smtClean="0">
                          <a:latin typeface="Calibri"/>
                          <a:cs typeface="Calibri"/>
                        </a:rPr>
                        <a:t>Berkkun</a:t>
                      </a:r>
                      <a:r>
                        <a:rPr lang="en-GB" sz="1100" b="1" baseline="0" dirty="0" smtClean="0">
                          <a:latin typeface="Calibri"/>
                          <a:cs typeface="Calibri"/>
                        </a:rPr>
                        <a:t> directly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33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solidFill>
                          <a:srgbClr val="C00000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00" dirty="0">
                        <a:solidFill>
                          <a:srgbClr val="C00000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en-GB" sz="1100" b="1" spc="-5" dirty="0" smtClean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Form Tutors</a:t>
                      </a:r>
                      <a:endParaRPr sz="1100" dirty="0">
                        <a:solidFill>
                          <a:srgbClr val="C0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en-GB" sz="1100" b="1" dirty="0" smtClean="0">
                          <a:latin typeface="Calibri"/>
                          <a:cs typeface="Calibri"/>
                        </a:rPr>
                        <a:t>Various – Across Year</a:t>
                      </a:r>
                      <a:r>
                        <a:rPr lang="en-GB" sz="1100" b="1" baseline="0" dirty="0" smtClean="0">
                          <a:latin typeface="Calibri"/>
                          <a:cs typeface="Calibri"/>
                        </a:rPr>
                        <a:t> 12 and 13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710" marR="86995" indent="-1270" algn="ctr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1100" b="1" spc="-10" dirty="0">
                          <a:latin typeface="Calibri"/>
                          <a:cs typeface="Calibri"/>
                        </a:rPr>
                        <a:t>Work/ life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balance, 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organisation,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managing</a:t>
                      </a:r>
                      <a:r>
                        <a:rPr sz="1100" b="1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15" dirty="0">
                          <a:latin typeface="Calibri"/>
                          <a:cs typeface="Calibri"/>
                        </a:rPr>
                        <a:t>exam 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stress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and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general 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life 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coaching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863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324485" marR="318770" indent="444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Mond</a:t>
                      </a:r>
                      <a:r>
                        <a:rPr sz="1100" b="1" spc="-2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‐  </a:t>
                      </a:r>
                      <a:r>
                        <a:rPr lang="en-GB" sz="1100" b="1" dirty="0" smtClean="0">
                          <a:latin typeface="Calibri"/>
                          <a:cs typeface="Calibri"/>
                        </a:rPr>
                        <a:t>Friday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270510" marR="263525" indent="15430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spc="-10" dirty="0" smtClean="0">
                          <a:latin typeface="Calibri"/>
                          <a:cs typeface="Calibri"/>
                        </a:rPr>
                        <a:t>Various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755650" marR="216535" indent="-53403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Speak 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the Sixth</a:t>
                      </a:r>
                      <a:r>
                        <a:rPr sz="1100" b="1" spc="-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Form  </a:t>
                      </a:r>
                      <a:r>
                        <a:rPr sz="1100" b="1" spc="-25" dirty="0">
                          <a:latin typeface="Calibri"/>
                          <a:cs typeface="Calibri"/>
                        </a:rPr>
                        <a:t>Team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57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solidFill>
                          <a:srgbClr val="C00000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lang="en-GB" sz="1100" b="1" dirty="0" smtClean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UCAS</a:t>
                      </a:r>
                      <a:r>
                        <a:rPr lang="en-GB" sz="1100" b="1" baseline="0" dirty="0" smtClean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and Careers Advisor</a:t>
                      </a:r>
                      <a:endParaRPr sz="1100" dirty="0">
                        <a:solidFill>
                          <a:srgbClr val="C0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1100" b="1" dirty="0" smtClean="0">
                          <a:latin typeface="Calibri"/>
                          <a:cs typeface="Calibri"/>
                        </a:rPr>
                        <a:t>M</a:t>
                      </a:r>
                      <a:r>
                        <a:rPr lang="en-GB" sz="1100" b="1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lang="en-GB" sz="1100" b="1" baseline="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GB" sz="1100" b="1" baseline="0" dirty="0" err="1" smtClean="0">
                          <a:latin typeface="Calibri"/>
                          <a:cs typeface="Calibri"/>
                        </a:rPr>
                        <a:t>Latib</a:t>
                      </a:r>
                      <a:r>
                        <a:rPr lang="en-GB" sz="1100" b="1" baseline="0" dirty="0" smtClean="0">
                          <a:latin typeface="Calibri"/>
                          <a:cs typeface="Calibri"/>
                        </a:rPr>
                        <a:t> Ali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 marR="74930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en-GB" sz="1100" b="1" spc="-5" dirty="0" smtClean="0">
                          <a:latin typeface="Calibri"/>
                          <a:cs typeface="Calibri"/>
                        </a:rPr>
                        <a:t>UCAS, Apprenticeships, Interview</a:t>
                      </a:r>
                      <a:r>
                        <a:rPr sz="1100" b="1" spc="-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skills, </a:t>
                      </a:r>
                      <a:r>
                        <a:rPr lang="en-GB" sz="1100" b="1" spc="-5" dirty="0" smtClean="0">
                          <a:latin typeface="Calibri"/>
                          <a:cs typeface="Calibri"/>
                        </a:rPr>
                        <a:t>CV</a:t>
                      </a:r>
                      <a:r>
                        <a:rPr sz="1100" b="1" spc="-5" dirty="0" smtClean="0">
                          <a:latin typeface="Calibri"/>
                          <a:cs typeface="Calibri"/>
                        </a:rPr>
                        <a:t>  development</a:t>
                      </a:r>
                      <a:r>
                        <a:rPr sz="1100" b="1" dirty="0" smtClean="0">
                          <a:latin typeface="Calibri"/>
                          <a:cs typeface="Calibri"/>
                        </a:rPr>
                        <a:t>, 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general </a:t>
                      </a:r>
                      <a:r>
                        <a:rPr lang="en-GB" sz="1100" b="1" spc="-10" dirty="0" smtClean="0">
                          <a:latin typeface="Calibri"/>
                          <a:cs typeface="Calibri"/>
                        </a:rPr>
                        <a:t>career</a:t>
                      </a:r>
                      <a:r>
                        <a:rPr sz="1100" b="1" spc="-4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coaching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869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4485" marR="318770" indent="444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100" b="1" dirty="0" smtClean="0">
                          <a:latin typeface="Calibri"/>
                          <a:cs typeface="Calibri"/>
                        </a:rPr>
                        <a:t>Mond</a:t>
                      </a:r>
                      <a:r>
                        <a:rPr sz="1100" b="1" spc="-25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b="1" spc="-5" dirty="0" smtClean="0">
                          <a:latin typeface="Calibri"/>
                          <a:cs typeface="Calibri"/>
                        </a:rPr>
                        <a:t>y</a:t>
                      </a:r>
                      <a:r>
                        <a:rPr sz="1100" b="1" dirty="0" smtClean="0">
                          <a:latin typeface="Calibri"/>
                          <a:cs typeface="Calibri"/>
                        </a:rPr>
                        <a:t>‐</a:t>
                      </a:r>
                      <a:r>
                        <a:rPr lang="en-GB" sz="1100" b="1" dirty="0" smtClean="0">
                          <a:latin typeface="Calibri"/>
                          <a:cs typeface="Calibri"/>
                        </a:rPr>
                        <a:t>Wednesday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869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50" dirty="0" smtClean="0">
                        <a:latin typeface="Times New Roman"/>
                        <a:cs typeface="Times New Roman"/>
                      </a:endParaRPr>
                    </a:p>
                    <a:p>
                      <a:pPr marL="448309" marR="129539" indent="-313690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lang="en-GB" sz="1100" b="1" spc="-5" dirty="0" smtClean="0">
                          <a:latin typeface="+mn-lt"/>
                          <a:cs typeface="Calibri"/>
                        </a:rPr>
                        <a:t>Sixth Form Office</a:t>
                      </a:r>
                      <a:endParaRPr lang="en-GB" sz="1100" dirty="0">
                        <a:latin typeface="+mn-lt"/>
                        <a:cs typeface="Calibri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755650" marR="216535" indent="-533400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Speak 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the Sixth</a:t>
                      </a:r>
                      <a:r>
                        <a:rPr sz="1100" b="1" spc="-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Form  </a:t>
                      </a:r>
                      <a:r>
                        <a:rPr sz="1100" b="1" spc="-25" dirty="0">
                          <a:latin typeface="Calibri"/>
                          <a:cs typeface="Calibri"/>
                        </a:rPr>
                        <a:t>Team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28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rgbClr val="C00000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100" b="1" dirty="0" smtClean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Welfare Officer</a:t>
                      </a:r>
                      <a:endParaRPr sz="1100" dirty="0">
                        <a:solidFill>
                          <a:srgbClr val="C0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100" b="1" dirty="0" smtClean="0">
                          <a:latin typeface="Calibri"/>
                          <a:cs typeface="Calibri"/>
                        </a:rPr>
                        <a:t>Mrs Brooks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2095" marR="246379" indent="635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Medical emergencies</a:t>
                      </a:r>
                      <a:r>
                        <a:rPr sz="1100" b="1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or  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general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health</a:t>
                      </a:r>
                      <a:r>
                        <a:rPr sz="1100" b="1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concerns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193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All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 week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8309" marR="233045" indent="-210820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Medical</a:t>
                      </a:r>
                      <a:r>
                        <a:rPr sz="1100" b="1" spc="-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 smtClean="0">
                          <a:latin typeface="Calibri"/>
                          <a:cs typeface="Calibri"/>
                        </a:rPr>
                        <a:t>room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1193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8615" marR="100330" indent="-242570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Pop in 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the Medical</a:t>
                      </a:r>
                      <a:r>
                        <a:rPr sz="1100" b="1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Room  </a:t>
                      </a:r>
                      <a:r>
                        <a:rPr lang="en-GB" sz="1100" b="1" spc="-5" dirty="0" smtClean="0">
                          <a:latin typeface="Calibri"/>
                          <a:cs typeface="Calibri"/>
                        </a:rPr>
                        <a:t>near</a:t>
                      </a:r>
                      <a:r>
                        <a:rPr sz="1100" b="1" spc="-3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Reception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1193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57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solidFill>
                          <a:srgbClr val="C00000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lang="en-GB" sz="1100" b="1" spc="-5" dirty="0" smtClean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Enfield School-based Health</a:t>
                      </a:r>
                      <a:r>
                        <a:rPr lang="en-GB" sz="1100" b="1" spc="-5" baseline="0" dirty="0" smtClean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Services</a:t>
                      </a:r>
                      <a:endParaRPr sz="1100" dirty="0">
                        <a:solidFill>
                          <a:srgbClr val="C0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lang="en-GB" sz="1100" b="1" dirty="0" smtClean="0">
                          <a:latin typeface="Calibri"/>
                          <a:cs typeface="Calibri"/>
                        </a:rPr>
                        <a:t>Enfield Community Nurses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125" marR="105410" indent="-190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External support 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for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more  sensitive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health or</a:t>
                      </a:r>
                      <a:r>
                        <a:rPr sz="1100" b="1" spc="-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wellbeing 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concerns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869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lang="en-GB" sz="1100" b="1" dirty="0" smtClean="0">
                          <a:latin typeface="Calibri"/>
                          <a:cs typeface="Calibri"/>
                        </a:rPr>
                        <a:t>Daily 0900-1330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448309" marR="233045" indent="-210820">
                        <a:lnSpc>
                          <a:spcPct val="100000"/>
                        </a:lnSpc>
                      </a:pPr>
                      <a:r>
                        <a:rPr lang="en-GB" sz="1100" b="1" dirty="0" smtClean="0">
                          <a:latin typeface="+mn-lt"/>
                          <a:cs typeface="Calibri"/>
                        </a:rPr>
                        <a:t>020 8702 6184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870" marR="9715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en-GB" sz="1100" b="1" dirty="0" smtClean="0">
                          <a:latin typeface="+mn-lt"/>
                          <a:cs typeface="Calibri"/>
                        </a:rPr>
                        <a:t>email beh-tr.CedarSN@nhs.net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869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03650" y="378694"/>
            <a:ext cx="8186153" cy="91630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30"/>
              </a:spcBef>
            </a:pPr>
            <a:r>
              <a:rPr spc="10" dirty="0">
                <a:solidFill>
                  <a:srgbClr val="C00000"/>
                </a:solidFill>
              </a:rPr>
              <a:t>Sixth </a:t>
            </a:r>
            <a:r>
              <a:rPr dirty="0">
                <a:solidFill>
                  <a:srgbClr val="C00000"/>
                </a:solidFill>
              </a:rPr>
              <a:t>Form </a:t>
            </a:r>
            <a:r>
              <a:rPr spc="5" dirty="0">
                <a:solidFill>
                  <a:srgbClr val="C00000"/>
                </a:solidFill>
              </a:rPr>
              <a:t>Health </a:t>
            </a:r>
            <a:r>
              <a:rPr spc="15" dirty="0">
                <a:solidFill>
                  <a:srgbClr val="C00000"/>
                </a:solidFill>
              </a:rPr>
              <a:t>and </a:t>
            </a:r>
            <a:r>
              <a:rPr spc="-5" dirty="0">
                <a:solidFill>
                  <a:srgbClr val="C00000"/>
                </a:solidFill>
              </a:rPr>
              <a:t>Wellbeing</a:t>
            </a:r>
            <a:r>
              <a:rPr spc="-95" dirty="0">
                <a:solidFill>
                  <a:srgbClr val="C00000"/>
                </a:solidFill>
              </a:rPr>
              <a:t> </a:t>
            </a:r>
            <a:r>
              <a:rPr spc="5" dirty="0">
                <a:solidFill>
                  <a:srgbClr val="C00000"/>
                </a:solidFill>
              </a:rPr>
              <a:t>Guide</a:t>
            </a:r>
          </a:p>
          <a:p>
            <a:pPr algn="ctr">
              <a:lnSpc>
                <a:spcPct val="100000"/>
              </a:lnSpc>
              <a:spcBef>
                <a:spcPts val="135"/>
              </a:spcBef>
            </a:pPr>
            <a:r>
              <a:rPr sz="1950" b="0" spc="-5" dirty="0">
                <a:solidFill>
                  <a:srgbClr val="C00000"/>
                </a:solidFill>
                <a:latin typeface="Calibri"/>
                <a:cs typeface="Calibri"/>
              </a:rPr>
              <a:t>Whatever </a:t>
            </a:r>
            <a:r>
              <a:rPr sz="1950" b="0" dirty="0">
                <a:solidFill>
                  <a:srgbClr val="C00000"/>
                </a:solidFill>
                <a:latin typeface="Calibri"/>
                <a:cs typeface="Calibri"/>
              </a:rPr>
              <a:t>the problem, whether </a:t>
            </a:r>
            <a:r>
              <a:rPr sz="1950" b="0" spc="-10" dirty="0">
                <a:solidFill>
                  <a:srgbClr val="C00000"/>
                </a:solidFill>
                <a:latin typeface="Calibri"/>
                <a:cs typeface="Calibri"/>
              </a:rPr>
              <a:t>it’s yours </a:t>
            </a:r>
            <a:r>
              <a:rPr sz="1950" b="0" spc="5" dirty="0">
                <a:solidFill>
                  <a:srgbClr val="C00000"/>
                </a:solidFill>
                <a:latin typeface="Calibri"/>
                <a:cs typeface="Calibri"/>
              </a:rPr>
              <a:t>or a </a:t>
            </a:r>
            <a:r>
              <a:rPr sz="1950" b="0" spc="-15" dirty="0">
                <a:solidFill>
                  <a:srgbClr val="C00000"/>
                </a:solidFill>
                <a:latin typeface="Calibri"/>
                <a:cs typeface="Calibri"/>
              </a:rPr>
              <a:t>friend’s, </a:t>
            </a:r>
            <a:r>
              <a:rPr sz="1950" b="0" spc="5" dirty="0">
                <a:solidFill>
                  <a:srgbClr val="C00000"/>
                </a:solidFill>
                <a:latin typeface="Calibri"/>
                <a:cs typeface="Calibri"/>
              </a:rPr>
              <a:t>someone </a:t>
            </a:r>
            <a:r>
              <a:rPr sz="1950" b="0" dirty="0">
                <a:solidFill>
                  <a:srgbClr val="C00000"/>
                </a:solidFill>
                <a:latin typeface="Calibri"/>
                <a:cs typeface="Calibri"/>
              </a:rPr>
              <a:t>is </a:t>
            </a:r>
            <a:r>
              <a:rPr sz="1950" b="0" spc="-5" dirty="0">
                <a:solidFill>
                  <a:srgbClr val="C00000"/>
                </a:solidFill>
                <a:latin typeface="Calibri"/>
                <a:cs typeface="Calibri"/>
              </a:rPr>
              <a:t>there to</a:t>
            </a:r>
            <a:r>
              <a:rPr sz="1950" b="0" spc="15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950" b="0" dirty="0">
                <a:solidFill>
                  <a:srgbClr val="C00000"/>
                </a:solidFill>
                <a:latin typeface="Calibri"/>
                <a:cs typeface="Calibri"/>
              </a:rPr>
              <a:t>help</a:t>
            </a:r>
            <a:endParaRPr sz="1950" dirty="0">
              <a:solidFill>
                <a:srgbClr val="C00000"/>
              </a:solidFill>
              <a:latin typeface="Calibri"/>
              <a:cs typeface="Calibri"/>
            </a:endParaRPr>
          </a:p>
        </p:txBody>
      </p:sp>
      <p:pic>
        <p:nvPicPr>
          <p:cNvPr id="4" name="Google Shape;13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99724" y="6792964"/>
            <a:ext cx="1511300" cy="631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14;p5"/>
          <p:cNvPicPr preferRelativeResize="0"/>
          <p:nvPr/>
        </p:nvPicPr>
        <p:blipFill rotWithShape="1">
          <a:blip r:embed="rId3">
            <a:alphaModFix/>
          </a:blip>
          <a:srcRect l="20565" r="16868"/>
          <a:stretch/>
        </p:blipFill>
        <p:spPr>
          <a:xfrm>
            <a:off x="9632059" y="6624689"/>
            <a:ext cx="709612" cy="800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15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7098" y="123825"/>
            <a:ext cx="1296552" cy="137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9650809"/>
              </p:ext>
            </p:extLst>
          </p:nvPr>
        </p:nvGraphicFramePr>
        <p:xfrm>
          <a:off x="622300" y="801842"/>
          <a:ext cx="8954769" cy="6310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738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37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34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737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27755">
                <a:tc>
                  <a:txBody>
                    <a:bodyPr/>
                    <a:lstStyle/>
                    <a:p>
                      <a:pPr marL="259715" marR="253365" indent="156845">
                        <a:lnSpc>
                          <a:spcPct val="116100"/>
                        </a:lnSpc>
                        <a:spcBef>
                          <a:spcPts val="229"/>
                        </a:spcBef>
                      </a:pPr>
                      <a:r>
                        <a:rPr sz="1400" b="1" spc="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Name of  </a:t>
                      </a:r>
                      <a:r>
                        <a:rPr sz="1400" b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400" b="1" spc="-2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spc="-2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g</a:t>
                      </a:r>
                      <a:r>
                        <a:rPr sz="1400" b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an</a:t>
                      </a:r>
                      <a:r>
                        <a:rPr sz="1400" b="1" spc="-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400" b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400" b="1" spc="-1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400" b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spc="-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400" b="1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400" b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n</a:t>
                      </a:r>
                      <a:endParaRPr sz="1400" dirty="0">
                        <a:solidFill>
                          <a:srgbClr val="C0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50" dirty="0">
                        <a:solidFill>
                          <a:srgbClr val="C00000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277495">
                        <a:lnSpc>
                          <a:spcPct val="100000"/>
                        </a:lnSpc>
                      </a:pPr>
                      <a:r>
                        <a:rPr sz="1400" b="1" spc="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How </a:t>
                      </a:r>
                      <a:r>
                        <a:rPr sz="1400" b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they</a:t>
                      </a:r>
                      <a:r>
                        <a:rPr sz="1400" b="1" spc="-3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support?</a:t>
                      </a:r>
                      <a:endParaRPr sz="1400" dirty="0">
                        <a:solidFill>
                          <a:srgbClr val="C0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50" dirty="0">
                        <a:solidFill>
                          <a:srgbClr val="C00000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Website/</a:t>
                      </a:r>
                      <a:r>
                        <a:rPr sz="1400" b="1" spc="-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helpline</a:t>
                      </a:r>
                      <a:endParaRPr sz="1400" dirty="0">
                        <a:solidFill>
                          <a:srgbClr val="C0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09930" marR="702945" indent="263525">
                        <a:lnSpc>
                          <a:spcPct val="116399"/>
                        </a:lnSpc>
                        <a:spcBef>
                          <a:spcPts val="220"/>
                        </a:spcBef>
                      </a:pPr>
                      <a:r>
                        <a:rPr sz="1400" b="1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Type </a:t>
                      </a:r>
                      <a:r>
                        <a:rPr sz="1400" b="1" spc="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of support:  App, </a:t>
                      </a:r>
                      <a:r>
                        <a:rPr sz="1400" b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Helpline,</a:t>
                      </a:r>
                      <a:r>
                        <a:rPr sz="1400" b="1" spc="-5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Self‐help</a:t>
                      </a:r>
                      <a:endParaRPr sz="1400" dirty="0">
                        <a:solidFill>
                          <a:srgbClr val="C0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175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400" b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ADDICITION </a:t>
                      </a:r>
                      <a:r>
                        <a:rPr sz="1400" b="1" spc="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AND DRUG</a:t>
                      </a:r>
                      <a:r>
                        <a:rPr sz="1400" b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EDUCATION</a:t>
                      </a:r>
                      <a:endParaRPr sz="1400" dirty="0">
                        <a:solidFill>
                          <a:srgbClr val="C0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52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75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4E6127"/>
                          </a:solidFill>
                          <a:latin typeface="Calibri"/>
                          <a:cs typeface="Calibri"/>
                        </a:rPr>
                        <a:t>Frank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b="1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00" b="1" dirty="0">
                        <a:latin typeface="Times New Roman"/>
                        <a:cs typeface="Times New Roman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Honest </a:t>
                      </a:r>
                      <a:r>
                        <a:rPr sz="1000" b="1" spc="-15" dirty="0">
                          <a:latin typeface="Calibri"/>
                          <a:cs typeface="Calibri"/>
                        </a:rPr>
                        <a:t>info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about</a:t>
                      </a:r>
                      <a:r>
                        <a:rPr sz="1000" b="1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drugs.</a:t>
                      </a:r>
                      <a:endParaRPr sz="1000" b="1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7870" marR="259715" indent="-470534">
                        <a:lnSpc>
                          <a:spcPct val="164100"/>
                        </a:lnSpc>
                        <a:spcBef>
                          <a:spcPts val="385"/>
                        </a:spcBef>
                      </a:pPr>
                      <a:r>
                        <a:rPr sz="1200" b="1" u="sng" spc="-10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libri"/>
                          <a:cs typeface="Calibri"/>
                        </a:rPr>
                        <a:t>ht</a:t>
                      </a:r>
                      <a:r>
                        <a:rPr sz="1200" b="1" u="sng" spc="-10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libri"/>
                          <a:cs typeface="Calibri"/>
                          <a:hlinkClick r:id="rId2"/>
                        </a:rPr>
                        <a:t>tps://www</a:t>
                      </a:r>
                      <a:r>
                        <a:rPr sz="1200" b="1" u="sng" spc="-10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libri"/>
                          <a:cs typeface="Calibri"/>
                        </a:rPr>
                        <a:t>.talkt</a:t>
                      </a:r>
                      <a:r>
                        <a:rPr sz="1200" b="1" u="sng" spc="-10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libri"/>
                          <a:cs typeface="Calibri"/>
                          <a:hlinkClick r:id="rId2"/>
                        </a:rPr>
                        <a:t>ofrank.com/ </a:t>
                      </a:r>
                      <a:r>
                        <a:rPr sz="1200" b="1" spc="-10" dirty="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0300 123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6600</a:t>
                      </a:r>
                      <a:endParaRPr sz="1200" b="1" dirty="0">
                        <a:latin typeface="Calibri"/>
                        <a:cs typeface="Calibri"/>
                      </a:endParaRPr>
                    </a:p>
                  </a:txBody>
                  <a:tcPr marL="0" marR="0" marT="488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33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90"/>
                        </a:spcBef>
                      </a:pPr>
                      <a:r>
                        <a:rPr sz="14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Addiction</a:t>
                      </a:r>
                      <a:r>
                        <a:rPr sz="1400" b="1" spc="-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Helper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51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b="1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800" b="1">
                        <a:latin typeface="Times New Roman"/>
                        <a:cs typeface="Times New Roman"/>
                      </a:endParaRPr>
                    </a:p>
                    <a:p>
                      <a:pPr marL="74295" marR="70485">
                        <a:lnSpc>
                          <a:spcPct val="100000"/>
                        </a:lnSpc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Free, confidential,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help </a:t>
                      </a:r>
                      <a:r>
                        <a:rPr sz="1000" b="1" spc="-15" dirty="0">
                          <a:latin typeface="Calibri"/>
                          <a:cs typeface="Calibri"/>
                        </a:rPr>
                        <a:t>for anyone  affected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by</a:t>
                      </a:r>
                      <a:r>
                        <a:rPr sz="1000" b="1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addiction</a:t>
                      </a:r>
                      <a:endParaRPr sz="1000" b="1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7870" marR="125730" indent="-605155">
                        <a:lnSpc>
                          <a:spcPct val="172300"/>
                        </a:lnSpc>
                        <a:spcBef>
                          <a:spcPts val="265"/>
                        </a:spcBef>
                      </a:pPr>
                      <a:r>
                        <a:rPr sz="1200" b="1" u="sng" spc="-10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libri"/>
                          <a:cs typeface="Calibri"/>
                        </a:rPr>
                        <a:t>http</a:t>
                      </a:r>
                      <a:r>
                        <a:rPr sz="1200" b="1" u="sng" spc="-10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libri"/>
                          <a:cs typeface="Calibri"/>
                          <a:hlinkClick r:id="rId3"/>
                        </a:rPr>
                        <a:t>s://www</a:t>
                      </a:r>
                      <a:r>
                        <a:rPr sz="1200" b="1" u="sng" spc="-10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libri"/>
                          <a:cs typeface="Calibri"/>
                        </a:rPr>
                        <a:t>.add</a:t>
                      </a:r>
                      <a:r>
                        <a:rPr sz="1200" b="1" u="sng" spc="-10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libri"/>
                          <a:cs typeface="Calibri"/>
                          <a:hlinkClick r:id="rId3"/>
                        </a:rPr>
                        <a:t>ictionhelper.com/ </a:t>
                      </a:r>
                      <a:r>
                        <a:rPr sz="1200" b="1" spc="-10" dirty="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0800 804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4755</a:t>
                      </a:r>
                      <a:endParaRPr sz="1200" b="1" dirty="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b="1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00" b="1" dirty="0">
                        <a:latin typeface="Times New Roman"/>
                        <a:cs typeface="Times New Roman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Live chat, helpline, </a:t>
                      </a:r>
                      <a:r>
                        <a:rPr sz="1000" b="1" spc="-15" dirty="0">
                          <a:latin typeface="Calibri"/>
                          <a:cs typeface="Calibri"/>
                        </a:rPr>
                        <a:t>professional</a:t>
                      </a:r>
                      <a:r>
                        <a:rPr sz="1000" b="1" spc="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support</a:t>
                      </a:r>
                      <a:endParaRPr sz="1000" b="1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033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55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evolve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4295" marR="69850" algn="just">
                        <a:lnSpc>
                          <a:spcPct val="99400"/>
                        </a:lnSpc>
                        <a:spcBef>
                          <a:spcPts val="695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Providing </a:t>
                      </a:r>
                      <a:r>
                        <a:rPr sz="1000" b="1" spc="-15" dirty="0">
                          <a:latin typeface="Calibri"/>
                          <a:cs typeface="Calibri"/>
                        </a:rPr>
                        <a:t>preventative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education, 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early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intervention, counselling,  family support and training for  professionals in relation </a:t>
                      </a:r>
                      <a:r>
                        <a:rPr sz="1000" b="1" spc="-15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the 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abuse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of </a:t>
                      </a:r>
                      <a:r>
                        <a:rPr sz="1000" b="1" spc="-15" dirty="0">
                          <a:latin typeface="Calibri"/>
                          <a:cs typeface="Calibri"/>
                        </a:rPr>
                        <a:t>former Legal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Highs,  especially </a:t>
                      </a:r>
                      <a:r>
                        <a:rPr sz="1000" b="1" spc="-15" dirty="0">
                          <a:latin typeface="Calibri"/>
                          <a:cs typeface="Calibri"/>
                        </a:rPr>
                        <a:t>Volatile</a:t>
                      </a:r>
                      <a:r>
                        <a:rPr sz="1000" b="1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Substances.</a:t>
                      </a:r>
                      <a:endParaRPr sz="1000" b="1">
                        <a:latin typeface="Calibri"/>
                        <a:cs typeface="Calibri"/>
                      </a:endParaRPr>
                    </a:p>
                  </a:txBody>
                  <a:tcPr marL="0" marR="0" marT="882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b="1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b="1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 b="1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u="sng" spc="-10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libri"/>
                          <a:cs typeface="Calibri"/>
                          <a:hlinkClick r:id="rId4"/>
                        </a:rPr>
                        <a:t>http://www.</a:t>
                      </a:r>
                      <a:r>
                        <a:rPr sz="1200" b="1" u="sng" spc="-20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libri"/>
                          <a:cs typeface="Calibri"/>
                          <a:hlinkClick r:id="rId4"/>
                        </a:rPr>
                        <a:t> </a:t>
                      </a:r>
                      <a:r>
                        <a:rPr sz="1200" b="1" u="sng" spc="-10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libri"/>
                          <a:cs typeface="Calibri"/>
                          <a:hlinkClick r:id="rId4"/>
                        </a:rPr>
                        <a:t>evolvenorthwest.com/</a:t>
                      </a:r>
                      <a:endParaRPr sz="1200" b="1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b="1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 b="1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 b="1" dirty="0">
                        <a:latin typeface="Times New Roman"/>
                        <a:cs typeface="Times New Roman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000" b="1" spc="-15" dirty="0">
                          <a:latin typeface="Calibri"/>
                          <a:cs typeface="Calibri"/>
                        </a:rPr>
                        <a:t>Early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intervention, counselling, family</a:t>
                      </a:r>
                      <a:r>
                        <a:rPr sz="1000" b="1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support</a:t>
                      </a:r>
                      <a:endParaRPr sz="1000" b="1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368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60"/>
                        </a:spcBef>
                      </a:pPr>
                      <a:r>
                        <a:rPr sz="1400" b="1" spc="5" dirty="0">
                          <a:solidFill>
                            <a:srgbClr val="FFC000"/>
                          </a:solidFill>
                          <a:latin typeface="Calibri"/>
                          <a:cs typeface="Calibri"/>
                        </a:rPr>
                        <a:t>add</a:t>
                      </a:r>
                      <a:r>
                        <a:rPr sz="14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action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34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4295" marR="71120">
                        <a:lnSpc>
                          <a:spcPct val="100000"/>
                        </a:lnSpc>
                        <a:spcBef>
                          <a:spcPts val="775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One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of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the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UK's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leading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drug,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alcohol  and mental health</a:t>
                      </a:r>
                      <a:r>
                        <a:rPr sz="10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charities.</a:t>
                      </a:r>
                      <a:endParaRPr sz="1000" b="1">
                        <a:latin typeface="Calibri"/>
                        <a:cs typeface="Calibri"/>
                      </a:endParaRPr>
                    </a:p>
                  </a:txBody>
                  <a:tcPr marL="0" marR="0" marT="984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b="1" u="sng" spc="-10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libri"/>
                          <a:cs typeface="Calibri"/>
                        </a:rPr>
                        <a:t>ht</a:t>
                      </a:r>
                      <a:r>
                        <a:rPr sz="1200" b="1" u="sng" spc="-10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libri"/>
                          <a:cs typeface="Calibri"/>
                          <a:hlinkClick r:id="rId5"/>
                        </a:rPr>
                        <a:t>tps://w</a:t>
                      </a:r>
                      <a:r>
                        <a:rPr sz="1200" b="1" u="sng" spc="-10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libri"/>
                          <a:cs typeface="Calibri"/>
                        </a:rPr>
                        <a:t>ww</a:t>
                      </a:r>
                      <a:r>
                        <a:rPr sz="1200" b="1" u="sng" spc="-10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libri"/>
                          <a:cs typeface="Calibri"/>
                          <a:hlinkClick r:id="rId5"/>
                        </a:rPr>
                        <a:t>.addaction.or</a:t>
                      </a:r>
                      <a:r>
                        <a:rPr sz="1200" b="1" u="sng" spc="-10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libri"/>
                          <a:cs typeface="Calibri"/>
                        </a:rPr>
                        <a:t>g</a:t>
                      </a:r>
                      <a:r>
                        <a:rPr sz="1200" b="1" u="sng" spc="-10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libri"/>
                          <a:cs typeface="Calibri"/>
                          <a:hlinkClick r:id="rId5"/>
                        </a:rPr>
                        <a:t>.uk/</a:t>
                      </a:r>
                      <a:endParaRPr sz="1200" b="1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00" b="1" dirty="0">
                        <a:latin typeface="Times New Roman"/>
                        <a:cs typeface="Times New Roman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Directory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of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support services,</a:t>
                      </a:r>
                      <a:r>
                        <a:rPr sz="1000" b="1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advise</a:t>
                      </a:r>
                      <a:endParaRPr sz="1000" b="1" dirty="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0228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b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GRIEF</a:t>
                      </a:r>
                      <a:endParaRPr sz="1400" dirty="0">
                        <a:solidFill>
                          <a:srgbClr val="C0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864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4295" marR="69215" algn="just">
                        <a:lnSpc>
                          <a:spcPct val="114300"/>
                        </a:lnSpc>
                        <a:spcBef>
                          <a:spcPts val="509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Support </a:t>
                      </a:r>
                      <a:r>
                        <a:rPr sz="1000" b="1" spc="-15" dirty="0">
                          <a:latin typeface="Calibri"/>
                          <a:cs typeface="Calibri"/>
                        </a:rPr>
                        <a:t>bereaved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children and their  families to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help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alleviate the pain  caused by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the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death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of someone  close.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Our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services </a:t>
                      </a:r>
                      <a:r>
                        <a:rPr sz="1000" b="1" spc="-15" dirty="0">
                          <a:latin typeface="Calibri"/>
                          <a:cs typeface="Calibri"/>
                        </a:rPr>
                        <a:t>are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free, funded  through the generosity of our  </a:t>
                      </a:r>
                      <a:r>
                        <a:rPr sz="1000" b="1" spc="-15" dirty="0">
                          <a:latin typeface="Calibri"/>
                          <a:cs typeface="Calibri"/>
                        </a:rPr>
                        <a:t>supporters.</a:t>
                      </a:r>
                      <a:endParaRPr sz="1000" b="1" dirty="0">
                        <a:latin typeface="Calibri"/>
                        <a:cs typeface="Calibri"/>
                      </a:endParaRPr>
                    </a:p>
                  </a:txBody>
                  <a:tcPr marL="0" marR="0" marT="6476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7870" marR="99695" indent="-635000">
                        <a:lnSpc>
                          <a:spcPct val="230500"/>
                        </a:lnSpc>
                        <a:spcBef>
                          <a:spcPts val="705"/>
                        </a:spcBef>
                      </a:pPr>
                      <a:r>
                        <a:rPr sz="1200" b="1" u="sng" spc="-10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libri"/>
                          <a:cs typeface="Calibri"/>
                        </a:rPr>
                        <a:t>ht</a:t>
                      </a:r>
                      <a:r>
                        <a:rPr sz="1200" b="1" u="sng" spc="-10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libri"/>
                          <a:cs typeface="Calibri"/>
                          <a:hlinkClick r:id="rId6"/>
                        </a:rPr>
                        <a:t>tps://w</a:t>
                      </a:r>
                      <a:r>
                        <a:rPr sz="1200" b="1" u="sng" spc="-10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libri"/>
                          <a:cs typeface="Calibri"/>
                        </a:rPr>
                        <a:t>ww.g</a:t>
                      </a:r>
                      <a:r>
                        <a:rPr sz="1200" b="1" u="sng" spc="-10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libri"/>
                          <a:cs typeface="Calibri"/>
                          <a:hlinkClick r:id="rId6"/>
                        </a:rPr>
                        <a:t>riefencoun</a:t>
                      </a:r>
                      <a:r>
                        <a:rPr sz="1200" b="1" u="sng" spc="-10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libri"/>
                          <a:cs typeface="Calibri"/>
                        </a:rPr>
                        <a:t>te</a:t>
                      </a:r>
                      <a:r>
                        <a:rPr sz="1200" b="1" u="sng" spc="-10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libri"/>
                          <a:cs typeface="Calibri"/>
                          <a:hlinkClick r:id="rId6"/>
                        </a:rPr>
                        <a:t>r.org.uk/ </a:t>
                      </a:r>
                      <a:r>
                        <a:rPr sz="1200" b="1" spc="-10" dirty="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0808 202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0111</a:t>
                      </a:r>
                      <a:endParaRPr sz="1200" b="1" dirty="0">
                        <a:latin typeface="Calibri"/>
                        <a:cs typeface="Calibri"/>
                      </a:endParaRPr>
                    </a:p>
                  </a:txBody>
                  <a:tcPr marL="0" marR="0" marT="895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b="1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 b="1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 b="1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00" b="1" dirty="0">
                        <a:latin typeface="Times New Roman"/>
                        <a:cs typeface="Times New Roman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Free helpline, online counselling, family</a:t>
                      </a:r>
                      <a:r>
                        <a:rPr sz="1000" b="1" spc="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support</a:t>
                      </a:r>
                      <a:endParaRPr sz="1000" b="1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187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5" dirty="0">
                          <a:latin typeface="Calibri"/>
                          <a:cs typeface="Calibri"/>
                        </a:rPr>
                        <a:t>Apart </a:t>
                      </a:r>
                      <a:r>
                        <a:rPr sz="1400" b="1" i="1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1400" b="1" i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5" dirty="0">
                          <a:latin typeface="Calibri"/>
                          <a:cs typeface="Calibri"/>
                        </a:rPr>
                        <a:t>me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  <a:p>
                      <a:pPr marL="74295" marR="69850">
                        <a:lnSpc>
                          <a:spcPct val="103200"/>
                        </a:lnSpc>
                        <a:spcBef>
                          <a:spcPts val="5"/>
                        </a:spcBef>
                      </a:pPr>
                      <a:r>
                        <a:rPr sz="1000" b="1" spc="-5" dirty="0">
                          <a:latin typeface="Calibri"/>
                          <a:cs typeface="Calibri"/>
                        </a:rPr>
                        <a:t>An </a:t>
                      </a:r>
                      <a:r>
                        <a:rPr sz="1000" b="1" i="1" spc="-5" dirty="0">
                          <a:latin typeface="Calibri"/>
                          <a:cs typeface="Calibri"/>
                        </a:rPr>
                        <a:t>App </a:t>
                      </a:r>
                      <a:r>
                        <a:rPr sz="1000" b="1" spc="-15" dirty="0">
                          <a:latin typeface="Calibri"/>
                          <a:cs typeface="Calibri"/>
                        </a:rPr>
                        <a:t>game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designed to help you  cope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with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the death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of a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loved</a:t>
                      </a:r>
                      <a:r>
                        <a:rPr sz="1000" b="1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one.</a:t>
                      </a:r>
                      <a:endParaRPr sz="1000" b="1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sz="1200" b="1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libri"/>
                          <a:cs typeface="Calibri"/>
                        </a:rPr>
                        <a:t>https://apartofme.app/</a:t>
                      </a:r>
                      <a:endParaRPr sz="1200" b="1">
                        <a:latin typeface="Calibri"/>
                        <a:cs typeface="Calibri"/>
                      </a:endParaRPr>
                    </a:p>
                  </a:txBody>
                  <a:tcPr marL="0" marR="0" marT="1206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b="1" dirty="0">
                        <a:latin typeface="Times New Roman"/>
                        <a:cs typeface="Times New Roman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  <a:spcBef>
                          <a:spcPts val="775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Freely </a:t>
                      </a:r>
                      <a:r>
                        <a:rPr sz="1000" b="1" spc="-15" dirty="0">
                          <a:latin typeface="Calibri"/>
                          <a:cs typeface="Calibri"/>
                        </a:rPr>
                        <a:t>available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in </a:t>
                      </a:r>
                      <a:r>
                        <a:rPr sz="1000" b="1" u="sng" spc="-10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libri"/>
                          <a:cs typeface="Calibri"/>
                        </a:rPr>
                        <a:t>iOS App </a:t>
                      </a:r>
                      <a:r>
                        <a:rPr sz="1000" b="1" u="sng" spc="-1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libri"/>
                          <a:cs typeface="Calibri"/>
                        </a:rPr>
                        <a:t>Store</a:t>
                      </a:r>
                      <a:r>
                        <a:rPr sz="1000" b="1" spc="-15" dirty="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and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on </a:t>
                      </a:r>
                      <a:r>
                        <a:rPr sz="1000" b="1" u="sng" spc="-10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libri"/>
                          <a:cs typeface="Calibri"/>
                        </a:rPr>
                        <a:t>Google</a:t>
                      </a:r>
                      <a:r>
                        <a:rPr sz="1000" b="1" u="sng" spc="15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u="sng" spc="-10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libri"/>
                          <a:cs typeface="Calibri"/>
                        </a:rPr>
                        <a:t>Play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.</a:t>
                      </a:r>
                      <a:endParaRPr sz="1000" b="1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698500" y="5838825"/>
            <a:ext cx="1145286" cy="16230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249301" y="157226"/>
            <a:ext cx="4585335" cy="6623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200" dirty="0">
                <a:solidFill>
                  <a:srgbClr val="C00000"/>
                </a:solidFill>
              </a:rPr>
              <a:t>Sixth </a:t>
            </a:r>
            <a:r>
              <a:rPr sz="2200" spc="-10" dirty="0">
                <a:solidFill>
                  <a:srgbClr val="C00000"/>
                </a:solidFill>
              </a:rPr>
              <a:t>Form </a:t>
            </a:r>
            <a:r>
              <a:rPr sz="2200" dirty="0">
                <a:solidFill>
                  <a:srgbClr val="C00000"/>
                </a:solidFill>
              </a:rPr>
              <a:t>Health and </a:t>
            </a:r>
            <a:r>
              <a:rPr sz="2200" spc="-10" dirty="0">
                <a:solidFill>
                  <a:srgbClr val="C00000"/>
                </a:solidFill>
              </a:rPr>
              <a:t>Wellbeing</a:t>
            </a:r>
            <a:r>
              <a:rPr sz="2200" spc="-30" dirty="0">
                <a:solidFill>
                  <a:srgbClr val="C00000"/>
                </a:solidFill>
              </a:rPr>
              <a:t> </a:t>
            </a:r>
            <a:r>
              <a:rPr sz="2200" spc="-5" dirty="0">
                <a:solidFill>
                  <a:srgbClr val="C00000"/>
                </a:solidFill>
              </a:rPr>
              <a:t>Guide</a:t>
            </a:r>
            <a:endParaRPr sz="2200" dirty="0">
              <a:solidFill>
                <a:srgbClr val="C00000"/>
              </a:solidFill>
            </a:endParaRPr>
          </a:p>
          <a:p>
            <a:pPr algn="ctr">
              <a:lnSpc>
                <a:spcPct val="100000"/>
              </a:lnSpc>
              <a:spcBef>
                <a:spcPts val="30"/>
              </a:spcBef>
            </a:pPr>
            <a:r>
              <a:rPr sz="1950" b="0" dirty="0">
                <a:solidFill>
                  <a:srgbClr val="C00000"/>
                </a:solidFill>
                <a:latin typeface="Calibri"/>
                <a:cs typeface="Calibri"/>
              </a:rPr>
              <a:t>External</a:t>
            </a:r>
            <a:r>
              <a:rPr sz="1950" b="0" spc="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950" b="0" spc="-5" dirty="0">
                <a:solidFill>
                  <a:srgbClr val="C00000"/>
                </a:solidFill>
                <a:latin typeface="Calibri"/>
                <a:cs typeface="Calibri"/>
              </a:rPr>
              <a:t>organisations</a:t>
            </a:r>
            <a:endParaRPr sz="1950" dirty="0">
              <a:solidFill>
                <a:srgbClr val="C00000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6663737"/>
              </p:ext>
            </p:extLst>
          </p:nvPr>
        </p:nvGraphicFramePr>
        <p:xfrm>
          <a:off x="865092" y="713568"/>
          <a:ext cx="8954769" cy="598093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738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0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4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165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3315">
                <a:tc>
                  <a:txBody>
                    <a:bodyPr/>
                    <a:lstStyle/>
                    <a:p>
                      <a:pPr marL="259715" marR="253365" indent="120650">
                        <a:lnSpc>
                          <a:spcPct val="116399"/>
                        </a:lnSpc>
                        <a:spcBef>
                          <a:spcPts val="280"/>
                        </a:spcBef>
                      </a:pPr>
                      <a:r>
                        <a:rPr sz="1400" b="1" spc="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Names of  </a:t>
                      </a:r>
                      <a:r>
                        <a:rPr sz="1400" b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400" b="1" spc="-2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spc="-2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g</a:t>
                      </a:r>
                      <a:r>
                        <a:rPr sz="1400" b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an</a:t>
                      </a:r>
                      <a:r>
                        <a:rPr sz="1400" b="1" spc="-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400" b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400" b="1" spc="-1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400" b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spc="-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400" b="1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400" b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n</a:t>
                      </a:r>
                      <a:endParaRPr sz="1400" dirty="0">
                        <a:solidFill>
                          <a:srgbClr val="C0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300" dirty="0">
                        <a:solidFill>
                          <a:srgbClr val="C00000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b="1" spc="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How </a:t>
                      </a:r>
                      <a:r>
                        <a:rPr sz="1400" b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they</a:t>
                      </a:r>
                      <a:r>
                        <a:rPr sz="1400" b="1" spc="-4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Support?</a:t>
                      </a:r>
                      <a:endParaRPr sz="1400" dirty="0">
                        <a:solidFill>
                          <a:srgbClr val="C0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300" dirty="0">
                        <a:solidFill>
                          <a:srgbClr val="C00000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b="1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Website/Helpline</a:t>
                      </a:r>
                      <a:endParaRPr sz="1400" dirty="0">
                        <a:solidFill>
                          <a:srgbClr val="C0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80720" marR="675005" indent="263525">
                        <a:lnSpc>
                          <a:spcPct val="116399"/>
                        </a:lnSpc>
                        <a:spcBef>
                          <a:spcPts val="280"/>
                        </a:spcBef>
                      </a:pPr>
                      <a:r>
                        <a:rPr sz="1400" b="1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Type </a:t>
                      </a:r>
                      <a:r>
                        <a:rPr sz="1400" b="1" spc="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of support:  App, </a:t>
                      </a:r>
                      <a:r>
                        <a:rPr sz="1400" b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Helpline,</a:t>
                      </a:r>
                      <a:r>
                        <a:rPr sz="1400" b="1" spc="-5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Self‐help</a:t>
                      </a:r>
                      <a:endParaRPr sz="1400" dirty="0">
                        <a:solidFill>
                          <a:srgbClr val="C0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139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1400" b="1" spc="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ANONYMOUS </a:t>
                      </a:r>
                      <a:r>
                        <a:rPr sz="1400" b="1" spc="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AND </a:t>
                      </a:r>
                      <a:r>
                        <a:rPr sz="1400" b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GENERAL </a:t>
                      </a:r>
                      <a:r>
                        <a:rPr sz="1400" b="1" spc="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SUPPORT</a:t>
                      </a:r>
                      <a:endParaRPr sz="1400" dirty="0">
                        <a:solidFill>
                          <a:srgbClr val="C0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628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42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75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Childline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b="1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 b="1" dirty="0">
                        <a:latin typeface="Times New Roman"/>
                        <a:cs typeface="Times New Roman"/>
                      </a:endParaRPr>
                    </a:p>
                    <a:p>
                      <a:pPr marL="164465" marR="158750" indent="6350">
                        <a:lnSpc>
                          <a:spcPct val="114199"/>
                        </a:lnSpc>
                        <a:spcBef>
                          <a:spcPts val="795"/>
                        </a:spcBef>
                      </a:pPr>
                      <a:r>
                        <a:rPr sz="1000" b="1" spc="-30" dirty="0">
                          <a:latin typeface="Calibri"/>
                          <a:cs typeface="Calibri"/>
                        </a:rPr>
                        <a:t>You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can contact Childline about  anything. </a:t>
                      </a:r>
                      <a:r>
                        <a:rPr sz="1000" b="1" spc="-15" dirty="0">
                          <a:latin typeface="Calibri"/>
                          <a:cs typeface="Calibri"/>
                        </a:rPr>
                        <a:t>Whatever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your</a:t>
                      </a:r>
                      <a:r>
                        <a:rPr sz="10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5" dirty="0">
                          <a:latin typeface="Calibri"/>
                          <a:cs typeface="Calibri"/>
                        </a:rPr>
                        <a:t>worry.</a:t>
                      </a:r>
                      <a:endParaRPr sz="1000" b="1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61390" marR="358140" indent="-596900">
                        <a:lnSpc>
                          <a:spcPct val="229999"/>
                        </a:lnSpc>
                        <a:spcBef>
                          <a:spcPts val="20"/>
                        </a:spcBef>
                      </a:pPr>
                      <a:r>
                        <a:rPr sz="1200" b="1" u="sng" spc="-10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libri"/>
                          <a:cs typeface="Calibri"/>
                        </a:rPr>
                        <a:t>h</a:t>
                      </a:r>
                      <a:r>
                        <a:rPr sz="1200" b="1" u="sng" spc="-1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libri"/>
                          <a:cs typeface="Calibri"/>
                        </a:rPr>
                        <a:t>t</a:t>
                      </a:r>
                      <a:r>
                        <a:rPr sz="1200" b="1" u="sng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libri"/>
                          <a:cs typeface="Calibri"/>
                          <a:hlinkClick r:id="rId2"/>
                        </a:rPr>
                        <a:t>tps://</a:t>
                      </a:r>
                      <a:r>
                        <a:rPr sz="1200" b="1" u="sng" spc="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libri"/>
                          <a:cs typeface="Calibri"/>
                          <a:hlinkClick r:id="rId2"/>
                        </a:rPr>
                        <a:t>w</a:t>
                      </a:r>
                      <a:r>
                        <a:rPr sz="1200" b="1" u="sng" spc="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libri"/>
                          <a:cs typeface="Calibri"/>
                        </a:rPr>
                        <a:t>w</a:t>
                      </a:r>
                      <a:r>
                        <a:rPr sz="1200" b="1" u="sng" spc="-7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libri"/>
                          <a:cs typeface="Calibri"/>
                        </a:rPr>
                        <a:t>w</a:t>
                      </a:r>
                      <a:r>
                        <a:rPr sz="1200" b="1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libri"/>
                          <a:cs typeface="Calibri"/>
                          <a:hlinkClick r:id="rId2"/>
                        </a:rPr>
                        <a:t>.childline.o</a:t>
                      </a:r>
                      <a:r>
                        <a:rPr sz="1200" b="1" u="sng" spc="-1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libri"/>
                          <a:cs typeface="Calibri"/>
                          <a:hlinkClick r:id="rId2"/>
                        </a:rPr>
                        <a:t>r</a:t>
                      </a:r>
                      <a:r>
                        <a:rPr sz="1200" b="1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libri"/>
                          <a:cs typeface="Calibri"/>
                          <a:hlinkClick r:id="rId2"/>
                        </a:rPr>
                        <a:t>g.uk/ </a:t>
                      </a:r>
                      <a:r>
                        <a:rPr sz="1200" b="1" spc="-5" dirty="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0800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1111</a:t>
                      </a:r>
                      <a:endParaRPr sz="1200" b="1" dirty="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b="1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 b="1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 b="1" dirty="0">
                        <a:latin typeface="Times New Roman"/>
                        <a:cs typeface="Times New Roman"/>
                      </a:endParaRPr>
                    </a:p>
                    <a:p>
                      <a:pPr marL="74295" marR="71755">
                        <a:lnSpc>
                          <a:spcPct val="100000"/>
                        </a:lnSpc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Phone line, live chat, advice around bullying, abuse, body  image.,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school</a:t>
                      </a:r>
                      <a:endParaRPr sz="1000" b="1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67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5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b="1" spc="5" dirty="0">
                          <a:solidFill>
                            <a:srgbClr val="FFC000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spc="5" dirty="0">
                          <a:solidFill>
                            <a:srgbClr val="FF32CC"/>
                          </a:solidFill>
                          <a:latin typeface="Calibri"/>
                          <a:cs typeface="Calibri"/>
                        </a:rPr>
                        <a:t>H</a:t>
                      </a:r>
                      <a:r>
                        <a:rPr sz="1400" b="1" spc="5" dirty="0">
                          <a:solidFill>
                            <a:srgbClr val="326599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spc="-10" dirty="0">
                          <a:solidFill>
                            <a:srgbClr val="32659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5" dirty="0">
                          <a:solidFill>
                            <a:srgbClr val="FF32CC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sz="1400" b="1" spc="5" dirty="0">
                          <a:solidFill>
                            <a:srgbClr val="FFC000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400" b="1" spc="5" dirty="0">
                          <a:solidFill>
                            <a:srgbClr val="326599"/>
                          </a:solidFill>
                          <a:latin typeface="Calibri"/>
                          <a:cs typeface="Calibri"/>
                        </a:rPr>
                        <a:t>X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b="1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 b="1">
                        <a:latin typeface="Times New Roman"/>
                        <a:cs typeface="Times New Roman"/>
                      </a:endParaRPr>
                    </a:p>
                    <a:p>
                      <a:pPr marL="74295" marR="69215" algn="just">
                        <a:lnSpc>
                          <a:spcPct val="100000"/>
                        </a:lnSpc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Support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service </a:t>
                      </a:r>
                      <a:r>
                        <a:rPr sz="1000" b="1" spc="-15" dirty="0">
                          <a:latin typeface="Calibri"/>
                          <a:cs typeface="Calibri"/>
                        </a:rPr>
                        <a:t>for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young people. 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via online, social or our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free,  confidential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helpline</a:t>
                      </a:r>
                      <a:endParaRPr sz="1000" b="1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  <a:p>
                      <a:pPr marL="823594" marR="403860" indent="-414020">
                        <a:lnSpc>
                          <a:spcPct val="180900"/>
                        </a:lnSpc>
                        <a:spcBef>
                          <a:spcPts val="5"/>
                        </a:spcBef>
                      </a:pPr>
                      <a:r>
                        <a:rPr sz="1200" b="1" u="sng" spc="-10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libri"/>
                          <a:cs typeface="Calibri"/>
                        </a:rPr>
                        <a:t>https://</a:t>
                      </a:r>
                      <a:r>
                        <a:rPr sz="1200" b="1" u="sng" spc="-10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libri"/>
                          <a:cs typeface="Calibri"/>
                          <a:hlinkClick r:id="rId3"/>
                        </a:rPr>
                        <a:t>www.themix.org.uk/ </a:t>
                      </a:r>
                      <a:r>
                        <a:rPr sz="1200" b="1" spc="-10" dirty="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0808 808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4994</a:t>
                      </a:r>
                      <a:endParaRPr sz="1200" b="1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b="1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 b="1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00" b="1" dirty="0">
                        <a:latin typeface="Times New Roman"/>
                        <a:cs typeface="Times New Roman"/>
                      </a:endParaRPr>
                    </a:p>
                    <a:p>
                      <a:pPr marL="74295" marR="7112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Help you </a:t>
                      </a:r>
                      <a:r>
                        <a:rPr sz="1000" b="1" spc="-15" dirty="0">
                          <a:latin typeface="Calibri"/>
                          <a:cs typeface="Calibri"/>
                        </a:rPr>
                        <a:t>take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on </a:t>
                      </a:r>
                      <a:r>
                        <a:rPr sz="1000" b="1" spc="-15" dirty="0">
                          <a:latin typeface="Calibri"/>
                          <a:cs typeface="Calibri"/>
                        </a:rPr>
                        <a:t>any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challenge </a:t>
                      </a:r>
                      <a:r>
                        <a:rPr sz="1000" b="1" spc="-15" dirty="0">
                          <a:latin typeface="Calibri"/>
                          <a:cs typeface="Calibri"/>
                        </a:rPr>
                        <a:t>you’re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facing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‐ </a:t>
                      </a:r>
                      <a:r>
                        <a:rPr sz="1000" b="1" spc="-15" dirty="0">
                          <a:latin typeface="Calibri"/>
                          <a:cs typeface="Calibri"/>
                        </a:rPr>
                        <a:t>from mental 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health to money to break‐ups to</a:t>
                      </a:r>
                      <a:r>
                        <a:rPr sz="1000" b="1" spc="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drugs.</a:t>
                      </a:r>
                      <a:endParaRPr sz="1000" b="1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0319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566420" marR="560705" algn="ctr">
                        <a:lnSpc>
                          <a:spcPct val="101099"/>
                        </a:lnSpc>
                      </a:pPr>
                      <a:r>
                        <a:rPr sz="1400" b="1" spc="-5" dirty="0">
                          <a:latin typeface="Calibri"/>
                          <a:cs typeface="Calibri"/>
                        </a:rPr>
                        <a:t>Mee  </a:t>
                      </a:r>
                      <a:r>
                        <a:rPr sz="1400" b="1" spc="-4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spc="-15" dirty="0">
                          <a:latin typeface="Calibri"/>
                          <a:cs typeface="Calibri"/>
                        </a:rPr>
                        <a:t>w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o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b="1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 b="1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800" b="1">
                        <a:latin typeface="Times New Roman"/>
                        <a:cs typeface="Times New Roman"/>
                      </a:endParaRPr>
                    </a:p>
                    <a:p>
                      <a:pPr marL="74295" marR="71120" algn="just">
                        <a:lnSpc>
                          <a:spcPct val="100000"/>
                        </a:lnSpc>
                      </a:pPr>
                      <a:r>
                        <a:rPr sz="1000" b="1" spc="-5" dirty="0">
                          <a:latin typeface="Calibri"/>
                          <a:cs typeface="Calibri"/>
                        </a:rPr>
                        <a:t>An App ‐ </a:t>
                      </a:r>
                      <a:r>
                        <a:rPr sz="1000" b="1" spc="-15" dirty="0">
                          <a:latin typeface="Calibri"/>
                          <a:cs typeface="Calibri"/>
                        </a:rPr>
                        <a:t>Safe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Social Media  Solution to </a:t>
                      </a:r>
                      <a:r>
                        <a:rPr sz="1000" b="1" spc="-15" dirty="0">
                          <a:latin typeface="Calibri"/>
                          <a:cs typeface="Calibri"/>
                        </a:rPr>
                        <a:t>Improve </a:t>
                      </a:r>
                      <a:r>
                        <a:rPr sz="1000" b="1" spc="-20" dirty="0">
                          <a:latin typeface="Calibri"/>
                          <a:cs typeface="Calibri"/>
                        </a:rPr>
                        <a:t>Teenage  </a:t>
                      </a:r>
                      <a:r>
                        <a:rPr sz="1000" b="1" spc="-15" dirty="0">
                          <a:latin typeface="Calibri"/>
                          <a:cs typeface="Calibri"/>
                        </a:rPr>
                        <a:t>Wellbeing</a:t>
                      </a:r>
                      <a:endParaRPr sz="1000" b="1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 b="1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50" b="1">
                        <a:latin typeface="Times New Roman"/>
                        <a:cs typeface="Times New Roman"/>
                      </a:endParaRPr>
                    </a:p>
                    <a:p>
                      <a:pPr marL="400050">
                        <a:lnSpc>
                          <a:spcPts val="760"/>
                        </a:lnSpc>
                        <a:spcBef>
                          <a:spcPts val="665"/>
                        </a:spcBef>
                        <a:tabLst>
                          <a:tab pos="2091055" algn="l"/>
                        </a:tabLst>
                      </a:pPr>
                      <a:r>
                        <a:rPr sz="1000" b="1" u="sng" dirty="0"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</a:rPr>
                        <a:t> 	</a:t>
                      </a:r>
                      <a:endParaRPr sz="1000" b="1">
                        <a:latin typeface="Times New Roman"/>
                        <a:cs typeface="Times New Roman"/>
                      </a:endParaRPr>
                    </a:p>
                    <a:p>
                      <a:pPr marL="399415">
                        <a:lnSpc>
                          <a:spcPts val="940"/>
                        </a:lnSpc>
                      </a:pPr>
                      <a:r>
                        <a:rPr sz="1200" b="1" spc="-5" dirty="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http</a:t>
                      </a:r>
                      <a:r>
                        <a:rPr sz="1200" b="1" spc="-5" dirty="0">
                          <a:solidFill>
                            <a:srgbClr val="0000FF"/>
                          </a:solidFill>
                          <a:latin typeface="Calibri"/>
                          <a:cs typeface="Calibri"/>
                          <a:hlinkClick r:id="rId4"/>
                        </a:rPr>
                        <a:t>s://www</a:t>
                      </a:r>
                      <a:r>
                        <a:rPr sz="1200" b="1" spc="-5" dirty="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.mee</a:t>
                      </a:r>
                      <a:r>
                        <a:rPr sz="1200" b="1" spc="-5" dirty="0">
                          <a:solidFill>
                            <a:srgbClr val="0000FF"/>
                          </a:solidFill>
                          <a:latin typeface="Calibri"/>
                          <a:cs typeface="Calibri"/>
                          <a:hlinkClick r:id="rId4"/>
                        </a:rPr>
                        <a:t>two.co.uk/</a:t>
                      </a:r>
                      <a:endParaRPr sz="1200" b="1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marR="70485" algn="just">
                        <a:lnSpc>
                          <a:spcPct val="99400"/>
                        </a:lnSpc>
                        <a:spcBef>
                          <a:spcPts val="140"/>
                        </a:spcBef>
                      </a:pPr>
                      <a:r>
                        <a:rPr sz="1000" b="1" spc="-5" dirty="0">
                          <a:latin typeface="Calibri"/>
                          <a:cs typeface="Calibri"/>
                        </a:rPr>
                        <a:t>A </a:t>
                      </a:r>
                      <a:r>
                        <a:rPr sz="1000" b="1" spc="-15" dirty="0">
                          <a:latin typeface="Calibri"/>
                          <a:cs typeface="Calibri"/>
                        </a:rPr>
                        <a:t>moderated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app </a:t>
                      </a:r>
                      <a:r>
                        <a:rPr sz="1000" b="1" spc="-15" dirty="0">
                          <a:latin typeface="Calibri"/>
                          <a:cs typeface="Calibri"/>
                        </a:rPr>
                        <a:t>provides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peer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support, expert help, inbuilt  educational resources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as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well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as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in app links to UK charities  and helplines.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A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neutral space for young people to  experiment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with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what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it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feels </a:t>
                      </a:r>
                      <a:r>
                        <a:rPr sz="1000" b="1" spc="-15" dirty="0">
                          <a:latin typeface="Calibri"/>
                          <a:cs typeface="Calibri"/>
                        </a:rPr>
                        <a:t>like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to open up without  </a:t>
                      </a:r>
                      <a:r>
                        <a:rPr sz="1000" b="1" spc="-15" dirty="0">
                          <a:latin typeface="Calibri"/>
                          <a:cs typeface="Calibri"/>
                        </a:rPr>
                        <a:t>drawing attention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to themselves while positive feedback and 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social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support builds confidence, increases wellbeing and  </a:t>
                      </a:r>
                      <a:r>
                        <a:rPr sz="1000" b="1" spc="-15" dirty="0">
                          <a:latin typeface="Calibri"/>
                          <a:cs typeface="Calibri"/>
                        </a:rPr>
                        <a:t>promotes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emotional</a:t>
                      </a:r>
                      <a:r>
                        <a:rPr sz="1000" b="1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resilience</a:t>
                      </a:r>
                      <a:endParaRPr sz="1000" b="1" dirty="0">
                        <a:latin typeface="Calibri"/>
                        <a:cs typeface="Calibri"/>
                      </a:endParaRPr>
                    </a:p>
                  </a:txBody>
                  <a:tcPr marL="0" marR="0" marT="177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8901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sz="1400" b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DEPRESSION, ANXIETY </a:t>
                      </a:r>
                      <a:r>
                        <a:rPr sz="1400" b="1" spc="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AND SELF </a:t>
                      </a:r>
                      <a:r>
                        <a:rPr sz="1400" b="1" spc="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HARM </a:t>
                      </a:r>
                      <a:r>
                        <a:rPr sz="1400" b="1" spc="-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RELATED</a:t>
                      </a:r>
                      <a:r>
                        <a:rPr sz="1400" b="1" spc="-2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ISSUES</a:t>
                      </a:r>
                      <a:endParaRPr sz="1400" dirty="0">
                        <a:solidFill>
                          <a:srgbClr val="C0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635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664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1250" b="1" dirty="0">
                          <a:solidFill>
                            <a:srgbClr val="494429"/>
                          </a:solidFill>
                          <a:latin typeface="Calibri"/>
                          <a:cs typeface="Calibri"/>
                        </a:rPr>
                        <a:t>Ko</a:t>
                      </a:r>
                      <a:r>
                        <a:rPr sz="1400" b="1" dirty="0">
                          <a:solidFill>
                            <a:srgbClr val="494429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250" b="1" dirty="0">
                          <a:solidFill>
                            <a:srgbClr val="494429"/>
                          </a:solidFill>
                          <a:latin typeface="Calibri"/>
                          <a:cs typeface="Calibri"/>
                        </a:rPr>
                        <a:t>th</a:t>
                      </a:r>
                      <a:endParaRPr sz="125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b="1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b="1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b="1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 b="1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900" b="1" spc="-5" dirty="0">
                          <a:latin typeface="Calibri"/>
                          <a:cs typeface="Calibri"/>
                        </a:rPr>
                        <a:t>A </a:t>
                      </a:r>
                      <a:r>
                        <a:rPr sz="900" b="1" spc="-10" dirty="0">
                          <a:latin typeface="Calibri"/>
                          <a:cs typeface="Calibri"/>
                        </a:rPr>
                        <a:t>free, on‐line counselling</a:t>
                      </a:r>
                      <a:r>
                        <a:rPr sz="900" b="1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10" dirty="0">
                          <a:latin typeface="Calibri"/>
                          <a:cs typeface="Calibri"/>
                        </a:rPr>
                        <a:t>platform</a:t>
                      </a:r>
                      <a:endParaRPr sz="900" b="1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00" b="1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u="sng" spc="-10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libri"/>
                          <a:cs typeface="Calibri"/>
                        </a:rPr>
                        <a:t>http</a:t>
                      </a:r>
                      <a:r>
                        <a:rPr sz="1100" b="1" u="sng" spc="-10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libri"/>
                          <a:cs typeface="Calibri"/>
                          <a:hlinkClick r:id="rId5"/>
                        </a:rPr>
                        <a:t>s://www</a:t>
                      </a:r>
                      <a:r>
                        <a:rPr sz="1100" b="1" u="sng" spc="-10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libri"/>
                          <a:cs typeface="Calibri"/>
                        </a:rPr>
                        <a:t>.koo</a:t>
                      </a:r>
                      <a:r>
                        <a:rPr sz="1100" b="1" u="sng" spc="-10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libri"/>
                          <a:cs typeface="Calibri"/>
                          <a:hlinkClick r:id="rId5"/>
                        </a:rPr>
                        <a:t>th.com</a:t>
                      </a:r>
                      <a:endParaRPr sz="1100" b="1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b="1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b="1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 b="1" dirty="0">
                        <a:latin typeface="Times New Roman"/>
                        <a:cs typeface="Times New Roman"/>
                      </a:endParaRPr>
                    </a:p>
                    <a:p>
                      <a:pPr marL="74295" marR="1134745">
                        <a:lnSpc>
                          <a:spcPct val="100000"/>
                        </a:lnSpc>
                        <a:tabLst>
                          <a:tab pos="1021715" algn="l"/>
                        </a:tabLst>
                      </a:pPr>
                      <a:r>
                        <a:rPr sz="900" b="1" spc="-10" dirty="0">
                          <a:latin typeface="Calibri"/>
                          <a:cs typeface="Calibri"/>
                        </a:rPr>
                        <a:t>Online chat: with </a:t>
                      </a:r>
                      <a:r>
                        <a:rPr sz="900" b="1" spc="-5" dirty="0">
                          <a:latin typeface="Calibri"/>
                          <a:cs typeface="Calibri"/>
                        </a:rPr>
                        <a:t>a </a:t>
                      </a:r>
                      <a:r>
                        <a:rPr sz="900" b="1" spc="-10" dirty="0">
                          <a:latin typeface="Calibri"/>
                          <a:cs typeface="Calibri"/>
                        </a:rPr>
                        <a:t>qualified counsellor  </a:t>
                      </a:r>
                      <a:r>
                        <a:rPr sz="900" b="1" spc="-15" dirty="0">
                          <a:latin typeface="Calibri"/>
                          <a:cs typeface="Calibri"/>
                        </a:rPr>
                        <a:t>Monday</a:t>
                      </a:r>
                      <a:r>
                        <a:rPr sz="9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5" dirty="0">
                          <a:latin typeface="Calibri"/>
                          <a:cs typeface="Calibri"/>
                        </a:rPr>
                        <a:t>–</a:t>
                      </a:r>
                      <a:r>
                        <a:rPr sz="9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10" dirty="0">
                          <a:latin typeface="Calibri"/>
                          <a:cs typeface="Calibri"/>
                        </a:rPr>
                        <a:t>Friday	12pm </a:t>
                      </a:r>
                      <a:r>
                        <a:rPr sz="900" b="1" spc="-5" dirty="0">
                          <a:latin typeface="Calibri"/>
                          <a:cs typeface="Calibri"/>
                        </a:rPr>
                        <a:t>– </a:t>
                      </a:r>
                      <a:r>
                        <a:rPr sz="900" b="1" spc="-10" dirty="0">
                          <a:latin typeface="Calibri"/>
                          <a:cs typeface="Calibri"/>
                        </a:rPr>
                        <a:t>10pm  </a:t>
                      </a:r>
                      <a:r>
                        <a:rPr sz="900" b="1" spc="-15" dirty="0">
                          <a:latin typeface="Calibri"/>
                          <a:cs typeface="Calibri"/>
                        </a:rPr>
                        <a:t>Saturday </a:t>
                      </a:r>
                      <a:r>
                        <a:rPr sz="900" b="1" spc="-5" dirty="0">
                          <a:latin typeface="Calibri"/>
                          <a:cs typeface="Calibri"/>
                        </a:rPr>
                        <a:t>– </a:t>
                      </a:r>
                      <a:r>
                        <a:rPr sz="900" b="1" spc="-15" dirty="0">
                          <a:latin typeface="Calibri"/>
                          <a:cs typeface="Calibri"/>
                        </a:rPr>
                        <a:t>Sunday </a:t>
                      </a:r>
                      <a:r>
                        <a:rPr sz="900" b="1" spc="-10" dirty="0">
                          <a:latin typeface="Calibri"/>
                          <a:cs typeface="Calibri"/>
                        </a:rPr>
                        <a:t>6pm </a:t>
                      </a:r>
                      <a:r>
                        <a:rPr sz="900" b="1" spc="-5" dirty="0">
                          <a:latin typeface="Calibri"/>
                          <a:cs typeface="Calibri"/>
                        </a:rPr>
                        <a:t>–</a:t>
                      </a:r>
                      <a:r>
                        <a:rPr sz="900" b="1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10" dirty="0">
                          <a:latin typeface="Calibri"/>
                          <a:cs typeface="Calibri"/>
                        </a:rPr>
                        <a:t>10pm</a:t>
                      </a:r>
                      <a:endParaRPr sz="900" b="1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3753984"/>
              </p:ext>
            </p:extLst>
          </p:nvPr>
        </p:nvGraphicFramePr>
        <p:xfrm>
          <a:off x="927100" y="885825"/>
          <a:ext cx="8954770" cy="53687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12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3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5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737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872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spc="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Names</a:t>
                      </a:r>
                      <a:r>
                        <a:rPr sz="1400" b="1" spc="-1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of</a:t>
                      </a:r>
                      <a:endParaRPr sz="1400" dirty="0">
                        <a:solidFill>
                          <a:srgbClr val="C00000"/>
                        </a:solidFill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b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Organisation</a:t>
                      </a:r>
                      <a:endParaRPr sz="1400" dirty="0">
                        <a:solidFill>
                          <a:srgbClr val="C0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35"/>
                        </a:spcBef>
                      </a:pPr>
                      <a:r>
                        <a:rPr sz="1400" b="1" spc="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How </a:t>
                      </a:r>
                      <a:r>
                        <a:rPr sz="1400" b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they</a:t>
                      </a:r>
                      <a:r>
                        <a:rPr sz="1400" b="1" spc="-4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Support?</a:t>
                      </a:r>
                      <a:endParaRPr sz="1400" dirty="0">
                        <a:solidFill>
                          <a:srgbClr val="C0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31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35"/>
                        </a:spcBef>
                      </a:pPr>
                      <a:r>
                        <a:rPr sz="1400" b="1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Website/Helpline</a:t>
                      </a:r>
                      <a:endParaRPr sz="1400" dirty="0">
                        <a:solidFill>
                          <a:srgbClr val="C0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31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Type </a:t>
                      </a:r>
                      <a:r>
                        <a:rPr sz="1400" b="1" spc="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400" b="1" spc="-1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support:</a:t>
                      </a:r>
                      <a:endParaRPr sz="1400" dirty="0">
                        <a:solidFill>
                          <a:srgbClr val="C00000"/>
                        </a:solidFill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b="1" spc="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App, </a:t>
                      </a:r>
                      <a:r>
                        <a:rPr sz="1400" b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Helpline,</a:t>
                      </a:r>
                      <a:r>
                        <a:rPr sz="1400" b="1" spc="-3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Self‐help</a:t>
                      </a:r>
                      <a:endParaRPr sz="1400" dirty="0">
                        <a:solidFill>
                          <a:srgbClr val="C0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658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1250" b="1" spc="-1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MENTAL </a:t>
                      </a:r>
                      <a:r>
                        <a:rPr sz="1250" b="1" spc="-2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HEALTH</a:t>
                      </a:r>
                      <a:endParaRPr sz="1250" dirty="0">
                        <a:solidFill>
                          <a:srgbClr val="C0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603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01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50" b="1" spc="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Mind</a:t>
                      </a:r>
                      <a:endParaRPr sz="125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 marL="74930" marR="70485">
                        <a:lnSpc>
                          <a:spcPct val="114199"/>
                        </a:lnSpc>
                        <a:spcBef>
                          <a:spcPts val="520"/>
                        </a:spcBef>
                      </a:pPr>
                      <a:r>
                        <a:rPr sz="950" spc="-10" dirty="0">
                          <a:latin typeface="Calibri"/>
                          <a:cs typeface="Calibri"/>
                        </a:rPr>
                        <a:t>Advise and support </a:t>
                      </a:r>
                      <a:r>
                        <a:rPr sz="950" spc="-15" dirty="0">
                          <a:latin typeface="Calibri"/>
                          <a:cs typeface="Calibri"/>
                        </a:rPr>
                        <a:t>around </a:t>
                      </a:r>
                      <a:r>
                        <a:rPr sz="950" spc="-10" dirty="0">
                          <a:latin typeface="Calibri"/>
                          <a:cs typeface="Calibri"/>
                        </a:rPr>
                        <a:t>mental  health and national</a:t>
                      </a:r>
                      <a:r>
                        <a:rPr sz="95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50" spc="-10" dirty="0">
                          <a:latin typeface="Calibri"/>
                          <a:cs typeface="Calibri"/>
                        </a:rPr>
                        <a:t>campaigning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50" b="1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libri"/>
                          <a:cs typeface="Calibri"/>
                        </a:rPr>
                        <a:t>ht</a:t>
                      </a:r>
                      <a:r>
                        <a:rPr sz="1250" b="1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libri"/>
                          <a:cs typeface="Calibri"/>
                          <a:hlinkClick r:id="rId2"/>
                        </a:rPr>
                        <a:t>tps://www</a:t>
                      </a:r>
                      <a:r>
                        <a:rPr sz="1250" b="1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libri"/>
                          <a:cs typeface="Calibri"/>
                        </a:rPr>
                        <a:t>.m</a:t>
                      </a:r>
                      <a:r>
                        <a:rPr sz="1250" b="1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libri"/>
                          <a:cs typeface="Calibri"/>
                          <a:hlinkClick r:id="rId2"/>
                        </a:rPr>
                        <a:t>ind.or</a:t>
                      </a:r>
                      <a:r>
                        <a:rPr sz="1250" b="1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libri"/>
                          <a:cs typeface="Calibri"/>
                        </a:rPr>
                        <a:t>g.uk</a:t>
                      </a:r>
                      <a:r>
                        <a:rPr sz="1250" b="1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libri"/>
                          <a:cs typeface="Calibri"/>
                          <a:hlinkClick r:id="rId2"/>
                        </a:rPr>
                        <a:t>/</a:t>
                      </a:r>
                      <a:endParaRPr sz="125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250" dirty="0">
                        <a:latin typeface="Times New Roman"/>
                        <a:cs typeface="Times New Roman"/>
                      </a:endParaRPr>
                    </a:p>
                    <a:p>
                      <a:pPr marL="74930" marR="69215" algn="just">
                        <a:lnSpc>
                          <a:spcPct val="114199"/>
                        </a:lnSpc>
                      </a:pPr>
                      <a:r>
                        <a:rPr sz="950" spc="-25" dirty="0">
                          <a:latin typeface="Calibri"/>
                          <a:cs typeface="Calibri"/>
                        </a:rPr>
                        <a:t>We </a:t>
                      </a:r>
                      <a:r>
                        <a:rPr sz="950" spc="-10" dirty="0">
                          <a:latin typeface="Calibri"/>
                          <a:cs typeface="Calibri"/>
                        </a:rPr>
                        <a:t>provide </a:t>
                      </a:r>
                      <a:r>
                        <a:rPr sz="950" u="sng" spc="-10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libri"/>
                          <a:cs typeface="Calibri"/>
                        </a:rPr>
                        <a:t>advice and support</a:t>
                      </a:r>
                      <a:r>
                        <a:rPr sz="950" spc="-10" dirty="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50" spc="-10" dirty="0">
                          <a:latin typeface="Calibri"/>
                          <a:cs typeface="Calibri"/>
                        </a:rPr>
                        <a:t>to empower </a:t>
                      </a:r>
                      <a:r>
                        <a:rPr sz="950" spc="-15" dirty="0">
                          <a:latin typeface="Calibri"/>
                          <a:cs typeface="Calibri"/>
                        </a:rPr>
                        <a:t>anyone  </a:t>
                      </a:r>
                      <a:r>
                        <a:rPr sz="950" spc="-10" dirty="0">
                          <a:latin typeface="Calibri"/>
                          <a:cs typeface="Calibri"/>
                        </a:rPr>
                        <a:t>experiencing </a:t>
                      </a:r>
                      <a:r>
                        <a:rPr sz="950" spc="-5" dirty="0">
                          <a:latin typeface="Calibri"/>
                          <a:cs typeface="Calibri"/>
                        </a:rPr>
                        <a:t>a </a:t>
                      </a:r>
                      <a:r>
                        <a:rPr sz="950" spc="-10" dirty="0">
                          <a:latin typeface="Calibri"/>
                          <a:cs typeface="Calibri"/>
                        </a:rPr>
                        <a:t>mental health problem. </a:t>
                      </a:r>
                      <a:r>
                        <a:rPr sz="950" spc="-30" dirty="0">
                          <a:latin typeface="Calibri"/>
                          <a:cs typeface="Calibri"/>
                        </a:rPr>
                        <a:t>We </a:t>
                      </a:r>
                      <a:r>
                        <a:rPr sz="950" u="sng" spc="-10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libri"/>
                          <a:cs typeface="Calibri"/>
                        </a:rPr>
                        <a:t>campaign</a:t>
                      </a:r>
                      <a:r>
                        <a:rPr sz="950" spc="-10" dirty="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50" spc="-15" dirty="0">
                          <a:latin typeface="Calibri"/>
                          <a:cs typeface="Calibri"/>
                        </a:rPr>
                        <a:t>to  improve </a:t>
                      </a:r>
                      <a:r>
                        <a:rPr sz="950" spc="-5" dirty="0">
                          <a:latin typeface="Calibri"/>
                          <a:cs typeface="Calibri"/>
                        </a:rPr>
                        <a:t>services, </a:t>
                      </a:r>
                      <a:r>
                        <a:rPr sz="950" spc="-10" dirty="0">
                          <a:latin typeface="Calibri"/>
                          <a:cs typeface="Calibri"/>
                        </a:rPr>
                        <a:t>raise awareness and promote  </a:t>
                      </a:r>
                      <a:r>
                        <a:rPr sz="950" spc="-15" dirty="0">
                          <a:latin typeface="Calibri"/>
                          <a:cs typeface="Calibri"/>
                        </a:rPr>
                        <a:t>understanding. </a:t>
                      </a:r>
                      <a:r>
                        <a:rPr sz="950" b="1" spc="-30" dirty="0">
                          <a:latin typeface="Calibri"/>
                          <a:cs typeface="Calibri"/>
                        </a:rPr>
                        <a:t>We </a:t>
                      </a:r>
                      <a:r>
                        <a:rPr sz="950" b="1" spc="-5" dirty="0">
                          <a:latin typeface="Calibri"/>
                          <a:cs typeface="Calibri"/>
                        </a:rPr>
                        <a:t>won't </a:t>
                      </a:r>
                      <a:r>
                        <a:rPr sz="950" b="1" spc="-10" dirty="0">
                          <a:latin typeface="Calibri"/>
                          <a:cs typeface="Calibri"/>
                        </a:rPr>
                        <a:t>give </a:t>
                      </a:r>
                      <a:r>
                        <a:rPr sz="950" b="1" spc="-5" dirty="0">
                          <a:latin typeface="Calibri"/>
                          <a:cs typeface="Calibri"/>
                        </a:rPr>
                        <a:t>up </a:t>
                      </a:r>
                      <a:r>
                        <a:rPr sz="950" spc="-10" dirty="0">
                          <a:latin typeface="Calibri"/>
                          <a:cs typeface="Calibri"/>
                        </a:rPr>
                        <a:t>until everyone experiencing  </a:t>
                      </a:r>
                      <a:r>
                        <a:rPr sz="950" spc="-5" dirty="0">
                          <a:latin typeface="Calibri"/>
                          <a:cs typeface="Calibri"/>
                        </a:rPr>
                        <a:t>a </a:t>
                      </a:r>
                      <a:r>
                        <a:rPr sz="950" spc="-10" dirty="0">
                          <a:latin typeface="Calibri"/>
                          <a:cs typeface="Calibri"/>
                        </a:rPr>
                        <a:t>mental health problem gets </a:t>
                      </a:r>
                      <a:r>
                        <a:rPr sz="950" b="1" spc="-5" dirty="0">
                          <a:latin typeface="Calibri"/>
                          <a:cs typeface="Calibri"/>
                        </a:rPr>
                        <a:t>support and</a:t>
                      </a:r>
                      <a:r>
                        <a:rPr sz="950" b="1" spc="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50" b="1" spc="-10" dirty="0">
                          <a:latin typeface="Calibri"/>
                          <a:cs typeface="Calibri"/>
                        </a:rPr>
                        <a:t>respect</a:t>
                      </a:r>
                      <a:r>
                        <a:rPr sz="950" spc="-10" dirty="0">
                          <a:latin typeface="Calibri"/>
                          <a:cs typeface="Calibri"/>
                        </a:rPr>
                        <a:t>.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50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4930" marR="69850" indent="27305" algn="just">
                        <a:lnSpc>
                          <a:spcPct val="99300"/>
                        </a:lnSpc>
                        <a:spcBef>
                          <a:spcPts val="430"/>
                        </a:spcBef>
                      </a:pPr>
                      <a:r>
                        <a:rPr sz="950" spc="-5" dirty="0">
                          <a:latin typeface="Calibri"/>
                          <a:cs typeface="Calibri"/>
                        </a:rPr>
                        <a:t>A </a:t>
                      </a:r>
                      <a:r>
                        <a:rPr sz="950" spc="-10" dirty="0">
                          <a:latin typeface="Calibri"/>
                          <a:cs typeface="Calibri"/>
                        </a:rPr>
                        <a:t>registered charity which helps  people who </a:t>
                      </a:r>
                      <a:r>
                        <a:rPr sz="950" spc="-15" dirty="0">
                          <a:latin typeface="Calibri"/>
                          <a:cs typeface="Calibri"/>
                        </a:rPr>
                        <a:t>suffer </a:t>
                      </a:r>
                      <a:r>
                        <a:rPr sz="950" spc="-10" dirty="0">
                          <a:latin typeface="Calibri"/>
                          <a:cs typeface="Calibri"/>
                        </a:rPr>
                        <a:t>from Panic  </a:t>
                      </a:r>
                      <a:r>
                        <a:rPr sz="950" spc="-15" dirty="0">
                          <a:latin typeface="Calibri"/>
                          <a:cs typeface="Calibri"/>
                        </a:rPr>
                        <a:t>Attacks, </a:t>
                      </a:r>
                      <a:r>
                        <a:rPr sz="950" spc="-5" dirty="0">
                          <a:latin typeface="Calibri"/>
                          <a:cs typeface="Calibri"/>
                        </a:rPr>
                        <a:t>Phobias, </a:t>
                      </a:r>
                      <a:r>
                        <a:rPr sz="950" spc="-10" dirty="0">
                          <a:latin typeface="Calibri"/>
                          <a:cs typeface="Calibri"/>
                        </a:rPr>
                        <a:t>Obsessive  Compulsive Disorders and other  </a:t>
                      </a:r>
                      <a:r>
                        <a:rPr sz="950" spc="-15" dirty="0">
                          <a:latin typeface="Calibri"/>
                          <a:cs typeface="Calibri"/>
                        </a:rPr>
                        <a:t>related </a:t>
                      </a:r>
                      <a:r>
                        <a:rPr sz="950" spc="-10" dirty="0">
                          <a:latin typeface="Calibri"/>
                          <a:cs typeface="Calibri"/>
                        </a:rPr>
                        <a:t>anxiety</a:t>
                      </a:r>
                      <a:r>
                        <a:rPr sz="95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50" spc="-10" dirty="0">
                          <a:latin typeface="Calibri"/>
                          <a:cs typeface="Calibri"/>
                        </a:rPr>
                        <a:t>disorders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5461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18185" marR="184785" indent="-527050">
                        <a:lnSpc>
                          <a:spcPct val="115999"/>
                        </a:lnSpc>
                      </a:pPr>
                      <a:r>
                        <a:rPr sz="1250" b="1" u="sng" spc="-10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libri"/>
                          <a:cs typeface="Calibri"/>
                        </a:rPr>
                        <a:t>h</a:t>
                      </a:r>
                      <a:r>
                        <a:rPr sz="1250" b="1" u="sng" spc="-1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libri"/>
                          <a:cs typeface="Calibri"/>
                        </a:rPr>
                        <a:t>t</a:t>
                      </a:r>
                      <a:r>
                        <a:rPr sz="1250" b="1" u="sng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libri"/>
                          <a:cs typeface="Calibri"/>
                          <a:hlinkClick r:id="rId3"/>
                        </a:rPr>
                        <a:t>tps://ww</a:t>
                      </a:r>
                      <a:r>
                        <a:rPr sz="1250" b="1" u="sng" spc="-8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libri"/>
                          <a:cs typeface="Calibri"/>
                          <a:hlinkClick r:id="rId3"/>
                        </a:rPr>
                        <a:t>w</a:t>
                      </a:r>
                      <a:r>
                        <a:rPr sz="1250" b="1" u="sng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libri"/>
                          <a:cs typeface="Calibri"/>
                          <a:hlinkClick r:id="rId3"/>
                        </a:rPr>
                        <a:t>.nopanic.o</a:t>
                      </a:r>
                      <a:r>
                        <a:rPr sz="1250" b="1" u="sng" spc="-1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libri"/>
                          <a:cs typeface="Calibri"/>
                          <a:hlinkClick r:id="rId3"/>
                        </a:rPr>
                        <a:t>r</a:t>
                      </a:r>
                      <a:r>
                        <a:rPr sz="1250" b="1" u="sng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libri"/>
                          <a:cs typeface="Calibri"/>
                        </a:rPr>
                        <a:t>g.uk/ </a:t>
                      </a:r>
                      <a:r>
                        <a:rPr sz="1250" b="1" dirty="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50" b="1" dirty="0">
                          <a:latin typeface="Calibri"/>
                          <a:cs typeface="Calibri"/>
                        </a:rPr>
                        <a:t>0330 6061174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950" spc="-10" dirty="0">
                          <a:latin typeface="Calibri"/>
                          <a:cs typeface="Calibri"/>
                        </a:rPr>
                        <a:t>Helpline, support </a:t>
                      </a:r>
                      <a:r>
                        <a:rPr sz="950" spc="-15" dirty="0">
                          <a:latin typeface="Calibri"/>
                          <a:cs typeface="Calibri"/>
                        </a:rPr>
                        <a:t>groups </a:t>
                      </a:r>
                      <a:r>
                        <a:rPr sz="950" spc="-10" dirty="0">
                          <a:latin typeface="Calibri"/>
                          <a:cs typeface="Calibri"/>
                        </a:rPr>
                        <a:t>and resources</a:t>
                      </a:r>
                      <a:r>
                        <a:rPr sz="950" spc="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50" spc="-5" dirty="0">
                          <a:latin typeface="Calibri"/>
                          <a:cs typeface="Calibri"/>
                        </a:rPr>
                        <a:t>.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8658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1250" b="1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BODY </a:t>
                      </a:r>
                      <a:r>
                        <a:rPr sz="1250" b="1" spc="-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IMAGE/EATING</a:t>
                      </a:r>
                      <a:r>
                        <a:rPr sz="1250" b="1" spc="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50" b="1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DISORDERS</a:t>
                      </a:r>
                      <a:endParaRPr sz="1250" dirty="0">
                        <a:solidFill>
                          <a:srgbClr val="C0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603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091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Beat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950" spc="-20" dirty="0">
                          <a:latin typeface="Calibri"/>
                          <a:cs typeface="Calibri"/>
                        </a:rPr>
                        <a:t>UK’s </a:t>
                      </a:r>
                      <a:r>
                        <a:rPr sz="950" spc="-10" dirty="0">
                          <a:latin typeface="Calibri"/>
                          <a:cs typeface="Calibri"/>
                        </a:rPr>
                        <a:t>leading Eating disorder</a:t>
                      </a:r>
                      <a:r>
                        <a:rPr sz="950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50" spc="-10" dirty="0">
                          <a:latin typeface="Calibri"/>
                          <a:cs typeface="Calibri"/>
                        </a:rPr>
                        <a:t>charity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8105" marR="70485" algn="ctr">
                        <a:lnSpc>
                          <a:spcPct val="117100"/>
                        </a:lnSpc>
                        <a:spcBef>
                          <a:spcPts val="790"/>
                        </a:spcBef>
                      </a:pPr>
                      <a:r>
                        <a:rPr sz="1200" b="1" u="sng" spc="-1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libri"/>
                          <a:cs typeface="Calibri"/>
                        </a:rPr>
                        <a:t>ht</a:t>
                      </a:r>
                      <a:r>
                        <a:rPr sz="1200" b="1" u="sng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libri"/>
                          <a:cs typeface="Calibri"/>
                        </a:rPr>
                        <a:t>tps://ww</a:t>
                      </a:r>
                      <a:r>
                        <a:rPr sz="1200" b="1" u="sng" spc="-7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libri"/>
                          <a:cs typeface="Calibri"/>
                        </a:rPr>
                        <a:t>w</a:t>
                      </a:r>
                      <a:r>
                        <a:rPr sz="1200" b="1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libri"/>
                          <a:cs typeface="Calibri"/>
                        </a:rPr>
                        <a:t>.be</a:t>
                      </a:r>
                      <a:r>
                        <a:rPr sz="1200" b="1" u="sng" spc="-1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libri"/>
                          <a:cs typeface="Calibri"/>
                        </a:rPr>
                        <a:t>at</a:t>
                      </a:r>
                      <a:r>
                        <a:rPr sz="1200" b="1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libri"/>
                          <a:cs typeface="Calibri"/>
                        </a:rPr>
                        <a:t>e</a:t>
                      </a:r>
                      <a:r>
                        <a:rPr sz="1200" b="1" u="sng" spc="-1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libri"/>
                          <a:cs typeface="Calibri"/>
                        </a:rPr>
                        <a:t>a</a:t>
                      </a:r>
                      <a:r>
                        <a:rPr sz="1200" b="1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libri"/>
                          <a:cs typeface="Calibri"/>
                        </a:rPr>
                        <a:t>t</a:t>
                      </a:r>
                      <a:r>
                        <a:rPr sz="1200" b="1" u="sng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libri"/>
                          <a:cs typeface="Calibri"/>
                        </a:rPr>
                        <a:t>in</a:t>
                      </a:r>
                      <a:r>
                        <a:rPr sz="1200" b="1" u="sng" spc="-1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libri"/>
                          <a:cs typeface="Calibri"/>
                        </a:rPr>
                        <a:t>g</a:t>
                      </a:r>
                      <a:r>
                        <a:rPr sz="1200" b="1" u="sng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libri"/>
                          <a:cs typeface="Calibri"/>
                        </a:rPr>
                        <a:t>diso</a:t>
                      </a:r>
                      <a:r>
                        <a:rPr sz="1200" b="1" u="sng" spc="-1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libri"/>
                          <a:cs typeface="Calibri"/>
                        </a:rPr>
                        <a:t>r</a:t>
                      </a:r>
                      <a:r>
                        <a:rPr sz="1200" b="1" u="sng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libri"/>
                          <a:cs typeface="Calibri"/>
                        </a:rPr>
                        <a:t>de</a:t>
                      </a:r>
                      <a:r>
                        <a:rPr sz="1200" b="1" u="sng" spc="-1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libri"/>
                          <a:cs typeface="Calibri"/>
                        </a:rPr>
                        <a:t>r</a:t>
                      </a:r>
                      <a:r>
                        <a:rPr sz="1200" b="1" u="sng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libri"/>
                          <a:cs typeface="Calibri"/>
                        </a:rPr>
                        <a:t>s. </a:t>
                      </a:r>
                      <a:r>
                        <a:rPr sz="1200" b="1" dirty="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u="sng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libri"/>
                          <a:cs typeface="Calibri"/>
                        </a:rPr>
                        <a:t>org.uk/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34925" algn="ctr">
                        <a:lnSpc>
                          <a:spcPct val="100000"/>
                        </a:lnSpc>
                      </a:pPr>
                      <a:r>
                        <a:rPr sz="1250" b="1" dirty="0">
                          <a:latin typeface="Calibri"/>
                          <a:cs typeface="Calibri"/>
                        </a:rPr>
                        <a:t>0808 801 0711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74930" marR="69215">
                        <a:lnSpc>
                          <a:spcPct val="100000"/>
                        </a:lnSpc>
                      </a:pPr>
                      <a:r>
                        <a:rPr sz="950" spc="-10" dirty="0">
                          <a:latin typeface="Calibri"/>
                          <a:cs typeface="Calibri"/>
                        </a:rPr>
                        <a:t>Supporting </a:t>
                      </a:r>
                      <a:r>
                        <a:rPr sz="950" spc="-15" dirty="0">
                          <a:latin typeface="Calibri"/>
                          <a:cs typeface="Calibri"/>
                        </a:rPr>
                        <a:t>through </a:t>
                      </a:r>
                      <a:r>
                        <a:rPr sz="950" spc="-10" dirty="0">
                          <a:latin typeface="Calibri"/>
                          <a:cs typeface="Calibri"/>
                        </a:rPr>
                        <a:t>advice, awareness, helplines, and support  </a:t>
                      </a:r>
                      <a:r>
                        <a:rPr sz="950" spc="-15" dirty="0">
                          <a:latin typeface="Calibri"/>
                          <a:cs typeface="Calibri"/>
                        </a:rPr>
                        <a:t>groups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88427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For </a:t>
                      </a:r>
                      <a:r>
                        <a:rPr sz="1400" b="1" spc="5" dirty="0">
                          <a:latin typeface="Calibri"/>
                          <a:cs typeface="Calibri"/>
                        </a:rPr>
                        <a:t>additional 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External Support Agencies</a:t>
                      </a:r>
                      <a:r>
                        <a:rPr sz="1400" b="1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sz="1250" b="1" u="sng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libri"/>
                          <a:cs typeface="Calibri"/>
                          <a:hlinkClick r:id="rId4"/>
                        </a:rPr>
                        <a:t>http://amywinehousefoundation.org/our</a:t>
                      </a:r>
                      <a:r>
                        <a:rPr sz="1250" b="1" u="sng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libri"/>
                          <a:cs typeface="Calibri"/>
                        </a:rPr>
                        <a:t>‐work/find‐help/</a:t>
                      </a:r>
                      <a:endParaRPr sz="1250" dirty="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1384300" y="3248025"/>
            <a:ext cx="573024" cy="11506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804</Words>
  <Application>Microsoft Office PowerPoint</Application>
  <PresentationFormat>Custom</PresentationFormat>
  <Paragraphs>237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Times New Roman</vt:lpstr>
      <vt:lpstr>Office Theme</vt:lpstr>
      <vt:lpstr>Sixth Form Health and Wellbeing Guide Whatever the problem, whether it’s yours or a friend’s, someone is there to help</vt:lpstr>
      <vt:lpstr>Sixth Form Health and Wellbeing Guide External organisations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UPDATED Health and Wellbeing.pptx</dc:title>
  <dc:creator>Marks</dc:creator>
  <cp:lastModifiedBy>David Wragg</cp:lastModifiedBy>
  <cp:revision>4</cp:revision>
  <dcterms:created xsi:type="dcterms:W3CDTF">2021-03-19T08:11:00Z</dcterms:created>
  <dcterms:modified xsi:type="dcterms:W3CDTF">2021-03-19T08:36:53Z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2019-04-11T00:00:00Z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2021-03-19T00:00:00Z</vt:filetime>
  </property>
</Properties>
</file>