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1" r:id="rId2"/>
    <p:sldId id="258" r:id="rId3"/>
    <p:sldId id="263" r:id="rId4"/>
    <p:sldId id="264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9" r:id="rId15"/>
    <p:sldId id="280" r:id="rId16"/>
    <p:sldId id="281" r:id="rId17"/>
    <p:sldId id="282" r:id="rId18"/>
    <p:sldId id="283" r:id="rId19"/>
    <p:sldId id="284" r:id="rId20"/>
  </p:sldIdLst>
  <p:sldSz cx="9144000" cy="6858000" type="screen4x3"/>
  <p:notesSz cx="6858000" cy="9144000"/>
  <p:embeddedFontLst>
    <p:embeddedFont>
      <p:font typeface="Tuffy" panose="020B0603060100000000" charset="0"/>
      <p:regular r:id="rId23"/>
      <p:bold r:id="rId24"/>
      <p:italic r:id="rId25"/>
      <p:boldItalic r:id="rId26"/>
    </p:embeddedFont>
    <p:embeddedFont>
      <p:font typeface="Sassoon Infant Rg" panose="02000503030000020003" charset="0"/>
      <p:regular r:id="rId27"/>
      <p:bold r:id="rId28"/>
    </p:embeddedFont>
    <p:embeddedFont>
      <p:font typeface="Twinkl SemiBold" charset="0"/>
      <p:bold r:id="rId29"/>
    </p:embeddedFont>
    <p:embeddedFont>
      <p:font typeface="Twinkl" panose="020B060402020202020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2898A8"/>
    <a:srgbClr val="45C2D3"/>
    <a:srgbClr val="FFE89F"/>
    <a:srgbClr val="DB5183"/>
    <a:srgbClr val="FF7E00"/>
    <a:srgbClr val="FEFBDA"/>
    <a:srgbClr val="FFFFE1"/>
    <a:srgbClr val="FDFDFD"/>
    <a:srgbClr val="AD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184" y="44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FD366-CD80-4DB8-A173-A7DD1C09F14B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B7B48-A6BA-4B13-8970-F2CFB35B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77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11.m4a"/><Relationship Id="rId11" Type="http://schemas.openxmlformats.org/officeDocument/2006/relationships/image" Target="../media/image18.png"/><Relationship Id="rId5" Type="http://schemas.microsoft.com/office/2007/relationships/media" Target="../media/media11.m4a"/><Relationship Id="rId10" Type="http://schemas.openxmlformats.org/officeDocument/2006/relationships/image" Target="../media/image9.png"/><Relationship Id="rId4" Type="http://schemas.openxmlformats.org/officeDocument/2006/relationships/audio" Target="../media/media4.m4a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12.m4a"/><Relationship Id="rId11" Type="http://schemas.openxmlformats.org/officeDocument/2006/relationships/image" Target="../media/image19.png"/><Relationship Id="rId5" Type="http://schemas.microsoft.com/office/2007/relationships/media" Target="../media/media12.m4a"/><Relationship Id="rId10" Type="http://schemas.openxmlformats.org/officeDocument/2006/relationships/image" Target="../media/image9.png"/><Relationship Id="rId4" Type="http://schemas.openxmlformats.org/officeDocument/2006/relationships/audio" Target="../media/media4.m4a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microsoft.com/office/2007/relationships/media" Target="../media/media12.m4a"/><Relationship Id="rId18" Type="http://schemas.openxmlformats.org/officeDocument/2006/relationships/image" Target="../media/image10.png"/><Relationship Id="rId3" Type="http://schemas.microsoft.com/office/2007/relationships/media" Target="../media/media7.m4a"/><Relationship Id="rId21" Type="http://schemas.openxmlformats.org/officeDocument/2006/relationships/image" Target="../media/image23.png"/><Relationship Id="rId7" Type="http://schemas.microsoft.com/office/2007/relationships/media" Target="../media/media9.m4a"/><Relationship Id="rId12" Type="http://schemas.openxmlformats.org/officeDocument/2006/relationships/audio" Target="../media/media11.m4a"/><Relationship Id="rId17" Type="http://schemas.openxmlformats.org/officeDocument/2006/relationships/image" Target="../media/image20.png"/><Relationship Id="rId25" Type="http://schemas.openxmlformats.org/officeDocument/2006/relationships/image" Target="../media/image11.png"/><Relationship Id="rId2" Type="http://schemas.openxmlformats.org/officeDocument/2006/relationships/audio" Target="../media/media5.m4a"/><Relationship Id="rId16" Type="http://schemas.openxmlformats.org/officeDocument/2006/relationships/image" Target="../media/image9.png"/><Relationship Id="rId20" Type="http://schemas.openxmlformats.org/officeDocument/2006/relationships/image" Target="../media/image22.png"/><Relationship Id="rId1" Type="http://schemas.microsoft.com/office/2007/relationships/media" Target="../media/media5.m4a"/><Relationship Id="rId6" Type="http://schemas.openxmlformats.org/officeDocument/2006/relationships/audio" Target="../media/media8.m4a"/><Relationship Id="rId11" Type="http://schemas.microsoft.com/office/2007/relationships/media" Target="../media/media11.m4a"/><Relationship Id="rId24" Type="http://schemas.openxmlformats.org/officeDocument/2006/relationships/image" Target="../media/image26.png"/><Relationship Id="rId5" Type="http://schemas.microsoft.com/office/2007/relationships/media" Target="../media/media8.m4a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25.png"/><Relationship Id="rId10" Type="http://schemas.openxmlformats.org/officeDocument/2006/relationships/audio" Target="../media/media10.m4a"/><Relationship Id="rId19" Type="http://schemas.openxmlformats.org/officeDocument/2006/relationships/image" Target="../media/image21.png"/><Relationship Id="rId4" Type="http://schemas.openxmlformats.org/officeDocument/2006/relationships/audio" Target="../media/media7.m4a"/><Relationship Id="rId9" Type="http://schemas.microsoft.com/office/2007/relationships/media" Target="../media/media10.m4a"/><Relationship Id="rId14" Type="http://schemas.openxmlformats.org/officeDocument/2006/relationships/audio" Target="../media/media12.m4a"/><Relationship Id="rId2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4.m4a"/><Relationship Id="rId7" Type="http://schemas.openxmlformats.org/officeDocument/2006/relationships/image" Target="../media/image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audio" Target="../media/media14.m4a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10.png"/><Relationship Id="rId5" Type="http://schemas.microsoft.com/office/2007/relationships/media" Target="../media/media3.m4a"/><Relationship Id="rId10" Type="http://schemas.openxmlformats.org/officeDocument/2006/relationships/image" Target="../media/image9.png"/><Relationship Id="rId4" Type="http://schemas.openxmlformats.org/officeDocument/2006/relationships/audio" Target="../media/media2.m4a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13.png"/><Relationship Id="rId5" Type="http://schemas.microsoft.com/office/2007/relationships/media" Target="../media/media6.m4a"/><Relationship Id="rId10" Type="http://schemas.openxmlformats.org/officeDocument/2006/relationships/image" Target="../media/image9.png"/><Relationship Id="rId4" Type="http://schemas.openxmlformats.org/officeDocument/2006/relationships/audio" Target="../media/media5.m4a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7.m4a"/><Relationship Id="rId11" Type="http://schemas.openxmlformats.org/officeDocument/2006/relationships/image" Target="../media/image14.png"/><Relationship Id="rId5" Type="http://schemas.microsoft.com/office/2007/relationships/media" Target="../media/media7.m4a"/><Relationship Id="rId10" Type="http://schemas.openxmlformats.org/officeDocument/2006/relationships/image" Target="../media/image9.png"/><Relationship Id="rId4" Type="http://schemas.openxmlformats.org/officeDocument/2006/relationships/audio" Target="../media/media4.m4a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image" Target="../media/image15.png"/><Relationship Id="rId5" Type="http://schemas.microsoft.com/office/2007/relationships/media" Target="../media/media8.m4a"/><Relationship Id="rId10" Type="http://schemas.openxmlformats.org/officeDocument/2006/relationships/image" Target="../media/image9.png"/><Relationship Id="rId4" Type="http://schemas.openxmlformats.org/officeDocument/2006/relationships/audio" Target="../media/media4.m4a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9.m4a"/><Relationship Id="rId11" Type="http://schemas.openxmlformats.org/officeDocument/2006/relationships/image" Target="../media/image16.png"/><Relationship Id="rId5" Type="http://schemas.microsoft.com/office/2007/relationships/media" Target="../media/media9.m4a"/><Relationship Id="rId10" Type="http://schemas.openxmlformats.org/officeDocument/2006/relationships/image" Target="../media/image9.png"/><Relationship Id="rId4" Type="http://schemas.openxmlformats.org/officeDocument/2006/relationships/audio" Target="../media/media4.m4a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10.m4a"/><Relationship Id="rId11" Type="http://schemas.openxmlformats.org/officeDocument/2006/relationships/image" Target="../media/image17.png"/><Relationship Id="rId5" Type="http://schemas.microsoft.com/office/2007/relationships/media" Target="../media/media10.m4a"/><Relationship Id="rId10" Type="http://schemas.openxmlformats.org/officeDocument/2006/relationships/image" Target="../media/image9.png"/><Relationship Id="rId4" Type="http://schemas.openxmlformats.org/officeDocument/2006/relationships/audio" Target="../media/media4.m4a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" panose="020B0603060100000000" pitchFamily="34" charset="0"/>
              </a:rPr>
              <a:t>French </a:t>
            </a:r>
            <a:r>
              <a:rPr lang="en-GB" sz="800" dirty="0">
                <a:solidFill>
                  <a:schemeClr val="bg1"/>
                </a:solidFill>
                <a:latin typeface="Tuffy" panose="020B0603060100000000" pitchFamily="34" charset="0"/>
              </a:rPr>
              <a:t>| Year Three | Time | Days of the Week1 Lesson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Time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French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"/>
          <p:cNvGrpSpPr/>
          <p:nvPr/>
        </p:nvGrpSpPr>
        <p:grpSpPr>
          <a:xfrm>
            <a:off x="750885" y="1972288"/>
            <a:ext cx="7632700" cy="634313"/>
            <a:chOff x="750885" y="1972288"/>
            <a:chExt cx="7632700" cy="634313"/>
          </a:xfrm>
        </p:grpSpPr>
        <p:sp>
          <p:nvSpPr>
            <p:cNvPr id="22" name="Rectangle 21"/>
            <p:cNvSpPr/>
            <p:nvPr/>
          </p:nvSpPr>
          <p:spPr>
            <a:xfrm>
              <a:off x="750885" y="1972288"/>
              <a:ext cx="7632700" cy="6343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5650" y="2100609"/>
              <a:ext cx="7627934" cy="369332"/>
            </a:xfrm>
            <a:prstGeom prst="rect">
              <a:avLst/>
            </a:prstGeom>
          </p:spPr>
          <p:txBody>
            <a:bodyPr wrap="square" lIns="216000">
              <a:spAutoFit/>
            </a:bodyPr>
            <a:lstStyle/>
            <a:p>
              <a:pPr algn="ctr"/>
              <a:r>
                <a:rPr lang="en-GB" dirty="0" err="1">
                  <a:latin typeface="Twinkl" pitchFamily="2" charset="0"/>
                </a:rPr>
                <a:t>C’est</a:t>
              </a:r>
              <a:r>
                <a:rPr lang="en-GB" dirty="0">
                  <a:latin typeface="Twinkl" pitchFamily="2" charset="0"/>
                </a:rPr>
                <a:t> </a:t>
              </a:r>
              <a:r>
                <a:rPr lang="en-GB" dirty="0" err="1">
                  <a:latin typeface="Twinkl" pitchFamily="2" charset="0"/>
                </a:rPr>
                <a:t>quel</a:t>
              </a:r>
              <a:r>
                <a:rPr lang="en-GB" dirty="0">
                  <a:latin typeface="Twinkl" pitchFamily="2" charset="0"/>
                </a:rPr>
                <a:t> jour ?</a:t>
              </a:r>
            </a:p>
          </p:txBody>
        </p:sp>
        <p:pic>
          <p:nvPicPr>
            <p:cNvPr id="24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569" y="215668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58" b="31918"/>
          <a:stretch/>
        </p:blipFill>
        <p:spPr>
          <a:xfrm>
            <a:off x="2626171" y="2883243"/>
            <a:ext cx="5762179" cy="320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8" name="2"/>
          <p:cNvGrpSpPr/>
          <p:nvPr/>
        </p:nvGrpSpPr>
        <p:grpSpPr>
          <a:xfrm>
            <a:off x="2421046" y="2232494"/>
            <a:ext cx="1363554" cy="1259471"/>
            <a:chOff x="4148667" y="2447244"/>
            <a:chExt cx="1363554" cy="1259471"/>
          </a:xfrm>
        </p:grpSpPr>
        <p:sp>
          <p:nvSpPr>
            <p:cNvPr id="19" name="Oval Callout 18"/>
            <p:cNvSpPr/>
            <p:nvPr/>
          </p:nvSpPr>
          <p:spPr>
            <a:xfrm>
              <a:off x="4148667" y="2447244"/>
              <a:ext cx="1363554" cy="1259471"/>
            </a:xfrm>
            <a:prstGeom prst="wedgeEllipseCallout">
              <a:avLst>
                <a:gd name="adj1" fmla="val -78805"/>
                <a:gd name="adj2" fmla="val 2185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</a:t>
              </a:r>
              <a:r>
                <a:rPr lang="en-GB" dirty="0" err="1">
                  <a:solidFill>
                    <a:schemeClr val="tx1"/>
                  </a:solidFill>
                </a:rPr>
                <a:t>samedi</a:t>
              </a:r>
              <a:r>
                <a:rPr lang="en-GB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0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731" y="251820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6438719" y="3585064"/>
            <a:ext cx="724993" cy="61466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28"/>
          <a:stretch/>
        </p:blipFill>
        <p:spPr>
          <a:xfrm flipH="1">
            <a:off x="879847" y="2432045"/>
            <a:ext cx="2339025" cy="3663956"/>
          </a:xfrm>
          <a:prstGeom prst="rect">
            <a:avLst/>
          </a:prstGeom>
        </p:spPr>
      </p:pic>
      <p:pic>
        <p:nvPicPr>
          <p:cNvPr id="3" name="C'est quel jo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0767" y="2400"/>
            <a:ext cx="609600" cy="609600"/>
          </a:xfrm>
          <a:prstGeom prst="rect">
            <a:avLst/>
          </a:prstGeom>
        </p:spPr>
      </p:pic>
      <p:pic>
        <p:nvPicPr>
          <p:cNvPr id="6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55301" y="728663"/>
            <a:ext cx="609600" cy="609600"/>
          </a:xfrm>
          <a:prstGeom prst="rect">
            <a:avLst/>
          </a:prstGeom>
        </p:spPr>
      </p:pic>
      <p:pic>
        <p:nvPicPr>
          <p:cNvPr id="7" name="same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55301" y="1498805"/>
            <a:ext cx="609600" cy="609600"/>
          </a:xfrm>
          <a:prstGeom prst="rect">
            <a:avLst/>
          </a:prstGeom>
        </p:spPr>
      </p:pic>
      <p:pic>
        <p:nvPicPr>
          <p:cNvPr id="17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34876" y="2268947"/>
            <a:ext cx="609600" cy="609600"/>
          </a:xfrm>
          <a:prstGeom prst="rect">
            <a:avLst/>
          </a:prstGeom>
        </p:spPr>
      </p:pic>
      <p:pic>
        <p:nvPicPr>
          <p:cNvPr id="21" name="same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34876" y="30390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56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4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"/>
          <p:cNvGrpSpPr/>
          <p:nvPr/>
        </p:nvGrpSpPr>
        <p:grpSpPr>
          <a:xfrm>
            <a:off x="750885" y="1972288"/>
            <a:ext cx="7632700" cy="634313"/>
            <a:chOff x="750885" y="1972288"/>
            <a:chExt cx="7632700" cy="634313"/>
          </a:xfrm>
        </p:grpSpPr>
        <p:sp>
          <p:nvSpPr>
            <p:cNvPr id="22" name="Rectangle 21"/>
            <p:cNvSpPr/>
            <p:nvPr/>
          </p:nvSpPr>
          <p:spPr>
            <a:xfrm>
              <a:off x="750885" y="1972288"/>
              <a:ext cx="7632700" cy="6343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5650" y="2100609"/>
              <a:ext cx="7627934" cy="369332"/>
            </a:xfrm>
            <a:prstGeom prst="rect">
              <a:avLst/>
            </a:prstGeom>
          </p:spPr>
          <p:txBody>
            <a:bodyPr wrap="square" lIns="216000">
              <a:spAutoFit/>
            </a:bodyPr>
            <a:lstStyle/>
            <a:p>
              <a:pPr algn="ctr"/>
              <a:r>
                <a:rPr lang="en-GB" dirty="0" err="1">
                  <a:latin typeface="Twinkl" pitchFamily="2" charset="0"/>
                </a:rPr>
                <a:t>C’est</a:t>
              </a:r>
              <a:r>
                <a:rPr lang="en-GB" dirty="0">
                  <a:latin typeface="Twinkl" pitchFamily="2" charset="0"/>
                </a:rPr>
                <a:t> </a:t>
              </a:r>
              <a:r>
                <a:rPr lang="en-GB" dirty="0" err="1">
                  <a:latin typeface="Twinkl" pitchFamily="2" charset="0"/>
                </a:rPr>
                <a:t>quel</a:t>
              </a:r>
              <a:r>
                <a:rPr lang="en-GB" dirty="0">
                  <a:latin typeface="Twinkl" pitchFamily="2" charset="0"/>
                </a:rPr>
                <a:t> jour ?</a:t>
              </a:r>
            </a:p>
          </p:txBody>
        </p:sp>
        <p:pic>
          <p:nvPicPr>
            <p:cNvPr id="24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569" y="215668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58" b="31918"/>
          <a:stretch/>
        </p:blipFill>
        <p:spPr>
          <a:xfrm>
            <a:off x="2626171" y="2883243"/>
            <a:ext cx="5762179" cy="320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8" name="2"/>
          <p:cNvGrpSpPr/>
          <p:nvPr/>
        </p:nvGrpSpPr>
        <p:grpSpPr>
          <a:xfrm>
            <a:off x="2421044" y="2232494"/>
            <a:ext cx="1582543" cy="1259471"/>
            <a:chOff x="4148667" y="2447244"/>
            <a:chExt cx="1415543" cy="1259471"/>
          </a:xfrm>
        </p:grpSpPr>
        <p:sp>
          <p:nvSpPr>
            <p:cNvPr id="19" name="Oval Callout 18"/>
            <p:cNvSpPr/>
            <p:nvPr/>
          </p:nvSpPr>
          <p:spPr>
            <a:xfrm>
              <a:off x="4148667" y="2447244"/>
              <a:ext cx="1415543" cy="1259471"/>
            </a:xfrm>
            <a:prstGeom prst="wedgeEllipseCallout">
              <a:avLst>
                <a:gd name="adj1" fmla="val -78805"/>
                <a:gd name="adj2" fmla="val 2185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</a:t>
              </a:r>
              <a:r>
                <a:rPr lang="en-GB" dirty="0" err="1">
                  <a:solidFill>
                    <a:schemeClr val="tx1"/>
                  </a:solidFill>
                </a:rPr>
                <a:t>dimanche</a:t>
              </a:r>
              <a:r>
                <a:rPr lang="en-GB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0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056" y="2513265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7056786" y="3567869"/>
            <a:ext cx="724993" cy="61466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0"/>
          <a:stretch/>
        </p:blipFill>
        <p:spPr>
          <a:xfrm flipH="1">
            <a:off x="955523" y="2056640"/>
            <a:ext cx="1376960" cy="4030893"/>
          </a:xfrm>
          <a:prstGeom prst="rect">
            <a:avLst/>
          </a:prstGeom>
        </p:spPr>
      </p:pic>
      <p:pic>
        <p:nvPicPr>
          <p:cNvPr id="5" name="C'est quel jo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27530" y="119063"/>
            <a:ext cx="609600" cy="609600"/>
          </a:xfrm>
          <a:prstGeom prst="rect">
            <a:avLst/>
          </a:prstGeom>
        </p:spPr>
      </p:pic>
      <p:pic>
        <p:nvPicPr>
          <p:cNvPr id="6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27530" y="866400"/>
            <a:ext cx="609600" cy="609600"/>
          </a:xfrm>
          <a:prstGeom prst="rect">
            <a:avLst/>
          </a:prstGeom>
        </p:spPr>
      </p:pic>
      <p:pic>
        <p:nvPicPr>
          <p:cNvPr id="7" name="dimanch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380" y="1622894"/>
            <a:ext cx="609600" cy="609600"/>
          </a:xfrm>
          <a:prstGeom prst="rect">
            <a:avLst/>
          </a:prstGeom>
        </p:spPr>
      </p:pic>
      <p:pic>
        <p:nvPicPr>
          <p:cNvPr id="17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3144" y="2323053"/>
            <a:ext cx="609600" cy="609600"/>
          </a:xfrm>
          <a:prstGeom prst="rect">
            <a:avLst/>
          </a:prstGeom>
        </p:spPr>
      </p:pic>
      <p:pic>
        <p:nvPicPr>
          <p:cNvPr id="21" name="dimanch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95994" y="3079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56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47" name="1"/>
          <p:cNvGrpSpPr/>
          <p:nvPr/>
        </p:nvGrpSpPr>
        <p:grpSpPr>
          <a:xfrm>
            <a:off x="755650" y="2188932"/>
            <a:ext cx="1821999" cy="1888827"/>
            <a:chOff x="755650" y="2188932"/>
            <a:chExt cx="1821999" cy="1888827"/>
          </a:xfrm>
        </p:grpSpPr>
        <p:grpSp>
          <p:nvGrpSpPr>
            <p:cNvPr id="6" name="Group 5"/>
            <p:cNvGrpSpPr/>
            <p:nvPr/>
          </p:nvGrpSpPr>
          <p:grpSpPr>
            <a:xfrm>
              <a:off x="755650" y="2188932"/>
              <a:ext cx="1821999" cy="1888827"/>
              <a:chOff x="755650" y="2188932"/>
              <a:chExt cx="1821999" cy="188882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55650" y="2188932"/>
                <a:ext cx="1821999" cy="188882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3600" b="1" dirty="0" err="1">
                    <a:latin typeface="Twinkl" pitchFamily="2" charset="0"/>
                  </a:rPr>
                  <a:t>lundi</a:t>
                </a:r>
                <a:endParaRPr lang="en-GB" sz="3600" b="1" dirty="0">
                  <a:latin typeface="Twinkl" pitchFamily="2" charset="0"/>
                </a:endParaRPr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84"/>
              <a:stretch/>
            </p:blipFill>
            <p:spPr>
              <a:xfrm>
                <a:off x="1211295" y="2871678"/>
                <a:ext cx="741373" cy="1200789"/>
              </a:xfrm>
              <a:prstGeom prst="rect">
                <a:avLst/>
              </a:prstGeom>
            </p:spPr>
          </p:pic>
        </p:grpSp>
        <p:pic>
          <p:nvPicPr>
            <p:cNvPr id="46" name="L'ange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2634" y="3755116"/>
              <a:ext cx="289291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2"/>
          <p:cNvGrpSpPr/>
          <p:nvPr/>
        </p:nvGrpSpPr>
        <p:grpSpPr>
          <a:xfrm>
            <a:off x="2693684" y="2188932"/>
            <a:ext cx="1821999" cy="1888827"/>
            <a:chOff x="2693684" y="2188932"/>
            <a:chExt cx="1821999" cy="1888827"/>
          </a:xfrm>
        </p:grpSpPr>
        <p:grpSp>
          <p:nvGrpSpPr>
            <p:cNvPr id="7" name="Group 6"/>
            <p:cNvGrpSpPr/>
            <p:nvPr/>
          </p:nvGrpSpPr>
          <p:grpSpPr>
            <a:xfrm>
              <a:off x="2693684" y="2188932"/>
              <a:ext cx="1821999" cy="1888827"/>
              <a:chOff x="2693684" y="2188932"/>
              <a:chExt cx="1821999" cy="1888827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2693684" y="2188932"/>
                <a:ext cx="1821999" cy="188882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3600" b="1" dirty="0" err="1">
                    <a:latin typeface="Twinkl" pitchFamily="2" charset="0"/>
                  </a:rPr>
                  <a:t>mardi</a:t>
                </a:r>
                <a:endParaRPr lang="en-GB" sz="3600" b="1" dirty="0">
                  <a:latin typeface="Twinkl" pitchFamily="2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404"/>
              <a:stretch/>
            </p:blipFill>
            <p:spPr>
              <a:xfrm>
                <a:off x="3238115" y="2871678"/>
                <a:ext cx="1179565" cy="1200789"/>
              </a:xfrm>
              <a:prstGeom prst="rect">
                <a:avLst/>
              </a:prstGeom>
            </p:spPr>
          </p:pic>
        </p:grpSp>
        <p:pic>
          <p:nvPicPr>
            <p:cNvPr id="48" name="L'ange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924" y="3755116"/>
              <a:ext cx="289291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" name="3"/>
          <p:cNvGrpSpPr/>
          <p:nvPr/>
        </p:nvGrpSpPr>
        <p:grpSpPr>
          <a:xfrm>
            <a:off x="4631718" y="2188932"/>
            <a:ext cx="1821999" cy="1892001"/>
            <a:chOff x="4631718" y="2188932"/>
            <a:chExt cx="1821999" cy="1892001"/>
          </a:xfrm>
        </p:grpSpPr>
        <p:grpSp>
          <p:nvGrpSpPr>
            <p:cNvPr id="10" name="Group 9"/>
            <p:cNvGrpSpPr/>
            <p:nvPr/>
          </p:nvGrpSpPr>
          <p:grpSpPr>
            <a:xfrm>
              <a:off x="4631718" y="2188932"/>
              <a:ext cx="1821999" cy="1892001"/>
              <a:chOff x="4631718" y="2188932"/>
              <a:chExt cx="1821999" cy="1892001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4631718" y="2188932"/>
                <a:ext cx="1821999" cy="188882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3000" b="1" dirty="0" err="1">
                    <a:latin typeface="Twinkl" pitchFamily="2" charset="0"/>
                  </a:rPr>
                  <a:t>mercredi</a:t>
                </a:r>
                <a:endParaRPr lang="en-GB" sz="3000" b="1" dirty="0">
                  <a:latin typeface="Twinkl" pitchFamily="2" charset="0"/>
                </a:endParaRPr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068"/>
              <a:stretch/>
            </p:blipFill>
            <p:spPr>
              <a:xfrm>
                <a:off x="5164943" y="2880144"/>
                <a:ext cx="706016" cy="1200789"/>
              </a:xfrm>
              <a:prstGeom prst="rect">
                <a:avLst/>
              </a:prstGeom>
            </p:spPr>
          </p:pic>
        </p:grpSp>
        <p:pic>
          <p:nvPicPr>
            <p:cNvPr id="49" name="L'ange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1368" y="3755116"/>
              <a:ext cx="289291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" name="4"/>
          <p:cNvGrpSpPr/>
          <p:nvPr/>
        </p:nvGrpSpPr>
        <p:grpSpPr>
          <a:xfrm>
            <a:off x="6569751" y="2188932"/>
            <a:ext cx="1821999" cy="1892001"/>
            <a:chOff x="6569751" y="2188932"/>
            <a:chExt cx="1821999" cy="1892001"/>
          </a:xfrm>
        </p:grpSpPr>
        <p:grpSp>
          <p:nvGrpSpPr>
            <p:cNvPr id="11" name="Group 10"/>
            <p:cNvGrpSpPr/>
            <p:nvPr/>
          </p:nvGrpSpPr>
          <p:grpSpPr>
            <a:xfrm>
              <a:off x="6569751" y="2188932"/>
              <a:ext cx="1821999" cy="1892001"/>
              <a:chOff x="6569751" y="2188932"/>
              <a:chExt cx="1821999" cy="1892001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6569751" y="2188932"/>
                <a:ext cx="1821999" cy="188882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3600" b="1" dirty="0" err="1">
                    <a:latin typeface="Twinkl" pitchFamily="2" charset="0"/>
                  </a:rPr>
                  <a:t>jeudi</a:t>
                </a:r>
                <a:endParaRPr lang="en-GB" sz="3600" b="1" dirty="0">
                  <a:latin typeface="Twinkl" pitchFamily="2" charset="0"/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9512"/>
              <a:stretch/>
            </p:blipFill>
            <p:spPr>
              <a:xfrm>
                <a:off x="7098133" y="2871678"/>
                <a:ext cx="765234" cy="1209255"/>
              </a:xfrm>
              <a:prstGeom prst="rect">
                <a:avLst/>
              </a:prstGeom>
            </p:spPr>
          </p:pic>
        </p:grpSp>
        <p:pic>
          <p:nvPicPr>
            <p:cNvPr id="50" name="L'ange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9718" y="3755116"/>
              <a:ext cx="289291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5"/>
          <p:cNvGrpSpPr/>
          <p:nvPr/>
        </p:nvGrpSpPr>
        <p:grpSpPr>
          <a:xfrm>
            <a:off x="1666649" y="4210051"/>
            <a:ext cx="1821999" cy="1892002"/>
            <a:chOff x="755650" y="4203998"/>
            <a:chExt cx="1821999" cy="1892002"/>
          </a:xfrm>
        </p:grpSpPr>
        <p:grpSp>
          <p:nvGrpSpPr>
            <p:cNvPr id="12" name="Group 11"/>
            <p:cNvGrpSpPr/>
            <p:nvPr/>
          </p:nvGrpSpPr>
          <p:grpSpPr>
            <a:xfrm>
              <a:off x="755650" y="4203998"/>
              <a:ext cx="1821999" cy="1892002"/>
              <a:chOff x="755650" y="4203998"/>
              <a:chExt cx="1821999" cy="1892002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55650" y="4203998"/>
                <a:ext cx="1821999" cy="188882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3000" b="1" dirty="0" err="1">
                    <a:latin typeface="Twinkl" pitchFamily="2" charset="0"/>
                  </a:rPr>
                  <a:t>vendredi</a:t>
                </a:r>
                <a:endParaRPr lang="en-GB" sz="3000" b="1" dirty="0">
                  <a:latin typeface="Twinkl" pitchFamily="2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9706"/>
              <a:stretch/>
            </p:blipFill>
            <p:spPr>
              <a:xfrm>
                <a:off x="1088449" y="4842933"/>
                <a:ext cx="1351199" cy="1253067"/>
              </a:xfrm>
              <a:prstGeom prst="rect">
                <a:avLst/>
              </a:prstGeom>
            </p:spPr>
          </p:pic>
        </p:grpSp>
        <p:pic>
          <p:nvPicPr>
            <p:cNvPr id="51" name="L'ange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2634" y="5734051"/>
              <a:ext cx="289291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" name="6"/>
          <p:cNvGrpSpPr/>
          <p:nvPr/>
        </p:nvGrpSpPr>
        <p:grpSpPr>
          <a:xfrm>
            <a:off x="3604683" y="4210051"/>
            <a:ext cx="1898629" cy="1892002"/>
            <a:chOff x="2693684" y="4203998"/>
            <a:chExt cx="1898629" cy="1892002"/>
          </a:xfrm>
        </p:grpSpPr>
        <p:grpSp>
          <p:nvGrpSpPr>
            <p:cNvPr id="13" name="Group 12"/>
            <p:cNvGrpSpPr/>
            <p:nvPr/>
          </p:nvGrpSpPr>
          <p:grpSpPr>
            <a:xfrm>
              <a:off x="2693684" y="4203998"/>
              <a:ext cx="1898629" cy="1892002"/>
              <a:chOff x="2693684" y="4203998"/>
              <a:chExt cx="1898629" cy="1892002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693684" y="4203998"/>
                <a:ext cx="1821999" cy="188882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3600" b="1" dirty="0" err="1">
                    <a:latin typeface="Twinkl" pitchFamily="2" charset="0"/>
                  </a:rPr>
                  <a:t>samedi</a:t>
                </a:r>
                <a:endParaRPr lang="en-GB" sz="3600" b="1" dirty="0">
                  <a:latin typeface="Twinkl" pitchFamily="2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9357"/>
              <a:stretch/>
            </p:blipFill>
            <p:spPr>
              <a:xfrm flipH="1">
                <a:off x="3138363" y="4842933"/>
                <a:ext cx="1453950" cy="1253067"/>
              </a:xfrm>
              <a:prstGeom prst="rect">
                <a:avLst/>
              </a:prstGeom>
            </p:spPr>
          </p:pic>
        </p:grpSp>
        <p:pic>
          <p:nvPicPr>
            <p:cNvPr id="52" name="L'ange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582" y="5734051"/>
              <a:ext cx="289291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" name="7"/>
          <p:cNvGrpSpPr/>
          <p:nvPr/>
        </p:nvGrpSpPr>
        <p:grpSpPr>
          <a:xfrm>
            <a:off x="5542717" y="4210051"/>
            <a:ext cx="1821999" cy="1888827"/>
            <a:chOff x="4631718" y="4203998"/>
            <a:chExt cx="1821999" cy="1888827"/>
          </a:xfrm>
        </p:grpSpPr>
        <p:grpSp>
          <p:nvGrpSpPr>
            <p:cNvPr id="14" name="Group 13"/>
            <p:cNvGrpSpPr/>
            <p:nvPr/>
          </p:nvGrpSpPr>
          <p:grpSpPr>
            <a:xfrm>
              <a:off x="4631718" y="4203998"/>
              <a:ext cx="1821999" cy="1888827"/>
              <a:chOff x="4631718" y="4203998"/>
              <a:chExt cx="1821999" cy="1888827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4631718" y="4203998"/>
                <a:ext cx="1821999" cy="188882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2800" b="1" dirty="0" err="1">
                    <a:latin typeface="Twinkl" pitchFamily="2" charset="0"/>
                  </a:rPr>
                  <a:t>dimanche</a:t>
                </a:r>
                <a:endParaRPr lang="en-GB" sz="2800" b="1" dirty="0">
                  <a:latin typeface="Twinkl" pitchFamily="2" charset="0"/>
                </a:endParaRP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221"/>
              <a:stretch/>
            </p:blipFill>
            <p:spPr>
              <a:xfrm flipH="1">
                <a:off x="5135978" y="4760505"/>
                <a:ext cx="774074" cy="1332320"/>
              </a:xfrm>
              <a:prstGeom prst="rect">
                <a:avLst/>
              </a:prstGeom>
            </p:spPr>
          </p:pic>
        </p:grpSp>
        <p:pic>
          <p:nvPicPr>
            <p:cNvPr id="53" name="L'ange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239" y="5734051"/>
              <a:ext cx="289291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lun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793216" y="-96837"/>
            <a:ext cx="609600" cy="609600"/>
          </a:xfrm>
          <a:prstGeom prst="rect">
            <a:avLst/>
          </a:prstGeom>
        </p:spPr>
      </p:pic>
      <p:pic>
        <p:nvPicPr>
          <p:cNvPr id="8" name="mard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82233" y="641814"/>
            <a:ext cx="609600" cy="609600"/>
          </a:xfrm>
          <a:prstGeom prst="rect">
            <a:avLst/>
          </a:prstGeom>
        </p:spPr>
      </p:pic>
      <p:pic>
        <p:nvPicPr>
          <p:cNvPr id="9" name="mercre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22117" y="1380465"/>
            <a:ext cx="609600" cy="609600"/>
          </a:xfrm>
          <a:prstGeom prst="rect">
            <a:avLst/>
          </a:prstGeom>
        </p:spPr>
      </p:pic>
      <p:pic>
        <p:nvPicPr>
          <p:cNvPr id="15" name="jeud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82233" y="2133684"/>
            <a:ext cx="609601" cy="609600"/>
          </a:xfrm>
          <a:prstGeom prst="rect">
            <a:avLst/>
          </a:prstGeom>
        </p:spPr>
      </p:pic>
      <p:pic>
        <p:nvPicPr>
          <p:cNvPr id="16" name="vendred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10191" y="2894640"/>
            <a:ext cx="609600" cy="609600"/>
          </a:xfrm>
          <a:prstGeom prst="rect">
            <a:avLst/>
          </a:prstGeom>
        </p:spPr>
      </p:pic>
      <p:pic>
        <p:nvPicPr>
          <p:cNvPr id="17" name="samedi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73171" y="3655596"/>
            <a:ext cx="609600" cy="609600"/>
          </a:xfrm>
          <a:prstGeom prst="rect">
            <a:avLst/>
          </a:prstGeom>
        </p:spPr>
      </p:pic>
      <p:pic>
        <p:nvPicPr>
          <p:cNvPr id="18" name="dimanch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063932" y="4528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9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3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1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55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9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0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228167">
            <a:off x="2104773" y="2417267"/>
            <a:ext cx="1272850" cy="91516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1"/>
          <a:stretch/>
        </p:blipFill>
        <p:spPr>
          <a:xfrm rot="21273049">
            <a:off x="4037132" y="2528077"/>
            <a:ext cx="1272849" cy="9132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66"/>
          <a:stretch/>
        </p:blipFill>
        <p:spPr>
          <a:xfrm rot="265502">
            <a:off x="5973933" y="2382528"/>
            <a:ext cx="1284821" cy="91516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t="49980" r="-528" b="-314"/>
          <a:stretch/>
        </p:blipFill>
        <p:spPr>
          <a:xfrm rot="21236246">
            <a:off x="1645913" y="4346931"/>
            <a:ext cx="1284821" cy="91516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51"/>
          <a:stretch/>
        </p:blipFill>
        <p:spPr>
          <a:xfrm rot="413586">
            <a:off x="6530229" y="4352084"/>
            <a:ext cx="1269487" cy="89193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" t="49829" r="534" b="522"/>
          <a:stretch/>
        </p:blipFill>
        <p:spPr>
          <a:xfrm rot="21131828">
            <a:off x="5037014" y="4356206"/>
            <a:ext cx="1269487" cy="89193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 rot="21134266">
            <a:off x="3350768" y="4357726"/>
            <a:ext cx="1256277" cy="88889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887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58" b="31918"/>
          <a:stretch/>
        </p:blipFill>
        <p:spPr>
          <a:xfrm>
            <a:off x="1826217" y="2884453"/>
            <a:ext cx="5762179" cy="320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La </a:t>
            </a:r>
            <a:r>
              <a:rPr lang="en-GB" dirty="0" err="1"/>
              <a:t>semaine</a:t>
            </a:r>
            <a:r>
              <a:rPr lang="en-GB" dirty="0"/>
              <a:t/>
            </a:r>
            <a:br>
              <a:rPr lang="en-GB" dirty="0"/>
            </a:br>
            <a:r>
              <a:rPr lang="en-GB" sz="3100" dirty="0"/>
              <a:t>(the week)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8" name="1"/>
          <p:cNvGrpSpPr/>
          <p:nvPr/>
        </p:nvGrpSpPr>
        <p:grpSpPr>
          <a:xfrm>
            <a:off x="2332483" y="1840205"/>
            <a:ext cx="1794674" cy="1259471"/>
            <a:chOff x="4148667" y="2447244"/>
            <a:chExt cx="1605288" cy="1259471"/>
          </a:xfrm>
        </p:grpSpPr>
        <p:sp>
          <p:nvSpPr>
            <p:cNvPr id="19" name="Oval Callout 18"/>
            <p:cNvSpPr/>
            <p:nvPr/>
          </p:nvSpPr>
          <p:spPr>
            <a:xfrm>
              <a:off x="4148667" y="2447244"/>
              <a:ext cx="1605288" cy="1259471"/>
            </a:xfrm>
            <a:prstGeom prst="wedgeEllipseCallout">
              <a:avLst>
                <a:gd name="adj1" fmla="val -86911"/>
                <a:gd name="adj2" fmla="val 5521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Qu’est-ce</a:t>
              </a:r>
              <a:r>
                <a:rPr lang="en-GB" dirty="0">
                  <a:solidFill>
                    <a:schemeClr val="tx1"/>
                  </a:solidFill>
                </a:rPr>
                <a:t> que </a:t>
              </a:r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? </a:t>
              </a:r>
            </a:p>
          </p:txBody>
        </p:sp>
        <p:pic>
          <p:nvPicPr>
            <p:cNvPr id="20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929" y="2512088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0"/>
          <a:stretch/>
        </p:blipFill>
        <p:spPr>
          <a:xfrm flipH="1">
            <a:off x="955523" y="2056640"/>
            <a:ext cx="1376960" cy="4030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51"/>
          <a:stretch/>
        </p:blipFill>
        <p:spPr>
          <a:xfrm flipH="1">
            <a:off x="6940340" y="2285047"/>
            <a:ext cx="1296109" cy="3810953"/>
          </a:xfrm>
          <a:prstGeom prst="rect">
            <a:avLst/>
          </a:prstGeom>
        </p:spPr>
      </p:pic>
      <p:grpSp>
        <p:nvGrpSpPr>
          <p:cNvPr id="15" name="2"/>
          <p:cNvGrpSpPr/>
          <p:nvPr/>
        </p:nvGrpSpPr>
        <p:grpSpPr>
          <a:xfrm>
            <a:off x="5145666" y="2162224"/>
            <a:ext cx="1794674" cy="1259471"/>
            <a:chOff x="4148667" y="2447244"/>
            <a:chExt cx="1605288" cy="1259471"/>
          </a:xfrm>
        </p:grpSpPr>
        <p:sp>
          <p:nvSpPr>
            <p:cNvPr id="16" name="Oval Callout 15"/>
            <p:cNvSpPr/>
            <p:nvPr/>
          </p:nvSpPr>
          <p:spPr>
            <a:xfrm>
              <a:off x="4148667" y="2447244"/>
              <a:ext cx="1605288" cy="1259471"/>
            </a:xfrm>
            <a:prstGeom prst="wedgeEllipseCallout">
              <a:avLst>
                <a:gd name="adj1" fmla="val 72368"/>
                <a:gd name="adj2" fmla="val 198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la </a:t>
              </a:r>
              <a:r>
                <a:rPr lang="en-GB" dirty="0" err="1">
                  <a:solidFill>
                    <a:schemeClr val="tx1"/>
                  </a:solidFill>
                </a:rPr>
                <a:t>semaine</a:t>
              </a:r>
              <a:r>
                <a:rPr lang="en-GB" dirty="0">
                  <a:solidFill>
                    <a:schemeClr val="tx1"/>
                  </a:solidFill>
                </a:rPr>
                <a:t>. </a:t>
              </a:r>
            </a:p>
          </p:txBody>
        </p:sp>
        <p:pic>
          <p:nvPicPr>
            <p:cNvPr id="17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929" y="2512088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2487827" y="3641863"/>
            <a:ext cx="4452513" cy="28562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Qu'est-ce que c'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38976" y="-148541"/>
            <a:ext cx="609600" cy="609600"/>
          </a:xfrm>
          <a:prstGeom prst="rect">
            <a:avLst/>
          </a:prstGeom>
        </p:spPr>
      </p:pic>
      <p:pic>
        <p:nvPicPr>
          <p:cNvPr id="7" name="C'est la semain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9732" y="612000"/>
            <a:ext cx="609600" cy="609600"/>
          </a:xfrm>
          <a:prstGeom prst="rect">
            <a:avLst/>
          </a:prstGeom>
        </p:spPr>
      </p:pic>
      <p:pic>
        <p:nvPicPr>
          <p:cNvPr id="21" name="Qu'est-ce que c'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25322" y="1372541"/>
            <a:ext cx="609600" cy="609600"/>
          </a:xfrm>
          <a:prstGeom prst="rect">
            <a:avLst/>
          </a:prstGeom>
        </p:spPr>
      </p:pic>
      <p:pic>
        <p:nvPicPr>
          <p:cNvPr id="22" name="C'est la semain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86078" y="21330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4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43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15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err="1"/>
              <a:t>Faites</a:t>
            </a:r>
            <a:r>
              <a:rPr lang="en-GB" dirty="0"/>
              <a:t> la </a:t>
            </a:r>
            <a:r>
              <a:rPr lang="en-GB" dirty="0" err="1"/>
              <a:t>semaine</a:t>
            </a:r>
            <a:r>
              <a:rPr lang="en-GB" dirty="0"/>
              <a:t/>
            </a:r>
            <a:br>
              <a:rPr lang="en-GB" dirty="0"/>
            </a:br>
            <a:r>
              <a:rPr lang="en-GB" sz="3100" dirty="0"/>
              <a:t>(Make a Week)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91420" y="2081354"/>
            <a:ext cx="4961160" cy="1993076"/>
            <a:chOff x="5071752" y="3313259"/>
            <a:chExt cx="4299204" cy="17271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193"/>
            <a:stretch/>
          </p:blipFill>
          <p:spPr>
            <a:xfrm rot="228167">
              <a:off x="5071752" y="3338621"/>
              <a:ext cx="1272850" cy="91516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01"/>
            <a:stretch/>
          </p:blipFill>
          <p:spPr>
            <a:xfrm rot="21273049">
              <a:off x="6008032" y="3313259"/>
              <a:ext cx="1272849" cy="913202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666"/>
            <a:stretch/>
          </p:blipFill>
          <p:spPr>
            <a:xfrm rot="265502">
              <a:off x="6946463" y="3325230"/>
              <a:ext cx="1284821" cy="91516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 rot="21134266">
              <a:off x="8114679" y="3325412"/>
              <a:ext cx="1256277" cy="88889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" t="49980" r="-528" b="-314"/>
            <a:stretch/>
          </p:blipFill>
          <p:spPr>
            <a:xfrm rot="21236246">
              <a:off x="5723180" y="4124017"/>
              <a:ext cx="1284821" cy="91516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351"/>
            <a:stretch/>
          </p:blipFill>
          <p:spPr>
            <a:xfrm rot="413586">
              <a:off x="6603199" y="4136235"/>
              <a:ext cx="1269487" cy="89193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4" t="49829" r="534" b="522"/>
            <a:stretch/>
          </p:blipFill>
          <p:spPr>
            <a:xfrm rot="21131828">
              <a:off x="7558321" y="4148469"/>
              <a:ext cx="1269487" cy="89193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1731439" y="3720483"/>
            <a:ext cx="5671592" cy="2372342"/>
            <a:chOff x="923628" y="3278232"/>
            <a:chExt cx="6736478" cy="281776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752"/>
            <a:stretch/>
          </p:blipFill>
          <p:spPr>
            <a:xfrm>
              <a:off x="4291501" y="3278232"/>
              <a:ext cx="3368605" cy="281776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113"/>
            <a:stretch/>
          </p:blipFill>
          <p:spPr>
            <a:xfrm>
              <a:off x="923628" y="3519007"/>
              <a:ext cx="4389229" cy="2576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030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err="1"/>
              <a:t>Changez</a:t>
            </a:r>
            <a:r>
              <a:rPr lang="en-GB"/>
              <a:t> de place </a:t>
            </a:r>
            <a:r>
              <a:rPr lang="en-GB" dirty="0"/>
              <a:t>!</a:t>
            </a:r>
            <a:br>
              <a:rPr lang="en-GB" dirty="0"/>
            </a:br>
            <a:r>
              <a:rPr lang="en-GB" sz="3100" dirty="0"/>
              <a:t>(Swap Places!)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64997" y="2426841"/>
            <a:ext cx="4126426" cy="3214326"/>
            <a:chOff x="5071752" y="3313259"/>
            <a:chExt cx="3159532" cy="25466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193"/>
            <a:stretch/>
          </p:blipFill>
          <p:spPr>
            <a:xfrm rot="228167">
              <a:off x="5071752" y="3338621"/>
              <a:ext cx="1272850" cy="91516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01"/>
            <a:stretch/>
          </p:blipFill>
          <p:spPr>
            <a:xfrm rot="21273049">
              <a:off x="6008032" y="3313259"/>
              <a:ext cx="1272849" cy="913202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666"/>
            <a:stretch/>
          </p:blipFill>
          <p:spPr>
            <a:xfrm rot="265502">
              <a:off x="6946463" y="3325230"/>
              <a:ext cx="1284821" cy="91516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" t="49980" r="-528" b="-314"/>
            <a:stretch/>
          </p:blipFill>
          <p:spPr>
            <a:xfrm rot="21236246">
              <a:off x="5105378" y="4166849"/>
              <a:ext cx="1284821" cy="91516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351"/>
            <a:stretch/>
          </p:blipFill>
          <p:spPr>
            <a:xfrm rot="413586">
              <a:off x="5985397" y="4179067"/>
              <a:ext cx="1269487" cy="89193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4" t="49829" r="534" b="522"/>
            <a:stretch/>
          </p:blipFill>
          <p:spPr>
            <a:xfrm rot="21131828">
              <a:off x="6940519" y="4191301"/>
              <a:ext cx="1269487" cy="89193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 rot="21134266">
              <a:off x="5973189" y="4970996"/>
              <a:ext cx="1256277" cy="88889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3710">
            <a:off x="6261759" y="1695453"/>
            <a:ext cx="910835" cy="9967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0"/>
          <a:stretch/>
        </p:blipFill>
        <p:spPr>
          <a:xfrm flipH="1">
            <a:off x="5354925" y="2081354"/>
            <a:ext cx="1376960" cy="40308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51"/>
          <a:stretch/>
        </p:blipFill>
        <p:spPr>
          <a:xfrm flipH="1">
            <a:off x="6940340" y="2285047"/>
            <a:ext cx="1296109" cy="381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2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55650" y="2030793"/>
            <a:ext cx="7632700" cy="4062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err="1"/>
              <a:t>Allez</a:t>
            </a:r>
            <a:r>
              <a:rPr lang="en-GB" dirty="0"/>
              <a:t>-</a:t>
            </a:r>
            <a:r>
              <a:rPr lang="en-GB"/>
              <a:t>y</a:t>
            </a:r>
            <a:r>
              <a:rPr lang="en-GB" dirty="0"/>
              <a:t>!</a:t>
            </a:r>
            <a:br>
              <a:rPr lang="en-GB" dirty="0"/>
            </a:br>
            <a:r>
              <a:rPr lang="en-GB" sz="3100" dirty="0"/>
              <a:t>(Off You Go!)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0" y="2207581"/>
            <a:ext cx="2603132" cy="368376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34" y="2207581"/>
            <a:ext cx="2603132" cy="368376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88" y="2207581"/>
            <a:ext cx="2603132" cy="368376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650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recognise, say and respond to a set of vocabulary.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dirty="0"/>
              <a:t>I can listen carefully to a set of vocabulary.</a:t>
            </a:r>
          </a:p>
          <a:p>
            <a:r>
              <a:rPr lang="en-GB" dirty="0"/>
              <a:t>I can understand, say and order the days of the week.</a:t>
            </a:r>
          </a:p>
        </p:txBody>
      </p:sp>
    </p:spTree>
    <p:extLst>
      <p:ext uri="{BB962C8B-B14F-4D97-AF65-F5344CB8AC3E}">
        <p14:creationId xmlns:p14="http://schemas.microsoft.com/office/powerpoint/2010/main" val="419692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95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260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>
                <a:solidFill>
                  <a:schemeClr val="tx1"/>
                </a:solidFill>
                <a:latin typeface="Twinkl" pitchFamily="2" charset="0"/>
              </a:rPr>
              <a:t>Les </a:t>
            </a:r>
            <a:r>
              <a:rPr lang="en-GB" sz="6000" b="1" dirty="0" err="1">
                <a:solidFill>
                  <a:schemeClr val="tx1"/>
                </a:solidFill>
                <a:latin typeface="Twinkl" pitchFamily="2" charset="0"/>
              </a:rPr>
              <a:t>jours</a:t>
            </a:r>
            <a:r>
              <a:rPr lang="en-GB" sz="6000" b="1" dirty="0">
                <a:solidFill>
                  <a:schemeClr val="tx1"/>
                </a:solidFill>
                <a:latin typeface="Twinkl" pitchFamily="2" charset="0"/>
              </a:rPr>
              <a:t> de la </a:t>
            </a:r>
            <a:r>
              <a:rPr lang="en-GB" sz="6000" b="1" dirty="0" err="1">
                <a:solidFill>
                  <a:schemeClr val="tx1"/>
                </a:solidFill>
                <a:latin typeface="Twinkl" pitchFamily="2" charset="0"/>
              </a:rPr>
              <a:t>semaine</a:t>
            </a:r>
            <a:r>
              <a:rPr lang="en-GB" b="1" dirty="0">
                <a:solidFill>
                  <a:schemeClr val="tx1"/>
                </a:solidFill>
              </a:rPr>
              <a:t/>
            </a:r>
            <a:br>
              <a:rPr lang="en-GB" b="1" dirty="0">
                <a:solidFill>
                  <a:schemeClr val="tx1"/>
                </a:solidFill>
              </a:rPr>
            </a:br>
            <a:r>
              <a:rPr lang="en-GB" sz="4000" b="1" dirty="0">
                <a:solidFill>
                  <a:schemeClr val="tx1"/>
                </a:solidFill>
                <a:latin typeface="Twinkl" pitchFamily="2" charset="0"/>
              </a:rPr>
              <a:t>(Days of the Week)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74"/>
          <a:stretch/>
        </p:blipFill>
        <p:spPr>
          <a:xfrm>
            <a:off x="873941" y="2722605"/>
            <a:ext cx="3547627" cy="4135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87"/>
          <a:stretch/>
        </p:blipFill>
        <p:spPr>
          <a:xfrm flipH="1">
            <a:off x="4421568" y="2384854"/>
            <a:ext cx="2436766" cy="44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recognise, say and respond to a set of vocabulary.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dirty="0"/>
              <a:t>I can listen carefully to a set of vocabulary.</a:t>
            </a:r>
          </a:p>
          <a:p>
            <a:r>
              <a:rPr lang="en-GB" dirty="0"/>
              <a:t>I can understand, say and order the days of the week.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Number Fun!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1764197"/>
            <a:ext cx="7632700" cy="6343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55650" y="1896687"/>
            <a:ext cx="7185626" cy="369332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Can you remember the numbers 0-31?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78" y="2043033"/>
            <a:ext cx="2687021" cy="4049792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2314088" y="4288594"/>
            <a:ext cx="1712332" cy="1510844"/>
          </a:xfrm>
          <a:prstGeom prst="wedgeEllipseCallout">
            <a:avLst>
              <a:gd name="adj1" fmla="val -55574"/>
              <a:gd name="adj2" fmla="val -13617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How many days in a fortnight?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9" b="37938"/>
          <a:stretch/>
        </p:blipFill>
        <p:spPr>
          <a:xfrm>
            <a:off x="4572000" y="2785639"/>
            <a:ext cx="3830595" cy="3310361"/>
          </a:xfrm>
          <a:prstGeom prst="rect">
            <a:avLst/>
          </a:prstGeom>
        </p:spPr>
      </p:pic>
      <p:pic>
        <p:nvPicPr>
          <p:cNvPr id="14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20" name="1"/>
          <p:cNvGrpSpPr/>
          <p:nvPr/>
        </p:nvGrpSpPr>
        <p:grpSpPr>
          <a:xfrm>
            <a:off x="4348464" y="4750272"/>
            <a:ext cx="1413966" cy="1229423"/>
            <a:chOff x="4348464" y="4750272"/>
            <a:chExt cx="1413966" cy="1229423"/>
          </a:xfrm>
        </p:grpSpPr>
        <p:sp>
          <p:nvSpPr>
            <p:cNvPr id="11" name="Oval Callout 10"/>
            <p:cNvSpPr/>
            <p:nvPr/>
          </p:nvSpPr>
          <p:spPr>
            <a:xfrm>
              <a:off x="4348464" y="4750272"/>
              <a:ext cx="1413966" cy="1229423"/>
            </a:xfrm>
            <a:prstGeom prst="wedgeEllipseCallout">
              <a:avLst>
                <a:gd name="adj1" fmla="val 48468"/>
                <a:gd name="adj2" fmla="val -12148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trente</a:t>
              </a:r>
              <a:r>
                <a:rPr lang="en-GB" dirty="0">
                  <a:solidFill>
                    <a:schemeClr val="tx1"/>
                  </a:solidFill>
                </a:rPr>
                <a:t>-et-un ?</a:t>
              </a:r>
            </a:p>
          </p:txBody>
        </p:sp>
        <p:pic>
          <p:nvPicPr>
            <p:cNvPr id="15" name="L'ange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8900" y="482293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2"/>
          <p:cNvGrpSpPr/>
          <p:nvPr/>
        </p:nvGrpSpPr>
        <p:grpSpPr>
          <a:xfrm>
            <a:off x="4348463" y="2447245"/>
            <a:ext cx="1144938" cy="905378"/>
            <a:chOff x="4348463" y="2447245"/>
            <a:chExt cx="1144938" cy="905378"/>
          </a:xfrm>
        </p:grpSpPr>
        <p:sp>
          <p:nvSpPr>
            <p:cNvPr id="12" name="Oval Callout 11"/>
            <p:cNvSpPr/>
            <p:nvPr/>
          </p:nvSpPr>
          <p:spPr>
            <a:xfrm>
              <a:off x="4348463" y="2447245"/>
              <a:ext cx="1144938" cy="905378"/>
            </a:xfrm>
            <a:prstGeom prst="wedgeEllipseCallout">
              <a:avLst>
                <a:gd name="adj1" fmla="val 126743"/>
                <a:gd name="adj2" fmla="val 7120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deux</a:t>
              </a:r>
              <a:r>
                <a:rPr lang="en-GB" dirty="0">
                  <a:solidFill>
                    <a:schemeClr val="tx1"/>
                  </a:solidFill>
                </a:rPr>
                <a:t> ?</a:t>
              </a:r>
            </a:p>
          </p:txBody>
        </p:sp>
        <p:pic>
          <p:nvPicPr>
            <p:cNvPr id="16" name="L'ange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397" y="2516372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3"/>
          <p:cNvGrpSpPr/>
          <p:nvPr/>
        </p:nvGrpSpPr>
        <p:grpSpPr>
          <a:xfrm>
            <a:off x="6521383" y="1705625"/>
            <a:ext cx="1618826" cy="1051947"/>
            <a:chOff x="6537378" y="1765631"/>
            <a:chExt cx="1618826" cy="1051947"/>
          </a:xfrm>
        </p:grpSpPr>
        <p:sp>
          <p:nvSpPr>
            <p:cNvPr id="13" name="Oval Callout 12"/>
            <p:cNvSpPr/>
            <p:nvPr/>
          </p:nvSpPr>
          <p:spPr>
            <a:xfrm>
              <a:off x="6537378" y="1765631"/>
              <a:ext cx="1618826" cy="1051947"/>
            </a:xfrm>
            <a:prstGeom prst="wedgeEllipseCallout">
              <a:avLst>
                <a:gd name="adj1" fmla="val 12419"/>
                <a:gd name="adj2" fmla="val 8453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quatorze</a:t>
              </a:r>
              <a:r>
                <a:rPr lang="en-GB" dirty="0">
                  <a:solidFill>
                    <a:schemeClr val="tx1"/>
                  </a:solidFill>
                </a:rPr>
                <a:t> !</a:t>
              </a:r>
            </a:p>
          </p:txBody>
        </p:sp>
        <p:pic>
          <p:nvPicPr>
            <p:cNvPr id="17" name="L'ange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1988" y="1863129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trente-et-u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35025" y="119063"/>
            <a:ext cx="609600" cy="609600"/>
          </a:xfrm>
          <a:prstGeom prst="rect">
            <a:avLst/>
          </a:prstGeom>
        </p:spPr>
      </p:pic>
      <p:pic>
        <p:nvPicPr>
          <p:cNvPr id="8" name="deux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35025" y="866400"/>
            <a:ext cx="609600" cy="609600"/>
          </a:xfrm>
          <a:prstGeom prst="rect">
            <a:avLst/>
          </a:prstGeom>
        </p:spPr>
      </p:pic>
      <p:pic>
        <p:nvPicPr>
          <p:cNvPr id="9" name="quatorz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72360" y="1591887"/>
            <a:ext cx="609600" cy="609600"/>
          </a:xfrm>
          <a:prstGeom prst="rect">
            <a:avLst/>
          </a:prstGeom>
        </p:spPr>
      </p:pic>
      <p:pic>
        <p:nvPicPr>
          <p:cNvPr id="21" name="trente-et-u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2483" y="145890"/>
            <a:ext cx="609600" cy="609600"/>
          </a:xfrm>
          <a:prstGeom prst="rect">
            <a:avLst/>
          </a:prstGeom>
        </p:spPr>
      </p:pic>
      <p:pic>
        <p:nvPicPr>
          <p:cNvPr id="22" name="deux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2483" y="893227"/>
            <a:ext cx="609600" cy="609600"/>
          </a:xfrm>
          <a:prstGeom prst="rect">
            <a:avLst/>
          </a:prstGeom>
        </p:spPr>
      </p:pic>
      <p:pic>
        <p:nvPicPr>
          <p:cNvPr id="23" name="quatorz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09818" y="1618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0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22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"/>
          <p:cNvGrpSpPr/>
          <p:nvPr/>
        </p:nvGrpSpPr>
        <p:grpSpPr>
          <a:xfrm>
            <a:off x="750885" y="1972288"/>
            <a:ext cx="7632700" cy="634313"/>
            <a:chOff x="750885" y="1972288"/>
            <a:chExt cx="7632700" cy="634313"/>
          </a:xfrm>
        </p:grpSpPr>
        <p:sp>
          <p:nvSpPr>
            <p:cNvPr id="22" name="Rectangle 21"/>
            <p:cNvSpPr/>
            <p:nvPr/>
          </p:nvSpPr>
          <p:spPr>
            <a:xfrm>
              <a:off x="750885" y="1972288"/>
              <a:ext cx="7632700" cy="6343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5650" y="2100609"/>
              <a:ext cx="7627934" cy="369332"/>
            </a:xfrm>
            <a:prstGeom prst="rect">
              <a:avLst/>
            </a:prstGeom>
          </p:spPr>
          <p:txBody>
            <a:bodyPr wrap="square" lIns="216000">
              <a:spAutoFit/>
            </a:bodyPr>
            <a:lstStyle/>
            <a:p>
              <a:pPr algn="ctr"/>
              <a:r>
                <a:rPr lang="en-GB" dirty="0" err="1">
                  <a:latin typeface="Twinkl" pitchFamily="2" charset="0"/>
                </a:rPr>
                <a:t>C’est</a:t>
              </a:r>
              <a:r>
                <a:rPr lang="en-GB" dirty="0">
                  <a:latin typeface="Twinkl" pitchFamily="2" charset="0"/>
                </a:rPr>
                <a:t> </a:t>
              </a:r>
              <a:r>
                <a:rPr lang="en-GB" dirty="0" err="1">
                  <a:latin typeface="Twinkl" pitchFamily="2" charset="0"/>
                </a:rPr>
                <a:t>quel</a:t>
              </a:r>
              <a:r>
                <a:rPr lang="en-GB" dirty="0">
                  <a:latin typeface="Twinkl" pitchFamily="2" charset="0"/>
                </a:rPr>
                <a:t> jour ?</a:t>
              </a:r>
            </a:p>
          </p:txBody>
        </p:sp>
        <p:pic>
          <p:nvPicPr>
            <p:cNvPr id="24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569" y="215668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58" b="31918"/>
          <a:stretch/>
        </p:blipFill>
        <p:spPr>
          <a:xfrm>
            <a:off x="2626171" y="2883243"/>
            <a:ext cx="5762179" cy="320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37"/>
          <a:stretch/>
        </p:blipFill>
        <p:spPr>
          <a:xfrm>
            <a:off x="864897" y="2356238"/>
            <a:ext cx="1637599" cy="3730085"/>
          </a:xfrm>
          <a:prstGeom prst="rect">
            <a:avLst/>
          </a:prstGeom>
        </p:spPr>
      </p:pic>
      <p:grpSp>
        <p:nvGrpSpPr>
          <p:cNvPr id="18" name="2"/>
          <p:cNvGrpSpPr/>
          <p:nvPr/>
        </p:nvGrpSpPr>
        <p:grpSpPr>
          <a:xfrm>
            <a:off x="2421046" y="2232494"/>
            <a:ext cx="1344734" cy="1259471"/>
            <a:chOff x="4148667" y="2447244"/>
            <a:chExt cx="1344734" cy="1259471"/>
          </a:xfrm>
        </p:grpSpPr>
        <p:sp>
          <p:nvSpPr>
            <p:cNvPr id="19" name="Oval Callout 18"/>
            <p:cNvSpPr/>
            <p:nvPr/>
          </p:nvSpPr>
          <p:spPr>
            <a:xfrm>
              <a:off x="4148667" y="2447244"/>
              <a:ext cx="1344734" cy="1259471"/>
            </a:xfrm>
            <a:prstGeom prst="wedgeEllipseCallout">
              <a:avLst>
                <a:gd name="adj1" fmla="val -78805"/>
                <a:gd name="adj2" fmla="val 2185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</a:t>
              </a:r>
              <a:r>
                <a:rPr lang="en-GB" dirty="0" err="1">
                  <a:solidFill>
                    <a:schemeClr val="tx1"/>
                  </a:solidFill>
                </a:rPr>
                <a:t>lundi</a:t>
              </a:r>
              <a:r>
                <a:rPr lang="en-GB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0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731" y="251820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3218873" y="3562928"/>
            <a:ext cx="734998" cy="69471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'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5887" y="6096292"/>
            <a:ext cx="609600" cy="609600"/>
          </a:xfrm>
          <a:prstGeom prst="rect">
            <a:avLst/>
          </a:prstGeom>
        </p:spPr>
      </p:pic>
      <p:pic>
        <p:nvPicPr>
          <p:cNvPr id="6" name="lund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5887" y="5302501"/>
            <a:ext cx="609600" cy="609600"/>
          </a:xfrm>
          <a:prstGeom prst="rect">
            <a:avLst/>
          </a:prstGeom>
        </p:spPr>
      </p:pic>
      <p:pic>
        <p:nvPicPr>
          <p:cNvPr id="7" name="C'est quel jou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7987" y="4316054"/>
            <a:ext cx="609600" cy="609600"/>
          </a:xfrm>
          <a:prstGeom prst="rect">
            <a:avLst/>
          </a:prstGeom>
        </p:spPr>
      </p:pic>
      <p:pic>
        <p:nvPicPr>
          <p:cNvPr id="17" name="C'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82201" y="3400392"/>
            <a:ext cx="609600" cy="609600"/>
          </a:xfrm>
          <a:prstGeom prst="rect">
            <a:avLst/>
          </a:prstGeom>
        </p:spPr>
      </p:pic>
      <p:pic>
        <p:nvPicPr>
          <p:cNvPr id="21" name="lund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82201" y="2606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56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4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"/>
          <p:cNvGrpSpPr/>
          <p:nvPr/>
        </p:nvGrpSpPr>
        <p:grpSpPr>
          <a:xfrm>
            <a:off x="750885" y="1972288"/>
            <a:ext cx="7632700" cy="634313"/>
            <a:chOff x="750885" y="1972288"/>
            <a:chExt cx="7632700" cy="634313"/>
          </a:xfrm>
        </p:grpSpPr>
        <p:sp>
          <p:nvSpPr>
            <p:cNvPr id="22" name="Rectangle 21"/>
            <p:cNvSpPr/>
            <p:nvPr/>
          </p:nvSpPr>
          <p:spPr>
            <a:xfrm>
              <a:off x="750885" y="1972288"/>
              <a:ext cx="7632700" cy="6343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5650" y="2100609"/>
              <a:ext cx="7627934" cy="369332"/>
            </a:xfrm>
            <a:prstGeom prst="rect">
              <a:avLst/>
            </a:prstGeom>
          </p:spPr>
          <p:txBody>
            <a:bodyPr wrap="square" lIns="216000">
              <a:spAutoFit/>
            </a:bodyPr>
            <a:lstStyle/>
            <a:p>
              <a:pPr algn="ctr"/>
              <a:r>
                <a:rPr lang="en-GB" dirty="0" err="1">
                  <a:latin typeface="Twinkl" pitchFamily="2" charset="0"/>
                </a:rPr>
                <a:t>C’est</a:t>
              </a:r>
              <a:r>
                <a:rPr lang="en-GB" dirty="0">
                  <a:latin typeface="Twinkl" pitchFamily="2" charset="0"/>
                </a:rPr>
                <a:t> </a:t>
              </a:r>
              <a:r>
                <a:rPr lang="en-GB" dirty="0" err="1">
                  <a:latin typeface="Twinkl" pitchFamily="2" charset="0"/>
                </a:rPr>
                <a:t>quel</a:t>
              </a:r>
              <a:r>
                <a:rPr lang="en-GB" dirty="0">
                  <a:latin typeface="Twinkl" pitchFamily="2" charset="0"/>
                </a:rPr>
                <a:t> jour ?</a:t>
              </a:r>
            </a:p>
          </p:txBody>
        </p:sp>
        <p:pic>
          <p:nvPicPr>
            <p:cNvPr id="24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569" y="215668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58" b="31918"/>
          <a:stretch/>
        </p:blipFill>
        <p:spPr>
          <a:xfrm>
            <a:off x="2626171" y="2883243"/>
            <a:ext cx="5762179" cy="320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8" name="2"/>
          <p:cNvGrpSpPr/>
          <p:nvPr/>
        </p:nvGrpSpPr>
        <p:grpSpPr>
          <a:xfrm>
            <a:off x="2421046" y="2232494"/>
            <a:ext cx="1344734" cy="1259471"/>
            <a:chOff x="4148667" y="2447244"/>
            <a:chExt cx="1344734" cy="1259471"/>
          </a:xfrm>
        </p:grpSpPr>
        <p:sp>
          <p:nvSpPr>
            <p:cNvPr id="19" name="Oval Callout 18"/>
            <p:cNvSpPr/>
            <p:nvPr/>
          </p:nvSpPr>
          <p:spPr>
            <a:xfrm>
              <a:off x="4148667" y="2447244"/>
              <a:ext cx="1344734" cy="1259471"/>
            </a:xfrm>
            <a:prstGeom prst="wedgeEllipseCallout">
              <a:avLst>
                <a:gd name="adj1" fmla="val -78805"/>
                <a:gd name="adj2" fmla="val 2185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</a:t>
              </a:r>
              <a:r>
                <a:rPr lang="en-GB" dirty="0" err="1">
                  <a:solidFill>
                    <a:schemeClr val="tx1"/>
                  </a:solidFill>
                </a:rPr>
                <a:t>mardi</a:t>
              </a:r>
              <a:r>
                <a:rPr lang="en-GB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0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731" y="251820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3931674" y="3567869"/>
            <a:ext cx="724993" cy="69471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6"/>
          <a:stretch/>
        </p:blipFill>
        <p:spPr>
          <a:xfrm>
            <a:off x="926715" y="2056640"/>
            <a:ext cx="2292158" cy="4030893"/>
          </a:xfrm>
          <a:prstGeom prst="rect">
            <a:avLst/>
          </a:prstGeom>
        </p:spPr>
      </p:pic>
      <p:pic>
        <p:nvPicPr>
          <p:cNvPr id="3" name="C'est quel jo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0265" y="156259"/>
            <a:ext cx="609600" cy="609600"/>
          </a:xfrm>
          <a:prstGeom prst="rect">
            <a:avLst/>
          </a:prstGeom>
        </p:spPr>
      </p:pic>
      <p:pic>
        <p:nvPicPr>
          <p:cNvPr id="6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2130" y="954049"/>
            <a:ext cx="609600" cy="609600"/>
          </a:xfrm>
          <a:prstGeom prst="rect">
            <a:avLst/>
          </a:prstGeom>
        </p:spPr>
      </p:pic>
      <p:pic>
        <p:nvPicPr>
          <p:cNvPr id="7" name="mar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43705" y="1667488"/>
            <a:ext cx="609600" cy="609600"/>
          </a:xfrm>
          <a:prstGeom prst="rect">
            <a:avLst/>
          </a:prstGeom>
        </p:spPr>
      </p:pic>
      <p:pic>
        <p:nvPicPr>
          <p:cNvPr id="17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0265" y="2560632"/>
            <a:ext cx="609600" cy="609600"/>
          </a:xfrm>
          <a:prstGeom prst="rect">
            <a:avLst/>
          </a:prstGeom>
        </p:spPr>
      </p:pic>
      <p:pic>
        <p:nvPicPr>
          <p:cNvPr id="21" name="mar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31840" y="3274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7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56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"/>
          <p:cNvGrpSpPr/>
          <p:nvPr/>
        </p:nvGrpSpPr>
        <p:grpSpPr>
          <a:xfrm>
            <a:off x="750885" y="1972288"/>
            <a:ext cx="7632700" cy="634313"/>
            <a:chOff x="750885" y="1972288"/>
            <a:chExt cx="7632700" cy="634313"/>
          </a:xfrm>
        </p:grpSpPr>
        <p:sp>
          <p:nvSpPr>
            <p:cNvPr id="22" name="Rectangle 21"/>
            <p:cNvSpPr/>
            <p:nvPr/>
          </p:nvSpPr>
          <p:spPr>
            <a:xfrm>
              <a:off x="750885" y="1972288"/>
              <a:ext cx="7632700" cy="6343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5650" y="2100609"/>
              <a:ext cx="7627934" cy="369332"/>
            </a:xfrm>
            <a:prstGeom prst="rect">
              <a:avLst/>
            </a:prstGeom>
          </p:spPr>
          <p:txBody>
            <a:bodyPr wrap="square" lIns="216000">
              <a:spAutoFit/>
            </a:bodyPr>
            <a:lstStyle/>
            <a:p>
              <a:pPr algn="ctr"/>
              <a:r>
                <a:rPr lang="en-GB" dirty="0" err="1">
                  <a:latin typeface="Twinkl" pitchFamily="2" charset="0"/>
                </a:rPr>
                <a:t>C’est</a:t>
              </a:r>
              <a:r>
                <a:rPr lang="en-GB" dirty="0">
                  <a:latin typeface="Twinkl" pitchFamily="2" charset="0"/>
                </a:rPr>
                <a:t> </a:t>
              </a:r>
              <a:r>
                <a:rPr lang="en-GB" dirty="0" err="1">
                  <a:latin typeface="Twinkl" pitchFamily="2" charset="0"/>
                </a:rPr>
                <a:t>quel</a:t>
              </a:r>
              <a:r>
                <a:rPr lang="en-GB" dirty="0">
                  <a:latin typeface="Twinkl" pitchFamily="2" charset="0"/>
                </a:rPr>
                <a:t> jour ?</a:t>
              </a:r>
            </a:p>
          </p:txBody>
        </p:sp>
        <p:pic>
          <p:nvPicPr>
            <p:cNvPr id="24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569" y="215668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58" b="31918"/>
          <a:stretch/>
        </p:blipFill>
        <p:spPr>
          <a:xfrm>
            <a:off x="2626171" y="2883243"/>
            <a:ext cx="5762179" cy="320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8" name="2"/>
          <p:cNvGrpSpPr/>
          <p:nvPr/>
        </p:nvGrpSpPr>
        <p:grpSpPr>
          <a:xfrm>
            <a:off x="2421045" y="2232494"/>
            <a:ext cx="1458977" cy="1259471"/>
            <a:chOff x="4148666" y="2447244"/>
            <a:chExt cx="1458977" cy="1259471"/>
          </a:xfrm>
        </p:grpSpPr>
        <p:sp>
          <p:nvSpPr>
            <p:cNvPr id="19" name="Oval Callout 18"/>
            <p:cNvSpPr/>
            <p:nvPr/>
          </p:nvSpPr>
          <p:spPr>
            <a:xfrm>
              <a:off x="4148666" y="2447244"/>
              <a:ext cx="1458977" cy="1259471"/>
            </a:xfrm>
            <a:prstGeom prst="wedgeEllipseCallout">
              <a:avLst>
                <a:gd name="adj1" fmla="val -78805"/>
                <a:gd name="adj2" fmla="val 2185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</a:t>
              </a:r>
              <a:r>
                <a:rPr lang="en-GB" dirty="0" err="1">
                  <a:solidFill>
                    <a:schemeClr val="tx1"/>
                  </a:solidFill>
                </a:rPr>
                <a:t>mercredi</a:t>
              </a:r>
              <a:r>
                <a:rPr lang="en-GB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0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8772" y="2532703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4567235" y="3567869"/>
            <a:ext cx="724993" cy="61466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76"/>
          <a:stretch/>
        </p:blipFill>
        <p:spPr>
          <a:xfrm>
            <a:off x="873865" y="2117659"/>
            <a:ext cx="1563548" cy="3978341"/>
          </a:xfrm>
          <a:prstGeom prst="rect">
            <a:avLst/>
          </a:prstGeom>
        </p:spPr>
      </p:pic>
      <p:pic>
        <p:nvPicPr>
          <p:cNvPr id="14" name="C'est quel jo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0265" y="156259"/>
            <a:ext cx="609600" cy="609600"/>
          </a:xfrm>
          <a:prstGeom prst="rect">
            <a:avLst/>
          </a:prstGeom>
        </p:spPr>
      </p:pic>
      <p:pic>
        <p:nvPicPr>
          <p:cNvPr id="15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2130" y="954049"/>
            <a:ext cx="609600" cy="609600"/>
          </a:xfrm>
          <a:prstGeom prst="rect">
            <a:avLst/>
          </a:prstGeom>
        </p:spPr>
      </p:pic>
      <p:pic>
        <p:nvPicPr>
          <p:cNvPr id="16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0265" y="2560632"/>
            <a:ext cx="609600" cy="609600"/>
          </a:xfrm>
          <a:prstGeom prst="rect">
            <a:avLst/>
          </a:prstGeom>
        </p:spPr>
      </p:pic>
      <p:pic>
        <p:nvPicPr>
          <p:cNvPr id="5" name="mercre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40513" y="1747587"/>
            <a:ext cx="609600" cy="609600"/>
          </a:xfrm>
          <a:prstGeom prst="rect">
            <a:avLst/>
          </a:prstGeom>
        </p:spPr>
      </p:pic>
      <p:pic>
        <p:nvPicPr>
          <p:cNvPr id="21" name="mercre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72801" y="3374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6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8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"/>
          <p:cNvGrpSpPr/>
          <p:nvPr/>
        </p:nvGrpSpPr>
        <p:grpSpPr>
          <a:xfrm>
            <a:off x="750885" y="1972288"/>
            <a:ext cx="7632700" cy="634313"/>
            <a:chOff x="750885" y="1972288"/>
            <a:chExt cx="7632700" cy="634313"/>
          </a:xfrm>
        </p:grpSpPr>
        <p:sp>
          <p:nvSpPr>
            <p:cNvPr id="22" name="Rectangle 21"/>
            <p:cNvSpPr/>
            <p:nvPr/>
          </p:nvSpPr>
          <p:spPr>
            <a:xfrm>
              <a:off x="750885" y="1972288"/>
              <a:ext cx="7632700" cy="6343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5650" y="2100609"/>
              <a:ext cx="7627934" cy="369332"/>
            </a:xfrm>
            <a:prstGeom prst="rect">
              <a:avLst/>
            </a:prstGeom>
          </p:spPr>
          <p:txBody>
            <a:bodyPr wrap="square" lIns="216000">
              <a:spAutoFit/>
            </a:bodyPr>
            <a:lstStyle/>
            <a:p>
              <a:pPr algn="ctr"/>
              <a:r>
                <a:rPr lang="en-GB" dirty="0" err="1">
                  <a:latin typeface="Twinkl" pitchFamily="2" charset="0"/>
                </a:rPr>
                <a:t>C’est</a:t>
              </a:r>
              <a:r>
                <a:rPr lang="en-GB" dirty="0">
                  <a:latin typeface="Twinkl" pitchFamily="2" charset="0"/>
                </a:rPr>
                <a:t> </a:t>
              </a:r>
              <a:r>
                <a:rPr lang="en-GB" dirty="0" err="1">
                  <a:latin typeface="Twinkl" pitchFamily="2" charset="0"/>
                </a:rPr>
                <a:t>quel</a:t>
              </a:r>
              <a:r>
                <a:rPr lang="en-GB" dirty="0">
                  <a:latin typeface="Twinkl" pitchFamily="2" charset="0"/>
                </a:rPr>
                <a:t> jour ?</a:t>
              </a:r>
            </a:p>
          </p:txBody>
        </p:sp>
        <p:pic>
          <p:nvPicPr>
            <p:cNvPr id="24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569" y="215668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58" b="31918"/>
          <a:stretch/>
        </p:blipFill>
        <p:spPr>
          <a:xfrm>
            <a:off x="2626171" y="2883243"/>
            <a:ext cx="5762179" cy="320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8" name="2"/>
          <p:cNvGrpSpPr/>
          <p:nvPr/>
        </p:nvGrpSpPr>
        <p:grpSpPr>
          <a:xfrm>
            <a:off x="2421046" y="2232494"/>
            <a:ext cx="1295822" cy="1259471"/>
            <a:chOff x="4148667" y="2447244"/>
            <a:chExt cx="1295822" cy="1259471"/>
          </a:xfrm>
        </p:grpSpPr>
        <p:sp>
          <p:nvSpPr>
            <p:cNvPr id="19" name="Oval Callout 18"/>
            <p:cNvSpPr/>
            <p:nvPr/>
          </p:nvSpPr>
          <p:spPr>
            <a:xfrm>
              <a:off x="4148667" y="2447244"/>
              <a:ext cx="1295822" cy="1259471"/>
            </a:xfrm>
            <a:prstGeom prst="wedgeEllipseCallout">
              <a:avLst>
                <a:gd name="adj1" fmla="val -78805"/>
                <a:gd name="adj2" fmla="val 2185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</a:t>
              </a:r>
              <a:r>
                <a:rPr lang="en-GB" dirty="0" err="1">
                  <a:solidFill>
                    <a:schemeClr val="tx1"/>
                  </a:solidFill>
                </a:rPr>
                <a:t>jeudi</a:t>
              </a:r>
              <a:r>
                <a:rPr lang="en-GB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0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731" y="251820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5190339" y="3567869"/>
            <a:ext cx="724993" cy="61466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06"/>
          <a:stretch/>
        </p:blipFill>
        <p:spPr>
          <a:xfrm>
            <a:off x="827761" y="2156687"/>
            <a:ext cx="1593284" cy="3939313"/>
          </a:xfrm>
          <a:prstGeom prst="rect">
            <a:avLst/>
          </a:prstGeom>
        </p:spPr>
      </p:pic>
      <p:pic>
        <p:nvPicPr>
          <p:cNvPr id="3" name="C'est quel jo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19162" y="2400"/>
            <a:ext cx="609600" cy="609600"/>
          </a:xfrm>
          <a:prstGeom prst="rect">
            <a:avLst/>
          </a:prstGeom>
        </p:spPr>
      </p:pic>
      <p:pic>
        <p:nvPicPr>
          <p:cNvPr id="6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19162" y="713884"/>
            <a:ext cx="609600" cy="609600"/>
          </a:xfrm>
          <a:prstGeom prst="rect">
            <a:avLst/>
          </a:prstGeom>
        </p:spPr>
      </p:pic>
      <p:pic>
        <p:nvPicPr>
          <p:cNvPr id="7" name="jeu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19162" y="1476000"/>
            <a:ext cx="609600" cy="609600"/>
          </a:xfrm>
          <a:prstGeom prst="rect">
            <a:avLst/>
          </a:prstGeom>
        </p:spPr>
      </p:pic>
      <p:pic>
        <p:nvPicPr>
          <p:cNvPr id="17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19162" y="2232494"/>
            <a:ext cx="609600" cy="609600"/>
          </a:xfrm>
          <a:prstGeom prst="rect">
            <a:avLst/>
          </a:prstGeom>
        </p:spPr>
      </p:pic>
      <p:pic>
        <p:nvPicPr>
          <p:cNvPr id="21" name="jeu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19162" y="29946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9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56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"/>
          <p:cNvGrpSpPr/>
          <p:nvPr/>
        </p:nvGrpSpPr>
        <p:grpSpPr>
          <a:xfrm>
            <a:off x="750885" y="1972288"/>
            <a:ext cx="7632700" cy="634313"/>
            <a:chOff x="750885" y="1972288"/>
            <a:chExt cx="7632700" cy="634313"/>
          </a:xfrm>
        </p:grpSpPr>
        <p:sp>
          <p:nvSpPr>
            <p:cNvPr id="22" name="Rectangle 21"/>
            <p:cNvSpPr/>
            <p:nvPr/>
          </p:nvSpPr>
          <p:spPr>
            <a:xfrm>
              <a:off x="750885" y="1972288"/>
              <a:ext cx="7632700" cy="6343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5650" y="2100609"/>
              <a:ext cx="7627934" cy="369332"/>
            </a:xfrm>
            <a:prstGeom prst="rect">
              <a:avLst/>
            </a:prstGeom>
          </p:spPr>
          <p:txBody>
            <a:bodyPr wrap="square" lIns="216000">
              <a:spAutoFit/>
            </a:bodyPr>
            <a:lstStyle/>
            <a:p>
              <a:pPr algn="ctr"/>
              <a:r>
                <a:rPr lang="en-GB" dirty="0" err="1">
                  <a:latin typeface="Twinkl" pitchFamily="2" charset="0"/>
                </a:rPr>
                <a:t>C’est</a:t>
              </a:r>
              <a:r>
                <a:rPr lang="en-GB" dirty="0">
                  <a:latin typeface="Twinkl" pitchFamily="2" charset="0"/>
                </a:rPr>
                <a:t> </a:t>
              </a:r>
              <a:r>
                <a:rPr lang="en-GB" dirty="0" err="1">
                  <a:latin typeface="Twinkl" pitchFamily="2" charset="0"/>
                </a:rPr>
                <a:t>quel</a:t>
              </a:r>
              <a:r>
                <a:rPr lang="en-GB" dirty="0">
                  <a:latin typeface="Twinkl" pitchFamily="2" charset="0"/>
                </a:rPr>
                <a:t> jour ?</a:t>
              </a:r>
            </a:p>
          </p:txBody>
        </p:sp>
        <p:pic>
          <p:nvPicPr>
            <p:cNvPr id="24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569" y="215668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58" b="31918"/>
          <a:stretch/>
        </p:blipFill>
        <p:spPr>
          <a:xfrm>
            <a:off x="2626171" y="2883243"/>
            <a:ext cx="5762179" cy="320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8" name="2"/>
          <p:cNvGrpSpPr/>
          <p:nvPr/>
        </p:nvGrpSpPr>
        <p:grpSpPr>
          <a:xfrm>
            <a:off x="2421046" y="2232494"/>
            <a:ext cx="1434262" cy="1259471"/>
            <a:chOff x="4148667" y="2447244"/>
            <a:chExt cx="1434262" cy="1259471"/>
          </a:xfrm>
        </p:grpSpPr>
        <p:sp>
          <p:nvSpPr>
            <p:cNvPr id="19" name="Oval Callout 18"/>
            <p:cNvSpPr/>
            <p:nvPr/>
          </p:nvSpPr>
          <p:spPr>
            <a:xfrm>
              <a:off x="4148667" y="2447244"/>
              <a:ext cx="1434262" cy="1259471"/>
            </a:xfrm>
            <a:prstGeom prst="wedgeEllipseCallout">
              <a:avLst>
                <a:gd name="adj1" fmla="val -78805"/>
                <a:gd name="adj2" fmla="val 2185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</a:t>
              </a:r>
              <a:r>
                <a:rPr lang="en-GB" dirty="0" err="1">
                  <a:solidFill>
                    <a:schemeClr val="tx1"/>
                  </a:solidFill>
                </a:rPr>
                <a:t>vendredi</a:t>
              </a:r>
              <a:r>
                <a:rPr lang="en-GB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0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416" y="251820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5820652" y="3567869"/>
            <a:ext cx="724993" cy="61466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5"/>
          <a:stretch/>
        </p:blipFill>
        <p:spPr>
          <a:xfrm>
            <a:off x="715916" y="2303457"/>
            <a:ext cx="2292628" cy="3792543"/>
          </a:xfrm>
          <a:prstGeom prst="rect">
            <a:avLst/>
          </a:prstGeom>
        </p:spPr>
      </p:pic>
      <p:pic>
        <p:nvPicPr>
          <p:cNvPr id="5" name="C'est quel jo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59004" y="2400"/>
            <a:ext cx="609600" cy="609600"/>
          </a:xfrm>
          <a:prstGeom prst="rect">
            <a:avLst/>
          </a:prstGeom>
        </p:spPr>
      </p:pic>
      <p:pic>
        <p:nvPicPr>
          <p:cNvPr id="6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5738" y="739200"/>
            <a:ext cx="609600" cy="609600"/>
          </a:xfrm>
          <a:prstGeom prst="rect">
            <a:avLst/>
          </a:prstGeom>
        </p:spPr>
      </p:pic>
      <p:pic>
        <p:nvPicPr>
          <p:cNvPr id="7" name="vendre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10503" y="1456202"/>
            <a:ext cx="609600" cy="609600"/>
          </a:xfrm>
          <a:prstGeom prst="rect">
            <a:avLst/>
          </a:prstGeom>
        </p:spPr>
      </p:pic>
      <p:pic>
        <p:nvPicPr>
          <p:cNvPr id="17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5738" y="2173204"/>
            <a:ext cx="609600" cy="609600"/>
          </a:xfrm>
          <a:prstGeom prst="rect">
            <a:avLst/>
          </a:prstGeom>
        </p:spPr>
      </p:pic>
      <p:pic>
        <p:nvPicPr>
          <p:cNvPr id="21" name="vendre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10503" y="2890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56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</TotalTime>
  <Words>333</Words>
  <Application>Microsoft Office PowerPoint</Application>
  <PresentationFormat>On-screen Show (4:3)</PresentationFormat>
  <Paragraphs>61</Paragraphs>
  <Slides>19</Slides>
  <Notes>0</Notes>
  <HiddenSlides>0</HiddenSlides>
  <MMClips>52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Tuffy</vt:lpstr>
      <vt:lpstr>Sassoon Infant Rg</vt:lpstr>
      <vt:lpstr>Twinkl SemiBold</vt:lpstr>
      <vt:lpstr>Twinkl</vt:lpstr>
      <vt:lpstr>Arial</vt:lpstr>
      <vt:lpstr>Calibri</vt:lpstr>
      <vt:lpstr>Office Theme</vt:lpstr>
      <vt:lpstr>French</vt:lpstr>
      <vt:lpstr>PowerPoint Presentation</vt:lpstr>
      <vt:lpstr>PowerPoint Presentation</vt:lpstr>
      <vt:lpstr>Number Fun!</vt:lpstr>
      <vt:lpstr>C’est quel jour ? (What Day Is It?)</vt:lpstr>
      <vt:lpstr>C’est quel jour ? (What Day Is It?)</vt:lpstr>
      <vt:lpstr>C’est quel jour ? (What Day Is It?)</vt:lpstr>
      <vt:lpstr>C’est quel jour ? (What Day Is It?)</vt:lpstr>
      <vt:lpstr>C’est quel jour ? (What Day Is It?)</vt:lpstr>
      <vt:lpstr>C’est quel jour ? (What Day Is It?)</vt:lpstr>
      <vt:lpstr>C’est quel jour ? (What Day Is It?)</vt:lpstr>
      <vt:lpstr>C’est quel jour ? (What Day Is It?)</vt:lpstr>
      <vt:lpstr>C’est quel jour ? (What Day Is It?)</vt:lpstr>
      <vt:lpstr>La semaine (the week)</vt:lpstr>
      <vt:lpstr>Faites la semaine (Make a Week)</vt:lpstr>
      <vt:lpstr>Changez de place ! (Swap Places!)</vt:lpstr>
      <vt:lpstr>Allez-y! (Off You Go!)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Owen Thurbon</cp:lastModifiedBy>
  <cp:revision>99</cp:revision>
  <dcterms:created xsi:type="dcterms:W3CDTF">2014-10-01T16:09:27Z</dcterms:created>
  <dcterms:modified xsi:type="dcterms:W3CDTF">2021-02-22T07:57:08Z</dcterms:modified>
</cp:coreProperties>
</file>