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58" r:id="rId2"/>
    <p:sldId id="264" r:id="rId3"/>
    <p:sldId id="285" r:id="rId4"/>
    <p:sldId id="279" r:id="rId5"/>
    <p:sldId id="280" r:id="rId6"/>
    <p:sldId id="281" r:id="rId7"/>
    <p:sldId id="282" r:id="rId8"/>
    <p:sldId id="283" r:id="rId9"/>
    <p:sldId id="284" r:id="rId10"/>
    <p:sldId id="267" r:id="rId11"/>
  </p:sldIdLst>
  <p:sldSz cx="9144000" cy="6858000" type="screen4x3"/>
  <p:notesSz cx="6858000" cy="9144000"/>
  <p:embeddedFontLst>
    <p:embeddedFont>
      <p:font typeface="Twinkl" panose="020B0604020202020204" charset="0"/>
      <p:regular r:id="rId14"/>
      <p:bold r:id="rId15"/>
    </p:embeddedFont>
    <p:embeddedFont>
      <p:font typeface="Calibri" panose="020F050202020403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B738"/>
    <a:srgbClr val="F08115"/>
    <a:srgbClr val="FAB001"/>
    <a:srgbClr val="699327"/>
    <a:srgbClr val="E6E6E6"/>
    <a:srgbClr val="CA075C"/>
    <a:srgbClr val="009541"/>
    <a:srgbClr val="18A0DB"/>
    <a:srgbClr val="DE1E5A"/>
    <a:srgbClr val="BC01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6" autoAdjust="0"/>
    <p:restoredTop sz="94660"/>
  </p:normalViewPr>
  <p:slideViewPr>
    <p:cSldViewPr snapToGrid="0" showGuides="1">
      <p:cViewPr varScale="1">
        <p:scale>
          <a:sx n="73" d="100"/>
          <a:sy n="73" d="100"/>
        </p:scale>
        <p:origin x="1266" y="60"/>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29/01/2021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29/01/2021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675439" y="1553082"/>
            <a:ext cx="7917752" cy="805966"/>
          </a:xfrm>
        </p:spPr>
        <p:txBody>
          <a:bodyPr/>
          <a:lstStyle/>
          <a:p>
            <a:r>
              <a:rPr lang="en-GB" altLang="en-US" sz="2000" b="0" dirty="0">
                <a:latin typeface="Twinkl" pitchFamily="2" charset="77"/>
              </a:rPr>
              <a:t/>
            </a:r>
            <a:br>
              <a:rPr lang="en-GB" altLang="en-US" sz="2000" b="0" dirty="0">
                <a:latin typeface="Twinkl" pitchFamily="2" charset="77"/>
              </a:rPr>
            </a:br>
            <a:r>
              <a:rPr lang="en-GB" altLang="en-US" sz="2000" b="0" dirty="0">
                <a:latin typeface="Twinkl" pitchFamily="2" charset="77"/>
              </a:rPr>
              <a:t/>
            </a:r>
            <a:br>
              <a:rPr lang="en-GB" altLang="en-US" sz="2000" b="0" dirty="0">
                <a:latin typeface="Twinkl" pitchFamily="2" charset="77"/>
              </a:rPr>
            </a:br>
            <a:r>
              <a:rPr lang="en-GB" altLang="en-US" sz="2000" b="0" dirty="0">
                <a:latin typeface="Twinkl" pitchFamily="2" charset="77"/>
              </a:rPr>
              <a:t>Every time the zookeeper arrives at an animal enclosure and counts the animals, the ‘more than’ monkey adds one more.</a:t>
            </a:r>
            <a:br>
              <a:rPr lang="en-GB" altLang="en-US" sz="2000" b="0" dirty="0">
                <a:latin typeface="Twinkl" pitchFamily="2" charset="77"/>
              </a:rPr>
            </a:br>
            <a:r>
              <a:rPr lang="en-GB" altLang="en-US" sz="2000" b="0" dirty="0">
                <a:latin typeface="Twinkl" pitchFamily="2" charset="77"/>
              </a:rPr>
              <a:t/>
            </a:r>
            <a:br>
              <a:rPr lang="en-GB" altLang="en-US" sz="2000" b="0" dirty="0">
                <a:latin typeface="Twinkl" pitchFamily="2" charset="77"/>
              </a:rPr>
            </a:br>
            <a:r>
              <a:rPr lang="en-GB" altLang="en-US" sz="2000" b="0" dirty="0">
                <a:latin typeface="Twinkl" pitchFamily="2" charset="77"/>
              </a:rPr>
              <a:t>Can you help the zookeeper work out what one more will be?</a:t>
            </a:r>
            <a:endParaRPr lang="en-GB" sz="2000" dirty="0">
              <a:latin typeface="+mn-lt"/>
            </a:endParaRPr>
          </a:p>
        </p:txBody>
      </p:sp>
      <p:pic>
        <p:nvPicPr>
          <p:cNvPr id="34" name="Pictur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070" y="2440999"/>
            <a:ext cx="4176662" cy="5397594"/>
          </a:xfrm>
          <a:prstGeom prst="rect">
            <a:avLst/>
          </a:prstGeom>
        </p:spPr>
      </p:pic>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3378" y="3226677"/>
            <a:ext cx="627714" cy="668420"/>
          </a:xfrm>
          <a:prstGeom prst="rect">
            <a:avLst/>
          </a:prstGeom>
        </p:spPr>
      </p:pic>
      <p:sp>
        <p:nvSpPr>
          <p:cNvPr id="37" name="OH No! Text"/>
          <p:cNvSpPr/>
          <p:nvPr/>
        </p:nvSpPr>
        <p:spPr>
          <a:xfrm>
            <a:off x="675439" y="637173"/>
            <a:ext cx="7917752" cy="854246"/>
          </a:xfrm>
          <a:prstGeom prst="roundRect">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altLang="en-US" dirty="0">
                <a:latin typeface="Twinkl" pitchFamily="2" charset="77"/>
              </a:rPr>
              <a:t>Today, the zookeeper is trying to count the animals in each enclosure but the cheeky ‘more than’ monkey is there.</a:t>
            </a:r>
            <a:endParaRPr lang="en-GB" dirty="0">
              <a:solidFill>
                <a:schemeClr val="bg2"/>
              </a:solidFill>
            </a:endParaRP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5"/>
                                        </p:tgtEl>
                                        <p:attrNameLst>
                                          <p:attrName>style.visibility</p:attrName>
                                        </p:attrNameLst>
                                      </p:cBhvr>
                                      <p:to>
                                        <p:strVal val="hidden"/>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p:txBody>
          <a:bodyPr/>
          <a:lstStyle/>
          <a:p>
            <a:r>
              <a:rPr lang="en-GB" altLang="en-US" sz="3600" dirty="0"/>
              <a:t>How many lions are there?</a:t>
            </a:r>
            <a:endParaRPr lang="en-GB" sz="3600" dirty="0">
              <a:latin typeface="+mn-lt"/>
            </a:endParaRPr>
          </a:p>
        </p:txBody>
      </p:sp>
      <p:sp>
        <p:nvSpPr>
          <p:cNvPr id="3" name="OH No! Text"/>
          <p:cNvSpPr/>
          <p:nvPr/>
        </p:nvSpPr>
        <p:spPr>
          <a:xfrm>
            <a:off x="2104846" y="1462020"/>
            <a:ext cx="5270739" cy="718039"/>
          </a:xfrm>
          <a:prstGeom prst="roundRect">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400" dirty="0">
                <a:solidFill>
                  <a:schemeClr val="bg2"/>
                </a:solidFill>
                <a:latin typeface="Twinkl" pitchFamily="2" charset="0"/>
              </a:rPr>
              <a:t>Oh no! The ‘more than’ monkey is going to add one more. </a:t>
            </a:r>
            <a:br>
              <a:rPr lang="en-US" altLang="en-US" sz="1400" dirty="0">
                <a:solidFill>
                  <a:schemeClr val="bg2"/>
                </a:solidFill>
                <a:latin typeface="Twinkl" pitchFamily="2" charset="0"/>
              </a:rPr>
            </a:br>
            <a:r>
              <a:rPr lang="en-US" altLang="en-US" sz="1400" dirty="0">
                <a:solidFill>
                  <a:schemeClr val="bg2"/>
                </a:solidFill>
                <a:latin typeface="Twinkl" pitchFamily="2" charset="0"/>
              </a:rPr>
              <a:t>What is one more than 3?</a:t>
            </a:r>
            <a:endParaRPr lang="en-GB" sz="1400" dirty="0">
              <a:solidFill>
                <a:schemeClr val="bg2"/>
              </a:solidFill>
            </a:endParaRPr>
          </a:p>
        </p:txBody>
      </p:sp>
      <p:grpSp>
        <p:nvGrpSpPr>
          <p:cNvPr id="36" name="Small Monkey"/>
          <p:cNvGrpSpPr/>
          <p:nvPr/>
        </p:nvGrpSpPr>
        <p:grpSpPr>
          <a:xfrm>
            <a:off x="618025" y="1224348"/>
            <a:ext cx="1301078" cy="1271553"/>
            <a:chOff x="618025" y="1224348"/>
            <a:chExt cx="1301078" cy="1271553"/>
          </a:xfrm>
        </p:grpSpPr>
        <p:pic>
          <p:nvPicPr>
            <p:cNvPr id="4" name="Monkey 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025" y="1224348"/>
              <a:ext cx="983928" cy="1271553"/>
            </a:xfrm>
            <a:prstGeom prst="rect">
              <a:avLst/>
            </a:prstGeom>
          </p:spPr>
        </p:pic>
        <p:pic>
          <p:nvPicPr>
            <p:cNvPr id="7" name="Small Number Shap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2295">
              <a:off x="1574105" y="1504558"/>
              <a:ext cx="344998" cy="367539"/>
            </a:xfrm>
            <a:prstGeom prst="rect">
              <a:avLst/>
            </a:prstGeom>
          </p:spPr>
        </p:pic>
      </p:grpSp>
      <p:graphicFrame>
        <p:nvGraphicFramePr>
          <p:cNvPr id="9" name="Number Line"/>
          <p:cNvGraphicFramePr>
            <a:graphicFrameLocks noGrp="1"/>
          </p:cNvGraphicFramePr>
          <p:nvPr>
            <p:extLst/>
          </p:nvPr>
        </p:nvGraphicFramePr>
        <p:xfrm>
          <a:off x="866488" y="5868776"/>
          <a:ext cx="7504000" cy="264335"/>
        </p:xfrm>
        <a:graphic>
          <a:graphicData uri="http://schemas.openxmlformats.org/drawingml/2006/table">
            <a:tbl>
              <a:tblPr firstRow="1" bandRow="1">
                <a:tableStyleId>{5C22544A-7EE6-4342-B048-85BDC9FD1C3A}</a:tableStyleId>
              </a:tblPr>
              <a:tblGrid>
                <a:gridCol w="750400">
                  <a:extLst>
                    <a:ext uri="{9D8B030D-6E8A-4147-A177-3AD203B41FA5}">
                      <a16:colId xmlns:a16="http://schemas.microsoft.com/office/drawing/2014/main" val="2676773941"/>
                    </a:ext>
                  </a:extLst>
                </a:gridCol>
                <a:gridCol w="750400">
                  <a:extLst>
                    <a:ext uri="{9D8B030D-6E8A-4147-A177-3AD203B41FA5}">
                      <a16:colId xmlns:a16="http://schemas.microsoft.com/office/drawing/2014/main" val="2315998619"/>
                    </a:ext>
                  </a:extLst>
                </a:gridCol>
                <a:gridCol w="750400">
                  <a:extLst>
                    <a:ext uri="{9D8B030D-6E8A-4147-A177-3AD203B41FA5}">
                      <a16:colId xmlns:a16="http://schemas.microsoft.com/office/drawing/2014/main" val="997629345"/>
                    </a:ext>
                  </a:extLst>
                </a:gridCol>
                <a:gridCol w="750400">
                  <a:extLst>
                    <a:ext uri="{9D8B030D-6E8A-4147-A177-3AD203B41FA5}">
                      <a16:colId xmlns:a16="http://schemas.microsoft.com/office/drawing/2014/main" val="1365633238"/>
                    </a:ext>
                  </a:extLst>
                </a:gridCol>
                <a:gridCol w="750400">
                  <a:extLst>
                    <a:ext uri="{9D8B030D-6E8A-4147-A177-3AD203B41FA5}">
                      <a16:colId xmlns:a16="http://schemas.microsoft.com/office/drawing/2014/main" val="3789553176"/>
                    </a:ext>
                  </a:extLst>
                </a:gridCol>
                <a:gridCol w="750400">
                  <a:extLst>
                    <a:ext uri="{9D8B030D-6E8A-4147-A177-3AD203B41FA5}">
                      <a16:colId xmlns:a16="http://schemas.microsoft.com/office/drawing/2014/main" val="1348360293"/>
                    </a:ext>
                  </a:extLst>
                </a:gridCol>
                <a:gridCol w="750400">
                  <a:extLst>
                    <a:ext uri="{9D8B030D-6E8A-4147-A177-3AD203B41FA5}">
                      <a16:colId xmlns:a16="http://schemas.microsoft.com/office/drawing/2014/main" val="2393604673"/>
                    </a:ext>
                  </a:extLst>
                </a:gridCol>
                <a:gridCol w="750400">
                  <a:extLst>
                    <a:ext uri="{9D8B030D-6E8A-4147-A177-3AD203B41FA5}">
                      <a16:colId xmlns:a16="http://schemas.microsoft.com/office/drawing/2014/main" val="3937160280"/>
                    </a:ext>
                  </a:extLst>
                </a:gridCol>
                <a:gridCol w="750400">
                  <a:extLst>
                    <a:ext uri="{9D8B030D-6E8A-4147-A177-3AD203B41FA5}">
                      <a16:colId xmlns:a16="http://schemas.microsoft.com/office/drawing/2014/main" val="3912373707"/>
                    </a:ext>
                  </a:extLst>
                </a:gridCol>
                <a:gridCol w="750400">
                  <a:extLst>
                    <a:ext uri="{9D8B030D-6E8A-4147-A177-3AD203B41FA5}">
                      <a16:colId xmlns:a16="http://schemas.microsoft.com/office/drawing/2014/main" val="3617816314"/>
                    </a:ext>
                  </a:extLst>
                </a:gridCol>
              </a:tblGrid>
              <a:tr h="264335">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7862293"/>
                  </a:ext>
                </a:extLst>
              </a:tr>
            </a:tbl>
          </a:graphicData>
        </a:graphic>
      </p:graphicFrame>
      <p:grpSp>
        <p:nvGrpSpPr>
          <p:cNvPr id="12" name="Numbers"/>
          <p:cNvGrpSpPr/>
          <p:nvPr/>
        </p:nvGrpSpPr>
        <p:grpSpPr>
          <a:xfrm>
            <a:off x="692973" y="5428829"/>
            <a:ext cx="7925993" cy="369332"/>
            <a:chOff x="692973" y="5503653"/>
            <a:chExt cx="7925993" cy="369332"/>
          </a:xfrm>
        </p:grpSpPr>
        <p:sp>
          <p:nvSpPr>
            <p:cNvPr id="10" name="TextBox 9"/>
            <p:cNvSpPr txBox="1"/>
            <p:nvPr/>
          </p:nvSpPr>
          <p:spPr>
            <a:xfrm>
              <a:off x="692973" y="5503653"/>
              <a:ext cx="326951" cy="369332"/>
            </a:xfrm>
            <a:prstGeom prst="rect">
              <a:avLst/>
            </a:prstGeom>
            <a:noFill/>
          </p:spPr>
          <p:txBody>
            <a:bodyPr wrap="square" rtlCol="0">
              <a:spAutoFit/>
            </a:bodyPr>
            <a:lstStyle/>
            <a:p>
              <a:r>
                <a:rPr lang="en-GB" dirty="0"/>
                <a:t>0</a:t>
              </a:r>
            </a:p>
          </p:txBody>
        </p:sp>
        <p:sp>
          <p:nvSpPr>
            <p:cNvPr id="13" name="TextBox 12"/>
            <p:cNvSpPr txBox="1"/>
            <p:nvPr/>
          </p:nvSpPr>
          <p:spPr>
            <a:xfrm>
              <a:off x="1455681" y="5503653"/>
              <a:ext cx="326951" cy="369332"/>
            </a:xfrm>
            <a:prstGeom prst="rect">
              <a:avLst/>
            </a:prstGeom>
            <a:noFill/>
          </p:spPr>
          <p:txBody>
            <a:bodyPr wrap="square" rtlCol="0">
              <a:spAutoFit/>
            </a:bodyPr>
            <a:lstStyle/>
            <a:p>
              <a:r>
                <a:rPr lang="en-GB" dirty="0"/>
                <a:t>1</a:t>
              </a:r>
            </a:p>
          </p:txBody>
        </p:sp>
        <p:sp>
          <p:nvSpPr>
            <p:cNvPr id="14" name="TextBox 13"/>
            <p:cNvSpPr txBox="1"/>
            <p:nvPr/>
          </p:nvSpPr>
          <p:spPr>
            <a:xfrm>
              <a:off x="2228311" y="5503653"/>
              <a:ext cx="297228" cy="369332"/>
            </a:xfrm>
            <a:prstGeom prst="rect">
              <a:avLst/>
            </a:prstGeom>
            <a:noFill/>
          </p:spPr>
          <p:txBody>
            <a:bodyPr wrap="square" rtlCol="0">
              <a:spAutoFit/>
            </a:bodyPr>
            <a:lstStyle/>
            <a:p>
              <a:r>
                <a:rPr lang="en-GB" dirty="0"/>
                <a:t>2</a:t>
              </a:r>
            </a:p>
          </p:txBody>
        </p:sp>
        <p:sp>
          <p:nvSpPr>
            <p:cNvPr id="15" name="TextBox 14"/>
            <p:cNvSpPr txBox="1"/>
            <p:nvPr/>
          </p:nvSpPr>
          <p:spPr>
            <a:xfrm>
              <a:off x="2961071" y="5503653"/>
              <a:ext cx="326951" cy="369332"/>
            </a:xfrm>
            <a:prstGeom prst="rect">
              <a:avLst/>
            </a:prstGeom>
            <a:noFill/>
          </p:spPr>
          <p:txBody>
            <a:bodyPr wrap="square" rtlCol="0">
              <a:spAutoFit/>
            </a:bodyPr>
            <a:lstStyle/>
            <a:p>
              <a:r>
                <a:rPr lang="en-GB" dirty="0"/>
                <a:t>3</a:t>
              </a:r>
            </a:p>
          </p:txBody>
        </p:sp>
        <p:sp>
          <p:nvSpPr>
            <p:cNvPr id="16" name="TextBox 15"/>
            <p:cNvSpPr txBox="1"/>
            <p:nvPr/>
          </p:nvSpPr>
          <p:spPr>
            <a:xfrm>
              <a:off x="3711736" y="5503653"/>
              <a:ext cx="319347" cy="369332"/>
            </a:xfrm>
            <a:prstGeom prst="rect">
              <a:avLst/>
            </a:prstGeom>
            <a:noFill/>
          </p:spPr>
          <p:txBody>
            <a:bodyPr wrap="square" rtlCol="0">
              <a:spAutoFit/>
            </a:bodyPr>
            <a:lstStyle/>
            <a:p>
              <a:r>
                <a:rPr lang="en-GB" dirty="0"/>
                <a:t>4</a:t>
              </a:r>
            </a:p>
          </p:txBody>
        </p:sp>
        <p:sp>
          <p:nvSpPr>
            <p:cNvPr id="17" name="TextBox 16"/>
            <p:cNvSpPr txBox="1"/>
            <p:nvPr/>
          </p:nvSpPr>
          <p:spPr>
            <a:xfrm>
              <a:off x="4459360" y="5503653"/>
              <a:ext cx="326951" cy="369332"/>
            </a:xfrm>
            <a:prstGeom prst="rect">
              <a:avLst/>
            </a:prstGeom>
            <a:noFill/>
          </p:spPr>
          <p:txBody>
            <a:bodyPr wrap="square" rtlCol="0">
              <a:spAutoFit/>
            </a:bodyPr>
            <a:lstStyle/>
            <a:p>
              <a:r>
                <a:rPr lang="en-GB" dirty="0"/>
                <a:t>5</a:t>
              </a:r>
            </a:p>
          </p:txBody>
        </p:sp>
        <p:sp>
          <p:nvSpPr>
            <p:cNvPr id="18" name="TextBox 17"/>
            <p:cNvSpPr txBox="1"/>
            <p:nvPr/>
          </p:nvSpPr>
          <p:spPr>
            <a:xfrm>
              <a:off x="5197557" y="5503653"/>
              <a:ext cx="326951" cy="369332"/>
            </a:xfrm>
            <a:prstGeom prst="rect">
              <a:avLst/>
            </a:prstGeom>
            <a:noFill/>
          </p:spPr>
          <p:txBody>
            <a:bodyPr wrap="square" rtlCol="0">
              <a:spAutoFit/>
            </a:bodyPr>
            <a:lstStyle/>
            <a:p>
              <a:r>
                <a:rPr lang="en-GB" dirty="0"/>
                <a:t>6</a:t>
              </a:r>
            </a:p>
          </p:txBody>
        </p:sp>
        <p:sp>
          <p:nvSpPr>
            <p:cNvPr id="19" name="TextBox 18"/>
            <p:cNvSpPr txBox="1"/>
            <p:nvPr/>
          </p:nvSpPr>
          <p:spPr>
            <a:xfrm>
              <a:off x="5947257" y="5503653"/>
              <a:ext cx="326951" cy="369332"/>
            </a:xfrm>
            <a:prstGeom prst="rect">
              <a:avLst/>
            </a:prstGeom>
            <a:noFill/>
          </p:spPr>
          <p:txBody>
            <a:bodyPr wrap="square" rtlCol="0">
              <a:spAutoFit/>
            </a:bodyPr>
            <a:lstStyle/>
            <a:p>
              <a:r>
                <a:rPr lang="en-GB" dirty="0"/>
                <a:t>7</a:t>
              </a:r>
            </a:p>
          </p:txBody>
        </p:sp>
        <p:sp>
          <p:nvSpPr>
            <p:cNvPr id="20" name="TextBox 19"/>
            <p:cNvSpPr txBox="1"/>
            <p:nvPr/>
          </p:nvSpPr>
          <p:spPr>
            <a:xfrm>
              <a:off x="6708461" y="5503653"/>
              <a:ext cx="326951" cy="369332"/>
            </a:xfrm>
            <a:prstGeom prst="rect">
              <a:avLst/>
            </a:prstGeom>
            <a:noFill/>
          </p:spPr>
          <p:txBody>
            <a:bodyPr wrap="square" rtlCol="0">
              <a:spAutoFit/>
            </a:bodyPr>
            <a:lstStyle/>
            <a:p>
              <a:r>
                <a:rPr lang="en-GB" dirty="0"/>
                <a:t>8</a:t>
              </a:r>
            </a:p>
          </p:txBody>
        </p:sp>
        <p:sp>
          <p:nvSpPr>
            <p:cNvPr id="22" name="TextBox 21"/>
            <p:cNvSpPr txBox="1"/>
            <p:nvPr/>
          </p:nvSpPr>
          <p:spPr>
            <a:xfrm>
              <a:off x="7456082" y="5503653"/>
              <a:ext cx="326951" cy="369332"/>
            </a:xfrm>
            <a:prstGeom prst="rect">
              <a:avLst/>
            </a:prstGeom>
            <a:noFill/>
          </p:spPr>
          <p:txBody>
            <a:bodyPr wrap="square" rtlCol="0">
              <a:spAutoFit/>
            </a:bodyPr>
            <a:lstStyle/>
            <a:p>
              <a:r>
                <a:rPr lang="en-GB" dirty="0"/>
                <a:t>9</a:t>
              </a:r>
            </a:p>
          </p:txBody>
        </p:sp>
        <p:sp>
          <p:nvSpPr>
            <p:cNvPr id="23" name="TextBox 22"/>
            <p:cNvSpPr txBox="1"/>
            <p:nvPr/>
          </p:nvSpPr>
          <p:spPr>
            <a:xfrm>
              <a:off x="8134694" y="5503653"/>
              <a:ext cx="484272" cy="369332"/>
            </a:xfrm>
            <a:prstGeom prst="rect">
              <a:avLst/>
            </a:prstGeom>
            <a:noFill/>
          </p:spPr>
          <p:txBody>
            <a:bodyPr wrap="square" rtlCol="0">
              <a:spAutoFit/>
            </a:bodyPr>
            <a:lstStyle/>
            <a:p>
              <a:r>
                <a:rPr lang="en-GB" dirty="0"/>
                <a:t>10</a:t>
              </a:r>
            </a:p>
          </p:txBody>
        </p:sp>
      </p:grpSp>
      <p:sp>
        <p:nvSpPr>
          <p:cNvPr id="29" name="2nd Circle"/>
          <p:cNvSpPr/>
          <p:nvPr/>
        </p:nvSpPr>
        <p:spPr>
          <a:xfrm>
            <a:off x="3692636" y="5428829"/>
            <a:ext cx="369332" cy="369332"/>
          </a:xfrm>
          <a:prstGeom prst="ellipse">
            <a:avLst/>
          </a:prstGeom>
          <a:noFill/>
          <a:ln w="38100">
            <a:solidFill>
              <a:srgbClr val="86B7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3 Numbershap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5633" y="2610436"/>
            <a:ext cx="2105619" cy="2235640"/>
          </a:xfrm>
          <a:prstGeom prst="rect">
            <a:avLst/>
          </a:prstGeom>
        </p:spPr>
      </p:pic>
      <p:pic>
        <p:nvPicPr>
          <p:cNvPr id="8" name="Lion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22837" y="3886501"/>
            <a:ext cx="926013" cy="1068266"/>
          </a:xfrm>
          <a:prstGeom prst="rect">
            <a:avLst/>
          </a:prstGeom>
        </p:spPr>
      </p:pic>
      <p:pic>
        <p:nvPicPr>
          <p:cNvPr id="24" name="Lio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7257" y="3892714"/>
            <a:ext cx="926013" cy="1068266"/>
          </a:xfrm>
          <a:prstGeom prst="rect">
            <a:avLst/>
          </a:prstGeom>
        </p:spPr>
      </p:pic>
      <p:pic>
        <p:nvPicPr>
          <p:cNvPr id="25" name="Lio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7258" y="2604506"/>
            <a:ext cx="926013" cy="1068266"/>
          </a:xfrm>
          <a:prstGeom prst="rect">
            <a:avLst/>
          </a:prstGeom>
        </p:spPr>
      </p:pic>
      <p:pic>
        <p:nvPicPr>
          <p:cNvPr id="26" name="Large Number Shap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05633" y="2604506"/>
            <a:ext cx="1019701" cy="1086324"/>
          </a:xfrm>
          <a:prstGeom prst="rect">
            <a:avLst/>
          </a:prstGeom>
        </p:spPr>
      </p:pic>
      <p:pic>
        <p:nvPicPr>
          <p:cNvPr id="27" name="Lio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0366" y="2604506"/>
            <a:ext cx="926013" cy="1068266"/>
          </a:xfrm>
          <a:prstGeom prst="rect">
            <a:avLst/>
          </a:prstGeom>
        </p:spPr>
      </p:pic>
      <p:sp>
        <p:nvSpPr>
          <p:cNvPr id="32" name="Reveal Answer"/>
          <p:cNvSpPr/>
          <p:nvPr/>
        </p:nvSpPr>
        <p:spPr>
          <a:xfrm>
            <a:off x="7491229" y="1462019"/>
            <a:ext cx="1011392" cy="718039"/>
          </a:xfrm>
          <a:prstGeom prst="round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400" dirty="0">
                <a:solidFill>
                  <a:schemeClr val="bg2"/>
                </a:solidFill>
                <a:latin typeface="Twinkl" pitchFamily="2" charset="0"/>
              </a:rPr>
              <a:t>Reveal Answer</a:t>
            </a:r>
          </a:p>
        </p:txBody>
      </p:sp>
      <p:sp>
        <p:nvSpPr>
          <p:cNvPr id="33" name="Answer Text"/>
          <p:cNvSpPr/>
          <p:nvPr/>
        </p:nvSpPr>
        <p:spPr>
          <a:xfrm>
            <a:off x="790542" y="6246059"/>
            <a:ext cx="7579946" cy="513728"/>
          </a:xfrm>
          <a:prstGeom prst="round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600" b="1" dirty="0">
                <a:solidFill>
                  <a:schemeClr val="bg2"/>
                </a:solidFill>
                <a:latin typeface="Twinkl" pitchFamily="2" charset="0"/>
              </a:rPr>
              <a:t>One more than 3 is 4.</a:t>
            </a:r>
          </a:p>
        </p:txBody>
      </p:sp>
      <p:grpSp>
        <p:nvGrpSpPr>
          <p:cNvPr id="6" name="Group 5"/>
          <p:cNvGrpSpPr/>
          <p:nvPr/>
        </p:nvGrpSpPr>
        <p:grpSpPr>
          <a:xfrm>
            <a:off x="2992853" y="5208309"/>
            <a:ext cx="931698" cy="903813"/>
            <a:chOff x="2992853" y="5208309"/>
            <a:chExt cx="931698" cy="903813"/>
          </a:xfrm>
        </p:grpSpPr>
        <p:sp>
          <p:nvSpPr>
            <p:cNvPr id="31" name="Arc"/>
            <p:cNvSpPr/>
            <p:nvPr/>
          </p:nvSpPr>
          <p:spPr>
            <a:xfrm rot="18984947">
              <a:off x="2992853" y="5208309"/>
              <a:ext cx="931698" cy="903813"/>
            </a:xfrm>
            <a:prstGeom prst="arc">
              <a:avLst/>
            </a:prstGeom>
            <a:ln w="28575">
              <a:solidFill>
                <a:srgbClr val="86B73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 name="Isosceles Triangle 1"/>
            <p:cNvSpPr/>
            <p:nvPr/>
          </p:nvSpPr>
          <p:spPr>
            <a:xfrm rot="8354735">
              <a:off x="3747932" y="5301370"/>
              <a:ext cx="127755" cy="99833"/>
            </a:xfrm>
            <a:prstGeom prst="triangle">
              <a:avLst/>
            </a:prstGeom>
            <a:solidFill>
              <a:srgbClr val="86B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4637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 presetClass="exit" presetSubtype="0" fill="hold" nodeType="withEffect">
                                  <p:stCondLst>
                                    <p:cond delay="0"/>
                                  </p:stCondLst>
                                  <p:childTnLst>
                                    <p:set>
                                      <p:cBhvr>
                                        <p:cTn id="21" dur="1" fill="hold">
                                          <p:stCondLst>
                                            <p:cond delay="0"/>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2"/>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par>
                                <p:cTn id="37" presetID="10"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childTnLst>
              </p:cTn>
              <p:nextCondLst>
                <p:cond evt="onClick" delay="0">
                  <p:tgtEl>
                    <p:spTgt spid="32"/>
                  </p:tgtEl>
                </p:cond>
              </p:nextCondLst>
            </p:seq>
          </p:childTnLst>
        </p:cTn>
      </p:par>
    </p:tnLst>
    <p:bldLst>
      <p:bldP spid="3" grpId="0" animBg="1"/>
      <p:bldP spid="29" grpId="0" animBg="1"/>
      <p:bldP spid="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p:txBody>
          <a:bodyPr/>
          <a:lstStyle/>
          <a:p>
            <a:r>
              <a:rPr lang="en-GB" altLang="en-US" sz="3600" dirty="0"/>
              <a:t>How many elephants are there?</a:t>
            </a:r>
            <a:endParaRPr lang="en-GB" sz="3600" dirty="0">
              <a:latin typeface="+mn-lt"/>
            </a:endParaRPr>
          </a:p>
        </p:txBody>
      </p:sp>
      <p:sp>
        <p:nvSpPr>
          <p:cNvPr id="3" name="OH No! Text"/>
          <p:cNvSpPr/>
          <p:nvPr/>
        </p:nvSpPr>
        <p:spPr>
          <a:xfrm>
            <a:off x="2104846" y="1462020"/>
            <a:ext cx="5270739" cy="718039"/>
          </a:xfrm>
          <a:prstGeom prst="roundRect">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400" dirty="0">
                <a:solidFill>
                  <a:schemeClr val="bg2"/>
                </a:solidFill>
                <a:latin typeface="Twinkl" pitchFamily="2" charset="0"/>
              </a:rPr>
              <a:t>Oh no! The ‘more than’ monkey is going to add one more. </a:t>
            </a:r>
            <a:br>
              <a:rPr lang="en-US" altLang="en-US" sz="1400" dirty="0">
                <a:solidFill>
                  <a:schemeClr val="bg2"/>
                </a:solidFill>
                <a:latin typeface="Twinkl" pitchFamily="2" charset="0"/>
              </a:rPr>
            </a:br>
            <a:r>
              <a:rPr lang="en-US" altLang="en-US" sz="1400" dirty="0">
                <a:solidFill>
                  <a:schemeClr val="bg2"/>
                </a:solidFill>
                <a:latin typeface="Twinkl" pitchFamily="2" charset="0"/>
              </a:rPr>
              <a:t>What is one more than 5?</a:t>
            </a:r>
            <a:endParaRPr lang="en-GB" sz="1400" dirty="0">
              <a:solidFill>
                <a:schemeClr val="bg2"/>
              </a:solidFill>
            </a:endParaRPr>
          </a:p>
        </p:txBody>
      </p:sp>
      <p:grpSp>
        <p:nvGrpSpPr>
          <p:cNvPr id="36" name="Small Monkey"/>
          <p:cNvGrpSpPr/>
          <p:nvPr/>
        </p:nvGrpSpPr>
        <p:grpSpPr>
          <a:xfrm>
            <a:off x="618025" y="1224348"/>
            <a:ext cx="1301078" cy="1271553"/>
            <a:chOff x="618025" y="1224348"/>
            <a:chExt cx="1301078" cy="1271553"/>
          </a:xfrm>
        </p:grpSpPr>
        <p:pic>
          <p:nvPicPr>
            <p:cNvPr id="4" name="Monkey 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025" y="1224348"/>
              <a:ext cx="983928" cy="1271553"/>
            </a:xfrm>
            <a:prstGeom prst="rect">
              <a:avLst/>
            </a:prstGeom>
          </p:spPr>
        </p:pic>
        <p:pic>
          <p:nvPicPr>
            <p:cNvPr id="7" name="Small Number Shap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2295">
              <a:off x="1574105" y="1504558"/>
              <a:ext cx="344998" cy="367539"/>
            </a:xfrm>
            <a:prstGeom prst="rect">
              <a:avLst/>
            </a:prstGeom>
          </p:spPr>
        </p:pic>
      </p:grpSp>
      <p:graphicFrame>
        <p:nvGraphicFramePr>
          <p:cNvPr id="9" name="Number Line"/>
          <p:cNvGraphicFramePr>
            <a:graphicFrameLocks noGrp="1"/>
          </p:cNvGraphicFramePr>
          <p:nvPr>
            <p:extLst/>
          </p:nvPr>
        </p:nvGraphicFramePr>
        <p:xfrm>
          <a:off x="866488" y="5868776"/>
          <a:ext cx="7504000" cy="264335"/>
        </p:xfrm>
        <a:graphic>
          <a:graphicData uri="http://schemas.openxmlformats.org/drawingml/2006/table">
            <a:tbl>
              <a:tblPr firstRow="1" bandRow="1">
                <a:tableStyleId>{5C22544A-7EE6-4342-B048-85BDC9FD1C3A}</a:tableStyleId>
              </a:tblPr>
              <a:tblGrid>
                <a:gridCol w="750400">
                  <a:extLst>
                    <a:ext uri="{9D8B030D-6E8A-4147-A177-3AD203B41FA5}">
                      <a16:colId xmlns:a16="http://schemas.microsoft.com/office/drawing/2014/main" val="2676773941"/>
                    </a:ext>
                  </a:extLst>
                </a:gridCol>
                <a:gridCol w="750400">
                  <a:extLst>
                    <a:ext uri="{9D8B030D-6E8A-4147-A177-3AD203B41FA5}">
                      <a16:colId xmlns:a16="http://schemas.microsoft.com/office/drawing/2014/main" val="2315998619"/>
                    </a:ext>
                  </a:extLst>
                </a:gridCol>
                <a:gridCol w="750400">
                  <a:extLst>
                    <a:ext uri="{9D8B030D-6E8A-4147-A177-3AD203B41FA5}">
                      <a16:colId xmlns:a16="http://schemas.microsoft.com/office/drawing/2014/main" val="997629345"/>
                    </a:ext>
                  </a:extLst>
                </a:gridCol>
                <a:gridCol w="750400">
                  <a:extLst>
                    <a:ext uri="{9D8B030D-6E8A-4147-A177-3AD203B41FA5}">
                      <a16:colId xmlns:a16="http://schemas.microsoft.com/office/drawing/2014/main" val="1365633238"/>
                    </a:ext>
                  </a:extLst>
                </a:gridCol>
                <a:gridCol w="750400">
                  <a:extLst>
                    <a:ext uri="{9D8B030D-6E8A-4147-A177-3AD203B41FA5}">
                      <a16:colId xmlns:a16="http://schemas.microsoft.com/office/drawing/2014/main" val="3789553176"/>
                    </a:ext>
                  </a:extLst>
                </a:gridCol>
                <a:gridCol w="750400">
                  <a:extLst>
                    <a:ext uri="{9D8B030D-6E8A-4147-A177-3AD203B41FA5}">
                      <a16:colId xmlns:a16="http://schemas.microsoft.com/office/drawing/2014/main" val="1348360293"/>
                    </a:ext>
                  </a:extLst>
                </a:gridCol>
                <a:gridCol w="750400">
                  <a:extLst>
                    <a:ext uri="{9D8B030D-6E8A-4147-A177-3AD203B41FA5}">
                      <a16:colId xmlns:a16="http://schemas.microsoft.com/office/drawing/2014/main" val="2393604673"/>
                    </a:ext>
                  </a:extLst>
                </a:gridCol>
                <a:gridCol w="750400">
                  <a:extLst>
                    <a:ext uri="{9D8B030D-6E8A-4147-A177-3AD203B41FA5}">
                      <a16:colId xmlns:a16="http://schemas.microsoft.com/office/drawing/2014/main" val="3937160280"/>
                    </a:ext>
                  </a:extLst>
                </a:gridCol>
                <a:gridCol w="750400">
                  <a:extLst>
                    <a:ext uri="{9D8B030D-6E8A-4147-A177-3AD203B41FA5}">
                      <a16:colId xmlns:a16="http://schemas.microsoft.com/office/drawing/2014/main" val="3912373707"/>
                    </a:ext>
                  </a:extLst>
                </a:gridCol>
                <a:gridCol w="750400">
                  <a:extLst>
                    <a:ext uri="{9D8B030D-6E8A-4147-A177-3AD203B41FA5}">
                      <a16:colId xmlns:a16="http://schemas.microsoft.com/office/drawing/2014/main" val="3617816314"/>
                    </a:ext>
                  </a:extLst>
                </a:gridCol>
              </a:tblGrid>
              <a:tr h="264335">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7862293"/>
                  </a:ext>
                </a:extLst>
              </a:tr>
            </a:tbl>
          </a:graphicData>
        </a:graphic>
      </p:graphicFrame>
      <p:grpSp>
        <p:nvGrpSpPr>
          <p:cNvPr id="12" name="Numbers"/>
          <p:cNvGrpSpPr/>
          <p:nvPr/>
        </p:nvGrpSpPr>
        <p:grpSpPr>
          <a:xfrm>
            <a:off x="692973" y="5428829"/>
            <a:ext cx="7925993" cy="369332"/>
            <a:chOff x="692973" y="5503653"/>
            <a:chExt cx="7925993" cy="369332"/>
          </a:xfrm>
        </p:grpSpPr>
        <p:sp>
          <p:nvSpPr>
            <p:cNvPr id="10" name="TextBox 9"/>
            <p:cNvSpPr txBox="1"/>
            <p:nvPr/>
          </p:nvSpPr>
          <p:spPr>
            <a:xfrm>
              <a:off x="692973" y="5503653"/>
              <a:ext cx="326951" cy="369332"/>
            </a:xfrm>
            <a:prstGeom prst="rect">
              <a:avLst/>
            </a:prstGeom>
            <a:noFill/>
          </p:spPr>
          <p:txBody>
            <a:bodyPr wrap="square" rtlCol="0">
              <a:spAutoFit/>
            </a:bodyPr>
            <a:lstStyle/>
            <a:p>
              <a:r>
                <a:rPr lang="en-GB" dirty="0"/>
                <a:t>0</a:t>
              </a:r>
            </a:p>
          </p:txBody>
        </p:sp>
        <p:sp>
          <p:nvSpPr>
            <p:cNvPr id="13" name="TextBox 12"/>
            <p:cNvSpPr txBox="1"/>
            <p:nvPr/>
          </p:nvSpPr>
          <p:spPr>
            <a:xfrm>
              <a:off x="1455681" y="5503653"/>
              <a:ext cx="326951" cy="369332"/>
            </a:xfrm>
            <a:prstGeom prst="rect">
              <a:avLst/>
            </a:prstGeom>
            <a:noFill/>
          </p:spPr>
          <p:txBody>
            <a:bodyPr wrap="square" rtlCol="0">
              <a:spAutoFit/>
            </a:bodyPr>
            <a:lstStyle/>
            <a:p>
              <a:r>
                <a:rPr lang="en-GB" dirty="0"/>
                <a:t>1</a:t>
              </a:r>
            </a:p>
          </p:txBody>
        </p:sp>
        <p:sp>
          <p:nvSpPr>
            <p:cNvPr id="14" name="TextBox 13"/>
            <p:cNvSpPr txBox="1"/>
            <p:nvPr/>
          </p:nvSpPr>
          <p:spPr>
            <a:xfrm>
              <a:off x="2228311" y="5503653"/>
              <a:ext cx="297228" cy="369332"/>
            </a:xfrm>
            <a:prstGeom prst="rect">
              <a:avLst/>
            </a:prstGeom>
            <a:noFill/>
          </p:spPr>
          <p:txBody>
            <a:bodyPr wrap="square" rtlCol="0">
              <a:spAutoFit/>
            </a:bodyPr>
            <a:lstStyle/>
            <a:p>
              <a:r>
                <a:rPr lang="en-GB" dirty="0"/>
                <a:t>2</a:t>
              </a:r>
            </a:p>
          </p:txBody>
        </p:sp>
        <p:sp>
          <p:nvSpPr>
            <p:cNvPr id="15" name="TextBox 14"/>
            <p:cNvSpPr txBox="1"/>
            <p:nvPr/>
          </p:nvSpPr>
          <p:spPr>
            <a:xfrm>
              <a:off x="2961071" y="5503653"/>
              <a:ext cx="326951" cy="369332"/>
            </a:xfrm>
            <a:prstGeom prst="rect">
              <a:avLst/>
            </a:prstGeom>
            <a:noFill/>
          </p:spPr>
          <p:txBody>
            <a:bodyPr wrap="square" rtlCol="0">
              <a:spAutoFit/>
            </a:bodyPr>
            <a:lstStyle/>
            <a:p>
              <a:r>
                <a:rPr lang="en-GB" dirty="0"/>
                <a:t>3</a:t>
              </a:r>
            </a:p>
          </p:txBody>
        </p:sp>
        <p:sp>
          <p:nvSpPr>
            <p:cNvPr id="16" name="TextBox 15"/>
            <p:cNvSpPr txBox="1"/>
            <p:nvPr/>
          </p:nvSpPr>
          <p:spPr>
            <a:xfrm>
              <a:off x="3711736" y="5503653"/>
              <a:ext cx="319347" cy="369332"/>
            </a:xfrm>
            <a:prstGeom prst="rect">
              <a:avLst/>
            </a:prstGeom>
            <a:noFill/>
          </p:spPr>
          <p:txBody>
            <a:bodyPr wrap="square" rtlCol="0">
              <a:spAutoFit/>
            </a:bodyPr>
            <a:lstStyle/>
            <a:p>
              <a:r>
                <a:rPr lang="en-GB" dirty="0"/>
                <a:t>4</a:t>
              </a:r>
            </a:p>
          </p:txBody>
        </p:sp>
        <p:sp>
          <p:nvSpPr>
            <p:cNvPr id="17" name="TextBox 16"/>
            <p:cNvSpPr txBox="1"/>
            <p:nvPr/>
          </p:nvSpPr>
          <p:spPr>
            <a:xfrm>
              <a:off x="4459360" y="5503653"/>
              <a:ext cx="326951" cy="369332"/>
            </a:xfrm>
            <a:prstGeom prst="rect">
              <a:avLst/>
            </a:prstGeom>
            <a:noFill/>
          </p:spPr>
          <p:txBody>
            <a:bodyPr wrap="square" rtlCol="0">
              <a:spAutoFit/>
            </a:bodyPr>
            <a:lstStyle/>
            <a:p>
              <a:r>
                <a:rPr lang="en-GB" dirty="0"/>
                <a:t>5</a:t>
              </a:r>
            </a:p>
          </p:txBody>
        </p:sp>
        <p:sp>
          <p:nvSpPr>
            <p:cNvPr id="18" name="TextBox 17"/>
            <p:cNvSpPr txBox="1"/>
            <p:nvPr/>
          </p:nvSpPr>
          <p:spPr>
            <a:xfrm>
              <a:off x="5197557" y="5503653"/>
              <a:ext cx="326951" cy="369332"/>
            </a:xfrm>
            <a:prstGeom prst="rect">
              <a:avLst/>
            </a:prstGeom>
            <a:noFill/>
          </p:spPr>
          <p:txBody>
            <a:bodyPr wrap="square" rtlCol="0">
              <a:spAutoFit/>
            </a:bodyPr>
            <a:lstStyle/>
            <a:p>
              <a:r>
                <a:rPr lang="en-GB" dirty="0"/>
                <a:t>6</a:t>
              </a:r>
            </a:p>
          </p:txBody>
        </p:sp>
        <p:sp>
          <p:nvSpPr>
            <p:cNvPr id="19" name="TextBox 18"/>
            <p:cNvSpPr txBox="1"/>
            <p:nvPr/>
          </p:nvSpPr>
          <p:spPr>
            <a:xfrm>
              <a:off x="5947257" y="5503653"/>
              <a:ext cx="326951" cy="369332"/>
            </a:xfrm>
            <a:prstGeom prst="rect">
              <a:avLst/>
            </a:prstGeom>
            <a:noFill/>
          </p:spPr>
          <p:txBody>
            <a:bodyPr wrap="square" rtlCol="0">
              <a:spAutoFit/>
            </a:bodyPr>
            <a:lstStyle/>
            <a:p>
              <a:r>
                <a:rPr lang="en-GB" dirty="0"/>
                <a:t>7</a:t>
              </a:r>
            </a:p>
          </p:txBody>
        </p:sp>
        <p:sp>
          <p:nvSpPr>
            <p:cNvPr id="20" name="TextBox 19"/>
            <p:cNvSpPr txBox="1"/>
            <p:nvPr/>
          </p:nvSpPr>
          <p:spPr>
            <a:xfrm>
              <a:off x="6708461" y="5503653"/>
              <a:ext cx="326951" cy="369332"/>
            </a:xfrm>
            <a:prstGeom prst="rect">
              <a:avLst/>
            </a:prstGeom>
            <a:noFill/>
          </p:spPr>
          <p:txBody>
            <a:bodyPr wrap="square" rtlCol="0">
              <a:spAutoFit/>
            </a:bodyPr>
            <a:lstStyle/>
            <a:p>
              <a:r>
                <a:rPr lang="en-GB" dirty="0"/>
                <a:t>8</a:t>
              </a:r>
            </a:p>
          </p:txBody>
        </p:sp>
        <p:sp>
          <p:nvSpPr>
            <p:cNvPr id="22" name="TextBox 21"/>
            <p:cNvSpPr txBox="1"/>
            <p:nvPr/>
          </p:nvSpPr>
          <p:spPr>
            <a:xfrm>
              <a:off x="7456082" y="5503653"/>
              <a:ext cx="326951" cy="369332"/>
            </a:xfrm>
            <a:prstGeom prst="rect">
              <a:avLst/>
            </a:prstGeom>
            <a:noFill/>
          </p:spPr>
          <p:txBody>
            <a:bodyPr wrap="square" rtlCol="0">
              <a:spAutoFit/>
            </a:bodyPr>
            <a:lstStyle/>
            <a:p>
              <a:r>
                <a:rPr lang="en-GB" dirty="0"/>
                <a:t>9</a:t>
              </a:r>
            </a:p>
          </p:txBody>
        </p:sp>
        <p:sp>
          <p:nvSpPr>
            <p:cNvPr id="23" name="TextBox 22"/>
            <p:cNvSpPr txBox="1"/>
            <p:nvPr/>
          </p:nvSpPr>
          <p:spPr>
            <a:xfrm>
              <a:off x="8134694" y="5503653"/>
              <a:ext cx="484272" cy="369332"/>
            </a:xfrm>
            <a:prstGeom prst="rect">
              <a:avLst/>
            </a:prstGeom>
            <a:noFill/>
          </p:spPr>
          <p:txBody>
            <a:bodyPr wrap="square" rtlCol="0">
              <a:spAutoFit/>
            </a:bodyPr>
            <a:lstStyle/>
            <a:p>
              <a:r>
                <a:rPr lang="en-GB" dirty="0"/>
                <a:t>10</a:t>
              </a:r>
            </a:p>
          </p:txBody>
        </p:sp>
      </p:grpSp>
      <p:sp>
        <p:nvSpPr>
          <p:cNvPr id="29" name="2nd Circle"/>
          <p:cNvSpPr/>
          <p:nvPr/>
        </p:nvSpPr>
        <p:spPr>
          <a:xfrm>
            <a:off x="5201507" y="5428829"/>
            <a:ext cx="369332" cy="369332"/>
          </a:xfrm>
          <a:prstGeom prst="ellipse">
            <a:avLst/>
          </a:prstGeom>
          <a:noFill/>
          <a:ln w="38100">
            <a:solidFill>
              <a:srgbClr val="86B7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Numb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3844" y="2539862"/>
            <a:ext cx="1507583" cy="2454025"/>
          </a:xfrm>
          <a:prstGeom prst="rect">
            <a:avLst/>
          </a:prstGeom>
        </p:spPr>
      </p:pic>
      <p:pic>
        <p:nvPicPr>
          <p:cNvPr id="26" name="Large Number Shap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3843" y="2528494"/>
            <a:ext cx="726171" cy="773616"/>
          </a:xfrm>
          <a:prstGeom prst="rect">
            <a:avLst/>
          </a:prstGeom>
        </p:spPr>
      </p:pic>
      <p:sp>
        <p:nvSpPr>
          <p:cNvPr id="32" name="Reveal Answer"/>
          <p:cNvSpPr/>
          <p:nvPr/>
        </p:nvSpPr>
        <p:spPr>
          <a:xfrm>
            <a:off x="7491229" y="1462019"/>
            <a:ext cx="1011392" cy="718039"/>
          </a:xfrm>
          <a:prstGeom prst="round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400" dirty="0">
                <a:solidFill>
                  <a:schemeClr val="bg2"/>
                </a:solidFill>
                <a:latin typeface="Twinkl" pitchFamily="2" charset="0"/>
              </a:rPr>
              <a:t>Reveal Answer</a:t>
            </a:r>
          </a:p>
        </p:txBody>
      </p:sp>
      <p:sp>
        <p:nvSpPr>
          <p:cNvPr id="33" name="Answer Text"/>
          <p:cNvSpPr/>
          <p:nvPr/>
        </p:nvSpPr>
        <p:spPr>
          <a:xfrm>
            <a:off x="790542" y="6246059"/>
            <a:ext cx="7579946" cy="513728"/>
          </a:xfrm>
          <a:prstGeom prst="round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600" b="1" dirty="0">
                <a:solidFill>
                  <a:schemeClr val="bg2"/>
                </a:solidFill>
                <a:latin typeface="Twinkl" pitchFamily="2" charset="0"/>
              </a:rPr>
              <a:t>One more than 5 is 6.</a:t>
            </a: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3960" y="4292960"/>
            <a:ext cx="871316" cy="700927"/>
          </a:xfrm>
          <a:prstGeom prst="rect">
            <a:avLst/>
          </a:prstGeom>
        </p:spPr>
      </p:pic>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48552" y="4292960"/>
            <a:ext cx="871316" cy="700927"/>
          </a:xfrm>
          <a:prstGeom prst="rect">
            <a:avLst/>
          </a:prstGeom>
        </p:spPr>
      </p:pic>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66380" y="3441464"/>
            <a:ext cx="871316" cy="700927"/>
          </a:xfrm>
          <a:prstGeom prst="rect">
            <a:avLst/>
          </a:prstGeom>
        </p:spPr>
      </p:pic>
      <p:pic>
        <p:nvPicPr>
          <p:cNvPr id="38" name="Picture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10972" y="3441464"/>
            <a:ext cx="871316" cy="700927"/>
          </a:xfrm>
          <a:prstGeom prst="rect">
            <a:avLst/>
          </a:prstGeom>
        </p:spPr>
      </p:pic>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24508" y="2564838"/>
            <a:ext cx="871316" cy="700927"/>
          </a:xfrm>
          <a:prstGeom prst="rect">
            <a:avLst/>
          </a:prstGeom>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35438" y="2596623"/>
            <a:ext cx="871316" cy="700927"/>
          </a:xfrm>
          <a:prstGeom prst="rect">
            <a:avLst/>
          </a:prstGeom>
        </p:spPr>
      </p:pic>
      <p:grpSp>
        <p:nvGrpSpPr>
          <p:cNvPr id="41" name="Group 40"/>
          <p:cNvGrpSpPr/>
          <p:nvPr/>
        </p:nvGrpSpPr>
        <p:grpSpPr>
          <a:xfrm>
            <a:off x="4472779" y="5189012"/>
            <a:ext cx="931698" cy="903813"/>
            <a:chOff x="2992853" y="5208309"/>
            <a:chExt cx="931698" cy="903813"/>
          </a:xfrm>
        </p:grpSpPr>
        <p:sp>
          <p:nvSpPr>
            <p:cNvPr id="42" name="Arc"/>
            <p:cNvSpPr/>
            <p:nvPr/>
          </p:nvSpPr>
          <p:spPr>
            <a:xfrm rot="18984947">
              <a:off x="2992853" y="5208309"/>
              <a:ext cx="931698" cy="903813"/>
            </a:xfrm>
            <a:prstGeom prst="arc">
              <a:avLst/>
            </a:prstGeom>
            <a:ln w="28575">
              <a:solidFill>
                <a:srgbClr val="86B73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Isosceles Triangle 42"/>
            <p:cNvSpPr/>
            <p:nvPr/>
          </p:nvSpPr>
          <p:spPr>
            <a:xfrm rot="8354735">
              <a:off x="3747932" y="5301370"/>
              <a:ext cx="127755" cy="99833"/>
            </a:xfrm>
            <a:prstGeom prst="triangle">
              <a:avLst/>
            </a:prstGeom>
            <a:solidFill>
              <a:srgbClr val="86B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02170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 presetClass="exit" presetSubtype="0" fill="hold" nodeType="withEffect">
                                  <p:stCondLst>
                                    <p:cond delay="0"/>
                                  </p:stCondLst>
                                  <p:childTnLst>
                                    <p:set>
                                      <p:cBhvr>
                                        <p:cTn id="18" dur="1" fill="hold">
                                          <p:stCondLst>
                                            <p:cond delay="0"/>
                                          </p:stCondLst>
                                        </p:cTn>
                                        <p:tgtEl>
                                          <p:spTgt spid="36"/>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2"/>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par>
                                <p:cTn id="37" presetID="10" presetClass="entr" presetSubtype="0"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childTnLst>
                                </p:cTn>
                              </p:par>
                            </p:childTnLst>
                          </p:cTn>
                        </p:par>
                      </p:childTnLst>
                    </p:cTn>
                  </p:par>
                </p:childTnLst>
              </p:cTn>
              <p:nextCondLst>
                <p:cond evt="onClick" delay="0">
                  <p:tgtEl>
                    <p:spTgt spid="32"/>
                  </p:tgtEl>
                </p:cond>
              </p:nextCondLst>
            </p:seq>
          </p:childTnLst>
        </p:cTn>
      </p:par>
    </p:tnLst>
    <p:bldLst>
      <p:bldP spid="3" grpId="0" animBg="1"/>
      <p:bldP spid="29"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p:txBody>
          <a:bodyPr/>
          <a:lstStyle/>
          <a:p>
            <a:r>
              <a:rPr lang="en-GB" altLang="en-US" sz="3600" dirty="0"/>
              <a:t>How many frogs are there?</a:t>
            </a:r>
            <a:endParaRPr lang="en-GB" sz="3600" dirty="0">
              <a:latin typeface="+mn-lt"/>
            </a:endParaRPr>
          </a:p>
        </p:txBody>
      </p:sp>
      <p:sp>
        <p:nvSpPr>
          <p:cNvPr id="3" name="OH No! Text"/>
          <p:cNvSpPr/>
          <p:nvPr/>
        </p:nvSpPr>
        <p:spPr>
          <a:xfrm>
            <a:off x="2104846" y="1462020"/>
            <a:ext cx="5270739" cy="718039"/>
          </a:xfrm>
          <a:prstGeom prst="roundRect">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400" dirty="0">
                <a:solidFill>
                  <a:schemeClr val="bg2"/>
                </a:solidFill>
                <a:latin typeface="Twinkl" pitchFamily="2" charset="0"/>
              </a:rPr>
              <a:t>Oh no! The ‘more than’ monkey is going to add one more. </a:t>
            </a:r>
            <a:br>
              <a:rPr lang="en-US" altLang="en-US" sz="1400" dirty="0">
                <a:solidFill>
                  <a:schemeClr val="bg2"/>
                </a:solidFill>
                <a:latin typeface="Twinkl" pitchFamily="2" charset="0"/>
              </a:rPr>
            </a:br>
            <a:r>
              <a:rPr lang="en-US" altLang="en-US" sz="1400" dirty="0">
                <a:solidFill>
                  <a:schemeClr val="bg2"/>
                </a:solidFill>
                <a:latin typeface="Twinkl" pitchFamily="2" charset="0"/>
              </a:rPr>
              <a:t>What is one more than 8?</a:t>
            </a:r>
            <a:endParaRPr lang="en-GB" sz="1400" dirty="0">
              <a:solidFill>
                <a:schemeClr val="bg2"/>
              </a:solidFill>
            </a:endParaRPr>
          </a:p>
        </p:txBody>
      </p:sp>
      <p:grpSp>
        <p:nvGrpSpPr>
          <p:cNvPr id="36" name="Small Monkey"/>
          <p:cNvGrpSpPr/>
          <p:nvPr/>
        </p:nvGrpSpPr>
        <p:grpSpPr>
          <a:xfrm>
            <a:off x="618025" y="1224348"/>
            <a:ext cx="1301078" cy="1271553"/>
            <a:chOff x="618025" y="1224348"/>
            <a:chExt cx="1301078" cy="1271553"/>
          </a:xfrm>
        </p:grpSpPr>
        <p:pic>
          <p:nvPicPr>
            <p:cNvPr id="4" name="Monkey 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025" y="1224348"/>
              <a:ext cx="983928" cy="1271553"/>
            </a:xfrm>
            <a:prstGeom prst="rect">
              <a:avLst/>
            </a:prstGeom>
          </p:spPr>
        </p:pic>
        <p:pic>
          <p:nvPicPr>
            <p:cNvPr id="7" name="Small Number Shap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2295">
              <a:off x="1574105" y="1504558"/>
              <a:ext cx="344998" cy="367539"/>
            </a:xfrm>
            <a:prstGeom prst="rect">
              <a:avLst/>
            </a:prstGeom>
          </p:spPr>
        </p:pic>
      </p:grpSp>
      <p:graphicFrame>
        <p:nvGraphicFramePr>
          <p:cNvPr id="9" name="Number Line"/>
          <p:cNvGraphicFramePr>
            <a:graphicFrameLocks noGrp="1"/>
          </p:cNvGraphicFramePr>
          <p:nvPr>
            <p:extLst/>
          </p:nvPr>
        </p:nvGraphicFramePr>
        <p:xfrm>
          <a:off x="866488" y="5868776"/>
          <a:ext cx="7504000" cy="264335"/>
        </p:xfrm>
        <a:graphic>
          <a:graphicData uri="http://schemas.openxmlformats.org/drawingml/2006/table">
            <a:tbl>
              <a:tblPr firstRow="1" bandRow="1">
                <a:tableStyleId>{5C22544A-7EE6-4342-B048-85BDC9FD1C3A}</a:tableStyleId>
              </a:tblPr>
              <a:tblGrid>
                <a:gridCol w="750400">
                  <a:extLst>
                    <a:ext uri="{9D8B030D-6E8A-4147-A177-3AD203B41FA5}">
                      <a16:colId xmlns:a16="http://schemas.microsoft.com/office/drawing/2014/main" val="2676773941"/>
                    </a:ext>
                  </a:extLst>
                </a:gridCol>
                <a:gridCol w="750400">
                  <a:extLst>
                    <a:ext uri="{9D8B030D-6E8A-4147-A177-3AD203B41FA5}">
                      <a16:colId xmlns:a16="http://schemas.microsoft.com/office/drawing/2014/main" val="2315998619"/>
                    </a:ext>
                  </a:extLst>
                </a:gridCol>
                <a:gridCol w="750400">
                  <a:extLst>
                    <a:ext uri="{9D8B030D-6E8A-4147-A177-3AD203B41FA5}">
                      <a16:colId xmlns:a16="http://schemas.microsoft.com/office/drawing/2014/main" val="997629345"/>
                    </a:ext>
                  </a:extLst>
                </a:gridCol>
                <a:gridCol w="750400">
                  <a:extLst>
                    <a:ext uri="{9D8B030D-6E8A-4147-A177-3AD203B41FA5}">
                      <a16:colId xmlns:a16="http://schemas.microsoft.com/office/drawing/2014/main" val="1365633238"/>
                    </a:ext>
                  </a:extLst>
                </a:gridCol>
                <a:gridCol w="750400">
                  <a:extLst>
                    <a:ext uri="{9D8B030D-6E8A-4147-A177-3AD203B41FA5}">
                      <a16:colId xmlns:a16="http://schemas.microsoft.com/office/drawing/2014/main" val="3789553176"/>
                    </a:ext>
                  </a:extLst>
                </a:gridCol>
                <a:gridCol w="750400">
                  <a:extLst>
                    <a:ext uri="{9D8B030D-6E8A-4147-A177-3AD203B41FA5}">
                      <a16:colId xmlns:a16="http://schemas.microsoft.com/office/drawing/2014/main" val="1348360293"/>
                    </a:ext>
                  </a:extLst>
                </a:gridCol>
                <a:gridCol w="750400">
                  <a:extLst>
                    <a:ext uri="{9D8B030D-6E8A-4147-A177-3AD203B41FA5}">
                      <a16:colId xmlns:a16="http://schemas.microsoft.com/office/drawing/2014/main" val="2393604673"/>
                    </a:ext>
                  </a:extLst>
                </a:gridCol>
                <a:gridCol w="750400">
                  <a:extLst>
                    <a:ext uri="{9D8B030D-6E8A-4147-A177-3AD203B41FA5}">
                      <a16:colId xmlns:a16="http://schemas.microsoft.com/office/drawing/2014/main" val="3937160280"/>
                    </a:ext>
                  </a:extLst>
                </a:gridCol>
                <a:gridCol w="750400">
                  <a:extLst>
                    <a:ext uri="{9D8B030D-6E8A-4147-A177-3AD203B41FA5}">
                      <a16:colId xmlns:a16="http://schemas.microsoft.com/office/drawing/2014/main" val="3912373707"/>
                    </a:ext>
                  </a:extLst>
                </a:gridCol>
                <a:gridCol w="750400">
                  <a:extLst>
                    <a:ext uri="{9D8B030D-6E8A-4147-A177-3AD203B41FA5}">
                      <a16:colId xmlns:a16="http://schemas.microsoft.com/office/drawing/2014/main" val="3617816314"/>
                    </a:ext>
                  </a:extLst>
                </a:gridCol>
              </a:tblGrid>
              <a:tr h="264335">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7862293"/>
                  </a:ext>
                </a:extLst>
              </a:tr>
            </a:tbl>
          </a:graphicData>
        </a:graphic>
      </p:graphicFrame>
      <p:grpSp>
        <p:nvGrpSpPr>
          <p:cNvPr id="12" name="Numbers"/>
          <p:cNvGrpSpPr/>
          <p:nvPr/>
        </p:nvGrpSpPr>
        <p:grpSpPr>
          <a:xfrm>
            <a:off x="692973" y="5428829"/>
            <a:ext cx="7925993" cy="369332"/>
            <a:chOff x="692973" y="5503653"/>
            <a:chExt cx="7925993" cy="369332"/>
          </a:xfrm>
        </p:grpSpPr>
        <p:sp>
          <p:nvSpPr>
            <p:cNvPr id="10" name="TextBox 9"/>
            <p:cNvSpPr txBox="1"/>
            <p:nvPr/>
          </p:nvSpPr>
          <p:spPr>
            <a:xfrm>
              <a:off x="692973" y="5503653"/>
              <a:ext cx="326951" cy="369332"/>
            </a:xfrm>
            <a:prstGeom prst="rect">
              <a:avLst/>
            </a:prstGeom>
            <a:noFill/>
          </p:spPr>
          <p:txBody>
            <a:bodyPr wrap="square" rtlCol="0">
              <a:spAutoFit/>
            </a:bodyPr>
            <a:lstStyle/>
            <a:p>
              <a:r>
                <a:rPr lang="en-GB" dirty="0"/>
                <a:t>0</a:t>
              </a:r>
            </a:p>
          </p:txBody>
        </p:sp>
        <p:sp>
          <p:nvSpPr>
            <p:cNvPr id="13" name="TextBox 12"/>
            <p:cNvSpPr txBox="1"/>
            <p:nvPr/>
          </p:nvSpPr>
          <p:spPr>
            <a:xfrm>
              <a:off x="1455681" y="5503653"/>
              <a:ext cx="326951" cy="369332"/>
            </a:xfrm>
            <a:prstGeom prst="rect">
              <a:avLst/>
            </a:prstGeom>
            <a:noFill/>
          </p:spPr>
          <p:txBody>
            <a:bodyPr wrap="square" rtlCol="0">
              <a:spAutoFit/>
            </a:bodyPr>
            <a:lstStyle/>
            <a:p>
              <a:r>
                <a:rPr lang="en-GB" dirty="0"/>
                <a:t>1</a:t>
              </a:r>
            </a:p>
          </p:txBody>
        </p:sp>
        <p:sp>
          <p:nvSpPr>
            <p:cNvPr id="14" name="TextBox 13"/>
            <p:cNvSpPr txBox="1"/>
            <p:nvPr/>
          </p:nvSpPr>
          <p:spPr>
            <a:xfrm>
              <a:off x="2228311" y="5503653"/>
              <a:ext cx="297228" cy="369332"/>
            </a:xfrm>
            <a:prstGeom prst="rect">
              <a:avLst/>
            </a:prstGeom>
            <a:noFill/>
          </p:spPr>
          <p:txBody>
            <a:bodyPr wrap="square" rtlCol="0">
              <a:spAutoFit/>
            </a:bodyPr>
            <a:lstStyle/>
            <a:p>
              <a:r>
                <a:rPr lang="en-GB" dirty="0"/>
                <a:t>2</a:t>
              </a:r>
            </a:p>
          </p:txBody>
        </p:sp>
        <p:sp>
          <p:nvSpPr>
            <p:cNvPr id="15" name="TextBox 14"/>
            <p:cNvSpPr txBox="1"/>
            <p:nvPr/>
          </p:nvSpPr>
          <p:spPr>
            <a:xfrm>
              <a:off x="2961071" y="5503653"/>
              <a:ext cx="326951" cy="369332"/>
            </a:xfrm>
            <a:prstGeom prst="rect">
              <a:avLst/>
            </a:prstGeom>
            <a:noFill/>
          </p:spPr>
          <p:txBody>
            <a:bodyPr wrap="square" rtlCol="0">
              <a:spAutoFit/>
            </a:bodyPr>
            <a:lstStyle/>
            <a:p>
              <a:r>
                <a:rPr lang="en-GB" dirty="0"/>
                <a:t>3</a:t>
              </a:r>
            </a:p>
          </p:txBody>
        </p:sp>
        <p:sp>
          <p:nvSpPr>
            <p:cNvPr id="16" name="TextBox 15"/>
            <p:cNvSpPr txBox="1"/>
            <p:nvPr/>
          </p:nvSpPr>
          <p:spPr>
            <a:xfrm>
              <a:off x="3711736" y="5503653"/>
              <a:ext cx="319347" cy="369332"/>
            </a:xfrm>
            <a:prstGeom prst="rect">
              <a:avLst/>
            </a:prstGeom>
            <a:noFill/>
          </p:spPr>
          <p:txBody>
            <a:bodyPr wrap="square" rtlCol="0">
              <a:spAutoFit/>
            </a:bodyPr>
            <a:lstStyle/>
            <a:p>
              <a:r>
                <a:rPr lang="en-GB" dirty="0"/>
                <a:t>4</a:t>
              </a:r>
            </a:p>
          </p:txBody>
        </p:sp>
        <p:sp>
          <p:nvSpPr>
            <p:cNvPr id="17" name="TextBox 16"/>
            <p:cNvSpPr txBox="1"/>
            <p:nvPr/>
          </p:nvSpPr>
          <p:spPr>
            <a:xfrm>
              <a:off x="4459360" y="5503653"/>
              <a:ext cx="326951" cy="369332"/>
            </a:xfrm>
            <a:prstGeom prst="rect">
              <a:avLst/>
            </a:prstGeom>
            <a:noFill/>
          </p:spPr>
          <p:txBody>
            <a:bodyPr wrap="square" rtlCol="0">
              <a:spAutoFit/>
            </a:bodyPr>
            <a:lstStyle/>
            <a:p>
              <a:r>
                <a:rPr lang="en-GB" dirty="0"/>
                <a:t>5</a:t>
              </a:r>
            </a:p>
          </p:txBody>
        </p:sp>
        <p:sp>
          <p:nvSpPr>
            <p:cNvPr id="18" name="TextBox 17"/>
            <p:cNvSpPr txBox="1"/>
            <p:nvPr/>
          </p:nvSpPr>
          <p:spPr>
            <a:xfrm>
              <a:off x="5197557" y="5503653"/>
              <a:ext cx="326951" cy="369332"/>
            </a:xfrm>
            <a:prstGeom prst="rect">
              <a:avLst/>
            </a:prstGeom>
            <a:noFill/>
          </p:spPr>
          <p:txBody>
            <a:bodyPr wrap="square" rtlCol="0">
              <a:spAutoFit/>
            </a:bodyPr>
            <a:lstStyle/>
            <a:p>
              <a:r>
                <a:rPr lang="en-GB" dirty="0"/>
                <a:t>6</a:t>
              </a:r>
            </a:p>
          </p:txBody>
        </p:sp>
        <p:sp>
          <p:nvSpPr>
            <p:cNvPr id="19" name="TextBox 18"/>
            <p:cNvSpPr txBox="1"/>
            <p:nvPr/>
          </p:nvSpPr>
          <p:spPr>
            <a:xfrm>
              <a:off x="5947257" y="5503653"/>
              <a:ext cx="326951" cy="369332"/>
            </a:xfrm>
            <a:prstGeom prst="rect">
              <a:avLst/>
            </a:prstGeom>
            <a:noFill/>
          </p:spPr>
          <p:txBody>
            <a:bodyPr wrap="square" rtlCol="0">
              <a:spAutoFit/>
            </a:bodyPr>
            <a:lstStyle/>
            <a:p>
              <a:r>
                <a:rPr lang="en-GB" dirty="0"/>
                <a:t>7</a:t>
              </a:r>
            </a:p>
          </p:txBody>
        </p:sp>
        <p:sp>
          <p:nvSpPr>
            <p:cNvPr id="20" name="TextBox 19"/>
            <p:cNvSpPr txBox="1"/>
            <p:nvPr/>
          </p:nvSpPr>
          <p:spPr>
            <a:xfrm>
              <a:off x="6708461" y="5503653"/>
              <a:ext cx="326951" cy="369332"/>
            </a:xfrm>
            <a:prstGeom prst="rect">
              <a:avLst/>
            </a:prstGeom>
            <a:noFill/>
          </p:spPr>
          <p:txBody>
            <a:bodyPr wrap="square" rtlCol="0">
              <a:spAutoFit/>
            </a:bodyPr>
            <a:lstStyle/>
            <a:p>
              <a:r>
                <a:rPr lang="en-GB" dirty="0"/>
                <a:t>8</a:t>
              </a:r>
            </a:p>
          </p:txBody>
        </p:sp>
        <p:sp>
          <p:nvSpPr>
            <p:cNvPr id="22" name="TextBox 21"/>
            <p:cNvSpPr txBox="1"/>
            <p:nvPr/>
          </p:nvSpPr>
          <p:spPr>
            <a:xfrm>
              <a:off x="7456082" y="5503653"/>
              <a:ext cx="326951" cy="369332"/>
            </a:xfrm>
            <a:prstGeom prst="rect">
              <a:avLst/>
            </a:prstGeom>
            <a:noFill/>
          </p:spPr>
          <p:txBody>
            <a:bodyPr wrap="square" rtlCol="0">
              <a:spAutoFit/>
            </a:bodyPr>
            <a:lstStyle/>
            <a:p>
              <a:r>
                <a:rPr lang="en-GB" dirty="0"/>
                <a:t>9</a:t>
              </a:r>
            </a:p>
          </p:txBody>
        </p:sp>
        <p:sp>
          <p:nvSpPr>
            <p:cNvPr id="23" name="TextBox 22"/>
            <p:cNvSpPr txBox="1"/>
            <p:nvPr/>
          </p:nvSpPr>
          <p:spPr>
            <a:xfrm>
              <a:off x="8134694" y="5503653"/>
              <a:ext cx="484272" cy="369332"/>
            </a:xfrm>
            <a:prstGeom prst="rect">
              <a:avLst/>
            </a:prstGeom>
            <a:noFill/>
          </p:spPr>
          <p:txBody>
            <a:bodyPr wrap="square" rtlCol="0">
              <a:spAutoFit/>
            </a:bodyPr>
            <a:lstStyle/>
            <a:p>
              <a:r>
                <a:rPr lang="en-GB" dirty="0"/>
                <a:t>10</a:t>
              </a:r>
            </a:p>
          </p:txBody>
        </p:sp>
      </p:grpSp>
      <p:sp>
        <p:nvSpPr>
          <p:cNvPr id="29" name="2nd Circle"/>
          <p:cNvSpPr/>
          <p:nvPr/>
        </p:nvSpPr>
        <p:spPr>
          <a:xfrm>
            <a:off x="7452573" y="5428829"/>
            <a:ext cx="369332" cy="369332"/>
          </a:xfrm>
          <a:prstGeom prst="ellipse">
            <a:avLst/>
          </a:prstGeom>
          <a:noFill/>
          <a:ln w="38100">
            <a:solidFill>
              <a:srgbClr val="86B7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Large Number Shap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0976" y="2450525"/>
            <a:ext cx="461457" cy="491607"/>
          </a:xfrm>
          <a:prstGeom prst="rect">
            <a:avLst/>
          </a:prstGeom>
        </p:spPr>
      </p:pic>
      <p:sp>
        <p:nvSpPr>
          <p:cNvPr id="32" name="Reveal Answer"/>
          <p:cNvSpPr/>
          <p:nvPr/>
        </p:nvSpPr>
        <p:spPr>
          <a:xfrm>
            <a:off x="7491229" y="1462019"/>
            <a:ext cx="1011392" cy="718039"/>
          </a:xfrm>
          <a:prstGeom prst="round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400" dirty="0">
                <a:solidFill>
                  <a:schemeClr val="bg2"/>
                </a:solidFill>
                <a:latin typeface="Twinkl" pitchFamily="2" charset="0"/>
              </a:rPr>
              <a:t>Reveal Answer</a:t>
            </a:r>
          </a:p>
        </p:txBody>
      </p:sp>
      <p:sp>
        <p:nvSpPr>
          <p:cNvPr id="33" name="Answer Text"/>
          <p:cNvSpPr/>
          <p:nvPr/>
        </p:nvSpPr>
        <p:spPr>
          <a:xfrm>
            <a:off x="790542" y="6246059"/>
            <a:ext cx="7579946" cy="513728"/>
          </a:xfrm>
          <a:prstGeom prst="round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600" b="1" dirty="0">
                <a:solidFill>
                  <a:schemeClr val="bg2"/>
                </a:solidFill>
                <a:latin typeface="Twinkl" pitchFamily="2" charset="0"/>
              </a:rPr>
              <a:t>One more than 8 is 9.</a:t>
            </a:r>
          </a:p>
        </p:txBody>
      </p:sp>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2541" y="2982478"/>
            <a:ext cx="969892" cy="1941448"/>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46606" y="4476733"/>
            <a:ext cx="515221" cy="451152"/>
          </a:xfrm>
          <a:prstGeom prst="rect">
            <a:avLst/>
          </a:prstGeom>
        </p:spPr>
      </p:pic>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48549" y="4472774"/>
            <a:ext cx="515221" cy="451152"/>
          </a:xfrm>
          <a:prstGeom prst="rect">
            <a:avLst/>
          </a:prstGeom>
        </p:spPr>
      </p:pic>
      <p:pic>
        <p:nvPicPr>
          <p:cNvPr id="43" name="Picture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56236" y="3967534"/>
            <a:ext cx="515221" cy="451152"/>
          </a:xfrm>
          <a:prstGeom prst="rect">
            <a:avLst/>
          </a:prstGeom>
        </p:spPr>
      </p:pic>
      <p:pic>
        <p:nvPicPr>
          <p:cNvPr id="44" name="Picture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0574" y="3939381"/>
            <a:ext cx="515221" cy="451152"/>
          </a:xfrm>
          <a:prstGeom prst="rect">
            <a:avLst/>
          </a:prstGeom>
        </p:spPr>
      </p:pic>
      <p:pic>
        <p:nvPicPr>
          <p:cNvPr id="45" name="Picture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26225" y="3456921"/>
            <a:ext cx="515221" cy="451152"/>
          </a:xfrm>
          <a:prstGeom prst="rect">
            <a:avLst/>
          </a:prstGeom>
        </p:spPr>
      </p:pic>
      <p:pic>
        <p:nvPicPr>
          <p:cNvPr id="46" name="Picture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6630" y="3443104"/>
            <a:ext cx="515221" cy="451152"/>
          </a:xfrm>
          <a:prstGeom prst="rect">
            <a:avLst/>
          </a:prstGeom>
        </p:spPr>
      </p:pic>
      <p:pic>
        <p:nvPicPr>
          <p:cNvPr id="47" name="Picture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02303" y="2946308"/>
            <a:ext cx="515221" cy="451152"/>
          </a:xfrm>
          <a:prstGeom prst="rect">
            <a:avLst/>
          </a:prstGeom>
        </p:spPr>
      </p:pic>
      <p:pic>
        <p:nvPicPr>
          <p:cNvPr id="48" name="Picture 4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9245" y="2931793"/>
            <a:ext cx="515221" cy="451152"/>
          </a:xfrm>
          <a:prstGeom prst="rect">
            <a:avLst/>
          </a:prstGeom>
        </p:spPr>
      </p:pic>
      <p:pic>
        <p:nvPicPr>
          <p:cNvPr id="49" name="Picture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82257" y="2419937"/>
            <a:ext cx="515221" cy="451152"/>
          </a:xfrm>
          <a:prstGeom prst="rect">
            <a:avLst/>
          </a:prstGeom>
        </p:spPr>
      </p:pic>
      <p:grpSp>
        <p:nvGrpSpPr>
          <p:cNvPr id="37" name="Group 36"/>
          <p:cNvGrpSpPr/>
          <p:nvPr/>
        </p:nvGrpSpPr>
        <p:grpSpPr>
          <a:xfrm>
            <a:off x="6766706" y="5135915"/>
            <a:ext cx="931698" cy="903813"/>
            <a:chOff x="2992853" y="5208309"/>
            <a:chExt cx="931698" cy="903813"/>
          </a:xfrm>
        </p:grpSpPr>
        <p:sp>
          <p:nvSpPr>
            <p:cNvPr id="38" name="Arc"/>
            <p:cNvSpPr/>
            <p:nvPr/>
          </p:nvSpPr>
          <p:spPr>
            <a:xfrm rot="18984947">
              <a:off x="2992853" y="5208309"/>
              <a:ext cx="931698" cy="903813"/>
            </a:xfrm>
            <a:prstGeom prst="arc">
              <a:avLst/>
            </a:prstGeom>
            <a:ln w="28575">
              <a:solidFill>
                <a:srgbClr val="86B73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 name="Isosceles Triangle 38"/>
            <p:cNvSpPr/>
            <p:nvPr/>
          </p:nvSpPr>
          <p:spPr>
            <a:xfrm rot="8354735">
              <a:off x="3747932" y="5301370"/>
              <a:ext cx="127755" cy="99833"/>
            </a:xfrm>
            <a:prstGeom prst="triangle">
              <a:avLst/>
            </a:prstGeom>
            <a:solidFill>
              <a:srgbClr val="86B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7315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 presetClass="exit" presetSubtype="0" fill="hold" nodeType="withEffect">
                                  <p:stCondLst>
                                    <p:cond delay="0"/>
                                  </p:stCondLst>
                                  <p:childTnLst>
                                    <p:set>
                                      <p:cBhvr>
                                        <p:cTn id="18" dur="1" fill="hold">
                                          <p:stCondLst>
                                            <p:cond delay="0"/>
                                          </p:stCondLst>
                                        </p:cTn>
                                        <p:tgtEl>
                                          <p:spTgt spid="36"/>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2"/>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par>
                                <p:cTn id="37" presetID="10" presetClass="entr" presetSubtype="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childTnLst>
                          </p:cTn>
                        </p:par>
                      </p:childTnLst>
                    </p:cTn>
                  </p:par>
                </p:childTnLst>
              </p:cTn>
              <p:nextCondLst>
                <p:cond evt="onClick" delay="0">
                  <p:tgtEl>
                    <p:spTgt spid="32"/>
                  </p:tgtEl>
                </p:cond>
              </p:nextCondLst>
            </p:seq>
          </p:childTnLst>
        </p:cTn>
      </p:par>
    </p:tnLst>
    <p:bldLst>
      <p:bldP spid="3" grpId="0" animBg="1"/>
      <p:bldP spid="29"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p:txBody>
          <a:bodyPr/>
          <a:lstStyle/>
          <a:p>
            <a:r>
              <a:rPr lang="en-GB" altLang="en-US" sz="3600" dirty="0"/>
              <a:t>How many snakes are there?</a:t>
            </a:r>
            <a:endParaRPr lang="en-GB" sz="3600" dirty="0">
              <a:latin typeface="+mn-lt"/>
            </a:endParaRPr>
          </a:p>
        </p:txBody>
      </p:sp>
      <p:sp>
        <p:nvSpPr>
          <p:cNvPr id="3" name="OH No! Text"/>
          <p:cNvSpPr/>
          <p:nvPr/>
        </p:nvSpPr>
        <p:spPr>
          <a:xfrm>
            <a:off x="2104846" y="1462020"/>
            <a:ext cx="5270739" cy="718039"/>
          </a:xfrm>
          <a:prstGeom prst="roundRect">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400" dirty="0">
                <a:solidFill>
                  <a:schemeClr val="bg2"/>
                </a:solidFill>
                <a:latin typeface="Twinkl" pitchFamily="2" charset="0"/>
              </a:rPr>
              <a:t>Oh no! The ‘more than’ monkey is going to add one more. </a:t>
            </a:r>
            <a:br>
              <a:rPr lang="en-US" altLang="en-US" sz="1400" dirty="0">
                <a:solidFill>
                  <a:schemeClr val="bg2"/>
                </a:solidFill>
                <a:latin typeface="Twinkl" pitchFamily="2" charset="0"/>
              </a:rPr>
            </a:br>
            <a:r>
              <a:rPr lang="en-US" altLang="en-US" sz="1400" dirty="0">
                <a:solidFill>
                  <a:schemeClr val="bg2"/>
                </a:solidFill>
                <a:latin typeface="Twinkl" pitchFamily="2" charset="0"/>
              </a:rPr>
              <a:t>What is one more than 6?</a:t>
            </a:r>
            <a:endParaRPr lang="en-GB" sz="1400" dirty="0">
              <a:solidFill>
                <a:schemeClr val="bg2"/>
              </a:solidFill>
            </a:endParaRPr>
          </a:p>
        </p:txBody>
      </p:sp>
      <p:grpSp>
        <p:nvGrpSpPr>
          <p:cNvPr id="36" name="Small Monkey"/>
          <p:cNvGrpSpPr/>
          <p:nvPr/>
        </p:nvGrpSpPr>
        <p:grpSpPr>
          <a:xfrm>
            <a:off x="618025" y="1224348"/>
            <a:ext cx="1301078" cy="1271553"/>
            <a:chOff x="618025" y="1224348"/>
            <a:chExt cx="1301078" cy="1271553"/>
          </a:xfrm>
        </p:grpSpPr>
        <p:pic>
          <p:nvPicPr>
            <p:cNvPr id="4" name="Monkey 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025" y="1224348"/>
              <a:ext cx="983928" cy="1271553"/>
            </a:xfrm>
            <a:prstGeom prst="rect">
              <a:avLst/>
            </a:prstGeom>
          </p:spPr>
        </p:pic>
        <p:pic>
          <p:nvPicPr>
            <p:cNvPr id="7" name="Small Number Shap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2295">
              <a:off x="1574105" y="1504558"/>
              <a:ext cx="344998" cy="367539"/>
            </a:xfrm>
            <a:prstGeom prst="rect">
              <a:avLst/>
            </a:prstGeom>
          </p:spPr>
        </p:pic>
      </p:grpSp>
      <p:graphicFrame>
        <p:nvGraphicFramePr>
          <p:cNvPr id="9" name="Number Line"/>
          <p:cNvGraphicFramePr>
            <a:graphicFrameLocks noGrp="1"/>
          </p:cNvGraphicFramePr>
          <p:nvPr>
            <p:extLst/>
          </p:nvPr>
        </p:nvGraphicFramePr>
        <p:xfrm>
          <a:off x="866488" y="5868776"/>
          <a:ext cx="7504000" cy="264335"/>
        </p:xfrm>
        <a:graphic>
          <a:graphicData uri="http://schemas.openxmlformats.org/drawingml/2006/table">
            <a:tbl>
              <a:tblPr firstRow="1" bandRow="1">
                <a:tableStyleId>{5C22544A-7EE6-4342-B048-85BDC9FD1C3A}</a:tableStyleId>
              </a:tblPr>
              <a:tblGrid>
                <a:gridCol w="750400">
                  <a:extLst>
                    <a:ext uri="{9D8B030D-6E8A-4147-A177-3AD203B41FA5}">
                      <a16:colId xmlns:a16="http://schemas.microsoft.com/office/drawing/2014/main" val="2676773941"/>
                    </a:ext>
                  </a:extLst>
                </a:gridCol>
                <a:gridCol w="750400">
                  <a:extLst>
                    <a:ext uri="{9D8B030D-6E8A-4147-A177-3AD203B41FA5}">
                      <a16:colId xmlns:a16="http://schemas.microsoft.com/office/drawing/2014/main" val="2315998619"/>
                    </a:ext>
                  </a:extLst>
                </a:gridCol>
                <a:gridCol w="750400">
                  <a:extLst>
                    <a:ext uri="{9D8B030D-6E8A-4147-A177-3AD203B41FA5}">
                      <a16:colId xmlns:a16="http://schemas.microsoft.com/office/drawing/2014/main" val="997629345"/>
                    </a:ext>
                  </a:extLst>
                </a:gridCol>
                <a:gridCol w="750400">
                  <a:extLst>
                    <a:ext uri="{9D8B030D-6E8A-4147-A177-3AD203B41FA5}">
                      <a16:colId xmlns:a16="http://schemas.microsoft.com/office/drawing/2014/main" val="1365633238"/>
                    </a:ext>
                  </a:extLst>
                </a:gridCol>
                <a:gridCol w="750400">
                  <a:extLst>
                    <a:ext uri="{9D8B030D-6E8A-4147-A177-3AD203B41FA5}">
                      <a16:colId xmlns:a16="http://schemas.microsoft.com/office/drawing/2014/main" val="3789553176"/>
                    </a:ext>
                  </a:extLst>
                </a:gridCol>
                <a:gridCol w="750400">
                  <a:extLst>
                    <a:ext uri="{9D8B030D-6E8A-4147-A177-3AD203B41FA5}">
                      <a16:colId xmlns:a16="http://schemas.microsoft.com/office/drawing/2014/main" val="1348360293"/>
                    </a:ext>
                  </a:extLst>
                </a:gridCol>
                <a:gridCol w="750400">
                  <a:extLst>
                    <a:ext uri="{9D8B030D-6E8A-4147-A177-3AD203B41FA5}">
                      <a16:colId xmlns:a16="http://schemas.microsoft.com/office/drawing/2014/main" val="2393604673"/>
                    </a:ext>
                  </a:extLst>
                </a:gridCol>
                <a:gridCol w="750400">
                  <a:extLst>
                    <a:ext uri="{9D8B030D-6E8A-4147-A177-3AD203B41FA5}">
                      <a16:colId xmlns:a16="http://schemas.microsoft.com/office/drawing/2014/main" val="3937160280"/>
                    </a:ext>
                  </a:extLst>
                </a:gridCol>
                <a:gridCol w="750400">
                  <a:extLst>
                    <a:ext uri="{9D8B030D-6E8A-4147-A177-3AD203B41FA5}">
                      <a16:colId xmlns:a16="http://schemas.microsoft.com/office/drawing/2014/main" val="3912373707"/>
                    </a:ext>
                  </a:extLst>
                </a:gridCol>
                <a:gridCol w="750400">
                  <a:extLst>
                    <a:ext uri="{9D8B030D-6E8A-4147-A177-3AD203B41FA5}">
                      <a16:colId xmlns:a16="http://schemas.microsoft.com/office/drawing/2014/main" val="3617816314"/>
                    </a:ext>
                  </a:extLst>
                </a:gridCol>
              </a:tblGrid>
              <a:tr h="264335">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7862293"/>
                  </a:ext>
                </a:extLst>
              </a:tr>
            </a:tbl>
          </a:graphicData>
        </a:graphic>
      </p:graphicFrame>
      <p:grpSp>
        <p:nvGrpSpPr>
          <p:cNvPr id="12" name="Numbers"/>
          <p:cNvGrpSpPr/>
          <p:nvPr/>
        </p:nvGrpSpPr>
        <p:grpSpPr>
          <a:xfrm>
            <a:off x="692973" y="5428829"/>
            <a:ext cx="7925993" cy="369332"/>
            <a:chOff x="692973" y="5503653"/>
            <a:chExt cx="7925993" cy="369332"/>
          </a:xfrm>
        </p:grpSpPr>
        <p:sp>
          <p:nvSpPr>
            <p:cNvPr id="10" name="TextBox 9"/>
            <p:cNvSpPr txBox="1"/>
            <p:nvPr/>
          </p:nvSpPr>
          <p:spPr>
            <a:xfrm>
              <a:off x="692973" y="5503653"/>
              <a:ext cx="326951" cy="369332"/>
            </a:xfrm>
            <a:prstGeom prst="rect">
              <a:avLst/>
            </a:prstGeom>
            <a:noFill/>
          </p:spPr>
          <p:txBody>
            <a:bodyPr wrap="square" rtlCol="0">
              <a:spAutoFit/>
            </a:bodyPr>
            <a:lstStyle/>
            <a:p>
              <a:r>
                <a:rPr lang="en-GB" dirty="0"/>
                <a:t>0</a:t>
              </a:r>
            </a:p>
          </p:txBody>
        </p:sp>
        <p:sp>
          <p:nvSpPr>
            <p:cNvPr id="13" name="TextBox 12"/>
            <p:cNvSpPr txBox="1"/>
            <p:nvPr/>
          </p:nvSpPr>
          <p:spPr>
            <a:xfrm>
              <a:off x="1455681" y="5503653"/>
              <a:ext cx="326951" cy="369332"/>
            </a:xfrm>
            <a:prstGeom prst="rect">
              <a:avLst/>
            </a:prstGeom>
            <a:noFill/>
          </p:spPr>
          <p:txBody>
            <a:bodyPr wrap="square" rtlCol="0">
              <a:spAutoFit/>
            </a:bodyPr>
            <a:lstStyle/>
            <a:p>
              <a:r>
                <a:rPr lang="en-GB" dirty="0"/>
                <a:t>1</a:t>
              </a:r>
            </a:p>
          </p:txBody>
        </p:sp>
        <p:sp>
          <p:nvSpPr>
            <p:cNvPr id="14" name="TextBox 13"/>
            <p:cNvSpPr txBox="1"/>
            <p:nvPr/>
          </p:nvSpPr>
          <p:spPr>
            <a:xfrm>
              <a:off x="2228311" y="5503653"/>
              <a:ext cx="297228" cy="369332"/>
            </a:xfrm>
            <a:prstGeom prst="rect">
              <a:avLst/>
            </a:prstGeom>
            <a:noFill/>
          </p:spPr>
          <p:txBody>
            <a:bodyPr wrap="square" rtlCol="0">
              <a:spAutoFit/>
            </a:bodyPr>
            <a:lstStyle/>
            <a:p>
              <a:r>
                <a:rPr lang="en-GB" dirty="0"/>
                <a:t>2</a:t>
              </a:r>
            </a:p>
          </p:txBody>
        </p:sp>
        <p:sp>
          <p:nvSpPr>
            <p:cNvPr id="15" name="TextBox 14"/>
            <p:cNvSpPr txBox="1"/>
            <p:nvPr/>
          </p:nvSpPr>
          <p:spPr>
            <a:xfrm>
              <a:off x="2961071" y="5503653"/>
              <a:ext cx="326951" cy="369332"/>
            </a:xfrm>
            <a:prstGeom prst="rect">
              <a:avLst/>
            </a:prstGeom>
            <a:noFill/>
          </p:spPr>
          <p:txBody>
            <a:bodyPr wrap="square" rtlCol="0">
              <a:spAutoFit/>
            </a:bodyPr>
            <a:lstStyle/>
            <a:p>
              <a:r>
                <a:rPr lang="en-GB" dirty="0"/>
                <a:t>3</a:t>
              </a:r>
            </a:p>
          </p:txBody>
        </p:sp>
        <p:sp>
          <p:nvSpPr>
            <p:cNvPr id="16" name="TextBox 15"/>
            <p:cNvSpPr txBox="1"/>
            <p:nvPr/>
          </p:nvSpPr>
          <p:spPr>
            <a:xfrm>
              <a:off x="3711736" y="5503653"/>
              <a:ext cx="319347" cy="369332"/>
            </a:xfrm>
            <a:prstGeom prst="rect">
              <a:avLst/>
            </a:prstGeom>
            <a:noFill/>
          </p:spPr>
          <p:txBody>
            <a:bodyPr wrap="square" rtlCol="0">
              <a:spAutoFit/>
            </a:bodyPr>
            <a:lstStyle/>
            <a:p>
              <a:r>
                <a:rPr lang="en-GB" dirty="0"/>
                <a:t>4</a:t>
              </a:r>
            </a:p>
          </p:txBody>
        </p:sp>
        <p:sp>
          <p:nvSpPr>
            <p:cNvPr id="17" name="TextBox 16"/>
            <p:cNvSpPr txBox="1"/>
            <p:nvPr/>
          </p:nvSpPr>
          <p:spPr>
            <a:xfrm>
              <a:off x="4459360" y="5503653"/>
              <a:ext cx="326951" cy="369332"/>
            </a:xfrm>
            <a:prstGeom prst="rect">
              <a:avLst/>
            </a:prstGeom>
            <a:noFill/>
          </p:spPr>
          <p:txBody>
            <a:bodyPr wrap="square" rtlCol="0">
              <a:spAutoFit/>
            </a:bodyPr>
            <a:lstStyle/>
            <a:p>
              <a:r>
                <a:rPr lang="en-GB" dirty="0"/>
                <a:t>5</a:t>
              </a:r>
            </a:p>
          </p:txBody>
        </p:sp>
        <p:sp>
          <p:nvSpPr>
            <p:cNvPr id="18" name="TextBox 17"/>
            <p:cNvSpPr txBox="1"/>
            <p:nvPr/>
          </p:nvSpPr>
          <p:spPr>
            <a:xfrm>
              <a:off x="5197557" y="5503653"/>
              <a:ext cx="326951" cy="369332"/>
            </a:xfrm>
            <a:prstGeom prst="rect">
              <a:avLst/>
            </a:prstGeom>
            <a:noFill/>
          </p:spPr>
          <p:txBody>
            <a:bodyPr wrap="square" rtlCol="0">
              <a:spAutoFit/>
            </a:bodyPr>
            <a:lstStyle/>
            <a:p>
              <a:r>
                <a:rPr lang="en-GB" dirty="0"/>
                <a:t>6</a:t>
              </a:r>
            </a:p>
          </p:txBody>
        </p:sp>
        <p:sp>
          <p:nvSpPr>
            <p:cNvPr id="19" name="TextBox 18"/>
            <p:cNvSpPr txBox="1"/>
            <p:nvPr/>
          </p:nvSpPr>
          <p:spPr>
            <a:xfrm>
              <a:off x="5947257" y="5503653"/>
              <a:ext cx="326951" cy="369332"/>
            </a:xfrm>
            <a:prstGeom prst="rect">
              <a:avLst/>
            </a:prstGeom>
            <a:noFill/>
          </p:spPr>
          <p:txBody>
            <a:bodyPr wrap="square" rtlCol="0">
              <a:spAutoFit/>
            </a:bodyPr>
            <a:lstStyle/>
            <a:p>
              <a:r>
                <a:rPr lang="en-GB" dirty="0"/>
                <a:t>7</a:t>
              </a:r>
            </a:p>
          </p:txBody>
        </p:sp>
        <p:sp>
          <p:nvSpPr>
            <p:cNvPr id="20" name="TextBox 19"/>
            <p:cNvSpPr txBox="1"/>
            <p:nvPr/>
          </p:nvSpPr>
          <p:spPr>
            <a:xfrm>
              <a:off x="6708461" y="5503653"/>
              <a:ext cx="326951" cy="369332"/>
            </a:xfrm>
            <a:prstGeom prst="rect">
              <a:avLst/>
            </a:prstGeom>
            <a:noFill/>
          </p:spPr>
          <p:txBody>
            <a:bodyPr wrap="square" rtlCol="0">
              <a:spAutoFit/>
            </a:bodyPr>
            <a:lstStyle/>
            <a:p>
              <a:r>
                <a:rPr lang="en-GB" dirty="0"/>
                <a:t>8</a:t>
              </a:r>
            </a:p>
          </p:txBody>
        </p:sp>
        <p:sp>
          <p:nvSpPr>
            <p:cNvPr id="22" name="TextBox 21"/>
            <p:cNvSpPr txBox="1"/>
            <p:nvPr/>
          </p:nvSpPr>
          <p:spPr>
            <a:xfrm>
              <a:off x="7456082" y="5503653"/>
              <a:ext cx="326951" cy="369332"/>
            </a:xfrm>
            <a:prstGeom prst="rect">
              <a:avLst/>
            </a:prstGeom>
            <a:noFill/>
          </p:spPr>
          <p:txBody>
            <a:bodyPr wrap="square" rtlCol="0">
              <a:spAutoFit/>
            </a:bodyPr>
            <a:lstStyle/>
            <a:p>
              <a:r>
                <a:rPr lang="en-GB" dirty="0"/>
                <a:t>9</a:t>
              </a:r>
            </a:p>
          </p:txBody>
        </p:sp>
        <p:sp>
          <p:nvSpPr>
            <p:cNvPr id="23" name="TextBox 22"/>
            <p:cNvSpPr txBox="1"/>
            <p:nvPr/>
          </p:nvSpPr>
          <p:spPr>
            <a:xfrm>
              <a:off x="8134694" y="5503653"/>
              <a:ext cx="484272" cy="369332"/>
            </a:xfrm>
            <a:prstGeom prst="rect">
              <a:avLst/>
            </a:prstGeom>
            <a:noFill/>
          </p:spPr>
          <p:txBody>
            <a:bodyPr wrap="square" rtlCol="0">
              <a:spAutoFit/>
            </a:bodyPr>
            <a:lstStyle/>
            <a:p>
              <a:r>
                <a:rPr lang="en-GB" dirty="0"/>
                <a:t>10</a:t>
              </a:r>
            </a:p>
          </p:txBody>
        </p:sp>
      </p:grpSp>
      <p:sp>
        <p:nvSpPr>
          <p:cNvPr id="29" name="2nd Circle"/>
          <p:cNvSpPr/>
          <p:nvPr/>
        </p:nvSpPr>
        <p:spPr>
          <a:xfrm>
            <a:off x="5916777" y="5428829"/>
            <a:ext cx="369332" cy="369332"/>
          </a:xfrm>
          <a:prstGeom prst="ellipse">
            <a:avLst/>
          </a:prstGeom>
          <a:noFill/>
          <a:ln w="38100">
            <a:solidFill>
              <a:srgbClr val="86B7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Large Number Shap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1140" y="2429779"/>
            <a:ext cx="581798" cy="619810"/>
          </a:xfrm>
          <a:prstGeom prst="rect">
            <a:avLst/>
          </a:prstGeom>
        </p:spPr>
      </p:pic>
      <p:sp>
        <p:nvSpPr>
          <p:cNvPr id="32" name="Reveal Answer"/>
          <p:cNvSpPr/>
          <p:nvPr/>
        </p:nvSpPr>
        <p:spPr>
          <a:xfrm>
            <a:off x="7491229" y="1462019"/>
            <a:ext cx="1011392" cy="718039"/>
          </a:xfrm>
          <a:prstGeom prst="round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400" dirty="0">
                <a:solidFill>
                  <a:schemeClr val="bg2"/>
                </a:solidFill>
                <a:latin typeface="Twinkl" pitchFamily="2" charset="0"/>
              </a:rPr>
              <a:t>Reveal Answer</a:t>
            </a:r>
          </a:p>
        </p:txBody>
      </p:sp>
      <p:sp>
        <p:nvSpPr>
          <p:cNvPr id="33" name="Answer Text"/>
          <p:cNvSpPr/>
          <p:nvPr/>
        </p:nvSpPr>
        <p:spPr>
          <a:xfrm>
            <a:off x="790542" y="6246059"/>
            <a:ext cx="7579946" cy="513728"/>
          </a:xfrm>
          <a:prstGeom prst="round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600" b="1" dirty="0">
                <a:solidFill>
                  <a:schemeClr val="bg2"/>
                </a:solidFill>
                <a:latin typeface="Twinkl" pitchFamily="2" charset="0"/>
              </a:rPr>
              <a:t>One more than 6 is 7.</a:t>
            </a:r>
          </a:p>
        </p:txBody>
      </p:sp>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1429" y="3082122"/>
            <a:ext cx="1201509" cy="1972289"/>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53099" y="4562675"/>
            <a:ext cx="640379" cy="481140"/>
          </a:xfrm>
          <a:prstGeom prst="rect">
            <a:avLst/>
          </a:prstGeom>
        </p:spPr>
      </p:pic>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40842" y="4551366"/>
            <a:ext cx="640379" cy="481140"/>
          </a:xfrm>
          <a:prstGeom prst="rect">
            <a:avLst/>
          </a:prstGeom>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53099" y="3910815"/>
            <a:ext cx="640379" cy="481140"/>
          </a:xfrm>
          <a:prstGeom prst="rect">
            <a:avLst/>
          </a:prstGeom>
        </p:spPr>
      </p:pic>
      <p:pic>
        <p:nvPicPr>
          <p:cNvPr id="50" name="Picture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40842" y="3899506"/>
            <a:ext cx="640379" cy="481140"/>
          </a:xfrm>
          <a:prstGeom prst="rect">
            <a:avLst/>
          </a:prstGeom>
        </p:spPr>
      </p:pic>
      <p:pic>
        <p:nvPicPr>
          <p:cNvPr id="51" name="Picture 5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53099" y="3258955"/>
            <a:ext cx="640379" cy="481140"/>
          </a:xfrm>
          <a:prstGeom prst="rect">
            <a:avLst/>
          </a:prstGeom>
        </p:spPr>
      </p:pic>
      <p:pic>
        <p:nvPicPr>
          <p:cNvPr id="52" name="Picture 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40842" y="3247646"/>
            <a:ext cx="640379" cy="481140"/>
          </a:xfrm>
          <a:prstGeom prst="rect">
            <a:avLst/>
          </a:prstGeom>
        </p:spPr>
      </p:pic>
      <p:pic>
        <p:nvPicPr>
          <p:cNvPr id="53" name="Picture 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40841" y="2538840"/>
            <a:ext cx="640379" cy="481140"/>
          </a:xfrm>
          <a:prstGeom prst="rect">
            <a:avLst/>
          </a:prstGeom>
        </p:spPr>
      </p:pic>
      <p:grpSp>
        <p:nvGrpSpPr>
          <p:cNvPr id="34" name="Group 33"/>
          <p:cNvGrpSpPr/>
          <p:nvPr/>
        </p:nvGrpSpPr>
        <p:grpSpPr>
          <a:xfrm>
            <a:off x="5215371" y="5189012"/>
            <a:ext cx="931698" cy="903813"/>
            <a:chOff x="2992853" y="5208309"/>
            <a:chExt cx="931698" cy="903813"/>
          </a:xfrm>
        </p:grpSpPr>
        <p:sp>
          <p:nvSpPr>
            <p:cNvPr id="35" name="Arc"/>
            <p:cNvSpPr/>
            <p:nvPr/>
          </p:nvSpPr>
          <p:spPr>
            <a:xfrm rot="18984947">
              <a:off x="2992853" y="5208309"/>
              <a:ext cx="931698" cy="903813"/>
            </a:xfrm>
            <a:prstGeom prst="arc">
              <a:avLst/>
            </a:prstGeom>
            <a:ln w="28575">
              <a:solidFill>
                <a:srgbClr val="86B73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Isosceles Triangle 37"/>
            <p:cNvSpPr/>
            <p:nvPr/>
          </p:nvSpPr>
          <p:spPr>
            <a:xfrm rot="8354735">
              <a:off x="3747932" y="5301370"/>
              <a:ext cx="127755" cy="99833"/>
            </a:xfrm>
            <a:prstGeom prst="triangle">
              <a:avLst/>
            </a:prstGeom>
            <a:solidFill>
              <a:srgbClr val="86B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4026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 presetClass="exit" presetSubtype="0" fill="hold" nodeType="withEffect">
                                  <p:stCondLst>
                                    <p:cond delay="0"/>
                                  </p:stCondLst>
                                  <p:childTnLst>
                                    <p:set>
                                      <p:cBhvr>
                                        <p:cTn id="18" dur="1" fill="hold">
                                          <p:stCondLst>
                                            <p:cond delay="0"/>
                                          </p:stCondLst>
                                        </p:cTn>
                                        <p:tgtEl>
                                          <p:spTgt spid="36"/>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2"/>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par>
                                <p:cTn id="37" presetID="10" presetClass="entr" presetSubtype="0"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childTnLst>
                          </p:cTn>
                        </p:par>
                      </p:childTnLst>
                    </p:cTn>
                  </p:par>
                </p:childTnLst>
              </p:cTn>
              <p:nextCondLst>
                <p:cond evt="onClick" delay="0">
                  <p:tgtEl>
                    <p:spTgt spid="32"/>
                  </p:tgtEl>
                </p:cond>
              </p:nextCondLst>
            </p:seq>
          </p:childTnLst>
        </p:cTn>
      </p:par>
    </p:tnLst>
    <p:bldLst>
      <p:bldP spid="3" grpId="0" animBg="1"/>
      <p:bldP spid="29"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p:txBody>
          <a:bodyPr/>
          <a:lstStyle/>
          <a:p>
            <a:r>
              <a:rPr lang="en-GB" altLang="en-US" sz="3600" dirty="0"/>
              <a:t>How many seals are there?</a:t>
            </a:r>
            <a:endParaRPr lang="en-GB" sz="3600" dirty="0">
              <a:latin typeface="+mn-lt"/>
            </a:endParaRPr>
          </a:p>
        </p:txBody>
      </p:sp>
      <p:sp>
        <p:nvSpPr>
          <p:cNvPr id="3" name="OH No! Text"/>
          <p:cNvSpPr/>
          <p:nvPr/>
        </p:nvSpPr>
        <p:spPr>
          <a:xfrm>
            <a:off x="2104846" y="1462020"/>
            <a:ext cx="5270739" cy="718039"/>
          </a:xfrm>
          <a:prstGeom prst="roundRect">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400" dirty="0">
                <a:solidFill>
                  <a:schemeClr val="bg2"/>
                </a:solidFill>
                <a:latin typeface="Twinkl" pitchFamily="2" charset="0"/>
              </a:rPr>
              <a:t>Oh no! The ‘more than’ monkey is going to add one more. </a:t>
            </a:r>
            <a:br>
              <a:rPr lang="en-US" altLang="en-US" sz="1400" dirty="0">
                <a:solidFill>
                  <a:schemeClr val="bg2"/>
                </a:solidFill>
                <a:latin typeface="Twinkl" pitchFamily="2" charset="0"/>
              </a:rPr>
            </a:br>
            <a:r>
              <a:rPr lang="en-US" altLang="en-US" sz="1400" dirty="0">
                <a:solidFill>
                  <a:schemeClr val="bg2"/>
                </a:solidFill>
                <a:latin typeface="Twinkl" pitchFamily="2" charset="0"/>
              </a:rPr>
              <a:t>What is one more than 4?</a:t>
            </a:r>
            <a:endParaRPr lang="en-GB" sz="1400" dirty="0">
              <a:solidFill>
                <a:schemeClr val="bg2"/>
              </a:solidFill>
            </a:endParaRPr>
          </a:p>
        </p:txBody>
      </p:sp>
      <p:grpSp>
        <p:nvGrpSpPr>
          <p:cNvPr id="36" name="Small Monkey"/>
          <p:cNvGrpSpPr/>
          <p:nvPr/>
        </p:nvGrpSpPr>
        <p:grpSpPr>
          <a:xfrm>
            <a:off x="618025" y="1224348"/>
            <a:ext cx="1301078" cy="1271553"/>
            <a:chOff x="618025" y="1224348"/>
            <a:chExt cx="1301078" cy="1271553"/>
          </a:xfrm>
        </p:grpSpPr>
        <p:pic>
          <p:nvPicPr>
            <p:cNvPr id="4" name="Monkey 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025" y="1224348"/>
              <a:ext cx="983928" cy="1271553"/>
            </a:xfrm>
            <a:prstGeom prst="rect">
              <a:avLst/>
            </a:prstGeom>
          </p:spPr>
        </p:pic>
        <p:pic>
          <p:nvPicPr>
            <p:cNvPr id="7" name="Small Number Shap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2295">
              <a:off x="1574105" y="1504558"/>
              <a:ext cx="344998" cy="367539"/>
            </a:xfrm>
            <a:prstGeom prst="rect">
              <a:avLst/>
            </a:prstGeom>
          </p:spPr>
        </p:pic>
      </p:grpSp>
      <p:graphicFrame>
        <p:nvGraphicFramePr>
          <p:cNvPr id="9" name="Number Line"/>
          <p:cNvGraphicFramePr>
            <a:graphicFrameLocks noGrp="1"/>
          </p:cNvGraphicFramePr>
          <p:nvPr>
            <p:extLst/>
          </p:nvPr>
        </p:nvGraphicFramePr>
        <p:xfrm>
          <a:off x="866488" y="5868776"/>
          <a:ext cx="7504000" cy="264335"/>
        </p:xfrm>
        <a:graphic>
          <a:graphicData uri="http://schemas.openxmlformats.org/drawingml/2006/table">
            <a:tbl>
              <a:tblPr firstRow="1" bandRow="1">
                <a:tableStyleId>{5C22544A-7EE6-4342-B048-85BDC9FD1C3A}</a:tableStyleId>
              </a:tblPr>
              <a:tblGrid>
                <a:gridCol w="750400">
                  <a:extLst>
                    <a:ext uri="{9D8B030D-6E8A-4147-A177-3AD203B41FA5}">
                      <a16:colId xmlns:a16="http://schemas.microsoft.com/office/drawing/2014/main" val="2676773941"/>
                    </a:ext>
                  </a:extLst>
                </a:gridCol>
                <a:gridCol w="750400">
                  <a:extLst>
                    <a:ext uri="{9D8B030D-6E8A-4147-A177-3AD203B41FA5}">
                      <a16:colId xmlns:a16="http://schemas.microsoft.com/office/drawing/2014/main" val="2315998619"/>
                    </a:ext>
                  </a:extLst>
                </a:gridCol>
                <a:gridCol w="750400">
                  <a:extLst>
                    <a:ext uri="{9D8B030D-6E8A-4147-A177-3AD203B41FA5}">
                      <a16:colId xmlns:a16="http://schemas.microsoft.com/office/drawing/2014/main" val="997629345"/>
                    </a:ext>
                  </a:extLst>
                </a:gridCol>
                <a:gridCol w="750400">
                  <a:extLst>
                    <a:ext uri="{9D8B030D-6E8A-4147-A177-3AD203B41FA5}">
                      <a16:colId xmlns:a16="http://schemas.microsoft.com/office/drawing/2014/main" val="1365633238"/>
                    </a:ext>
                  </a:extLst>
                </a:gridCol>
                <a:gridCol w="750400">
                  <a:extLst>
                    <a:ext uri="{9D8B030D-6E8A-4147-A177-3AD203B41FA5}">
                      <a16:colId xmlns:a16="http://schemas.microsoft.com/office/drawing/2014/main" val="3789553176"/>
                    </a:ext>
                  </a:extLst>
                </a:gridCol>
                <a:gridCol w="750400">
                  <a:extLst>
                    <a:ext uri="{9D8B030D-6E8A-4147-A177-3AD203B41FA5}">
                      <a16:colId xmlns:a16="http://schemas.microsoft.com/office/drawing/2014/main" val="1348360293"/>
                    </a:ext>
                  </a:extLst>
                </a:gridCol>
                <a:gridCol w="750400">
                  <a:extLst>
                    <a:ext uri="{9D8B030D-6E8A-4147-A177-3AD203B41FA5}">
                      <a16:colId xmlns:a16="http://schemas.microsoft.com/office/drawing/2014/main" val="2393604673"/>
                    </a:ext>
                  </a:extLst>
                </a:gridCol>
                <a:gridCol w="750400">
                  <a:extLst>
                    <a:ext uri="{9D8B030D-6E8A-4147-A177-3AD203B41FA5}">
                      <a16:colId xmlns:a16="http://schemas.microsoft.com/office/drawing/2014/main" val="3937160280"/>
                    </a:ext>
                  </a:extLst>
                </a:gridCol>
                <a:gridCol w="750400">
                  <a:extLst>
                    <a:ext uri="{9D8B030D-6E8A-4147-A177-3AD203B41FA5}">
                      <a16:colId xmlns:a16="http://schemas.microsoft.com/office/drawing/2014/main" val="3912373707"/>
                    </a:ext>
                  </a:extLst>
                </a:gridCol>
                <a:gridCol w="750400">
                  <a:extLst>
                    <a:ext uri="{9D8B030D-6E8A-4147-A177-3AD203B41FA5}">
                      <a16:colId xmlns:a16="http://schemas.microsoft.com/office/drawing/2014/main" val="3617816314"/>
                    </a:ext>
                  </a:extLst>
                </a:gridCol>
              </a:tblGrid>
              <a:tr h="264335">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7862293"/>
                  </a:ext>
                </a:extLst>
              </a:tr>
            </a:tbl>
          </a:graphicData>
        </a:graphic>
      </p:graphicFrame>
      <p:grpSp>
        <p:nvGrpSpPr>
          <p:cNvPr id="12" name="Numbers"/>
          <p:cNvGrpSpPr/>
          <p:nvPr/>
        </p:nvGrpSpPr>
        <p:grpSpPr>
          <a:xfrm>
            <a:off x="692973" y="5428829"/>
            <a:ext cx="7925993" cy="369332"/>
            <a:chOff x="692973" y="5503653"/>
            <a:chExt cx="7925993" cy="369332"/>
          </a:xfrm>
        </p:grpSpPr>
        <p:sp>
          <p:nvSpPr>
            <p:cNvPr id="10" name="TextBox 9"/>
            <p:cNvSpPr txBox="1"/>
            <p:nvPr/>
          </p:nvSpPr>
          <p:spPr>
            <a:xfrm>
              <a:off x="692973" y="5503653"/>
              <a:ext cx="326951" cy="369332"/>
            </a:xfrm>
            <a:prstGeom prst="rect">
              <a:avLst/>
            </a:prstGeom>
            <a:noFill/>
          </p:spPr>
          <p:txBody>
            <a:bodyPr wrap="square" rtlCol="0">
              <a:spAutoFit/>
            </a:bodyPr>
            <a:lstStyle/>
            <a:p>
              <a:r>
                <a:rPr lang="en-GB" dirty="0"/>
                <a:t>0</a:t>
              </a:r>
            </a:p>
          </p:txBody>
        </p:sp>
        <p:sp>
          <p:nvSpPr>
            <p:cNvPr id="13" name="TextBox 12"/>
            <p:cNvSpPr txBox="1"/>
            <p:nvPr/>
          </p:nvSpPr>
          <p:spPr>
            <a:xfrm>
              <a:off x="1455681" y="5503653"/>
              <a:ext cx="326951" cy="369332"/>
            </a:xfrm>
            <a:prstGeom prst="rect">
              <a:avLst/>
            </a:prstGeom>
            <a:noFill/>
          </p:spPr>
          <p:txBody>
            <a:bodyPr wrap="square" rtlCol="0">
              <a:spAutoFit/>
            </a:bodyPr>
            <a:lstStyle/>
            <a:p>
              <a:r>
                <a:rPr lang="en-GB" dirty="0"/>
                <a:t>1</a:t>
              </a:r>
            </a:p>
          </p:txBody>
        </p:sp>
        <p:sp>
          <p:nvSpPr>
            <p:cNvPr id="14" name="TextBox 13"/>
            <p:cNvSpPr txBox="1"/>
            <p:nvPr/>
          </p:nvSpPr>
          <p:spPr>
            <a:xfrm>
              <a:off x="2228311" y="5503653"/>
              <a:ext cx="297228" cy="369332"/>
            </a:xfrm>
            <a:prstGeom prst="rect">
              <a:avLst/>
            </a:prstGeom>
            <a:noFill/>
          </p:spPr>
          <p:txBody>
            <a:bodyPr wrap="square" rtlCol="0">
              <a:spAutoFit/>
            </a:bodyPr>
            <a:lstStyle/>
            <a:p>
              <a:r>
                <a:rPr lang="en-GB" dirty="0"/>
                <a:t>2</a:t>
              </a:r>
            </a:p>
          </p:txBody>
        </p:sp>
        <p:sp>
          <p:nvSpPr>
            <p:cNvPr id="15" name="TextBox 14"/>
            <p:cNvSpPr txBox="1"/>
            <p:nvPr/>
          </p:nvSpPr>
          <p:spPr>
            <a:xfrm>
              <a:off x="2961071" y="5503653"/>
              <a:ext cx="326951" cy="369332"/>
            </a:xfrm>
            <a:prstGeom prst="rect">
              <a:avLst/>
            </a:prstGeom>
            <a:noFill/>
          </p:spPr>
          <p:txBody>
            <a:bodyPr wrap="square" rtlCol="0">
              <a:spAutoFit/>
            </a:bodyPr>
            <a:lstStyle/>
            <a:p>
              <a:r>
                <a:rPr lang="en-GB" dirty="0"/>
                <a:t>3</a:t>
              </a:r>
            </a:p>
          </p:txBody>
        </p:sp>
        <p:sp>
          <p:nvSpPr>
            <p:cNvPr id="16" name="TextBox 15"/>
            <p:cNvSpPr txBox="1"/>
            <p:nvPr/>
          </p:nvSpPr>
          <p:spPr>
            <a:xfrm>
              <a:off x="3711736" y="5503653"/>
              <a:ext cx="319347" cy="369332"/>
            </a:xfrm>
            <a:prstGeom prst="rect">
              <a:avLst/>
            </a:prstGeom>
            <a:noFill/>
          </p:spPr>
          <p:txBody>
            <a:bodyPr wrap="square" rtlCol="0">
              <a:spAutoFit/>
            </a:bodyPr>
            <a:lstStyle/>
            <a:p>
              <a:r>
                <a:rPr lang="en-GB" dirty="0"/>
                <a:t>4</a:t>
              </a:r>
            </a:p>
          </p:txBody>
        </p:sp>
        <p:sp>
          <p:nvSpPr>
            <p:cNvPr id="17" name="TextBox 16"/>
            <p:cNvSpPr txBox="1"/>
            <p:nvPr/>
          </p:nvSpPr>
          <p:spPr>
            <a:xfrm>
              <a:off x="4459360" y="5503653"/>
              <a:ext cx="326951" cy="369332"/>
            </a:xfrm>
            <a:prstGeom prst="rect">
              <a:avLst/>
            </a:prstGeom>
            <a:noFill/>
          </p:spPr>
          <p:txBody>
            <a:bodyPr wrap="square" rtlCol="0">
              <a:spAutoFit/>
            </a:bodyPr>
            <a:lstStyle/>
            <a:p>
              <a:r>
                <a:rPr lang="en-GB" dirty="0"/>
                <a:t>5</a:t>
              </a:r>
            </a:p>
          </p:txBody>
        </p:sp>
        <p:sp>
          <p:nvSpPr>
            <p:cNvPr id="18" name="TextBox 17"/>
            <p:cNvSpPr txBox="1"/>
            <p:nvPr/>
          </p:nvSpPr>
          <p:spPr>
            <a:xfrm>
              <a:off x="5197557" y="5503653"/>
              <a:ext cx="326951" cy="369332"/>
            </a:xfrm>
            <a:prstGeom prst="rect">
              <a:avLst/>
            </a:prstGeom>
            <a:noFill/>
          </p:spPr>
          <p:txBody>
            <a:bodyPr wrap="square" rtlCol="0">
              <a:spAutoFit/>
            </a:bodyPr>
            <a:lstStyle/>
            <a:p>
              <a:r>
                <a:rPr lang="en-GB" dirty="0"/>
                <a:t>6</a:t>
              </a:r>
            </a:p>
          </p:txBody>
        </p:sp>
        <p:sp>
          <p:nvSpPr>
            <p:cNvPr id="19" name="TextBox 18"/>
            <p:cNvSpPr txBox="1"/>
            <p:nvPr/>
          </p:nvSpPr>
          <p:spPr>
            <a:xfrm>
              <a:off x="5947257" y="5503653"/>
              <a:ext cx="326951" cy="369332"/>
            </a:xfrm>
            <a:prstGeom prst="rect">
              <a:avLst/>
            </a:prstGeom>
            <a:noFill/>
          </p:spPr>
          <p:txBody>
            <a:bodyPr wrap="square" rtlCol="0">
              <a:spAutoFit/>
            </a:bodyPr>
            <a:lstStyle/>
            <a:p>
              <a:r>
                <a:rPr lang="en-GB" dirty="0"/>
                <a:t>7</a:t>
              </a:r>
            </a:p>
          </p:txBody>
        </p:sp>
        <p:sp>
          <p:nvSpPr>
            <p:cNvPr id="20" name="TextBox 19"/>
            <p:cNvSpPr txBox="1"/>
            <p:nvPr/>
          </p:nvSpPr>
          <p:spPr>
            <a:xfrm>
              <a:off x="6708461" y="5503653"/>
              <a:ext cx="326951" cy="369332"/>
            </a:xfrm>
            <a:prstGeom prst="rect">
              <a:avLst/>
            </a:prstGeom>
            <a:noFill/>
          </p:spPr>
          <p:txBody>
            <a:bodyPr wrap="square" rtlCol="0">
              <a:spAutoFit/>
            </a:bodyPr>
            <a:lstStyle/>
            <a:p>
              <a:r>
                <a:rPr lang="en-GB" dirty="0"/>
                <a:t>8</a:t>
              </a:r>
            </a:p>
          </p:txBody>
        </p:sp>
        <p:sp>
          <p:nvSpPr>
            <p:cNvPr id="22" name="TextBox 21"/>
            <p:cNvSpPr txBox="1"/>
            <p:nvPr/>
          </p:nvSpPr>
          <p:spPr>
            <a:xfrm>
              <a:off x="7456082" y="5503653"/>
              <a:ext cx="326951" cy="369332"/>
            </a:xfrm>
            <a:prstGeom prst="rect">
              <a:avLst/>
            </a:prstGeom>
            <a:noFill/>
          </p:spPr>
          <p:txBody>
            <a:bodyPr wrap="square" rtlCol="0">
              <a:spAutoFit/>
            </a:bodyPr>
            <a:lstStyle/>
            <a:p>
              <a:r>
                <a:rPr lang="en-GB" dirty="0"/>
                <a:t>9</a:t>
              </a:r>
            </a:p>
          </p:txBody>
        </p:sp>
        <p:sp>
          <p:nvSpPr>
            <p:cNvPr id="23" name="TextBox 22"/>
            <p:cNvSpPr txBox="1"/>
            <p:nvPr/>
          </p:nvSpPr>
          <p:spPr>
            <a:xfrm>
              <a:off x="8134694" y="5503653"/>
              <a:ext cx="484272" cy="369332"/>
            </a:xfrm>
            <a:prstGeom prst="rect">
              <a:avLst/>
            </a:prstGeom>
            <a:noFill/>
          </p:spPr>
          <p:txBody>
            <a:bodyPr wrap="square" rtlCol="0">
              <a:spAutoFit/>
            </a:bodyPr>
            <a:lstStyle/>
            <a:p>
              <a:r>
                <a:rPr lang="en-GB" dirty="0"/>
                <a:t>10</a:t>
              </a:r>
            </a:p>
          </p:txBody>
        </p:sp>
      </p:grpSp>
      <p:sp>
        <p:nvSpPr>
          <p:cNvPr id="29" name="2nd Circle"/>
          <p:cNvSpPr/>
          <p:nvPr/>
        </p:nvSpPr>
        <p:spPr>
          <a:xfrm>
            <a:off x="4435148" y="5428829"/>
            <a:ext cx="369332" cy="369332"/>
          </a:xfrm>
          <a:prstGeom prst="ellipse">
            <a:avLst/>
          </a:prstGeom>
          <a:noFill/>
          <a:ln w="38100">
            <a:solidFill>
              <a:srgbClr val="86B7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Large Number Shap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0687" y="2383183"/>
            <a:ext cx="788838" cy="840377"/>
          </a:xfrm>
          <a:prstGeom prst="rect">
            <a:avLst/>
          </a:prstGeom>
        </p:spPr>
      </p:pic>
      <p:sp>
        <p:nvSpPr>
          <p:cNvPr id="32" name="Reveal Answer"/>
          <p:cNvSpPr/>
          <p:nvPr/>
        </p:nvSpPr>
        <p:spPr>
          <a:xfrm>
            <a:off x="7491229" y="1462019"/>
            <a:ext cx="1011392" cy="718039"/>
          </a:xfrm>
          <a:prstGeom prst="round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400" dirty="0">
                <a:solidFill>
                  <a:schemeClr val="bg2"/>
                </a:solidFill>
                <a:latin typeface="Twinkl" pitchFamily="2" charset="0"/>
              </a:rPr>
              <a:t>Reveal Answer</a:t>
            </a:r>
          </a:p>
        </p:txBody>
      </p:sp>
      <p:sp>
        <p:nvSpPr>
          <p:cNvPr id="33" name="Answer Text"/>
          <p:cNvSpPr/>
          <p:nvPr/>
        </p:nvSpPr>
        <p:spPr>
          <a:xfrm>
            <a:off x="790542" y="6246059"/>
            <a:ext cx="7579946" cy="513728"/>
          </a:xfrm>
          <a:prstGeom prst="round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600" b="1" dirty="0">
                <a:solidFill>
                  <a:schemeClr val="bg2"/>
                </a:solidFill>
                <a:latin typeface="Twinkl" pitchFamily="2" charset="0"/>
              </a:rPr>
              <a:t>One more than 4 is 5.</a:t>
            </a:r>
          </a:p>
        </p:txBody>
      </p:sp>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72264" y="3261564"/>
            <a:ext cx="1587261" cy="1679828"/>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44733" y="4152859"/>
            <a:ext cx="1298536" cy="788659"/>
          </a:xfrm>
          <a:prstGeom prst="rect">
            <a:avLst/>
          </a:prstGeom>
        </p:spPr>
      </p:pic>
      <p:pic>
        <p:nvPicPr>
          <p:cNvPr id="41" name="Pictur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73400" y="4176478"/>
            <a:ext cx="1298536" cy="788659"/>
          </a:xfrm>
          <a:prstGeom prst="rect">
            <a:avLst/>
          </a:prstGeom>
        </p:spPr>
      </p:pic>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96273" y="3269966"/>
            <a:ext cx="1298536" cy="788659"/>
          </a:xfrm>
          <a:prstGeom prst="rect">
            <a:avLst/>
          </a:prstGeom>
        </p:spPr>
      </p:pic>
      <p:pic>
        <p:nvPicPr>
          <p:cNvPr id="43" name="Picture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24940" y="3293585"/>
            <a:ext cx="1298536" cy="788659"/>
          </a:xfrm>
          <a:prstGeom prst="rect">
            <a:avLst/>
          </a:prstGeom>
        </p:spPr>
      </p:pic>
      <p:pic>
        <p:nvPicPr>
          <p:cNvPr id="44" name="Picture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24508" y="2386575"/>
            <a:ext cx="1298536" cy="788659"/>
          </a:xfrm>
          <a:prstGeom prst="rect">
            <a:avLst/>
          </a:prstGeom>
        </p:spPr>
      </p:pic>
      <p:grpSp>
        <p:nvGrpSpPr>
          <p:cNvPr id="35" name="Group 34"/>
          <p:cNvGrpSpPr/>
          <p:nvPr/>
        </p:nvGrpSpPr>
        <p:grpSpPr>
          <a:xfrm>
            <a:off x="3747588" y="5101027"/>
            <a:ext cx="931698" cy="903813"/>
            <a:chOff x="2992853" y="5208309"/>
            <a:chExt cx="931698" cy="903813"/>
          </a:xfrm>
        </p:grpSpPr>
        <p:sp>
          <p:nvSpPr>
            <p:cNvPr id="37" name="Arc"/>
            <p:cNvSpPr/>
            <p:nvPr/>
          </p:nvSpPr>
          <p:spPr>
            <a:xfrm rot="18984947">
              <a:off x="2992853" y="5208309"/>
              <a:ext cx="931698" cy="903813"/>
            </a:xfrm>
            <a:prstGeom prst="arc">
              <a:avLst/>
            </a:prstGeom>
            <a:ln w="28575">
              <a:solidFill>
                <a:srgbClr val="86B73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Isosceles Triangle 37"/>
            <p:cNvSpPr/>
            <p:nvPr/>
          </p:nvSpPr>
          <p:spPr>
            <a:xfrm rot="8354735">
              <a:off x="3747932" y="5301370"/>
              <a:ext cx="127755" cy="99833"/>
            </a:xfrm>
            <a:prstGeom prst="triangle">
              <a:avLst/>
            </a:prstGeom>
            <a:solidFill>
              <a:srgbClr val="86B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0047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 presetClass="exit" presetSubtype="0" fill="hold" nodeType="withEffect">
                                  <p:stCondLst>
                                    <p:cond delay="0"/>
                                  </p:stCondLst>
                                  <p:childTnLst>
                                    <p:set>
                                      <p:cBhvr>
                                        <p:cTn id="18" dur="1" fill="hold">
                                          <p:stCondLst>
                                            <p:cond delay="0"/>
                                          </p:stCondLst>
                                        </p:cTn>
                                        <p:tgtEl>
                                          <p:spTgt spid="36"/>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2"/>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par>
                                <p:cTn id="37" presetID="10" presetClass="entr" presetSubtype="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childTnLst>
                    </p:cTn>
                  </p:par>
                </p:childTnLst>
              </p:cTn>
              <p:nextCondLst>
                <p:cond evt="onClick" delay="0">
                  <p:tgtEl>
                    <p:spTgt spid="32"/>
                  </p:tgtEl>
                </p:cond>
              </p:nextCondLst>
            </p:seq>
          </p:childTnLst>
        </p:cTn>
      </p:par>
    </p:tnLst>
    <p:bldLst>
      <p:bldP spid="3" grpId="0" animBg="1"/>
      <p:bldP spid="29" grpId="0" animBg="1"/>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p:txBody>
          <a:bodyPr/>
          <a:lstStyle/>
          <a:p>
            <a:r>
              <a:rPr lang="en-GB" altLang="en-US" sz="3600" dirty="0"/>
              <a:t>How many parrots are there?</a:t>
            </a:r>
            <a:endParaRPr lang="en-GB" sz="3600" dirty="0">
              <a:latin typeface="+mn-lt"/>
            </a:endParaRPr>
          </a:p>
        </p:txBody>
      </p:sp>
      <p:sp>
        <p:nvSpPr>
          <p:cNvPr id="3" name="OH No! Text"/>
          <p:cNvSpPr/>
          <p:nvPr/>
        </p:nvSpPr>
        <p:spPr>
          <a:xfrm>
            <a:off x="2104846" y="1462020"/>
            <a:ext cx="5270739" cy="718039"/>
          </a:xfrm>
          <a:prstGeom prst="roundRect">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400" dirty="0">
                <a:solidFill>
                  <a:schemeClr val="bg2"/>
                </a:solidFill>
                <a:latin typeface="Twinkl" pitchFamily="2" charset="0"/>
              </a:rPr>
              <a:t>Oh no! The ‘more than’ monkey is going to add one more. </a:t>
            </a:r>
            <a:br>
              <a:rPr lang="en-US" altLang="en-US" sz="1400" dirty="0">
                <a:solidFill>
                  <a:schemeClr val="bg2"/>
                </a:solidFill>
                <a:latin typeface="Twinkl" pitchFamily="2" charset="0"/>
              </a:rPr>
            </a:br>
            <a:r>
              <a:rPr lang="en-US" altLang="en-US" sz="1400" dirty="0">
                <a:solidFill>
                  <a:schemeClr val="bg2"/>
                </a:solidFill>
                <a:latin typeface="Twinkl" pitchFamily="2" charset="0"/>
              </a:rPr>
              <a:t>What is one more than 9?</a:t>
            </a:r>
            <a:endParaRPr lang="en-GB" sz="1400" dirty="0">
              <a:solidFill>
                <a:schemeClr val="bg2"/>
              </a:solidFill>
            </a:endParaRPr>
          </a:p>
        </p:txBody>
      </p:sp>
      <p:grpSp>
        <p:nvGrpSpPr>
          <p:cNvPr id="36" name="Small Monkey"/>
          <p:cNvGrpSpPr/>
          <p:nvPr/>
        </p:nvGrpSpPr>
        <p:grpSpPr>
          <a:xfrm>
            <a:off x="618025" y="1224348"/>
            <a:ext cx="1301078" cy="1271553"/>
            <a:chOff x="618025" y="1224348"/>
            <a:chExt cx="1301078" cy="1271553"/>
          </a:xfrm>
        </p:grpSpPr>
        <p:pic>
          <p:nvPicPr>
            <p:cNvPr id="4" name="Monkey Ima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025" y="1224348"/>
              <a:ext cx="983928" cy="1271553"/>
            </a:xfrm>
            <a:prstGeom prst="rect">
              <a:avLst/>
            </a:prstGeom>
          </p:spPr>
        </p:pic>
        <p:pic>
          <p:nvPicPr>
            <p:cNvPr id="7" name="Small Number Shap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2295">
              <a:off x="1574105" y="1504558"/>
              <a:ext cx="344998" cy="367539"/>
            </a:xfrm>
            <a:prstGeom prst="rect">
              <a:avLst/>
            </a:prstGeom>
          </p:spPr>
        </p:pic>
      </p:grpSp>
      <p:graphicFrame>
        <p:nvGraphicFramePr>
          <p:cNvPr id="9" name="Number Line"/>
          <p:cNvGraphicFramePr>
            <a:graphicFrameLocks noGrp="1"/>
          </p:cNvGraphicFramePr>
          <p:nvPr>
            <p:extLst/>
          </p:nvPr>
        </p:nvGraphicFramePr>
        <p:xfrm>
          <a:off x="866488" y="5868776"/>
          <a:ext cx="7504000" cy="264335"/>
        </p:xfrm>
        <a:graphic>
          <a:graphicData uri="http://schemas.openxmlformats.org/drawingml/2006/table">
            <a:tbl>
              <a:tblPr firstRow="1" bandRow="1">
                <a:tableStyleId>{5C22544A-7EE6-4342-B048-85BDC9FD1C3A}</a:tableStyleId>
              </a:tblPr>
              <a:tblGrid>
                <a:gridCol w="750400">
                  <a:extLst>
                    <a:ext uri="{9D8B030D-6E8A-4147-A177-3AD203B41FA5}">
                      <a16:colId xmlns:a16="http://schemas.microsoft.com/office/drawing/2014/main" val="2676773941"/>
                    </a:ext>
                  </a:extLst>
                </a:gridCol>
                <a:gridCol w="750400">
                  <a:extLst>
                    <a:ext uri="{9D8B030D-6E8A-4147-A177-3AD203B41FA5}">
                      <a16:colId xmlns:a16="http://schemas.microsoft.com/office/drawing/2014/main" val="2315998619"/>
                    </a:ext>
                  </a:extLst>
                </a:gridCol>
                <a:gridCol w="750400">
                  <a:extLst>
                    <a:ext uri="{9D8B030D-6E8A-4147-A177-3AD203B41FA5}">
                      <a16:colId xmlns:a16="http://schemas.microsoft.com/office/drawing/2014/main" val="997629345"/>
                    </a:ext>
                  </a:extLst>
                </a:gridCol>
                <a:gridCol w="750400">
                  <a:extLst>
                    <a:ext uri="{9D8B030D-6E8A-4147-A177-3AD203B41FA5}">
                      <a16:colId xmlns:a16="http://schemas.microsoft.com/office/drawing/2014/main" val="1365633238"/>
                    </a:ext>
                  </a:extLst>
                </a:gridCol>
                <a:gridCol w="750400">
                  <a:extLst>
                    <a:ext uri="{9D8B030D-6E8A-4147-A177-3AD203B41FA5}">
                      <a16:colId xmlns:a16="http://schemas.microsoft.com/office/drawing/2014/main" val="3789553176"/>
                    </a:ext>
                  </a:extLst>
                </a:gridCol>
                <a:gridCol w="750400">
                  <a:extLst>
                    <a:ext uri="{9D8B030D-6E8A-4147-A177-3AD203B41FA5}">
                      <a16:colId xmlns:a16="http://schemas.microsoft.com/office/drawing/2014/main" val="1348360293"/>
                    </a:ext>
                  </a:extLst>
                </a:gridCol>
                <a:gridCol w="750400">
                  <a:extLst>
                    <a:ext uri="{9D8B030D-6E8A-4147-A177-3AD203B41FA5}">
                      <a16:colId xmlns:a16="http://schemas.microsoft.com/office/drawing/2014/main" val="2393604673"/>
                    </a:ext>
                  </a:extLst>
                </a:gridCol>
                <a:gridCol w="750400">
                  <a:extLst>
                    <a:ext uri="{9D8B030D-6E8A-4147-A177-3AD203B41FA5}">
                      <a16:colId xmlns:a16="http://schemas.microsoft.com/office/drawing/2014/main" val="3937160280"/>
                    </a:ext>
                  </a:extLst>
                </a:gridCol>
                <a:gridCol w="750400">
                  <a:extLst>
                    <a:ext uri="{9D8B030D-6E8A-4147-A177-3AD203B41FA5}">
                      <a16:colId xmlns:a16="http://schemas.microsoft.com/office/drawing/2014/main" val="3912373707"/>
                    </a:ext>
                  </a:extLst>
                </a:gridCol>
                <a:gridCol w="750400">
                  <a:extLst>
                    <a:ext uri="{9D8B030D-6E8A-4147-A177-3AD203B41FA5}">
                      <a16:colId xmlns:a16="http://schemas.microsoft.com/office/drawing/2014/main" val="3617816314"/>
                    </a:ext>
                  </a:extLst>
                </a:gridCol>
              </a:tblGrid>
              <a:tr h="264335">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500" dirty="0"/>
                    </a:p>
                  </a:txBody>
                  <a:tcPr marL="100290" marR="100290" marT="50144" marB="50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7862293"/>
                  </a:ext>
                </a:extLst>
              </a:tr>
            </a:tbl>
          </a:graphicData>
        </a:graphic>
      </p:graphicFrame>
      <p:grpSp>
        <p:nvGrpSpPr>
          <p:cNvPr id="12" name="Numbers"/>
          <p:cNvGrpSpPr/>
          <p:nvPr/>
        </p:nvGrpSpPr>
        <p:grpSpPr>
          <a:xfrm>
            <a:off x="692973" y="5428829"/>
            <a:ext cx="7925993" cy="369332"/>
            <a:chOff x="692973" y="5503653"/>
            <a:chExt cx="7925993" cy="369332"/>
          </a:xfrm>
        </p:grpSpPr>
        <p:sp>
          <p:nvSpPr>
            <p:cNvPr id="10" name="TextBox 9"/>
            <p:cNvSpPr txBox="1"/>
            <p:nvPr/>
          </p:nvSpPr>
          <p:spPr>
            <a:xfrm>
              <a:off x="692973" y="5503653"/>
              <a:ext cx="326951" cy="369332"/>
            </a:xfrm>
            <a:prstGeom prst="rect">
              <a:avLst/>
            </a:prstGeom>
            <a:noFill/>
          </p:spPr>
          <p:txBody>
            <a:bodyPr wrap="square" rtlCol="0">
              <a:spAutoFit/>
            </a:bodyPr>
            <a:lstStyle/>
            <a:p>
              <a:r>
                <a:rPr lang="en-GB" dirty="0"/>
                <a:t>0</a:t>
              </a:r>
            </a:p>
          </p:txBody>
        </p:sp>
        <p:sp>
          <p:nvSpPr>
            <p:cNvPr id="13" name="TextBox 12"/>
            <p:cNvSpPr txBox="1"/>
            <p:nvPr/>
          </p:nvSpPr>
          <p:spPr>
            <a:xfrm>
              <a:off x="1455681" y="5503653"/>
              <a:ext cx="326951" cy="369332"/>
            </a:xfrm>
            <a:prstGeom prst="rect">
              <a:avLst/>
            </a:prstGeom>
            <a:noFill/>
          </p:spPr>
          <p:txBody>
            <a:bodyPr wrap="square" rtlCol="0">
              <a:spAutoFit/>
            </a:bodyPr>
            <a:lstStyle/>
            <a:p>
              <a:r>
                <a:rPr lang="en-GB" dirty="0"/>
                <a:t>1</a:t>
              </a:r>
            </a:p>
          </p:txBody>
        </p:sp>
        <p:sp>
          <p:nvSpPr>
            <p:cNvPr id="14" name="TextBox 13"/>
            <p:cNvSpPr txBox="1"/>
            <p:nvPr/>
          </p:nvSpPr>
          <p:spPr>
            <a:xfrm>
              <a:off x="2228311" y="5503653"/>
              <a:ext cx="297228" cy="369332"/>
            </a:xfrm>
            <a:prstGeom prst="rect">
              <a:avLst/>
            </a:prstGeom>
            <a:noFill/>
          </p:spPr>
          <p:txBody>
            <a:bodyPr wrap="square" rtlCol="0">
              <a:spAutoFit/>
            </a:bodyPr>
            <a:lstStyle/>
            <a:p>
              <a:r>
                <a:rPr lang="en-GB" dirty="0"/>
                <a:t>2</a:t>
              </a:r>
            </a:p>
          </p:txBody>
        </p:sp>
        <p:sp>
          <p:nvSpPr>
            <p:cNvPr id="15" name="TextBox 14"/>
            <p:cNvSpPr txBox="1"/>
            <p:nvPr/>
          </p:nvSpPr>
          <p:spPr>
            <a:xfrm>
              <a:off x="2961071" y="5503653"/>
              <a:ext cx="326951" cy="369332"/>
            </a:xfrm>
            <a:prstGeom prst="rect">
              <a:avLst/>
            </a:prstGeom>
            <a:noFill/>
          </p:spPr>
          <p:txBody>
            <a:bodyPr wrap="square" rtlCol="0">
              <a:spAutoFit/>
            </a:bodyPr>
            <a:lstStyle/>
            <a:p>
              <a:r>
                <a:rPr lang="en-GB" dirty="0"/>
                <a:t>3</a:t>
              </a:r>
            </a:p>
          </p:txBody>
        </p:sp>
        <p:sp>
          <p:nvSpPr>
            <p:cNvPr id="16" name="TextBox 15"/>
            <p:cNvSpPr txBox="1"/>
            <p:nvPr/>
          </p:nvSpPr>
          <p:spPr>
            <a:xfrm>
              <a:off x="3711736" y="5503653"/>
              <a:ext cx="319347" cy="369332"/>
            </a:xfrm>
            <a:prstGeom prst="rect">
              <a:avLst/>
            </a:prstGeom>
            <a:noFill/>
          </p:spPr>
          <p:txBody>
            <a:bodyPr wrap="square" rtlCol="0">
              <a:spAutoFit/>
            </a:bodyPr>
            <a:lstStyle/>
            <a:p>
              <a:r>
                <a:rPr lang="en-GB" dirty="0"/>
                <a:t>4</a:t>
              </a:r>
            </a:p>
          </p:txBody>
        </p:sp>
        <p:sp>
          <p:nvSpPr>
            <p:cNvPr id="17" name="TextBox 16"/>
            <p:cNvSpPr txBox="1"/>
            <p:nvPr/>
          </p:nvSpPr>
          <p:spPr>
            <a:xfrm>
              <a:off x="4459360" y="5503653"/>
              <a:ext cx="326951" cy="369332"/>
            </a:xfrm>
            <a:prstGeom prst="rect">
              <a:avLst/>
            </a:prstGeom>
            <a:noFill/>
          </p:spPr>
          <p:txBody>
            <a:bodyPr wrap="square" rtlCol="0">
              <a:spAutoFit/>
            </a:bodyPr>
            <a:lstStyle/>
            <a:p>
              <a:r>
                <a:rPr lang="en-GB" dirty="0"/>
                <a:t>5</a:t>
              </a:r>
            </a:p>
          </p:txBody>
        </p:sp>
        <p:sp>
          <p:nvSpPr>
            <p:cNvPr id="18" name="TextBox 17"/>
            <p:cNvSpPr txBox="1"/>
            <p:nvPr/>
          </p:nvSpPr>
          <p:spPr>
            <a:xfrm>
              <a:off x="5197557" y="5503653"/>
              <a:ext cx="326951" cy="369332"/>
            </a:xfrm>
            <a:prstGeom prst="rect">
              <a:avLst/>
            </a:prstGeom>
            <a:noFill/>
          </p:spPr>
          <p:txBody>
            <a:bodyPr wrap="square" rtlCol="0">
              <a:spAutoFit/>
            </a:bodyPr>
            <a:lstStyle/>
            <a:p>
              <a:r>
                <a:rPr lang="en-GB" dirty="0"/>
                <a:t>6</a:t>
              </a:r>
            </a:p>
          </p:txBody>
        </p:sp>
        <p:sp>
          <p:nvSpPr>
            <p:cNvPr id="19" name="TextBox 18"/>
            <p:cNvSpPr txBox="1"/>
            <p:nvPr/>
          </p:nvSpPr>
          <p:spPr>
            <a:xfrm>
              <a:off x="5947257" y="5503653"/>
              <a:ext cx="326951" cy="369332"/>
            </a:xfrm>
            <a:prstGeom prst="rect">
              <a:avLst/>
            </a:prstGeom>
            <a:noFill/>
          </p:spPr>
          <p:txBody>
            <a:bodyPr wrap="square" rtlCol="0">
              <a:spAutoFit/>
            </a:bodyPr>
            <a:lstStyle/>
            <a:p>
              <a:r>
                <a:rPr lang="en-GB" dirty="0"/>
                <a:t>7</a:t>
              </a:r>
            </a:p>
          </p:txBody>
        </p:sp>
        <p:sp>
          <p:nvSpPr>
            <p:cNvPr id="20" name="TextBox 19"/>
            <p:cNvSpPr txBox="1"/>
            <p:nvPr/>
          </p:nvSpPr>
          <p:spPr>
            <a:xfrm>
              <a:off x="6708461" y="5503653"/>
              <a:ext cx="326951" cy="369332"/>
            </a:xfrm>
            <a:prstGeom prst="rect">
              <a:avLst/>
            </a:prstGeom>
            <a:noFill/>
          </p:spPr>
          <p:txBody>
            <a:bodyPr wrap="square" rtlCol="0">
              <a:spAutoFit/>
            </a:bodyPr>
            <a:lstStyle/>
            <a:p>
              <a:r>
                <a:rPr lang="en-GB" dirty="0"/>
                <a:t>8</a:t>
              </a:r>
            </a:p>
          </p:txBody>
        </p:sp>
        <p:sp>
          <p:nvSpPr>
            <p:cNvPr id="22" name="TextBox 21"/>
            <p:cNvSpPr txBox="1"/>
            <p:nvPr/>
          </p:nvSpPr>
          <p:spPr>
            <a:xfrm>
              <a:off x="7456082" y="5503653"/>
              <a:ext cx="326951" cy="369332"/>
            </a:xfrm>
            <a:prstGeom prst="rect">
              <a:avLst/>
            </a:prstGeom>
            <a:noFill/>
          </p:spPr>
          <p:txBody>
            <a:bodyPr wrap="square" rtlCol="0">
              <a:spAutoFit/>
            </a:bodyPr>
            <a:lstStyle/>
            <a:p>
              <a:r>
                <a:rPr lang="en-GB" dirty="0"/>
                <a:t>9</a:t>
              </a:r>
            </a:p>
          </p:txBody>
        </p:sp>
        <p:sp>
          <p:nvSpPr>
            <p:cNvPr id="23" name="TextBox 22"/>
            <p:cNvSpPr txBox="1"/>
            <p:nvPr/>
          </p:nvSpPr>
          <p:spPr>
            <a:xfrm>
              <a:off x="8134694" y="5503653"/>
              <a:ext cx="484272" cy="369332"/>
            </a:xfrm>
            <a:prstGeom prst="rect">
              <a:avLst/>
            </a:prstGeom>
            <a:noFill/>
          </p:spPr>
          <p:txBody>
            <a:bodyPr wrap="square" rtlCol="0">
              <a:spAutoFit/>
            </a:bodyPr>
            <a:lstStyle/>
            <a:p>
              <a:r>
                <a:rPr lang="en-GB" dirty="0"/>
                <a:t>10</a:t>
              </a:r>
            </a:p>
          </p:txBody>
        </p:sp>
      </p:grpSp>
      <p:sp>
        <p:nvSpPr>
          <p:cNvPr id="29" name="2nd Circle"/>
          <p:cNvSpPr/>
          <p:nvPr/>
        </p:nvSpPr>
        <p:spPr>
          <a:xfrm>
            <a:off x="8150934" y="5428829"/>
            <a:ext cx="369332" cy="369332"/>
          </a:xfrm>
          <a:prstGeom prst="ellipse">
            <a:avLst/>
          </a:prstGeom>
          <a:noFill/>
          <a:ln w="38100">
            <a:solidFill>
              <a:srgbClr val="86B7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Large Number Shap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0058" y="2383183"/>
            <a:ext cx="495766" cy="528157"/>
          </a:xfrm>
          <a:prstGeom prst="rect">
            <a:avLst/>
          </a:prstGeom>
        </p:spPr>
      </p:pic>
      <p:sp>
        <p:nvSpPr>
          <p:cNvPr id="32" name="Reveal Answer"/>
          <p:cNvSpPr/>
          <p:nvPr/>
        </p:nvSpPr>
        <p:spPr>
          <a:xfrm>
            <a:off x="7491229" y="1462019"/>
            <a:ext cx="1011392" cy="718039"/>
          </a:xfrm>
          <a:prstGeom prst="round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400" dirty="0">
                <a:solidFill>
                  <a:schemeClr val="bg2"/>
                </a:solidFill>
                <a:latin typeface="Twinkl" pitchFamily="2" charset="0"/>
              </a:rPr>
              <a:t>Reveal Answer</a:t>
            </a:r>
          </a:p>
        </p:txBody>
      </p:sp>
      <p:sp>
        <p:nvSpPr>
          <p:cNvPr id="33" name="Answer Text"/>
          <p:cNvSpPr/>
          <p:nvPr/>
        </p:nvSpPr>
        <p:spPr>
          <a:xfrm>
            <a:off x="790542" y="6246059"/>
            <a:ext cx="7579946" cy="513728"/>
          </a:xfrm>
          <a:prstGeom prst="round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600" b="1" dirty="0">
                <a:solidFill>
                  <a:schemeClr val="bg2"/>
                </a:solidFill>
                <a:latin typeface="Twinkl" pitchFamily="2" charset="0"/>
              </a:rPr>
              <a:t>One more than 9 is 10.</a:t>
            </a:r>
          </a:p>
        </p:txBody>
      </p:sp>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0058" y="2376840"/>
            <a:ext cx="1050421" cy="2642242"/>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49184" y="4545081"/>
            <a:ext cx="400705" cy="482929"/>
          </a:xfrm>
          <a:prstGeom prst="rect">
            <a:avLst/>
          </a:prstGeom>
        </p:spPr>
      </p:pic>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97557" y="4548402"/>
            <a:ext cx="400705" cy="482929"/>
          </a:xfrm>
          <a:prstGeom prst="rect">
            <a:avLst/>
          </a:prstGeom>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39208" y="4017550"/>
            <a:ext cx="400705" cy="482929"/>
          </a:xfrm>
          <a:prstGeom prst="rect">
            <a:avLst/>
          </a:prstGeom>
        </p:spPr>
      </p:pic>
      <p:pic>
        <p:nvPicPr>
          <p:cNvPr id="45" name="Picture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7581" y="4020871"/>
            <a:ext cx="400705" cy="482929"/>
          </a:xfrm>
          <a:prstGeom prst="rect">
            <a:avLst/>
          </a:prstGeom>
        </p:spPr>
      </p:pic>
      <p:pic>
        <p:nvPicPr>
          <p:cNvPr id="46" name="Picture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29232" y="3497653"/>
            <a:ext cx="400705" cy="482929"/>
          </a:xfrm>
          <a:prstGeom prst="rect">
            <a:avLst/>
          </a:prstGeom>
        </p:spPr>
      </p:pic>
      <p:pic>
        <p:nvPicPr>
          <p:cNvPr id="47" name="Picture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77605" y="3500974"/>
            <a:ext cx="400705" cy="482929"/>
          </a:xfrm>
          <a:prstGeom prst="rect">
            <a:avLst/>
          </a:prstGeom>
        </p:spPr>
      </p:pic>
      <p:pic>
        <p:nvPicPr>
          <p:cNvPr id="48" name="Picture 4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19256" y="2938640"/>
            <a:ext cx="400705" cy="482929"/>
          </a:xfrm>
          <a:prstGeom prst="rect">
            <a:avLst/>
          </a:prstGeom>
        </p:spPr>
      </p:pic>
      <p:pic>
        <p:nvPicPr>
          <p:cNvPr id="49" name="Picture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67629" y="2941961"/>
            <a:ext cx="400705" cy="482929"/>
          </a:xfrm>
          <a:prstGeom prst="rect">
            <a:avLst/>
          </a:prstGeom>
        </p:spPr>
      </p:pic>
      <p:pic>
        <p:nvPicPr>
          <p:cNvPr id="50" name="Picture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09280" y="2383171"/>
            <a:ext cx="400705" cy="482929"/>
          </a:xfrm>
          <a:prstGeom prst="rect">
            <a:avLst/>
          </a:prstGeom>
        </p:spPr>
      </p:pic>
      <p:pic>
        <p:nvPicPr>
          <p:cNvPr id="51" name="Picture 5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7653" y="2386492"/>
            <a:ext cx="400705" cy="482929"/>
          </a:xfrm>
          <a:prstGeom prst="rect">
            <a:avLst/>
          </a:prstGeom>
        </p:spPr>
      </p:pic>
      <p:grpSp>
        <p:nvGrpSpPr>
          <p:cNvPr id="37" name="Group 36"/>
          <p:cNvGrpSpPr/>
          <p:nvPr/>
        </p:nvGrpSpPr>
        <p:grpSpPr>
          <a:xfrm>
            <a:off x="7455030" y="5118297"/>
            <a:ext cx="931698" cy="903813"/>
            <a:chOff x="2992853" y="5208309"/>
            <a:chExt cx="931698" cy="903813"/>
          </a:xfrm>
        </p:grpSpPr>
        <p:sp>
          <p:nvSpPr>
            <p:cNvPr id="41" name="Arc"/>
            <p:cNvSpPr/>
            <p:nvPr/>
          </p:nvSpPr>
          <p:spPr>
            <a:xfrm rot="18984947">
              <a:off x="2992853" y="5208309"/>
              <a:ext cx="931698" cy="903813"/>
            </a:xfrm>
            <a:prstGeom prst="arc">
              <a:avLst/>
            </a:prstGeom>
            <a:ln w="28575">
              <a:solidFill>
                <a:srgbClr val="86B73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Isosceles Triangle 41"/>
            <p:cNvSpPr/>
            <p:nvPr/>
          </p:nvSpPr>
          <p:spPr>
            <a:xfrm rot="8354735">
              <a:off x="3747932" y="5301370"/>
              <a:ext cx="127755" cy="99833"/>
            </a:xfrm>
            <a:prstGeom prst="triangle">
              <a:avLst/>
            </a:prstGeom>
            <a:solidFill>
              <a:srgbClr val="86B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8883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 presetClass="exit" presetSubtype="0" fill="hold" nodeType="withEffect">
                                  <p:stCondLst>
                                    <p:cond delay="0"/>
                                  </p:stCondLst>
                                  <p:childTnLst>
                                    <p:set>
                                      <p:cBhvr>
                                        <p:cTn id="18" dur="1" fill="hold">
                                          <p:stCondLst>
                                            <p:cond delay="0"/>
                                          </p:stCondLst>
                                        </p:cTn>
                                        <p:tgtEl>
                                          <p:spTgt spid="36"/>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2"/>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par>
                                <p:cTn id="37" presetID="10" presetClass="entr" presetSubtype="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childTnLst>
                          </p:cTn>
                        </p:par>
                      </p:childTnLst>
                    </p:cTn>
                  </p:par>
                </p:childTnLst>
              </p:cTn>
              <p:nextCondLst>
                <p:cond evt="onClick" delay="0">
                  <p:tgtEl>
                    <p:spTgt spid="32"/>
                  </p:tgtEl>
                </p:cond>
              </p:nextCondLst>
            </p:seq>
          </p:childTnLst>
        </p:cTn>
      </p:par>
    </p:tnLst>
    <p:bldLst>
      <p:bldP spid="3" grpId="0" animBg="1"/>
      <p:bldP spid="29"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H No! Text"/>
          <p:cNvSpPr/>
          <p:nvPr/>
        </p:nvSpPr>
        <p:spPr>
          <a:xfrm>
            <a:off x="796930" y="665012"/>
            <a:ext cx="6578655" cy="718039"/>
          </a:xfrm>
          <a:prstGeom prst="roundRect">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altLang="en-US" sz="1400" dirty="0">
                <a:solidFill>
                  <a:schemeClr val="bg2"/>
                </a:solidFill>
                <a:latin typeface="Twinkl" pitchFamily="2" charset="0"/>
              </a:rPr>
              <a:t>The cheeky ‘more than’ monkey has added one </a:t>
            </a:r>
            <a:r>
              <a:rPr lang="en-GB" altLang="en-US" sz="1400" dirty="0" smtClean="0">
                <a:solidFill>
                  <a:schemeClr val="bg2"/>
                </a:solidFill>
                <a:latin typeface="Twinkl" pitchFamily="2" charset="0"/>
              </a:rPr>
              <a:t>more </a:t>
            </a:r>
            <a:r>
              <a:rPr lang="en-GB" altLang="en-US" sz="1400" dirty="0">
                <a:solidFill>
                  <a:schemeClr val="bg2"/>
                </a:solidFill>
                <a:latin typeface="Twinkl" pitchFamily="2" charset="0"/>
              </a:rPr>
              <a:t>himself.</a:t>
            </a:r>
            <a:br>
              <a:rPr lang="en-GB" altLang="en-US" sz="1400" dirty="0">
                <a:solidFill>
                  <a:schemeClr val="bg2"/>
                </a:solidFill>
                <a:latin typeface="Twinkl" pitchFamily="2" charset="0"/>
              </a:rPr>
            </a:br>
            <a:r>
              <a:rPr lang="en-GB" altLang="en-US" sz="1400" dirty="0">
                <a:solidFill>
                  <a:schemeClr val="bg2"/>
                </a:solidFill>
                <a:latin typeface="Twinkl" pitchFamily="2" charset="0"/>
              </a:rPr>
              <a:t>What’s one more than 1?</a:t>
            </a:r>
            <a:endParaRPr lang="en-GB" sz="1400" dirty="0">
              <a:solidFill>
                <a:schemeClr val="bg2"/>
              </a:solidFill>
            </a:endParaRPr>
          </a:p>
        </p:txBody>
      </p:sp>
      <p:sp>
        <p:nvSpPr>
          <p:cNvPr id="32" name="Reveal Answer"/>
          <p:cNvSpPr/>
          <p:nvPr/>
        </p:nvSpPr>
        <p:spPr>
          <a:xfrm>
            <a:off x="7491229" y="665011"/>
            <a:ext cx="1011392" cy="718039"/>
          </a:xfrm>
          <a:prstGeom prst="roundRect">
            <a:avLst/>
          </a:prstGeom>
          <a:solidFill>
            <a:srgbClr val="F081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400" dirty="0">
                <a:solidFill>
                  <a:schemeClr val="bg2"/>
                </a:solidFill>
                <a:latin typeface="Twinkl" pitchFamily="2" charset="0"/>
              </a:rPr>
              <a:t>Reveal Answer</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8815" y="1817011"/>
            <a:ext cx="2251964" cy="2910264"/>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0758" y="2269823"/>
            <a:ext cx="511026" cy="544165"/>
          </a:xfrm>
          <a:prstGeom prst="rect">
            <a:avLst/>
          </a:prstGeom>
        </p:spPr>
      </p:pic>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5854" y="4105627"/>
            <a:ext cx="511026" cy="544165"/>
          </a:xfrm>
          <a:prstGeom prst="rect">
            <a:avLst/>
          </a:prstGeom>
        </p:spPr>
      </p:pic>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874" y="4105627"/>
            <a:ext cx="511026" cy="544165"/>
          </a:xfrm>
          <a:prstGeom prst="rect">
            <a:avLst/>
          </a:prstGeom>
        </p:spPr>
      </p:pic>
      <p:sp>
        <p:nvSpPr>
          <p:cNvPr id="43" name="OH No! Text"/>
          <p:cNvSpPr/>
          <p:nvPr/>
        </p:nvSpPr>
        <p:spPr>
          <a:xfrm>
            <a:off x="796930" y="5116474"/>
            <a:ext cx="7705691" cy="1164368"/>
          </a:xfrm>
          <a:prstGeom prst="roundRect">
            <a:avLst>
              <a:gd name="adj" fmla="val 8645"/>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US" altLang="en-US" sz="1600" b="1" dirty="0">
                <a:solidFill>
                  <a:schemeClr val="bg1"/>
                </a:solidFill>
                <a:latin typeface="Twinkl" pitchFamily="2" charset="0"/>
              </a:rPr>
              <a:t>One more than 1 is 2.</a:t>
            </a:r>
          </a:p>
          <a:p>
            <a:pPr algn="ctr"/>
            <a:endParaRPr lang="en-US" altLang="en-US" sz="1400" dirty="0">
              <a:solidFill>
                <a:schemeClr val="bg1"/>
              </a:solidFill>
              <a:latin typeface="Twinkl" pitchFamily="2" charset="0"/>
            </a:endParaRPr>
          </a:p>
          <a:p>
            <a:pPr algn="ctr"/>
            <a:r>
              <a:rPr lang="en-US" altLang="en-US" sz="1400" dirty="0">
                <a:solidFill>
                  <a:schemeClr val="bg1"/>
                </a:solidFill>
                <a:latin typeface="Twinkl" pitchFamily="2" charset="0"/>
              </a:rPr>
              <a:t> The cheeky ‘more than’ monkey is in trouble with Mummy monkey for confusing the </a:t>
            </a:r>
          </a:p>
          <a:p>
            <a:pPr algn="ctr"/>
            <a:r>
              <a:rPr lang="en-US" altLang="en-US" sz="1400">
                <a:solidFill>
                  <a:schemeClr val="bg1"/>
                </a:solidFill>
                <a:latin typeface="Twinkl" pitchFamily="2" charset="0"/>
              </a:rPr>
              <a:t>zookeeper</a:t>
            </a:r>
            <a:r>
              <a:rPr lang="en-US" altLang="en-US" sz="1400" dirty="0">
                <a:solidFill>
                  <a:schemeClr val="bg1"/>
                </a:solidFill>
                <a:latin typeface="Twinkl" pitchFamily="2" charset="0"/>
              </a:rPr>
              <a:t>… Oh dear ‘more than’ monkey!</a:t>
            </a:r>
            <a:endParaRPr lang="en-GB" sz="1400" dirty="0">
              <a:solidFill>
                <a:schemeClr val="bg1"/>
              </a:solidFill>
            </a:endParaRPr>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3571" y="2866871"/>
            <a:ext cx="3121051" cy="2756112"/>
          </a:xfrm>
          <a:prstGeom prst="rect">
            <a:avLst/>
          </a:prstGeom>
        </p:spPr>
      </p:pic>
    </p:spTree>
    <p:extLst>
      <p:ext uri="{BB962C8B-B14F-4D97-AF65-F5344CB8AC3E}">
        <p14:creationId xmlns:p14="http://schemas.microsoft.com/office/powerpoint/2010/main" val="333226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par>
                                <p:cTn id="13" presetID="1" presetClass="exit" presetSubtype="0" fill="hold"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2"/>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500"/>
                                        <p:tgtEl>
                                          <p:spTgt spid="43"/>
                                        </p:tgtEl>
                                      </p:cBhvr>
                                    </p:animEffect>
                                  </p:childTnLst>
                                </p:cTn>
                              </p:par>
                              <p:par>
                                <p:cTn id="21" presetID="10"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childTnLst>
              </p:cTn>
              <p:nextCondLst>
                <p:cond evt="onClick" delay="0">
                  <p:tgtEl>
                    <p:spTgt spid="32"/>
                  </p:tgtEl>
                </p:cond>
              </p:nextCondLst>
            </p:seq>
          </p:childTnLst>
        </p:cTn>
      </p:par>
    </p:tnLst>
    <p:bldLst>
      <p:bldP spid="3" grpId="0" animBg="1"/>
      <p:bldP spid="43"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163</TotalTime>
  <Words>421</Words>
  <Application>Microsoft Office PowerPoint</Application>
  <PresentationFormat>On-screen Show (4:3)</PresentationFormat>
  <Paragraphs>98</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Twinkl</vt:lpstr>
      <vt:lpstr>Arial</vt:lpstr>
      <vt:lpstr>Calibri</vt:lpstr>
      <vt:lpstr>Office Theme</vt:lpstr>
      <vt:lpstr>PowerPoint Presentation</vt:lpstr>
      <vt:lpstr>  Every time the zookeeper arrives at an animal enclosure and counts the animals, the ‘more than’ monkey adds one more.  Can you help the zookeeper work out what one more will be?</vt:lpstr>
      <vt:lpstr>How many lions are there?</vt:lpstr>
      <vt:lpstr>How many elephants are there?</vt:lpstr>
      <vt:lpstr>How many frogs are there?</vt:lpstr>
      <vt:lpstr>How many snakes are there?</vt:lpstr>
      <vt:lpstr>How many seals are there?</vt:lpstr>
      <vt:lpstr>How many parrots are there?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Sabine Drabble</dc:creator>
  <cp:lastModifiedBy>Jenifer Lee</cp:lastModifiedBy>
  <cp:revision>12</cp:revision>
  <dcterms:created xsi:type="dcterms:W3CDTF">2019-02-14T13:25:20Z</dcterms:created>
  <dcterms:modified xsi:type="dcterms:W3CDTF">2021-01-29T14:27:08Z</dcterms:modified>
</cp:coreProperties>
</file>