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Twinkl" panose="020B0604020202020204"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2A08"/>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88" autoAdjust="0"/>
    <p:restoredTop sz="94660"/>
  </p:normalViewPr>
  <p:slideViewPr>
    <p:cSldViewPr snapToGrid="0" showGuides="1">
      <p:cViewPr varScale="1">
        <p:scale>
          <a:sx n="73" d="100"/>
          <a:sy n="73" d="100"/>
        </p:scale>
        <p:origin x="1656" y="72"/>
      </p:cViewPr>
      <p:guideLst>
        <p:guide orient="horz" pos="2183"/>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Celebrity Ambassador</a:t>
            </a:r>
          </a:p>
        </p:txBody>
      </p:sp>
      <p:sp>
        <p:nvSpPr>
          <p:cNvPr id="10" name="Rectangle 9"/>
          <p:cNvSpPr/>
          <p:nvPr/>
        </p:nvSpPr>
        <p:spPr>
          <a:xfrm>
            <a:off x="755650" y="1513946"/>
            <a:ext cx="7632700" cy="3323987"/>
          </a:xfrm>
          <a:prstGeom prst="rect">
            <a:avLst/>
          </a:prstGeom>
        </p:spPr>
        <p:txBody>
          <a:bodyPr wrap="square" lIns="0" tIns="0" rIns="0" bIns="0">
            <a:spAutoFit/>
          </a:bodyPr>
          <a:lstStyle/>
          <a:p>
            <a:r>
              <a:rPr lang="en-IE" dirty="0"/>
              <a:t>Companies sometimes pay a famous person to</a:t>
            </a:r>
          </a:p>
          <a:p>
            <a:r>
              <a:rPr lang="en-IE" dirty="0"/>
              <a:t>use or endorse a particular product.</a:t>
            </a:r>
          </a:p>
          <a:p>
            <a:r>
              <a:rPr lang="en-IE" dirty="0"/>
              <a:t>Companies know that seeing a celebrity</a:t>
            </a:r>
          </a:p>
          <a:p>
            <a:r>
              <a:rPr lang="en-IE" dirty="0"/>
              <a:t>drinking a particular drink, or wearing a</a:t>
            </a:r>
          </a:p>
          <a:p>
            <a:r>
              <a:rPr lang="en-IE" dirty="0"/>
              <a:t>particular brand of clothing can make that</a:t>
            </a:r>
          </a:p>
          <a:p>
            <a:r>
              <a:rPr lang="en-IE" dirty="0"/>
              <a:t>drink or brand seem more popular. This can</a:t>
            </a:r>
          </a:p>
          <a:p>
            <a:r>
              <a:rPr lang="en-IE" dirty="0"/>
              <a:t>make people want to use or buy the product.</a:t>
            </a:r>
          </a:p>
          <a:p>
            <a:r>
              <a:rPr lang="en-IE" dirty="0"/>
              <a:t>This is what is called a </a:t>
            </a:r>
            <a:r>
              <a:rPr lang="en-IE" b="1" dirty="0"/>
              <a:t>celebrity ambassador</a:t>
            </a:r>
            <a:r>
              <a:rPr lang="en-IE" dirty="0"/>
              <a:t>.</a:t>
            </a:r>
          </a:p>
          <a:p>
            <a:r>
              <a:rPr lang="en-IE" dirty="0"/>
              <a:t>The celebrities get paid a lot of money to be a</a:t>
            </a:r>
          </a:p>
          <a:p>
            <a:r>
              <a:rPr lang="en-IE" dirty="0"/>
              <a:t>celebrity ambassador. Nowadays, companies also</a:t>
            </a:r>
          </a:p>
          <a:p>
            <a:r>
              <a:rPr lang="en-IE" dirty="0"/>
              <a:t>pay people who make videos or stream themselves</a:t>
            </a:r>
          </a:p>
          <a:p>
            <a:r>
              <a:rPr lang="en-IE" dirty="0"/>
              <a:t>playing video games to use their products.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700" y="1197155"/>
            <a:ext cx="3041650" cy="7319607"/>
          </a:xfrm>
          <a:prstGeom prst="rect">
            <a:avLst/>
          </a:prstGeom>
        </p:spPr>
      </p:pic>
    </p:spTree>
    <p:extLst>
      <p:ext uri="{BB962C8B-B14F-4D97-AF65-F5344CB8AC3E}">
        <p14:creationId xmlns:p14="http://schemas.microsoft.com/office/powerpoint/2010/main" val="3846214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Advertising Guidelines</a:t>
            </a:r>
          </a:p>
        </p:txBody>
      </p:sp>
      <p:sp>
        <p:nvSpPr>
          <p:cNvPr id="10" name="Rectangle 9"/>
          <p:cNvSpPr/>
          <p:nvPr/>
        </p:nvSpPr>
        <p:spPr>
          <a:xfrm>
            <a:off x="755650" y="1513946"/>
            <a:ext cx="7632700" cy="553998"/>
          </a:xfrm>
          <a:prstGeom prst="rect">
            <a:avLst/>
          </a:prstGeom>
        </p:spPr>
        <p:txBody>
          <a:bodyPr wrap="square" lIns="0" tIns="0" rIns="0" bIns="0">
            <a:spAutoFit/>
          </a:bodyPr>
          <a:lstStyle/>
          <a:p>
            <a:r>
              <a:rPr lang="en-US" dirty="0"/>
              <a:t>There are some general guidelines that advertising must follow. Those who make media must make sure their adverts follow these guidelines:</a:t>
            </a:r>
          </a:p>
        </p:txBody>
      </p:sp>
      <p:sp>
        <p:nvSpPr>
          <p:cNvPr id="5" name="Oval 4"/>
          <p:cNvSpPr/>
          <p:nvPr/>
        </p:nvSpPr>
        <p:spPr>
          <a:xfrm>
            <a:off x="755651" y="2193626"/>
            <a:ext cx="1959274" cy="195927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Adverts should treat everyone equally.</a:t>
            </a:r>
          </a:p>
        </p:txBody>
      </p:sp>
      <p:sp>
        <p:nvSpPr>
          <p:cNvPr id="11" name="Oval 10"/>
          <p:cNvSpPr/>
          <p:nvPr/>
        </p:nvSpPr>
        <p:spPr>
          <a:xfrm>
            <a:off x="3592363" y="2193626"/>
            <a:ext cx="1959274" cy="1959274"/>
          </a:xfrm>
          <a:prstGeom prst="ellipse">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Adverts should not exaggerate, mislead or deceive.</a:t>
            </a:r>
          </a:p>
        </p:txBody>
      </p:sp>
      <p:sp>
        <p:nvSpPr>
          <p:cNvPr id="12" name="Oval 11"/>
          <p:cNvSpPr/>
          <p:nvPr/>
        </p:nvSpPr>
        <p:spPr>
          <a:xfrm>
            <a:off x="6429076" y="2193626"/>
            <a:ext cx="1959274" cy="1959274"/>
          </a:xfrm>
          <a:prstGeom prst="ellipse">
            <a:avLst/>
          </a:prstGeom>
          <a:solidFill>
            <a:srgbClr val="542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Adverts should always be clear and truthful.</a:t>
            </a:r>
          </a:p>
        </p:txBody>
      </p:sp>
      <p:sp>
        <p:nvSpPr>
          <p:cNvPr id="13" name="Oval 12"/>
          <p:cNvSpPr/>
          <p:nvPr/>
        </p:nvSpPr>
        <p:spPr>
          <a:xfrm>
            <a:off x="2002706" y="3790950"/>
            <a:ext cx="2301875" cy="2301875"/>
          </a:xfrm>
          <a:prstGeom prst="ellipse">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Adverts should not upset a child or cause them to have negative feelings.</a:t>
            </a:r>
          </a:p>
        </p:txBody>
      </p:sp>
      <p:sp>
        <p:nvSpPr>
          <p:cNvPr id="15" name="Oval 14"/>
          <p:cNvSpPr/>
          <p:nvPr/>
        </p:nvSpPr>
        <p:spPr>
          <a:xfrm>
            <a:off x="4839419" y="3790950"/>
            <a:ext cx="2301875" cy="23018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Adverts should not promote an unhealthy diet or lifestyle.</a:t>
            </a:r>
          </a:p>
        </p:txBody>
      </p:sp>
    </p:spTree>
    <p:extLst>
      <p:ext uri="{BB962C8B-B14F-4D97-AF65-F5344CB8AC3E}">
        <p14:creationId xmlns:p14="http://schemas.microsoft.com/office/powerpoint/2010/main" val="564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‘Fake News’</a:t>
            </a:r>
          </a:p>
        </p:txBody>
      </p:sp>
      <p:sp>
        <p:nvSpPr>
          <p:cNvPr id="10" name="Rectangle 9"/>
          <p:cNvSpPr/>
          <p:nvPr/>
        </p:nvSpPr>
        <p:spPr>
          <a:xfrm>
            <a:off x="755650" y="1513946"/>
            <a:ext cx="7632700" cy="3046988"/>
          </a:xfrm>
          <a:prstGeom prst="rect">
            <a:avLst/>
          </a:prstGeom>
        </p:spPr>
        <p:txBody>
          <a:bodyPr wrap="square" lIns="0" tIns="0" rIns="0" bIns="0">
            <a:spAutoFit/>
          </a:bodyPr>
          <a:lstStyle/>
          <a:p>
            <a:r>
              <a:rPr lang="en-IE" dirty="0"/>
              <a:t>The media can give us information, but it can also give us </a:t>
            </a:r>
            <a:r>
              <a:rPr lang="en-IE" b="1" dirty="0"/>
              <a:t>misinformation</a:t>
            </a:r>
            <a:r>
              <a:rPr lang="en-IE" dirty="0"/>
              <a:t>.</a:t>
            </a:r>
          </a:p>
          <a:p>
            <a:endParaRPr lang="en-IE" dirty="0"/>
          </a:p>
          <a:p>
            <a:r>
              <a:rPr lang="en-IE" dirty="0"/>
              <a:t>Misinformation is false information, especially information which is deliberately intended to deceive. </a:t>
            </a:r>
          </a:p>
          <a:p>
            <a:r>
              <a:rPr lang="en-IE" dirty="0"/>
              <a:t>Fake News is a form of misinformation. It could be completely made-up or it could be altering the facts of a news story to make</a:t>
            </a:r>
          </a:p>
          <a:p>
            <a:r>
              <a:rPr lang="en-IE" dirty="0"/>
              <a:t>it more sensational or controversial.</a:t>
            </a:r>
          </a:p>
          <a:p>
            <a:endParaRPr lang="en-IE" dirty="0"/>
          </a:p>
          <a:p>
            <a:r>
              <a:rPr lang="en-GB" dirty="0">
                <a:latin typeface="Twinkl" pitchFamily="50" charset="0"/>
              </a:rPr>
              <a:t>Fake News is usually created to grab people’s</a:t>
            </a:r>
          </a:p>
          <a:p>
            <a:r>
              <a:rPr lang="en-GB" dirty="0">
                <a:latin typeface="Twinkl" pitchFamily="50" charset="0"/>
              </a:rPr>
              <a:t>attention, or to create </a:t>
            </a:r>
            <a:r>
              <a:rPr lang="en-GB" b="1" dirty="0">
                <a:latin typeface="Twinkl" pitchFamily="50" charset="0"/>
              </a:rPr>
              <a:t>propaganda</a:t>
            </a:r>
            <a:r>
              <a:rPr lang="en-GB" dirty="0">
                <a:latin typeface="Twinkl" pitchFamily="50" charset="0"/>
              </a:rPr>
              <a:t> to make a</a:t>
            </a:r>
          </a:p>
          <a:p>
            <a:r>
              <a:rPr lang="en-GB" dirty="0">
                <a:latin typeface="Twinkl" pitchFamily="50" charset="0"/>
              </a:rPr>
              <a:t>person or one side of an argument look better. </a:t>
            </a:r>
          </a:p>
        </p:txBody>
      </p:sp>
      <p:sp>
        <p:nvSpPr>
          <p:cNvPr id="5" name="Rectangle 4"/>
          <p:cNvSpPr/>
          <p:nvPr/>
        </p:nvSpPr>
        <p:spPr>
          <a:xfrm>
            <a:off x="0" y="5299759"/>
            <a:ext cx="8388350" cy="8295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IE" dirty="0"/>
              <a:t>Propaganda is information given to promote one side</a:t>
            </a:r>
          </a:p>
          <a:p>
            <a:r>
              <a:rPr lang="en-IE" dirty="0"/>
              <a:t>of an argument. This is used quite often in politics.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484" y="3048000"/>
            <a:ext cx="2071866" cy="3081338"/>
          </a:xfrm>
          <a:prstGeom prst="rect">
            <a:avLst/>
          </a:prstGeom>
        </p:spPr>
      </p:pic>
    </p:spTree>
    <p:extLst>
      <p:ext uri="{BB962C8B-B14F-4D97-AF65-F5344CB8AC3E}">
        <p14:creationId xmlns:p14="http://schemas.microsoft.com/office/powerpoint/2010/main" val="6876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Advertising</a:t>
            </a:r>
          </a:p>
        </p:txBody>
      </p:sp>
      <p:sp>
        <p:nvSpPr>
          <p:cNvPr id="5" name="Rectangle 4"/>
          <p:cNvSpPr/>
          <p:nvPr/>
        </p:nvSpPr>
        <p:spPr>
          <a:xfrm>
            <a:off x="755650" y="1513946"/>
            <a:ext cx="7632700" cy="1661993"/>
          </a:xfrm>
          <a:prstGeom prst="rect">
            <a:avLst/>
          </a:prstGeom>
        </p:spPr>
        <p:txBody>
          <a:bodyPr wrap="square" lIns="0" tIns="0" rIns="0" bIns="0">
            <a:spAutoFit/>
          </a:bodyPr>
          <a:lstStyle/>
          <a:p>
            <a:r>
              <a:rPr lang="en-GB" dirty="0"/>
              <a:t>We are exposed to television, newspapers, radio, the Internet, social media and many different forms of media every day.</a:t>
            </a:r>
          </a:p>
          <a:p>
            <a:endParaRPr lang="en-GB" dirty="0"/>
          </a:p>
          <a:p>
            <a:r>
              <a:rPr lang="en-GB" dirty="0"/>
              <a:t>We are constantly surrounded by media. Therefore, we may not even realise that we are seeing and hearing hundreds of advertising messages every day!</a:t>
            </a:r>
          </a:p>
        </p:txBody>
      </p:sp>
      <p:sp>
        <p:nvSpPr>
          <p:cNvPr id="2" name="Rectangle 1"/>
          <p:cNvSpPr/>
          <p:nvPr/>
        </p:nvSpPr>
        <p:spPr>
          <a:xfrm>
            <a:off x="0" y="3429000"/>
            <a:ext cx="8388350" cy="8295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GB" dirty="0"/>
              <a:t>Can you think of any advertisements you saw recently?</a:t>
            </a:r>
          </a:p>
        </p:txBody>
      </p:sp>
      <p:sp>
        <p:nvSpPr>
          <p:cNvPr id="6" name="Rectangle 5"/>
          <p:cNvSpPr/>
          <p:nvPr/>
        </p:nvSpPr>
        <p:spPr>
          <a:xfrm>
            <a:off x="0" y="4346123"/>
            <a:ext cx="8388350" cy="8295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GB" dirty="0"/>
              <a:t>Where did you see them?</a:t>
            </a:r>
          </a:p>
        </p:txBody>
      </p:sp>
      <p:sp>
        <p:nvSpPr>
          <p:cNvPr id="7" name="Rectangle 6"/>
          <p:cNvSpPr/>
          <p:nvPr/>
        </p:nvSpPr>
        <p:spPr>
          <a:xfrm>
            <a:off x="0" y="5263246"/>
            <a:ext cx="8388350" cy="829579"/>
          </a:xfrm>
          <a:prstGeom prst="rect">
            <a:avLst/>
          </a:prstGeom>
          <a:solidFill>
            <a:srgbClr val="542A08"/>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GB" dirty="0"/>
              <a:t>What was being advertised?</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Advertising</a:t>
            </a:r>
          </a:p>
        </p:txBody>
      </p:sp>
      <p:sp>
        <p:nvSpPr>
          <p:cNvPr id="5" name="Rectangle 4"/>
          <p:cNvSpPr/>
          <p:nvPr/>
        </p:nvSpPr>
        <p:spPr>
          <a:xfrm>
            <a:off x="755650" y="1513946"/>
            <a:ext cx="7632700" cy="3323987"/>
          </a:xfrm>
          <a:prstGeom prst="rect">
            <a:avLst/>
          </a:prstGeom>
        </p:spPr>
        <p:txBody>
          <a:bodyPr wrap="square" lIns="0" tIns="0" rIns="0" bIns="0">
            <a:spAutoFit/>
          </a:bodyPr>
          <a:lstStyle/>
          <a:p>
            <a:r>
              <a:rPr lang="en-US" dirty="0"/>
              <a:t>Many of the products we buy and use every day are made by companies. Our clothes, food, technology, books, games and toys are often made by large companies.</a:t>
            </a:r>
          </a:p>
          <a:p>
            <a:endParaRPr lang="en-US" dirty="0"/>
          </a:p>
          <a:p>
            <a:r>
              <a:rPr lang="en-US" dirty="0"/>
              <a:t>These companies want us to buy and use their products. However, they need to spread the word about their product. These companies pay for media to communicate their</a:t>
            </a:r>
          </a:p>
          <a:p>
            <a:r>
              <a:rPr lang="en-US" dirty="0"/>
              <a:t>message and promote their</a:t>
            </a:r>
          </a:p>
          <a:p>
            <a:r>
              <a:rPr lang="en-US" dirty="0"/>
              <a:t>product. </a:t>
            </a:r>
            <a:r>
              <a:rPr lang="en-IE" dirty="0"/>
              <a:t>The main aim of the</a:t>
            </a:r>
          </a:p>
          <a:p>
            <a:r>
              <a:rPr lang="en-IE" dirty="0"/>
              <a:t>media is to persuade us to</a:t>
            </a:r>
          </a:p>
          <a:p>
            <a:r>
              <a:rPr lang="en-IE" dirty="0"/>
              <a:t>buy or use a product.</a:t>
            </a:r>
          </a:p>
          <a:p>
            <a:r>
              <a:rPr lang="en-US" dirty="0"/>
              <a:t>This is called </a:t>
            </a:r>
            <a:r>
              <a:rPr lang="en-US" b="1" dirty="0"/>
              <a:t>advertising.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373" y="3329094"/>
            <a:ext cx="4433977" cy="275075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275" y="4994694"/>
            <a:ext cx="2073815" cy="131375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719" y="5040643"/>
            <a:ext cx="1675232" cy="1268082"/>
          </a:xfrm>
          <a:prstGeom prst="rect">
            <a:avLst/>
          </a:prstGeom>
        </p:spPr>
      </p:pic>
    </p:spTree>
    <p:extLst>
      <p:ext uri="{BB962C8B-B14F-4D97-AF65-F5344CB8AC3E}">
        <p14:creationId xmlns:p14="http://schemas.microsoft.com/office/powerpoint/2010/main" val="381469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Is the Point of Advertising?</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US" dirty="0"/>
              <a:t>Advertising is always trying to do one of four things:</a:t>
            </a:r>
          </a:p>
        </p:txBody>
      </p:sp>
      <p:sp>
        <p:nvSpPr>
          <p:cNvPr id="2" name="Oval 1"/>
          <p:cNvSpPr/>
          <p:nvPr/>
        </p:nvSpPr>
        <p:spPr>
          <a:xfrm>
            <a:off x="755650" y="1984075"/>
            <a:ext cx="2268747" cy="226874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Tell us something we need to know;</a:t>
            </a:r>
          </a:p>
          <a:p>
            <a:pPr algn="ctr"/>
            <a:endParaRPr lang="en-GB" dirty="0"/>
          </a:p>
          <a:p>
            <a:pPr algn="ctr"/>
            <a:endParaRPr lang="en-GB" dirty="0"/>
          </a:p>
          <a:p>
            <a:pPr algn="ctr"/>
            <a:endParaRPr lang="en-GB" dirty="0"/>
          </a:p>
          <a:p>
            <a:pPr algn="ctr"/>
            <a:endParaRPr lang="en-GB" dirty="0"/>
          </a:p>
        </p:txBody>
      </p:sp>
      <p:sp>
        <p:nvSpPr>
          <p:cNvPr id="8" name="Oval 7"/>
          <p:cNvSpPr/>
          <p:nvPr/>
        </p:nvSpPr>
        <p:spPr>
          <a:xfrm>
            <a:off x="4302166" y="1984075"/>
            <a:ext cx="2268747" cy="2268747"/>
          </a:xfrm>
          <a:prstGeom prst="ellipse">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Persuade us to buy a product;</a:t>
            </a:r>
          </a:p>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p:txBody>
      </p:sp>
      <p:sp>
        <p:nvSpPr>
          <p:cNvPr id="10" name="Oval 9"/>
          <p:cNvSpPr/>
          <p:nvPr/>
        </p:nvSpPr>
        <p:spPr>
          <a:xfrm>
            <a:off x="2528908" y="3824078"/>
            <a:ext cx="2268747" cy="2268747"/>
          </a:xfrm>
          <a:prstGeom prst="ellipse">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Persuade us to change our behaviour;</a:t>
            </a:r>
          </a:p>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p:txBody>
      </p:sp>
      <p:sp>
        <p:nvSpPr>
          <p:cNvPr id="11" name="Oval 10"/>
          <p:cNvSpPr/>
          <p:nvPr/>
        </p:nvSpPr>
        <p:spPr>
          <a:xfrm>
            <a:off x="6119603" y="3824078"/>
            <a:ext cx="2268747" cy="226874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Present a point of view.</a:t>
            </a:r>
          </a:p>
          <a:p>
            <a:pPr algn="ctr"/>
            <a:endParaRPr lang="en-GB" dirty="0"/>
          </a:p>
          <a:p>
            <a:pPr algn="ctr"/>
            <a:endParaRPr lang="en-GB" dirty="0"/>
          </a:p>
          <a:p>
            <a:pPr algn="ctr"/>
            <a:endParaRPr lang="en-GB" dirty="0"/>
          </a:p>
          <a:p>
            <a:pPr algn="ctr"/>
            <a:endParaRPr lang="en-GB" dirty="0"/>
          </a:p>
          <a:p>
            <a:pPr algn="ct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828" y="3193828"/>
            <a:ext cx="2180390" cy="1381270"/>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8525"/>
          <a:stretch/>
        </p:blipFill>
        <p:spPr>
          <a:xfrm>
            <a:off x="4549983" y="3118447"/>
            <a:ext cx="1495452" cy="329187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77" y="4958452"/>
            <a:ext cx="1382808" cy="134595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2203" y="4764385"/>
            <a:ext cx="1223546" cy="1642854"/>
          </a:xfrm>
          <a:prstGeom prst="rect">
            <a:avLst/>
          </a:prstGeom>
        </p:spPr>
      </p:pic>
    </p:spTree>
    <p:extLst>
      <p:ext uri="{BB962C8B-B14F-4D97-AF65-F5344CB8AC3E}">
        <p14:creationId xmlns:p14="http://schemas.microsoft.com/office/powerpoint/2010/main" val="1417231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Purpose of Advertising</a:t>
            </a:r>
          </a:p>
        </p:txBody>
      </p:sp>
      <p:sp>
        <p:nvSpPr>
          <p:cNvPr id="5" name="Rectangle 4"/>
          <p:cNvSpPr/>
          <p:nvPr/>
        </p:nvSpPr>
        <p:spPr>
          <a:xfrm>
            <a:off x="755650" y="1513946"/>
            <a:ext cx="7632700" cy="1661993"/>
          </a:xfrm>
          <a:prstGeom prst="rect">
            <a:avLst/>
          </a:prstGeom>
        </p:spPr>
        <p:txBody>
          <a:bodyPr wrap="square" lIns="0" tIns="0" rIns="0" bIns="0">
            <a:spAutoFit/>
          </a:bodyPr>
          <a:lstStyle/>
          <a:p>
            <a:r>
              <a:rPr lang="en-GB" dirty="0"/>
              <a:t>The purpose of an advert is to </a:t>
            </a:r>
            <a:r>
              <a:rPr lang="en-GB" b="1" dirty="0"/>
              <a:t>sell</a:t>
            </a:r>
            <a:r>
              <a:rPr lang="en-GB" dirty="0"/>
              <a:t> to people. Adverts are often aimed at a particular type of consumer. Companies may create media advertising aimed at adults, children, younger people, older people or families.</a:t>
            </a:r>
          </a:p>
          <a:p>
            <a:endParaRPr lang="en-GB" dirty="0"/>
          </a:p>
          <a:p>
            <a:r>
              <a:rPr lang="en-GB" dirty="0"/>
              <a:t>Advertising sends a </a:t>
            </a:r>
            <a:r>
              <a:rPr lang="en-GB" b="1" dirty="0"/>
              <a:t>positive message</a:t>
            </a:r>
            <a:r>
              <a:rPr lang="en-GB" dirty="0"/>
              <a:t> about the product or service.</a:t>
            </a:r>
          </a:p>
          <a:p>
            <a:r>
              <a:rPr lang="en-GB" dirty="0"/>
              <a:t>Adverts are made to appeal to the consumer’s personality.</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776" t="38644" r="4776" b="15683"/>
          <a:stretch/>
        </p:blipFill>
        <p:spPr>
          <a:xfrm>
            <a:off x="755650" y="3321170"/>
            <a:ext cx="7632700" cy="2771655"/>
          </a:xfrm>
          <a:prstGeom prst="rect">
            <a:avLst/>
          </a:prstGeom>
        </p:spPr>
      </p:pic>
    </p:spTree>
    <p:extLst>
      <p:ext uri="{BB962C8B-B14F-4D97-AF65-F5344CB8AC3E}">
        <p14:creationId xmlns:p14="http://schemas.microsoft.com/office/powerpoint/2010/main" val="364722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730671"/>
            <a:ext cx="8220075" cy="994306"/>
          </a:xfrm>
        </p:spPr>
        <p:txBody>
          <a:bodyPr/>
          <a:lstStyle/>
          <a:p>
            <a:pPr algn="ctr"/>
            <a:r>
              <a:rPr lang="en-GB" sz="3600" dirty="0">
                <a:latin typeface="+mn-lt"/>
              </a:rPr>
              <a:t>Influence and</a:t>
            </a:r>
            <a:br>
              <a:rPr lang="en-GB" sz="3600" dirty="0">
                <a:latin typeface="+mn-lt"/>
              </a:rPr>
            </a:br>
            <a:r>
              <a:rPr lang="en-GB" sz="3600" dirty="0">
                <a:latin typeface="+mn-lt"/>
              </a:rPr>
              <a:t>Impact of Advertisements</a:t>
            </a:r>
          </a:p>
        </p:txBody>
      </p:sp>
      <p:sp>
        <p:nvSpPr>
          <p:cNvPr id="5" name="Rectangle 4"/>
          <p:cNvSpPr/>
          <p:nvPr/>
        </p:nvSpPr>
        <p:spPr>
          <a:xfrm>
            <a:off x="755650" y="1867629"/>
            <a:ext cx="7632700" cy="1661993"/>
          </a:xfrm>
          <a:prstGeom prst="rect">
            <a:avLst/>
          </a:prstGeom>
        </p:spPr>
        <p:txBody>
          <a:bodyPr wrap="square" lIns="0" tIns="0" rIns="0" bIns="0">
            <a:spAutoFit/>
          </a:bodyPr>
          <a:lstStyle/>
          <a:p>
            <a:r>
              <a:rPr lang="en-US" dirty="0"/>
              <a:t>Emotions play a big part in advertising. </a:t>
            </a:r>
            <a:r>
              <a:rPr lang="en-IE" dirty="0"/>
              <a:t>Advertising is created to get an emotional reaction. </a:t>
            </a:r>
            <a:r>
              <a:rPr lang="en-US" dirty="0"/>
              <a:t>Advertisements are carefully created to make us have certain feelings; happy, excited, safe, interested, or enthusiastic.             We associate these emotion with the product or brand being advertised.   In this way, we feel that having a certain product or brand will make us happier, safer or even look better.</a:t>
            </a:r>
          </a:p>
        </p:txBody>
      </p:sp>
      <p:sp>
        <p:nvSpPr>
          <p:cNvPr id="7" name="Rectangle 6"/>
          <p:cNvSpPr/>
          <p:nvPr/>
        </p:nvSpPr>
        <p:spPr>
          <a:xfrm>
            <a:off x="0" y="3672274"/>
            <a:ext cx="8388350" cy="11585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IE" dirty="0"/>
              <a:t>Everything in the advertisements we see around us is carefully chosen    to make a product or brand look exciting and attractive and appeal to  the audience.</a:t>
            </a:r>
          </a:p>
        </p:txBody>
      </p:sp>
      <p:sp>
        <p:nvSpPr>
          <p:cNvPr id="8" name="Rectangle 7"/>
          <p:cNvSpPr/>
          <p:nvPr/>
        </p:nvSpPr>
        <p:spPr>
          <a:xfrm>
            <a:off x="0" y="4934307"/>
            <a:ext cx="3925019" cy="115851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IE" dirty="0"/>
              <a:t>Adverts sometimes use catchy music or jingles so that we remember the product.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603" y="4660901"/>
            <a:ext cx="1228088" cy="143192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996" y="4660900"/>
            <a:ext cx="930827" cy="14319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7522" y="4660899"/>
            <a:ext cx="930828" cy="14319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128" y="4660899"/>
            <a:ext cx="1228089" cy="1431925"/>
          </a:xfrm>
          <a:prstGeom prst="rect">
            <a:avLst/>
          </a:prstGeom>
        </p:spPr>
      </p:pic>
    </p:spTree>
    <p:extLst>
      <p:ext uri="{BB962C8B-B14F-4D97-AF65-F5344CB8AC3E}">
        <p14:creationId xmlns:p14="http://schemas.microsoft.com/office/powerpoint/2010/main" val="34063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730671"/>
            <a:ext cx="8220075" cy="994306"/>
          </a:xfrm>
        </p:spPr>
        <p:txBody>
          <a:bodyPr/>
          <a:lstStyle/>
          <a:p>
            <a:pPr algn="ctr"/>
            <a:r>
              <a:rPr lang="en-GB" sz="3600" dirty="0">
                <a:latin typeface="+mn-lt"/>
              </a:rPr>
              <a:t>Who Decides what</a:t>
            </a:r>
            <a:br>
              <a:rPr lang="en-GB" sz="3600" dirty="0">
                <a:latin typeface="+mn-lt"/>
              </a:rPr>
            </a:br>
            <a:r>
              <a:rPr lang="en-GB" sz="3600" dirty="0">
                <a:latin typeface="+mn-lt"/>
              </a:rPr>
              <a:t>Message to Send?</a:t>
            </a:r>
          </a:p>
        </p:txBody>
      </p:sp>
      <p:sp>
        <p:nvSpPr>
          <p:cNvPr id="5" name="Rectangle 4"/>
          <p:cNvSpPr/>
          <p:nvPr/>
        </p:nvSpPr>
        <p:spPr>
          <a:xfrm>
            <a:off x="755650" y="1867629"/>
            <a:ext cx="7632700" cy="2492990"/>
          </a:xfrm>
          <a:prstGeom prst="rect">
            <a:avLst/>
          </a:prstGeom>
        </p:spPr>
        <p:txBody>
          <a:bodyPr wrap="square" lIns="0" tIns="0" rIns="0" bIns="0">
            <a:spAutoFit/>
          </a:bodyPr>
          <a:lstStyle/>
          <a:p>
            <a:r>
              <a:rPr lang="en-US" dirty="0"/>
              <a:t>We are exposed to media every day. We receive information from many different sources like text messages, email, signs, newspapers, television, and apps on smartphones.</a:t>
            </a:r>
          </a:p>
          <a:p>
            <a:endParaRPr lang="en-US" dirty="0"/>
          </a:p>
          <a:p>
            <a:r>
              <a:rPr lang="en-US" dirty="0"/>
              <a:t>The people who make media are the ones who decide what message they want to communicate. They make decisions on what information, views and opinions they want to share. The information we receive is what they want to say. As a result, much media is often </a:t>
            </a:r>
            <a:r>
              <a:rPr lang="en-US" b="1" dirty="0"/>
              <a:t>biased. </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316" b="22231"/>
          <a:stretch/>
        </p:blipFill>
        <p:spPr>
          <a:xfrm>
            <a:off x="755650" y="4149306"/>
            <a:ext cx="7632700" cy="1943519"/>
          </a:xfrm>
          <a:prstGeom prst="rect">
            <a:avLst/>
          </a:prstGeom>
        </p:spPr>
      </p:pic>
    </p:spTree>
    <p:extLst>
      <p:ext uri="{BB962C8B-B14F-4D97-AF65-F5344CB8AC3E}">
        <p14:creationId xmlns:p14="http://schemas.microsoft.com/office/powerpoint/2010/main" val="3966956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Advertising Techniques</a:t>
            </a:r>
          </a:p>
        </p:txBody>
      </p:sp>
      <p:sp>
        <p:nvSpPr>
          <p:cNvPr id="5" name="Rectangle 4"/>
          <p:cNvSpPr/>
          <p:nvPr/>
        </p:nvSpPr>
        <p:spPr>
          <a:xfrm>
            <a:off x="755650" y="1513946"/>
            <a:ext cx="7632700" cy="3600986"/>
          </a:xfrm>
          <a:prstGeom prst="rect">
            <a:avLst/>
          </a:prstGeom>
        </p:spPr>
        <p:txBody>
          <a:bodyPr wrap="square" lIns="0" tIns="0" rIns="0" bIns="0">
            <a:spAutoFit/>
          </a:bodyPr>
          <a:lstStyle/>
          <a:p>
            <a:r>
              <a:rPr lang="en-IE" dirty="0"/>
              <a:t>People who make advertising use lots of techniques to influence our emotions and try to persuade us to use or buy a product.</a:t>
            </a:r>
          </a:p>
          <a:p>
            <a:r>
              <a:rPr lang="en-IE" dirty="0"/>
              <a:t>These include:</a:t>
            </a:r>
          </a:p>
          <a:p>
            <a:pPr marL="285750" indent="-285750">
              <a:lnSpc>
                <a:spcPct val="150000"/>
              </a:lnSpc>
              <a:buFont typeface="Arial" panose="020B0604020202020204" pitchFamily="34" charset="0"/>
              <a:buChar char="•"/>
            </a:pPr>
            <a:r>
              <a:rPr lang="en-IE" dirty="0"/>
              <a:t>Using colours that attract our attention, like red or yellow;</a:t>
            </a:r>
          </a:p>
          <a:p>
            <a:pPr marL="285750" indent="-285750">
              <a:lnSpc>
                <a:spcPct val="150000"/>
              </a:lnSpc>
              <a:buFont typeface="Arial" panose="020B0604020202020204" pitchFamily="34" charset="0"/>
              <a:buChar char="•"/>
            </a:pPr>
            <a:r>
              <a:rPr lang="en-IE" dirty="0"/>
              <a:t>Displaying logos and brand names;</a:t>
            </a:r>
          </a:p>
          <a:p>
            <a:pPr marL="285750" indent="-285750">
              <a:lnSpc>
                <a:spcPct val="150000"/>
              </a:lnSpc>
              <a:buFont typeface="Arial" panose="020B0604020202020204" pitchFamily="34" charset="0"/>
              <a:buChar char="•"/>
            </a:pPr>
            <a:r>
              <a:rPr lang="en-IE" dirty="0"/>
              <a:t>Associating popular characters or animals with their product;</a:t>
            </a:r>
          </a:p>
          <a:p>
            <a:pPr marL="285750" indent="-285750">
              <a:lnSpc>
                <a:spcPct val="150000"/>
              </a:lnSpc>
              <a:buFont typeface="Arial" panose="020B0604020202020204" pitchFamily="34" charset="0"/>
              <a:buChar char="•"/>
            </a:pPr>
            <a:r>
              <a:rPr lang="en-IE" dirty="0"/>
              <a:t>Catchy jingles and </a:t>
            </a:r>
            <a:r>
              <a:rPr lang="en-IE" b="1" dirty="0"/>
              <a:t>slogans</a:t>
            </a:r>
            <a:r>
              <a:rPr lang="en-IE" dirty="0"/>
              <a:t>;</a:t>
            </a:r>
          </a:p>
          <a:p>
            <a:pPr marL="285750" indent="-285750">
              <a:lnSpc>
                <a:spcPct val="150000"/>
              </a:lnSpc>
              <a:buFont typeface="Arial" panose="020B0604020202020204" pitchFamily="34" charset="0"/>
              <a:buChar char="•"/>
            </a:pPr>
            <a:r>
              <a:rPr lang="en-IE" dirty="0"/>
              <a:t>Including celebrities in advertisements;</a:t>
            </a:r>
          </a:p>
          <a:p>
            <a:pPr marL="285750" indent="-285750">
              <a:lnSpc>
                <a:spcPct val="150000"/>
              </a:lnSpc>
              <a:buFont typeface="Arial" panose="020B0604020202020204" pitchFamily="34" charset="0"/>
              <a:buChar char="•"/>
            </a:pPr>
            <a:r>
              <a:rPr lang="en-IE" dirty="0"/>
              <a:t>Special offers, like buy one get one free,</a:t>
            </a:r>
          </a:p>
          <a:p>
            <a:r>
              <a:rPr lang="en-IE" dirty="0"/>
              <a:t>    50% extra free, or money off.</a:t>
            </a:r>
          </a:p>
        </p:txBody>
      </p:sp>
      <p:sp>
        <p:nvSpPr>
          <p:cNvPr id="10" name="Rectangle 9"/>
          <p:cNvSpPr/>
          <p:nvPr/>
        </p:nvSpPr>
        <p:spPr>
          <a:xfrm>
            <a:off x="0" y="5263246"/>
            <a:ext cx="7099540" cy="8295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en-GB" dirty="0"/>
              <a:t>A slogan is a catchy phrase used to</a:t>
            </a:r>
          </a:p>
          <a:p>
            <a:r>
              <a:rPr lang="en-GB" dirty="0"/>
              <a:t>encourage people to buy or use your product.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887" y="3954701"/>
            <a:ext cx="2220463" cy="2138124"/>
          </a:xfrm>
          <a:prstGeom prst="rect">
            <a:avLst/>
          </a:prstGeom>
        </p:spPr>
      </p:pic>
    </p:spTree>
    <p:extLst>
      <p:ext uri="{BB962C8B-B14F-4D97-AF65-F5344CB8AC3E}">
        <p14:creationId xmlns:p14="http://schemas.microsoft.com/office/powerpoint/2010/main" val="25531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Hidden Advertising</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8587" b="27170"/>
          <a:stretch/>
        </p:blipFill>
        <p:spPr>
          <a:xfrm>
            <a:off x="755650" y="3881887"/>
            <a:ext cx="7632700" cy="2210938"/>
          </a:xfrm>
          <a:prstGeom prst="rect">
            <a:avLst/>
          </a:prstGeom>
        </p:spPr>
      </p:pic>
      <p:sp>
        <p:nvSpPr>
          <p:cNvPr id="10" name="Rectangle 9"/>
          <p:cNvSpPr/>
          <p:nvPr/>
        </p:nvSpPr>
        <p:spPr>
          <a:xfrm>
            <a:off x="755650" y="1513946"/>
            <a:ext cx="7632700" cy="2215991"/>
          </a:xfrm>
          <a:prstGeom prst="rect">
            <a:avLst/>
          </a:prstGeom>
        </p:spPr>
        <p:txBody>
          <a:bodyPr wrap="square" lIns="0" tIns="0" rIns="0" bIns="0">
            <a:spAutoFit/>
          </a:bodyPr>
          <a:lstStyle/>
          <a:p>
            <a:pPr marL="285750" indent="-285750">
              <a:buFont typeface="Arial" panose="020B0604020202020204" pitchFamily="34" charset="0"/>
              <a:buChar char="•"/>
            </a:pPr>
            <a:r>
              <a:rPr lang="en-IE" dirty="0"/>
              <a:t>There is lots of media all around us. There’s lots of advertising all around us too. But not all paid for advertising is obvious.</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Sometimes products are advertised in movies, in television shows or at sporting events. This is called </a:t>
            </a:r>
            <a:r>
              <a:rPr lang="en-IE" b="1" dirty="0"/>
              <a:t>hidden advertising</a:t>
            </a:r>
            <a:r>
              <a:rPr lang="en-IE" dirty="0"/>
              <a:t>. </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Companies can also pay to have their products featured in the movie or on television. This is called </a:t>
            </a:r>
            <a:r>
              <a:rPr lang="en-IE" b="1" dirty="0"/>
              <a:t>product placement</a:t>
            </a:r>
            <a:r>
              <a:rPr lang="en-IE" dirty="0"/>
              <a:t>.</a:t>
            </a:r>
          </a:p>
        </p:txBody>
      </p:sp>
    </p:spTree>
    <p:extLst>
      <p:ext uri="{BB962C8B-B14F-4D97-AF65-F5344CB8AC3E}">
        <p14:creationId xmlns:p14="http://schemas.microsoft.com/office/powerpoint/2010/main" val="527357282"/>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232</TotalTime>
  <Words>951</Words>
  <Application>Microsoft Office PowerPoint</Application>
  <PresentationFormat>On-screen Show (4:3)</PresentationFormat>
  <Paragraphs>94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Twinkl</vt:lpstr>
      <vt:lpstr>Arial</vt:lpstr>
      <vt:lpstr>Office Theme</vt:lpstr>
      <vt:lpstr>PowerPoint Presentation</vt:lpstr>
      <vt:lpstr>Advertising</vt:lpstr>
      <vt:lpstr>Advertising</vt:lpstr>
      <vt:lpstr>What Is the Point of Advertising?</vt:lpstr>
      <vt:lpstr>Purpose of Advertising</vt:lpstr>
      <vt:lpstr>Influence and Impact of Advertisements</vt:lpstr>
      <vt:lpstr>Who Decides what Message to Send?</vt:lpstr>
      <vt:lpstr>Advertising Techniques</vt:lpstr>
      <vt:lpstr>Hidden Advertising</vt:lpstr>
      <vt:lpstr>Celebrity Ambassador</vt:lpstr>
      <vt:lpstr>Advertising Guidelines</vt:lpstr>
      <vt:lpstr>‘Fake News’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Devon Homar</dc:creator>
  <cp:lastModifiedBy>Alexandra Blackbourn</cp:lastModifiedBy>
  <cp:revision>70</cp:revision>
  <dcterms:created xsi:type="dcterms:W3CDTF">2019-03-18T08:02:52Z</dcterms:created>
  <dcterms:modified xsi:type="dcterms:W3CDTF">2021-02-12T13:31:06Z</dcterms:modified>
</cp:coreProperties>
</file>