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4"/>
    <p:sldMasterId id="2147483692" r:id="rId5"/>
    <p:sldMasterId id="2147483693" r:id="rId6"/>
    <p:sldMasterId id="214748369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y="6858000" cx="9144000"/>
  <p:notesSz cx="6858000" cy="9144000"/>
  <p:embeddedFontLst>
    <p:embeddedFont>
      <p:font typeface="Oswald Medium"/>
      <p:regular r:id="rId38"/>
      <p:bold r:id="rId39"/>
    </p:embeddedFont>
    <p:embeddedFont>
      <p:font typeface="Roboto"/>
      <p:regular r:id="rId40"/>
      <p:bold r:id="rId41"/>
      <p:italic r:id="rId42"/>
      <p:boldItalic r:id="rId43"/>
    </p:embeddedFont>
    <p:embeddedFont>
      <p:font typeface="PT Sans Narrow"/>
      <p:regular r:id="rId44"/>
      <p:bold r:id="rId45"/>
    </p:embeddedFont>
    <p:embeddedFont>
      <p:font typeface="Oswald"/>
      <p:regular r:id="rId46"/>
      <p:bold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171">
          <p15:clr>
            <a:srgbClr val="000000"/>
          </p15:clr>
        </p15:guide>
        <p15:guide id="2" orient="horz" pos="148">
          <p15:clr>
            <a:srgbClr val="000000"/>
          </p15:clr>
        </p15:guide>
        <p15:guide id="3" pos="5602">
          <p15:clr>
            <a:srgbClr val="000000"/>
          </p15:clr>
        </p15:guide>
        <p15:guide id="4" pos="157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171" orient="horz"/>
        <p:guide pos="148" orient="horz"/>
        <p:guide pos="5602"/>
        <p:guide pos="15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PTSansNarrow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Oswald-regular.fntdata"/><Relationship Id="rId45" Type="http://schemas.openxmlformats.org/officeDocument/2006/relationships/font" Target="fonts/PTSansNarr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font" Target="fonts/OpenSans-regular.fntdata"/><Relationship Id="rId47" Type="http://schemas.openxmlformats.org/officeDocument/2006/relationships/font" Target="fonts/Oswald-bold.fntdata"/><Relationship Id="rId49" Type="http://schemas.openxmlformats.org/officeDocument/2006/relationships/font" Target="fonts/OpenSans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font" Target="fonts/OswaldMedium-bold.fntdata"/><Relationship Id="rId38" Type="http://schemas.openxmlformats.org/officeDocument/2006/relationships/font" Target="fonts/OswaldMedium-regular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ilestore.aqa.org.uk/admin/t_table_pdf/AQA-TT-GCSE-JUN24-CONFIRMED.PDF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1a62d9620_0_2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d1a62d9620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3d1a62d9620_0_279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d1a62d9620_0_2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d1a62d9620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3d1a62d9620_0_271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d264d80876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d264d808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3d264d80876_0_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d220d06301_0_11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d220d0630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https://filestore.aqa.org.uk/admin/t_table_pdf/AQA-TT-GCSE-JUN24-CONFIRMED.PDF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d1d65229d4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d1d65229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d220d06301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d220d0630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d220d06301_0_3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d220d06301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d220d0630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3d220d06301_0_12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d1d65229d4_0_22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d1d65229d4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d1d65229d4_0_24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d1d65229d4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d1d65229d4_0_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d1d65229d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3d1d65229d4_0_89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d220d06301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d220d0630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d220d06301_0_42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277c278f0_0_5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d277c278f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d264d80876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d264d8087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3d264d80876_0_13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d20c179eae_0_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d20c179ea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d20c179eae_0_1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d20c179ea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d20c179eae_0_1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d20c179e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d20c179eae_0_2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d20c179ea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d20c179eae_0_2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d20c179ea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d20c179eae_0_3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d20c179ea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d20c179eae_0_4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d20c179ea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d20c179eae_0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d20c179ea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3d20c179eae_0_107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d20c179eae_0_4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d20c179ea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1a62d9620_0_13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d1a62d962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d1a62d9620_0_14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d1a62d962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1a62d9620_0_14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d1a62d962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d277c278f0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d277c278f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d277c278f0_0_4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d1a62d9620_0_2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d1a62d9620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d1a62d9620_0_247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1a62d9620_0_2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1a62d9620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3d1a62d9620_0_25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d1a62d9620_0_2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d1a62d9620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3d1a62d9620_0_263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771475" y="2740000"/>
            <a:ext cx="7224300" cy="3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771475" y="226685"/>
            <a:ext cx="7136700" cy="136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0C56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8" name="Google Shape;58;p1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13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68" name="Google Shape;68;p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4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5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77" name="Google Shape;77;p1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99" name="Google Shape;99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9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" name="Google Shape;108;p2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20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663641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0C56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897950"/>
            <a:ext cx="8520600" cy="4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18" name="Google Shape;118;p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22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44625" y="647233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344625" y="647233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344625" y="647233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2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1" name="Google Shape;161;p32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2" name="Google Shape;162;p32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9" name="Google Shape;179;p37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0" name="Google Shape;180;p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3" name="Google Shape;183;p3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" name="Google Shape;186;p3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1" name="Google Shape;191;p40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Google Shape;192;p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4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42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2" name="Google Shape;202;p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4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6" name="Google Shape;206;p44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7" name="Google Shape;207;p44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5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1" name="Google Shape;211;p4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4" name="Google Shape;214;p46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5" name="Google Shape;215;p4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6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p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8"/>
          <p:cNvSpPr txBox="1"/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9pPr>
          </a:lstStyle>
          <a:p/>
        </p:txBody>
      </p:sp>
      <p:sp>
        <p:nvSpPr>
          <p:cNvPr id="39" name="Google Shape;39;p8"/>
          <p:cNvSpPr txBox="1"/>
          <p:nvPr>
            <p:ph idx="1" type="subTitle"/>
          </p:nvPr>
        </p:nvSpPr>
        <p:spPr>
          <a:xfrm>
            <a:off x="265500" y="36358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311700" y="5640966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T Sans Narrow"/>
              <a:buNone/>
              <a:defRPr b="0" i="0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Arial"/>
              <a:buNone/>
              <a:defRPr b="0" i="0" sz="1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HHS_Dark Blue.jpg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26400" y="0"/>
            <a:ext cx="866775" cy="153522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44625" y="6472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5" name="Google Shape;175;p3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6" name="Google Shape;176;p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22.png"/><Relationship Id="rId6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32.png"/><Relationship Id="rId6" Type="http://schemas.openxmlformats.org/officeDocument/2006/relationships/image" Target="../media/image2.png"/><Relationship Id="rId7" Type="http://schemas.openxmlformats.org/officeDocument/2006/relationships/image" Target="../media/image20.png"/><Relationship Id="rId8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presentation/d/1pvppwczFO-lKCRBvpO2P9kbFvfL61wuyZBE599zjJ0g/edit?slide=id.g386af2f542f_0_127#slide=id.g386af2f542f_0_127" TargetMode="External"/><Relationship Id="rId4" Type="http://schemas.openxmlformats.org/officeDocument/2006/relationships/image" Target="../media/image10.png"/><Relationship Id="rId11" Type="http://schemas.openxmlformats.org/officeDocument/2006/relationships/image" Target="../media/image17.png"/><Relationship Id="rId10" Type="http://schemas.openxmlformats.org/officeDocument/2006/relationships/hyperlink" Target="https://docs.google.com/presentation/d/1pvppwczFO-lKCRBvpO2P9kbFvfL61wuyZBE599zjJ0g/edit?slide=id.g214a6bdac11_0_162#slide=id.g214a6bdac11_0_162" TargetMode="External"/><Relationship Id="rId9" Type="http://schemas.openxmlformats.org/officeDocument/2006/relationships/image" Target="../media/image27.png"/><Relationship Id="rId5" Type="http://schemas.openxmlformats.org/officeDocument/2006/relationships/image" Target="../media/image12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Relationship Id="rId8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Relationship Id="rId5" Type="http://schemas.openxmlformats.org/officeDocument/2006/relationships/image" Target="../media/image39.png"/><Relationship Id="rId6" Type="http://schemas.openxmlformats.org/officeDocument/2006/relationships/image" Target="../media/image4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43.png"/><Relationship Id="rId5" Type="http://schemas.openxmlformats.org/officeDocument/2006/relationships/image" Target="../media/image34.png"/><Relationship Id="rId6" Type="http://schemas.openxmlformats.org/officeDocument/2006/relationships/image" Target="../media/image47.png"/><Relationship Id="rId7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Relationship Id="rId4" Type="http://schemas.openxmlformats.org/officeDocument/2006/relationships/image" Target="../media/image30.png"/><Relationship Id="rId5" Type="http://schemas.openxmlformats.org/officeDocument/2006/relationships/image" Target="../media/image46.png"/><Relationship Id="rId6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Relationship Id="rId4" Type="http://schemas.openxmlformats.org/officeDocument/2006/relationships/image" Target="../media/image5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0.png"/><Relationship Id="rId4" Type="http://schemas.openxmlformats.org/officeDocument/2006/relationships/image" Target="../media/image38.png"/><Relationship Id="rId5" Type="http://schemas.openxmlformats.org/officeDocument/2006/relationships/image" Target="../media/image4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Relationship Id="rId4" Type="http://schemas.openxmlformats.org/officeDocument/2006/relationships/image" Target="../media/image49.png"/><Relationship Id="rId5" Type="http://schemas.openxmlformats.org/officeDocument/2006/relationships/image" Target="../media/image5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/>
          <p:nvPr>
            <p:ph type="title"/>
          </p:nvPr>
        </p:nvSpPr>
        <p:spPr>
          <a:xfrm>
            <a:off x="249250" y="163475"/>
            <a:ext cx="70290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0" lang="en-GB" sz="4800">
                <a:solidFill>
                  <a:srgbClr val="0C566F"/>
                </a:solidFill>
                <a:highlight>
                  <a:srgbClr val="FFFFFF"/>
                </a:highlight>
                <a:latin typeface="Oswald Medium"/>
                <a:ea typeface="Oswald Medium"/>
                <a:cs typeface="Oswald Medium"/>
                <a:sym typeface="Oswald Medium"/>
              </a:rPr>
              <a:t> “Pathway to Grade 5”</a:t>
            </a:r>
            <a:endParaRPr b="0" sz="4800">
              <a:solidFill>
                <a:srgbClr val="0C566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24" name="Google Shape;224;p48"/>
          <p:cNvSpPr txBox="1"/>
          <p:nvPr>
            <p:ph idx="1" type="body"/>
          </p:nvPr>
        </p:nvSpPr>
        <p:spPr>
          <a:xfrm>
            <a:off x="297600" y="1533900"/>
            <a:ext cx="8548800" cy="45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Arial"/>
                <a:ea typeface="Arial"/>
                <a:cs typeface="Arial"/>
                <a:sym typeface="Arial"/>
              </a:rPr>
              <a:t>Aims 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Arial"/>
                <a:ea typeface="Arial"/>
                <a:cs typeface="Arial"/>
                <a:sym typeface="Arial"/>
              </a:rPr>
              <a:t>To share practical strategies to support your child 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Arial"/>
                <a:ea typeface="Arial"/>
                <a:cs typeface="Arial"/>
                <a:sym typeface="Arial"/>
              </a:rPr>
              <a:t>To strengthen the partnership</a:t>
            </a:r>
            <a:r>
              <a:rPr lang="en-GB" sz="2100">
                <a:latin typeface="Arial"/>
                <a:ea typeface="Arial"/>
                <a:cs typeface="Arial"/>
                <a:sym typeface="Arial"/>
              </a:rPr>
              <a:t> between school, students, and families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Arial"/>
                <a:ea typeface="Arial"/>
                <a:cs typeface="Arial"/>
                <a:sym typeface="Arial"/>
              </a:rPr>
              <a:t>To ensure consistency of approach</a:t>
            </a:r>
            <a:r>
              <a:rPr lang="en-GB" sz="2100">
                <a:latin typeface="Arial"/>
                <a:ea typeface="Arial"/>
                <a:cs typeface="Arial"/>
                <a:sym typeface="Arial"/>
              </a:rPr>
              <a:t> between home and school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Arial"/>
                <a:ea typeface="Arial"/>
                <a:cs typeface="Arial"/>
                <a:sym typeface="Arial"/>
              </a:rPr>
              <a:t>To build confidence and reduce anxiety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7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Practical Support During Exams</a:t>
            </a:r>
            <a:endParaRPr/>
          </a:p>
        </p:txBody>
      </p:sp>
      <p:sp>
        <p:nvSpPr>
          <p:cNvPr id="285" name="Google Shape;285;p57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Ensure punctuality and attendance every day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Support the high </a:t>
            </a:r>
            <a:r>
              <a:rPr lang="en-GB" sz="2600"/>
              <a:t>expectations</a:t>
            </a:r>
            <a:r>
              <a:rPr lang="en-GB" sz="2600"/>
              <a:t> of uniform 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Prepare equipment the night before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Provide a calm start to the day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Encourage healthy routines (sleep, meals, breaks)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Be available to listen — reassurance matters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8"/>
          <p:cNvSpPr txBox="1"/>
          <p:nvPr>
            <p:ph type="title"/>
          </p:nvPr>
        </p:nvSpPr>
        <p:spPr>
          <a:xfrm>
            <a:off x="812225" y="2847066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n-GB" sz="4800">
                <a:highlight>
                  <a:srgbClr val="FFFFFF"/>
                </a:highlight>
                <a:latin typeface="Oswald Medium"/>
                <a:ea typeface="Oswald Medium"/>
                <a:cs typeface="Oswald Medium"/>
                <a:sym typeface="Oswald Medium"/>
              </a:rPr>
              <a:t>English </a:t>
            </a:r>
            <a:endParaRPr b="0" sz="4800">
              <a:highlight>
                <a:srgbClr val="FFFFFF"/>
              </a:highlight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highlight>
                <a:srgbClr val="FFFFFF"/>
              </a:highlight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4800">
              <a:solidFill>
                <a:srgbClr val="0C566F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0099"/>
            <a:ext cx="1221748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9"/>
          <p:cNvSpPr txBox="1"/>
          <p:nvPr/>
        </p:nvSpPr>
        <p:spPr>
          <a:xfrm>
            <a:off x="2205425" y="608033"/>
            <a:ext cx="5674200" cy="14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8" name="Google Shape;298;p59"/>
          <p:cNvSpPr txBox="1"/>
          <p:nvPr>
            <p:ph type="title"/>
          </p:nvPr>
        </p:nvSpPr>
        <p:spPr>
          <a:xfrm>
            <a:off x="1508275" y="0"/>
            <a:ext cx="7384800" cy="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44">
                <a:solidFill>
                  <a:srgbClr val="FF0000"/>
                </a:solidFill>
              </a:rPr>
              <a:t>4</a:t>
            </a:r>
            <a:r>
              <a:rPr b="1" lang="en-GB" sz="3244">
                <a:solidFill>
                  <a:srgbClr val="FF0000"/>
                </a:solidFill>
              </a:rPr>
              <a:t> </a:t>
            </a:r>
            <a:r>
              <a:rPr lang="en-GB"/>
              <a:t>School weeks left until your first English exam!</a:t>
            </a:r>
            <a:endParaRPr/>
          </a:p>
        </p:txBody>
      </p:sp>
      <p:pic>
        <p:nvPicPr>
          <p:cNvPr id="299" name="Google Shape;29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95" y="152010"/>
            <a:ext cx="1223975" cy="12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4950" y="570767"/>
            <a:ext cx="7483276" cy="13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1750" y="1885700"/>
            <a:ext cx="7676474" cy="498976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9"/>
          <p:cNvSpPr txBox="1"/>
          <p:nvPr/>
        </p:nvSpPr>
        <p:spPr>
          <a:xfrm>
            <a:off x="1348150" y="509700"/>
            <a:ext cx="3447300" cy="13761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03" name="Google Shape;303;p59"/>
          <p:cNvSpPr txBox="1"/>
          <p:nvPr/>
        </p:nvSpPr>
        <p:spPr>
          <a:xfrm>
            <a:off x="6457575" y="600468"/>
            <a:ext cx="2547900" cy="12852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04" name="Google Shape;304;p59"/>
          <p:cNvSpPr txBox="1"/>
          <p:nvPr/>
        </p:nvSpPr>
        <p:spPr>
          <a:xfrm>
            <a:off x="1545725" y="2995167"/>
            <a:ext cx="1635000" cy="1056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5" name="Google Shape;305;p59"/>
          <p:cNvSpPr txBox="1"/>
          <p:nvPr/>
        </p:nvSpPr>
        <p:spPr>
          <a:xfrm>
            <a:off x="3571575" y="3056900"/>
            <a:ext cx="1523400" cy="591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6" name="Google Shape;306;p59"/>
          <p:cNvSpPr txBox="1"/>
          <p:nvPr/>
        </p:nvSpPr>
        <p:spPr>
          <a:xfrm>
            <a:off x="2346450" y="4847267"/>
            <a:ext cx="134700" cy="194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highlight>
                <a:srgbClr val="FF0000"/>
              </a:highlight>
            </a:endParaRPr>
          </a:p>
        </p:txBody>
      </p:sp>
      <p:sp>
        <p:nvSpPr>
          <p:cNvPr id="307" name="Google Shape;307;p59"/>
          <p:cNvSpPr txBox="1"/>
          <p:nvPr/>
        </p:nvSpPr>
        <p:spPr>
          <a:xfrm>
            <a:off x="4394650" y="4432900"/>
            <a:ext cx="134700" cy="194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highlight>
                <a:srgbClr val="FF0000"/>
              </a:highlight>
            </a:endParaRPr>
          </a:p>
        </p:txBody>
      </p:sp>
      <p:sp>
        <p:nvSpPr>
          <p:cNvPr id="308" name="Google Shape;308;p59"/>
          <p:cNvSpPr txBox="1"/>
          <p:nvPr/>
        </p:nvSpPr>
        <p:spPr>
          <a:xfrm>
            <a:off x="1751800" y="4707900"/>
            <a:ext cx="134700" cy="194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highlight>
                <a:srgbClr val="FF0000"/>
              </a:highlight>
            </a:endParaRPr>
          </a:p>
        </p:txBody>
      </p:sp>
      <p:sp>
        <p:nvSpPr>
          <p:cNvPr id="309" name="Google Shape;309;p59"/>
          <p:cNvSpPr txBox="1"/>
          <p:nvPr/>
        </p:nvSpPr>
        <p:spPr>
          <a:xfrm>
            <a:off x="1941900" y="4847267"/>
            <a:ext cx="134700" cy="194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0"/>
          <p:cNvSpPr txBox="1"/>
          <p:nvPr>
            <p:ph type="title"/>
          </p:nvPr>
        </p:nvSpPr>
        <p:spPr>
          <a:xfrm>
            <a:off x="311700" y="728889"/>
            <a:ext cx="85206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English </a:t>
            </a:r>
            <a:endParaRPr/>
          </a:p>
        </p:txBody>
      </p:sp>
      <p:sp>
        <p:nvSpPr>
          <p:cNvPr id="315" name="Google Shape;315;p60"/>
          <p:cNvSpPr txBox="1"/>
          <p:nvPr>
            <p:ph idx="1" type="body"/>
          </p:nvPr>
        </p:nvSpPr>
        <p:spPr>
          <a:xfrm>
            <a:off x="311700" y="1536633"/>
            <a:ext cx="71175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50">
                <a:solidFill>
                  <a:srgbClr val="001D35"/>
                </a:solidFill>
                <a:highlight>
                  <a:srgbClr val="FFFFFF"/>
                </a:highlight>
              </a:rPr>
              <a:t>Core Strategies for a Grade 5 in English:</a:t>
            </a:r>
            <a:endParaRPr b="1" sz="1650">
              <a:solidFill>
                <a:srgbClr val="001D35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A0A0A"/>
              </a:buClr>
              <a:buSzPts val="1200"/>
              <a:buChar char="●"/>
            </a:pPr>
            <a:r>
              <a:rPr b="1" lang="en-GB" sz="1200">
                <a:solidFill>
                  <a:srgbClr val="0A0A0A"/>
                </a:solidFill>
                <a:highlight>
                  <a:srgbClr val="00FFFF"/>
                </a:highlight>
              </a:rPr>
              <a:t>Plan Your Writing: </a:t>
            </a:r>
            <a:r>
              <a:rPr lang="en-GB" sz="1200">
                <a:solidFill>
                  <a:srgbClr val="0A0A0A"/>
                </a:solidFill>
                <a:highlight>
                  <a:srgbClr val="FFFFFF"/>
                </a:highlight>
              </a:rPr>
              <a:t>Spend 5 minutes planning your creative or </a:t>
            </a:r>
            <a:r>
              <a:rPr lang="en-GB" sz="1200">
                <a:solidFill>
                  <a:srgbClr val="0A0A0A"/>
                </a:solidFill>
                <a:highlight>
                  <a:srgbClr val="FFFFFF"/>
                </a:highlight>
              </a:rPr>
              <a:t>nonfiction</a:t>
            </a:r>
            <a:r>
              <a:rPr lang="en-GB" sz="1200">
                <a:solidFill>
                  <a:srgbClr val="0A0A0A"/>
                </a:solidFill>
                <a:highlight>
                  <a:srgbClr val="FFFFFF"/>
                </a:highlight>
              </a:rPr>
              <a:t> piece (Question 5). Outline one character, one setting, one event, and a clear structure to avoid rambling. </a:t>
            </a: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60"/>
          <p:cNvSpPr txBox="1"/>
          <p:nvPr/>
        </p:nvSpPr>
        <p:spPr>
          <a:xfrm>
            <a:off x="311700" y="2987333"/>
            <a:ext cx="7049100" cy="1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A0A0A"/>
              </a:buClr>
              <a:buSzPts val="1200"/>
              <a:buChar char="●"/>
            </a:pPr>
            <a:r>
              <a:rPr b="1" lang="en-GB" sz="1200">
                <a:solidFill>
                  <a:srgbClr val="0A0A0A"/>
                </a:solidFill>
                <a:highlight>
                  <a:srgbClr val="00FFFF"/>
                </a:highlight>
              </a:rPr>
              <a:t>Master the Writing Structure:</a:t>
            </a:r>
            <a:r>
              <a:rPr b="1" lang="en-GB" sz="1200">
                <a:solidFill>
                  <a:srgbClr val="0A0A0A"/>
                </a:solidFill>
              </a:rPr>
              <a:t> PETAL, 5 Step (creative) or Persuasive Writing</a:t>
            </a:r>
            <a:br>
              <a:rPr lang="en-GB" sz="1200">
                <a:solidFill>
                  <a:srgbClr val="0A0A0A"/>
                </a:solidFill>
                <a:highlight>
                  <a:srgbClr val="FFFFFF"/>
                </a:highlight>
              </a:rPr>
            </a:br>
            <a:r>
              <a:rPr lang="en-GB" sz="1200">
                <a:solidFill>
                  <a:srgbClr val="0A0A0A"/>
                </a:solidFill>
                <a:highlight>
                  <a:srgbClr val="FFFFFF"/>
                </a:highlight>
              </a:rPr>
              <a:t> Use paragraphs effectively, ensure a consistent tone, and use a range of sentence structures (e.g., using semicolons, using "Some... Others" sentence structures).</a:t>
            </a: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60"/>
          <p:cNvSpPr txBox="1"/>
          <p:nvPr/>
        </p:nvSpPr>
        <p:spPr>
          <a:xfrm>
            <a:off x="230900" y="4162733"/>
            <a:ext cx="84336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A0A0A"/>
              </a:buClr>
              <a:buSzPts val="1200"/>
              <a:buChar char="●"/>
            </a:pPr>
            <a:r>
              <a:rPr b="1" lang="en-GB" sz="1200">
                <a:solidFill>
                  <a:srgbClr val="0A0A0A"/>
                </a:solidFill>
                <a:highlight>
                  <a:srgbClr val="00FFFF"/>
                </a:highlight>
              </a:rPr>
              <a:t>Focus on Accuracy:</a:t>
            </a:r>
            <a:r>
              <a:rPr lang="en-GB" sz="1200">
                <a:solidFill>
                  <a:srgbClr val="0A0A0A"/>
                </a:solidFill>
                <a:highlight>
                  <a:srgbClr val="00FFFF"/>
                </a:highlight>
              </a:rPr>
              <a:t> </a:t>
            </a:r>
            <a:r>
              <a:rPr lang="en-GB" sz="1200">
                <a:solidFill>
                  <a:srgbClr val="0A0A0A"/>
                </a:solidFill>
                <a:highlight>
                  <a:srgbClr val="FFFFFF"/>
                </a:highlight>
              </a:rPr>
              <a:t>A Grade 5 is heavily reliant on good spelling, punctuation, and grammar (SPaG). Use varied punctuation, including commas, full stops, question marks, and exclamation marks. </a:t>
            </a:r>
            <a:r>
              <a:rPr b="1" lang="en-GB" sz="1200">
                <a:solidFill>
                  <a:srgbClr val="0A0A0A"/>
                </a:solidFill>
                <a:highlight>
                  <a:srgbClr val="FFFF00"/>
                </a:highlight>
              </a:rPr>
              <a:t>Alway reread your work!</a:t>
            </a:r>
            <a:endParaRPr b="1" sz="1200">
              <a:solidFill>
                <a:srgbClr val="0A0A0A"/>
              </a:solidFill>
              <a:highlight>
                <a:srgbClr val="FFFF00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60"/>
          <p:cNvSpPr txBox="1"/>
          <p:nvPr/>
        </p:nvSpPr>
        <p:spPr>
          <a:xfrm>
            <a:off x="230900" y="5124933"/>
            <a:ext cx="80340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A0A0A"/>
              </a:buClr>
              <a:buSzPts val="1200"/>
              <a:buChar char="●"/>
            </a:pPr>
            <a:r>
              <a:rPr b="1" lang="en-GB" sz="1200">
                <a:solidFill>
                  <a:srgbClr val="0A0A0A"/>
                </a:solidFill>
                <a:highlight>
                  <a:srgbClr val="00FFFF"/>
                </a:highlight>
              </a:rPr>
              <a:t>Annotate the Source:</a:t>
            </a:r>
            <a:r>
              <a:rPr lang="en-GB" sz="1200">
                <a:solidFill>
                  <a:srgbClr val="0A0A0A"/>
                </a:solidFill>
                <a:highlight>
                  <a:srgbClr val="FFFFFF"/>
                </a:highlight>
              </a:rPr>
              <a:t> During reading tasks, highlight, circle, and annotate the text to identify key ideas about characters, places, or events.</a:t>
            </a: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60"/>
          <p:cNvSpPr txBox="1"/>
          <p:nvPr/>
        </p:nvSpPr>
        <p:spPr>
          <a:xfrm>
            <a:off x="230900" y="5894533"/>
            <a:ext cx="794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A0A0A"/>
              </a:buClr>
              <a:buSzPts val="1200"/>
              <a:buChar char="●"/>
            </a:pPr>
            <a:r>
              <a:rPr b="1" lang="en-GB" sz="1200">
                <a:solidFill>
                  <a:srgbClr val="0A0A0A"/>
                </a:solidFill>
                <a:highlight>
                  <a:srgbClr val="00FFFF"/>
                </a:highlight>
              </a:rPr>
              <a:t>Time Management:</a:t>
            </a:r>
            <a:r>
              <a:rPr lang="en-GB" sz="1200">
                <a:solidFill>
                  <a:srgbClr val="0A0A0A"/>
                </a:solidFill>
                <a:highlight>
                  <a:srgbClr val="FFFFFF"/>
                </a:highlight>
              </a:rPr>
              <a:t> Dedicate specific times to each question to avoid rushing. Spend roughly 5 minutes planning, 35 minutes writing, and 5 minutes editing for creative writing. </a:t>
            </a:r>
            <a:endParaRPr/>
          </a:p>
        </p:txBody>
      </p:sp>
      <p:pic>
        <p:nvPicPr>
          <p:cNvPr id="320" name="Google Shape;32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350" y="69403"/>
            <a:ext cx="1161125" cy="11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0801" y="2161917"/>
            <a:ext cx="1521498" cy="15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0874" y="185534"/>
            <a:ext cx="2263701" cy="12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1350" y="159367"/>
            <a:ext cx="2443626" cy="13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250" y="1292100"/>
            <a:ext cx="3429000" cy="48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850" y="2551953"/>
            <a:ext cx="3429000" cy="242429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1"/>
          <p:cNvSpPr txBox="1"/>
          <p:nvPr/>
        </p:nvSpPr>
        <p:spPr>
          <a:xfrm>
            <a:off x="25150" y="26425"/>
            <a:ext cx="9215700" cy="1113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Easter English Revision</a:t>
            </a:r>
            <a:endParaRPr sz="2100">
              <a:solidFill>
                <a:srgbClr val="0A0A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Today you will be given:</a:t>
            </a:r>
            <a:r>
              <a:rPr lang="en-GB" sz="2100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‘Targeting Grade 5’ revision guide with questions and answers for each topic</a:t>
            </a:r>
            <a:endParaRPr sz="2100">
              <a:solidFill>
                <a:srgbClr val="0A0A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8725" y="1292105"/>
            <a:ext cx="2712950" cy="383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2"/>
          <p:cNvSpPr txBox="1"/>
          <p:nvPr/>
        </p:nvSpPr>
        <p:spPr>
          <a:xfrm>
            <a:off x="25150" y="26425"/>
            <a:ext cx="9215700" cy="634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Easter English Revision</a:t>
            </a:r>
            <a:endParaRPr sz="2100">
              <a:solidFill>
                <a:srgbClr val="0A0A0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A0A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62"/>
          <p:cNvSpPr txBox="1"/>
          <p:nvPr/>
        </p:nvSpPr>
        <p:spPr>
          <a:xfrm>
            <a:off x="551750" y="945525"/>
            <a:ext cx="68592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Year 11 Holiday Revision: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 Thursday 2nd April - Language Paper 1 Q5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 Friday 10th April - Language Paper 2 Q5</a:t>
            </a:r>
            <a:endParaRPr b="1" sz="3000">
              <a:solidFill>
                <a:srgbClr val="0A0A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2"/>
          <p:cNvSpPr txBox="1"/>
          <p:nvPr/>
        </p:nvSpPr>
        <p:spPr>
          <a:xfrm>
            <a:off x="551750" y="2774975"/>
            <a:ext cx="7073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In previous years, Saturday intervention classes have had a big impact on final grades.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We expect all students to make 100% effort and to have the correct attitude towards their work in order to get the most out of the session.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The group will be small to enable students to get all or most of their outstanding tasks completed.</a:t>
            </a:r>
            <a:endParaRPr sz="2100"/>
          </a:p>
        </p:txBody>
      </p:sp>
      <p:pic>
        <p:nvPicPr>
          <p:cNvPr id="341" name="Google Shape;34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8742" y="234942"/>
            <a:ext cx="1537275" cy="2186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2" name="Google Shape;342;p62"/>
          <p:cNvSpPr txBox="1"/>
          <p:nvPr/>
        </p:nvSpPr>
        <p:spPr>
          <a:xfrm>
            <a:off x="551750" y="5682025"/>
            <a:ext cx="54219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Sign up after today!</a:t>
            </a:r>
            <a:endParaRPr b="1" sz="2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3"/>
          <p:cNvSpPr txBox="1"/>
          <p:nvPr/>
        </p:nvSpPr>
        <p:spPr>
          <a:xfrm>
            <a:off x="65225" y="201125"/>
            <a:ext cx="6990000" cy="106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How can you best prepare for your exams?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Let’s have a look at the revision resources you have already been given for </a:t>
            </a:r>
            <a:r>
              <a:rPr b="1" lang="en-GB" sz="1800">
                <a:solidFill>
                  <a:schemeClr val="dk1"/>
                </a:solidFill>
              </a:rPr>
              <a:t>holiday revision: 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348" name="Google Shape;34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063" y="361806"/>
            <a:ext cx="2180425" cy="321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763" y="1889842"/>
            <a:ext cx="2086893" cy="241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5228" y="3530966"/>
            <a:ext cx="1966100" cy="277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9538" y="4568375"/>
            <a:ext cx="2563274" cy="17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63"/>
          <p:cNvSpPr txBox="1"/>
          <p:nvPr/>
        </p:nvSpPr>
        <p:spPr>
          <a:xfrm>
            <a:off x="4838075" y="6142933"/>
            <a:ext cx="1966200" cy="64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</a:rPr>
              <a:t>Progress Evening 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353" name="Google Shape;353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1200" y="1532096"/>
            <a:ext cx="1887600" cy="271181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3"/>
          <p:cNvSpPr txBox="1"/>
          <p:nvPr/>
        </p:nvSpPr>
        <p:spPr>
          <a:xfrm>
            <a:off x="3128800" y="4242425"/>
            <a:ext cx="1712400" cy="8349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Home Learning booklets (every half term)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355" name="Google Shape;355;p63"/>
          <p:cNvSpPr txBox="1"/>
          <p:nvPr/>
        </p:nvSpPr>
        <p:spPr>
          <a:xfrm>
            <a:off x="5163825" y="1532100"/>
            <a:ext cx="1549200" cy="436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</a:rPr>
              <a:t>In class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356" name="Google Shape;356;p63"/>
          <p:cNvSpPr txBox="1"/>
          <p:nvPr/>
        </p:nvSpPr>
        <p:spPr>
          <a:xfrm>
            <a:off x="7213425" y="-74700"/>
            <a:ext cx="1549200" cy="436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</a:rPr>
              <a:t>In class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357" name="Google Shape;357;p63"/>
          <p:cNvSpPr txBox="1"/>
          <p:nvPr/>
        </p:nvSpPr>
        <p:spPr>
          <a:xfrm>
            <a:off x="7263675" y="6248667"/>
            <a:ext cx="1549200" cy="436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</a:rPr>
              <a:t>In class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358" name="Google Shape;358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8425" y="1335413"/>
            <a:ext cx="3093650" cy="418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3"/>
          <p:cNvSpPr txBox="1"/>
          <p:nvPr/>
        </p:nvSpPr>
        <p:spPr>
          <a:xfrm>
            <a:off x="699825" y="5589203"/>
            <a:ext cx="2213400" cy="922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Past Language Papers: </a:t>
            </a:r>
            <a:r>
              <a:rPr b="1" lang="en-GB" sz="1800">
                <a:solidFill>
                  <a:schemeClr val="dk1"/>
                </a:solidFill>
              </a:rPr>
              <a:t>Handed in class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4"/>
          <p:cNvSpPr txBox="1"/>
          <p:nvPr>
            <p:ph type="title"/>
          </p:nvPr>
        </p:nvSpPr>
        <p:spPr>
          <a:xfrm>
            <a:off x="117225" y="67258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Revision resources checklist</a:t>
            </a:r>
            <a:endParaRPr u="sng"/>
          </a:p>
        </p:txBody>
      </p:sp>
      <p:sp>
        <p:nvSpPr>
          <p:cNvPr id="365" name="Google Shape;365;p64"/>
          <p:cNvSpPr txBox="1"/>
          <p:nvPr>
            <p:ph idx="1" type="body"/>
          </p:nvPr>
        </p:nvSpPr>
        <p:spPr>
          <a:xfrm>
            <a:off x="249250" y="1235800"/>
            <a:ext cx="6071100" cy="52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Language:</a:t>
            </a:r>
            <a:endParaRPr b="1"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GCSE AQA English Language CGP Guide 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Year 11 Heartlands Language Paper 1 Revision Booklet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Year 11 Language Paper 2  Revision booklet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Revise Targeting Grade 5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Walking Talking Mock Papers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Literature:</a:t>
            </a:r>
            <a:endParaRPr b="1"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GCSE English Literature Macbeth CGP Guide 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GCSE English Literature Jekyll and Hyde CGP Guide 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GCSE English Literature An Inspector Calls CGP Guide 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GCSE English Unseen Poetry CGP guide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GCSE English Literature Power and Conflict CGP Guide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Year 11 English Literature Essay planning Booklet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English Exercise books (both language and literature)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Year 11 Exam Revision Timetable (check emails)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English literature and Language Loom links (DPR)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-GB">
                <a:solidFill>
                  <a:schemeClr val="dk1"/>
                </a:solidFill>
              </a:rPr>
              <a:t>Literature and Language past papers from mock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6" name="Google Shape;366;p6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7" name="Google Shape;36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5450" y="67241"/>
            <a:ext cx="1201150" cy="151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9975" y="240200"/>
            <a:ext cx="1201150" cy="20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7338" y="2161276"/>
            <a:ext cx="1297350" cy="156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1386" y="2383366"/>
            <a:ext cx="1243838" cy="15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4105" y="4383633"/>
            <a:ext cx="1160995" cy="15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70825" y="4730076"/>
            <a:ext cx="2187325" cy="193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4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43150" y="723280"/>
            <a:ext cx="1888924" cy="1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47" y="900125"/>
            <a:ext cx="3484648" cy="49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997" y="421375"/>
            <a:ext cx="1461800" cy="211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6920" y="2692926"/>
            <a:ext cx="2962459" cy="40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7075" y="798700"/>
            <a:ext cx="2726650" cy="38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5"/>
          <p:cNvSpPr txBox="1"/>
          <p:nvPr/>
        </p:nvSpPr>
        <p:spPr>
          <a:xfrm>
            <a:off x="25150" y="26425"/>
            <a:ext cx="9215700" cy="620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Previously</a:t>
            </a:r>
            <a:r>
              <a:rPr lang="en-GB" sz="2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3287725"/>
            <a:ext cx="571500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925" y="116050"/>
            <a:ext cx="3124200" cy="3000923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6"/>
          <p:cNvSpPr txBox="1"/>
          <p:nvPr/>
        </p:nvSpPr>
        <p:spPr>
          <a:xfrm>
            <a:off x="249250" y="234950"/>
            <a:ext cx="5220300" cy="106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</a:rPr>
              <a:t>Online support:</a:t>
            </a:r>
            <a:endParaRPr b="1" sz="3100">
              <a:solidFill>
                <a:schemeClr val="dk1"/>
              </a:solidFill>
            </a:endParaRPr>
          </a:p>
        </p:txBody>
      </p:sp>
      <p:pic>
        <p:nvPicPr>
          <p:cNvPr id="392" name="Google Shape;392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5725" y="963535"/>
            <a:ext cx="3124200" cy="152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350" y="2644600"/>
            <a:ext cx="3124202" cy="175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350" y="4401975"/>
            <a:ext cx="3124200" cy="2343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9"/>
          <p:cNvSpPr txBox="1"/>
          <p:nvPr>
            <p:ph type="title"/>
          </p:nvPr>
        </p:nvSpPr>
        <p:spPr>
          <a:xfrm>
            <a:off x="1971150" y="136333"/>
            <a:ext cx="5610300" cy="10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are we speaking to this group?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9"/>
          <p:cNvSpPr txBox="1"/>
          <p:nvPr/>
        </p:nvSpPr>
        <p:spPr>
          <a:xfrm>
            <a:off x="225300" y="1331779"/>
            <a:ext cx="8918700" cy="27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596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  <a:highlight>
                  <a:schemeClr val="lt1"/>
                </a:highlight>
              </a:rPr>
              <a:t>English(27): Achieving a grade 5 or above in Maths but below 5 in English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73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  <a:highlight>
                  <a:schemeClr val="lt1"/>
                </a:highlight>
              </a:rPr>
              <a:t>Maths(25): Achieving a grade 5 or above in English but below 5 in Maths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73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  <a:highlight>
                  <a:schemeClr val="lt1"/>
                </a:highlight>
              </a:rPr>
              <a:t>Both(55): Not achieving a grade 5 in either English or Maths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31" name="Google Shape;231;p49"/>
          <p:cNvSpPr txBox="1"/>
          <p:nvPr/>
        </p:nvSpPr>
        <p:spPr>
          <a:xfrm>
            <a:off x="289650" y="4446167"/>
            <a:ext cx="8564700" cy="1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These are your priority focuses! 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Why is English and Maths so important? 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7"/>
          <p:cNvSpPr txBox="1"/>
          <p:nvPr>
            <p:ph type="title"/>
          </p:nvPr>
        </p:nvSpPr>
        <p:spPr>
          <a:xfrm>
            <a:off x="896100" y="3560141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n-GB" sz="4800">
                <a:highlight>
                  <a:srgbClr val="FFFFFF"/>
                </a:highlight>
                <a:latin typeface="Oswald Medium"/>
                <a:ea typeface="Oswald Medium"/>
                <a:cs typeface="Oswald Medium"/>
                <a:sym typeface="Oswald Medium"/>
              </a:rPr>
              <a:t>Mathematics</a:t>
            </a:r>
            <a:endParaRPr b="0" sz="4800">
              <a:highlight>
                <a:srgbClr val="FFFFFF"/>
              </a:highlight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highlight>
                <a:srgbClr val="FFFFFF"/>
              </a:highlight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highlight>
                <a:srgbClr val="FFFFFF"/>
              </a:highlight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4800">
              <a:solidFill>
                <a:srgbClr val="0C566F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8"/>
          <p:cNvSpPr txBox="1"/>
          <p:nvPr/>
        </p:nvSpPr>
        <p:spPr>
          <a:xfrm>
            <a:off x="495475" y="1226642"/>
            <a:ext cx="6968100" cy="4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Exam Board: </a:t>
            </a:r>
            <a:r>
              <a:rPr lang="en-GB" sz="23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Edexcel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Set 1 and 2 - Higher</a:t>
            </a:r>
            <a:endParaRPr b="1" sz="23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Set 3, 4 and 5 - Foundation</a:t>
            </a:r>
            <a:endParaRPr b="1" sz="23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 papers - all 1 hour 30 minutes and out of 80 marks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Paper 1:</a:t>
            </a:r>
            <a:r>
              <a:rPr lang="en-GB" sz="23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Thursday 14th May - </a:t>
            </a:r>
            <a:r>
              <a:rPr lang="en-GB" sz="2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Non-calculator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Paper 2: </a:t>
            </a:r>
            <a:r>
              <a:rPr lang="en-GB" sz="23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Wednesday 3rd June - Calculator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23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Paper 3:</a:t>
            </a:r>
            <a:r>
              <a:rPr lang="en-GB" sz="23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Wednesday 10th June </a:t>
            </a:r>
            <a:r>
              <a:rPr lang="en-GB" sz="23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- Calculator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68"/>
          <p:cNvSpPr txBox="1"/>
          <p:nvPr/>
        </p:nvSpPr>
        <p:spPr>
          <a:xfrm>
            <a:off x="495475" y="367058"/>
            <a:ext cx="453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1"/>
                </a:solidFill>
              </a:rPr>
              <a:t>GCSE Maths</a:t>
            </a:r>
            <a:endParaRPr b="1" sz="2600">
              <a:solidFill>
                <a:schemeClr val="dk1"/>
              </a:solidFill>
            </a:endParaRPr>
          </a:p>
        </p:txBody>
      </p:sp>
      <p:pic>
        <p:nvPicPr>
          <p:cNvPr id="407" name="Google Shape;40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725" y="725092"/>
            <a:ext cx="2633180" cy="146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2222" y="3820622"/>
            <a:ext cx="585000" cy="5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8"/>
          <p:cNvPicPr preferRelativeResize="0"/>
          <p:nvPr/>
        </p:nvPicPr>
        <p:blipFill rotWithShape="1">
          <a:blip r:embed="rId5">
            <a:alphaModFix/>
          </a:blip>
          <a:srcRect b="18962" l="23299" r="12338" t="20881"/>
          <a:stretch/>
        </p:blipFill>
        <p:spPr>
          <a:xfrm>
            <a:off x="5636725" y="4405625"/>
            <a:ext cx="581179" cy="5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8"/>
          <p:cNvPicPr preferRelativeResize="0"/>
          <p:nvPr/>
        </p:nvPicPr>
        <p:blipFill rotWithShape="1">
          <a:blip r:embed="rId5">
            <a:alphaModFix/>
          </a:blip>
          <a:srcRect b="18962" l="23299" r="12338" t="20881"/>
          <a:stretch/>
        </p:blipFill>
        <p:spPr>
          <a:xfrm>
            <a:off x="5757675" y="4928050"/>
            <a:ext cx="581179" cy="5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9"/>
          <p:cNvSpPr txBox="1"/>
          <p:nvPr/>
        </p:nvSpPr>
        <p:spPr>
          <a:xfrm>
            <a:off x="249250" y="471874"/>
            <a:ext cx="8509500" cy="5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To achieve a Grade 5 in maths, students need to:</a:t>
            </a:r>
            <a:endParaRPr b="1" sz="18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Attend every lesson - teachers have made a lesson by lesson plan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Revise regularly and ensure maths is a priority in their revision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Complete as many past papers as possible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Currently, every Wednesday, students receive: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A GCSE maths past paper with model answers in the back of the paper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A link to a video walkthrough of the paper</a:t>
            </a:r>
            <a:endParaRPr b="1" sz="17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Students should: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Attempt the paper independently in exam conditions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Mark their work using the model solutions and revise using these if appropriate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If there is a question they can’t do, go and watch the video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Whilst watching the video, pause the video after the first step of working out.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Try again to complete the question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Continue watching the video, making notes if still unsure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0"/>
          <p:cNvSpPr txBox="1"/>
          <p:nvPr/>
        </p:nvSpPr>
        <p:spPr>
          <a:xfrm>
            <a:off x="254250" y="1514150"/>
            <a:ext cx="5588400" cy="3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Students have already been provided with: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Edexcel revision flashcards - great for prompting and answering quick questions (use little and often)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4 x past papers - these are the priority over the easter break and it is essential that these are marked by students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A revision workbook (which you received at progress evening)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Today you will receive: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‘Aiming for grade 5’ revision guides with questions and answers for each topic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Spare revision guides and workbooks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21" name="Google Shape;421;p70"/>
          <p:cNvSpPr txBox="1"/>
          <p:nvPr/>
        </p:nvSpPr>
        <p:spPr>
          <a:xfrm>
            <a:off x="249250" y="545325"/>
            <a:ext cx="453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Easter maths revision</a:t>
            </a:r>
            <a:endParaRPr b="1" sz="2200"/>
          </a:p>
        </p:txBody>
      </p:sp>
      <p:pic>
        <p:nvPicPr>
          <p:cNvPr id="422" name="Google Shape;42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2900" y="486625"/>
            <a:ext cx="1424325" cy="201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363" y="308350"/>
            <a:ext cx="1934075" cy="138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2650" y="1884099"/>
            <a:ext cx="1424325" cy="20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70"/>
          <p:cNvPicPr preferRelativeResize="0"/>
          <p:nvPr/>
        </p:nvPicPr>
        <p:blipFill rotWithShape="1">
          <a:blip r:embed="rId6">
            <a:alphaModFix/>
          </a:blip>
          <a:srcRect b="0" l="14716" r="14161" t="0"/>
          <a:stretch/>
        </p:blipFill>
        <p:spPr>
          <a:xfrm>
            <a:off x="5700375" y="4475900"/>
            <a:ext cx="1210050" cy="17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1"/>
          <p:cNvSpPr txBox="1"/>
          <p:nvPr/>
        </p:nvSpPr>
        <p:spPr>
          <a:xfrm>
            <a:off x="314600" y="486625"/>
            <a:ext cx="83478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</a:rPr>
              <a:t>What can parents/carers do to help with maths?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You don’t need to be a maths expert!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Support with a revision timetable and ensure maths is a priority within this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Help provide a quiet space to complete maths past papers and limit distractions (phones, TV etc)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Check homework is completed each week and have a look through your child's past paper to ensure it is marked and corrected where appropriate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Help test your child using flash cards and workbook provided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Prompt students to show their method - students receive marks for their method in maths exams but are often reluctant to show their working out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2"/>
          <p:cNvSpPr txBox="1"/>
          <p:nvPr/>
        </p:nvSpPr>
        <p:spPr>
          <a:xfrm>
            <a:off x="372600" y="1714942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https://www.1stclassmaths.com/</a:t>
            </a:r>
            <a:endParaRPr/>
          </a:p>
        </p:txBody>
      </p:sp>
      <p:pic>
        <p:nvPicPr>
          <p:cNvPr id="436" name="Google Shape;43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250" y="810198"/>
            <a:ext cx="3000000" cy="110276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72"/>
          <p:cNvSpPr txBox="1"/>
          <p:nvPr/>
        </p:nvSpPr>
        <p:spPr>
          <a:xfrm>
            <a:off x="317550" y="503333"/>
            <a:ext cx="453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 u="sng">
                <a:solidFill>
                  <a:schemeClr val="dk1"/>
                </a:solidFill>
              </a:rPr>
              <a:t>Maths revision websites</a:t>
            </a:r>
            <a:endParaRPr b="1" sz="22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1st class maths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438" name="Google Shape;438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400" y="2417800"/>
            <a:ext cx="6998274" cy="42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3"/>
          <p:cNvSpPr txBox="1"/>
          <p:nvPr/>
        </p:nvSpPr>
        <p:spPr>
          <a:xfrm>
            <a:off x="283100" y="408933"/>
            <a:ext cx="6102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</a:rPr>
              <a:t>Maths made easy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https://mmerevise.co.uk/gcse-maths-revision/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44" name="Google Shape;44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1775" y="192700"/>
            <a:ext cx="2133600" cy="4048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Google Shape;445;p73"/>
          <p:cNvGrpSpPr/>
          <p:nvPr/>
        </p:nvGrpSpPr>
        <p:grpSpPr>
          <a:xfrm>
            <a:off x="314575" y="1866520"/>
            <a:ext cx="4495800" cy="2235144"/>
            <a:chOff x="314575" y="1399925"/>
            <a:chExt cx="4495800" cy="1676400"/>
          </a:xfrm>
        </p:grpSpPr>
        <p:pic>
          <p:nvPicPr>
            <p:cNvPr id="446" name="Google Shape;446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4575" y="1399925"/>
              <a:ext cx="4495800" cy="167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73"/>
            <p:cNvSpPr/>
            <p:nvPr/>
          </p:nvSpPr>
          <p:spPr>
            <a:xfrm>
              <a:off x="2398725" y="1470700"/>
              <a:ext cx="865200" cy="432600"/>
            </a:xfrm>
            <a:prstGeom prst="ellipse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3"/>
            <p:cNvSpPr/>
            <p:nvPr/>
          </p:nvSpPr>
          <p:spPr>
            <a:xfrm>
              <a:off x="2818525" y="2643725"/>
              <a:ext cx="865200" cy="432600"/>
            </a:xfrm>
            <a:prstGeom prst="ellipse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9" name="Google Shape;449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950" y="1763333"/>
            <a:ext cx="8673450" cy="33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4"/>
          <p:cNvSpPr txBox="1"/>
          <p:nvPr/>
        </p:nvSpPr>
        <p:spPr>
          <a:xfrm>
            <a:off x="458775" y="115043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https://www.onmaths.com/</a:t>
            </a:r>
            <a:endParaRPr/>
          </a:p>
        </p:txBody>
      </p:sp>
      <p:sp>
        <p:nvSpPr>
          <p:cNvPr id="455" name="Google Shape;455;p74"/>
          <p:cNvSpPr txBox="1"/>
          <p:nvPr/>
        </p:nvSpPr>
        <p:spPr>
          <a:xfrm>
            <a:off x="311975" y="450933"/>
            <a:ext cx="453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1"/>
                </a:solidFill>
              </a:rPr>
              <a:t>On maths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456" name="Google Shape;45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38" y="1877001"/>
            <a:ext cx="8643925" cy="108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31675" cy="30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49437"/>
            <a:ext cx="8839201" cy="425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387"/>
            <a:ext cx="9143999" cy="661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6"/>
          <p:cNvSpPr txBox="1"/>
          <p:nvPr/>
        </p:nvSpPr>
        <p:spPr>
          <a:xfrm>
            <a:off x="388050" y="1415667"/>
            <a:ext cx="8367900" cy="4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Consistency is key. Completing past exam questions </a:t>
            </a:r>
            <a:r>
              <a:rPr lang="en-GB" sz="2400">
                <a:solidFill>
                  <a:schemeClr val="dk1"/>
                </a:solidFill>
              </a:rPr>
              <a:t>regularly</a:t>
            </a:r>
            <a:r>
              <a:rPr lang="en-GB" sz="2400">
                <a:solidFill>
                  <a:schemeClr val="dk1"/>
                </a:solidFill>
              </a:rPr>
              <a:t> and addressing areas of </a:t>
            </a:r>
            <a:r>
              <a:rPr lang="en-GB" sz="2400">
                <a:solidFill>
                  <a:schemeClr val="dk1"/>
                </a:solidFill>
              </a:rPr>
              <a:t>weakness.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You can never do enough past papers - if you’ve done that paper before, there is a benefit to completing it again.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Predicted papers will be printed and given to students in time to revise before each paper.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470" name="Google Shape;470;p76"/>
          <p:cNvSpPr txBox="1"/>
          <p:nvPr/>
        </p:nvSpPr>
        <p:spPr>
          <a:xfrm>
            <a:off x="388050" y="498450"/>
            <a:ext cx="5499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GB" sz="2100" u="sng">
                <a:solidFill>
                  <a:schemeClr val="dk1"/>
                </a:solidFill>
              </a:rPr>
              <a:t>Pathway to grade 5 in maths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0"/>
          <p:cNvSpPr txBox="1"/>
          <p:nvPr>
            <p:ph type="title"/>
          </p:nvPr>
        </p:nvSpPr>
        <p:spPr>
          <a:xfrm>
            <a:off x="311700" y="593367"/>
            <a:ext cx="8520600" cy="50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It’s Thursday 20th August 2026. You are getting your GCSE results. Imagine you are not happy with your grades. 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What would you say to yourself if you could travel back to today, Tuesday 3rd March? </a:t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here to support you! </a:t>
            </a:r>
            <a:endParaRPr/>
          </a:p>
        </p:txBody>
      </p:sp>
      <p:sp>
        <p:nvSpPr>
          <p:cNvPr id="242" name="Google Shape;242;p5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We all believe in every single one of you can achieve the grade they deserve in English and Maths 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/>
              <a:t>We will always have the highest standards and respect of you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/>
              <a:t>25 lessons a week- 9 of which are English and Maths </a:t>
            </a:r>
            <a:r>
              <a:rPr b="1" lang="en-GB" sz="2500"/>
              <a:t>36% of your lessons</a:t>
            </a:r>
            <a:r>
              <a:rPr lang="en-GB" sz="2500"/>
              <a:t> 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/>
              <a:t>Interventions after school 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500"/>
              <a:t>Tutor time Maths and English focus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2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you need to completely change? </a:t>
            </a:r>
            <a:endParaRPr/>
          </a:p>
        </p:txBody>
      </p:sp>
      <p:sp>
        <p:nvSpPr>
          <p:cNvPr id="248" name="Google Shape;248;p5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No! 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/>
              <a:t>You need to take </a:t>
            </a:r>
            <a:r>
              <a:rPr lang="en-GB" sz="2900"/>
              <a:t>positive</a:t>
            </a:r>
            <a:r>
              <a:rPr lang="en-GB" sz="2900"/>
              <a:t> steps , with consistency 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/>
              <a:t>Attendance 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/>
              <a:t>Behaviour 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/>
              <a:t>Effort outside of the classroom 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249" name="Google Shape;24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963" y="3142667"/>
            <a:ext cx="351472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25" y="890950"/>
            <a:ext cx="8902950" cy="54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3"/>
          <p:cNvSpPr txBox="1"/>
          <p:nvPr/>
        </p:nvSpPr>
        <p:spPr>
          <a:xfrm>
            <a:off x="250475" y="83500"/>
            <a:ext cx="87729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53"/>
          <p:cNvSpPr txBox="1"/>
          <p:nvPr>
            <p:ph type="title"/>
          </p:nvPr>
        </p:nvSpPr>
        <p:spPr>
          <a:xfrm>
            <a:off x="249250" y="82142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Last year, students with over 90% attendance, 56% got 5+ in English and Maths. Below 90% was 19%.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the Right Environment</a:t>
            </a:r>
            <a:endParaRPr/>
          </a:p>
        </p:txBody>
      </p:sp>
      <p:sp>
        <p:nvSpPr>
          <p:cNvPr id="264" name="Google Shape;264;p5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Create a quiet, consistent place to study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Remove distractions (phones, TV, gaming devices)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Encourage a regular routine (same time each day)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Ensure good sleep, nutrition, and downtime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Keep evenings calm and predictable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Building Effective Study Habits</a:t>
            </a:r>
            <a:endParaRPr/>
          </a:p>
        </p:txBody>
      </p:sp>
      <p:sp>
        <p:nvSpPr>
          <p:cNvPr id="271" name="Google Shape;271;p5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Short, focused sessions (20–40 minutes)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Use a timer and regular breaks that parent/carer decides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Encourage active revision (practice questions, flashcards)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Focus on key skills in Maths and English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Use trusted resources (e.g. BBC Bitesize, past papers) Use DPR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Supporting Confidence &amp; Motivation</a:t>
            </a:r>
            <a:endParaRPr/>
          </a:p>
        </p:txBody>
      </p:sp>
      <p:sp>
        <p:nvSpPr>
          <p:cNvPr id="278" name="Google Shape;278;p5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Praise effort, not just results</a:t>
            </a:r>
            <a:endParaRPr sz="3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300"/>
              <a:t>Celebrate small improvements</a:t>
            </a:r>
            <a:endParaRPr sz="3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300"/>
              <a:t>Avoid adding pressure or comparisons</a:t>
            </a:r>
            <a:endParaRPr sz="3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300"/>
              <a:t>Keep communication positive and calm</a:t>
            </a:r>
            <a:endParaRPr sz="3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