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embeddedFontLst>
    <p:embeddedFont>
      <p:font typeface="PT Sans Narrow"/>
      <p:regular r:id="rId34"/>
      <p:bold r:id="rId35"/>
    </p:embeddedFont>
    <p:embeddedFont>
      <p:font typeface="Oswald"/>
      <p:regular r:id="rId36"/>
      <p:bold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171">
          <p15:clr>
            <a:srgbClr val="000000"/>
          </p15:clr>
        </p15:guide>
        <p15:guide id="2" orient="horz" pos="148">
          <p15:clr>
            <a:srgbClr val="000000"/>
          </p15:clr>
        </p15:guide>
        <p15:guide id="3" pos="5602">
          <p15:clr>
            <a:srgbClr val="000000"/>
          </p15:clr>
        </p15:guide>
        <p15:guide id="4" pos="157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72E0EA-997B-4099-B8D3-538F60719DA7}">
  <a:tblStyle styleId="{B372E0EA-997B-4099-B8D3-538F60719D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71" orient="horz"/>
        <p:guide pos="148" orient="horz"/>
        <p:guide pos="5602"/>
        <p:guide pos="15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4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6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9.xml"/><Relationship Id="rId37" Type="http://schemas.openxmlformats.org/officeDocument/2006/relationships/font" Target="fonts/Oswald-bold.fntdata"/><Relationship Id="rId14" Type="http://schemas.openxmlformats.org/officeDocument/2006/relationships/slide" Target="slides/slide8.xml"/><Relationship Id="rId36" Type="http://schemas.openxmlformats.org/officeDocument/2006/relationships/font" Target="fonts/Oswald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-bold.fntdata"/><Relationship Id="rId16" Type="http://schemas.openxmlformats.org/officeDocument/2006/relationships/slide" Target="slides/slide10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0be003e3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b0be003e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b0be003e3a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b20998ed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b20998e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bb20998ede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b20998ede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b20998ed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bb20998ede_0_9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dc7479ddd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dc7479dd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9dc7479ddd_0_7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e60bce18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e60bce1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9e60bce184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ac2c86044_0_3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bac2c86044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bac2c86044_0_30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e60bce184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9e60bce18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9e60bce184_0_7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e60bce184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e60bce18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9e60bce184_0_8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b20998ede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bb20998ed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bb20998ede_0_1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9b8f65eb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39b8f65e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39b8f65ebb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9c3530df1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9c3530d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39c3530df1_0_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c9178a3ee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c9178a3e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33c9178a3ee_1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9b8f65ebb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9b8f65eb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39b8f65ebb_0_12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a3b410d1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3a3b410d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3a3b410d1f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9b8f65ebb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9b8f65eb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39b8f65ebb_0_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9b8f65ebb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39b8f65eb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39b8f65ebb_0_18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bdc6dad7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bdc6dad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3bdc6dad78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bdc6dad78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33bdc6dad7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75" name="Google Shape;275;g33bdc6dad78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bdc6dad78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33bdc6dad7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82" name="Google Shape;282;g33bdc6dad78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bac2c86044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2bac2c8604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89" name="Google Shape;289;g2bac2c86044_0_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b7f83168d_0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b7f83168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10b7f83168d_0_7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ac2c8604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ac2c860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bac2c86044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dc7479dd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dc7479d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9dc7479ddd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b7f83168d_0_1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b7f83168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10b7f83168d_0_17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dc7479ddd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dc7479dd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9dc7479ddd_0_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e60bce184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e60bce18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9e60bce184_0_23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0be003d43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0be003d4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b0be003d43_0_1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71475" y="2740000"/>
            <a:ext cx="7224300" cy="3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771475" y="226685"/>
            <a:ext cx="7136700" cy="136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0C56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663641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0C56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897950"/>
            <a:ext cx="8520600" cy="4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6"/>
            <a:ext cx="8520599" cy="9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688233"/>
            <a:ext cx="3999899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832400" y="1688233"/>
            <a:ext cx="3999899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593366"/>
            <a:ext cx="8520599" cy="9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6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90250" y="701800"/>
            <a:ext cx="5613599" cy="545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8"/>
          <p:cNvSpPr txBox="1"/>
          <p:nvPr>
            <p:ph type="title"/>
          </p:nvPr>
        </p:nvSpPr>
        <p:spPr>
          <a:xfrm>
            <a:off x="265500" y="1386233"/>
            <a:ext cx="4045199" cy="2234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9pPr>
          </a:lstStyle>
          <a:p/>
        </p:txBody>
      </p:sp>
      <p:sp>
        <p:nvSpPr>
          <p:cNvPr id="39" name="Google Shape;39;p8"/>
          <p:cNvSpPr txBox="1"/>
          <p:nvPr>
            <p:ph idx="1" type="subTitle"/>
          </p:nvPr>
        </p:nvSpPr>
        <p:spPr>
          <a:xfrm>
            <a:off x="265500" y="3635833"/>
            <a:ext cx="4045199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11700" y="5640966"/>
            <a:ext cx="5998800" cy="798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T Sans Narrow"/>
              <a:buNone/>
              <a:defRPr b="0" i="0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-75" y="6727600"/>
            <a:ext cx="9144000" cy="130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311700" y="1739800"/>
            <a:ext cx="8520599" cy="20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Arial"/>
              <a:buNone/>
              <a:defRPr b="0" i="0" sz="1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3994200"/>
            <a:ext cx="8520599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HHS_Dark Blue.jpg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26400" y="0"/>
            <a:ext cx="866775" cy="153522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andrew.matthews@heartlands.haringey.sch.u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807425" y="537900"/>
            <a:ext cx="7382400" cy="4170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0000">
                <a:latin typeface="Oswald"/>
                <a:ea typeface="Oswald"/>
                <a:cs typeface="Oswald"/>
                <a:sym typeface="Oswald"/>
              </a:rPr>
              <a:t>WELCOME </a:t>
            </a:r>
            <a:endParaRPr b="0" sz="10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700">
                <a:latin typeface="Oswald"/>
                <a:ea typeface="Oswald"/>
                <a:cs typeface="Oswald"/>
                <a:sym typeface="Oswald"/>
              </a:rPr>
              <a:t>Mrs Roberts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0" y="-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Option Form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73425" y="489075"/>
            <a:ext cx="8520600" cy="4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Your option form will be sent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to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you </a:t>
            </a: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via email tomorrow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Before you complete this form, it is very important that you are </a:t>
            </a: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logged into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 your HHS email address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and  make sure that  your browser is also logged into your  HHS google account.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It important that you have</a:t>
            </a: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 discussed your option choices with your parents/carers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You will only be allowed to </a:t>
            </a: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submit this option form once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, so please take care in filling the form accurately. Once you have submitted the form you will be unable to change your option choices.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The deadline to submit this form is</a:t>
            </a: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 25th March 2025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To complete the form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follow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the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below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steps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AutoNum type="arabicParenR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Once you have filled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in your personal details you will then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select your choices.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AutoNum type="arabicParenR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You have to first choose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1 of the below subjects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History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/Geography/French /Spanish / Computing 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9225" y="3877374"/>
            <a:ext cx="2133850" cy="28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0" y="-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Option Form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73425" y="489075"/>
            <a:ext cx="8520600" cy="4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AutoNum type="arabicParenR" startAt="3"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You will then be allocated   2 subjects from list below. 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Art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Business Studies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Computing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Drama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Engineering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Food Technology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French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Geography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History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Music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Product Design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Physical 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Photography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Religious Studies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Sports studies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Sociology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 Spanish</a:t>
            </a:r>
            <a:endParaRPr b="1"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AutoNum type="arabicParenR" startAt="3"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We try to meet as many first choices as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 possible but this is subject to student 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numbers and timetabling constraints. 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You need select your 1st</a:t>
            </a: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, 2nd , 3rd, 4th , 5th 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&amp; 6th preferences in the correct drop 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down menu. 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751" y="1408901"/>
            <a:ext cx="4653250" cy="5449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663641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Common Mistakes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311700" y="2071450"/>
            <a:ext cx="8547300" cy="4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Selecting subjects on the basis of what your friends 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have chosen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Missing the deadline – you run the risk of being assigned 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to subjects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Not involving your parents/carers in your decision making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Not looking ahead to the future, only thinking short term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Filling the form in wrong. Read the instructions carefully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500" y="2126098"/>
            <a:ext cx="866775" cy="247030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>
            <p:ph type="title"/>
          </p:nvPr>
        </p:nvSpPr>
        <p:spPr>
          <a:xfrm>
            <a:off x="0" y="-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views of former HHS students on </a:t>
            </a:r>
            <a:r>
              <a:rPr lang="en-GB"/>
              <a:t>choosing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/>
              <a:t>their</a:t>
            </a:r>
            <a:r>
              <a:rPr lang="en-GB"/>
              <a:t> GCSE subjects.</a:t>
            </a:r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59150" y="1032350"/>
            <a:ext cx="417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u="sng">
                <a:latin typeface="Calibri"/>
                <a:ea typeface="Calibri"/>
                <a:cs typeface="Calibri"/>
                <a:sym typeface="Calibri"/>
              </a:rPr>
              <a:t>Do choose a subject because…</a:t>
            </a:r>
            <a:endParaRPr/>
          </a:p>
        </p:txBody>
      </p:sp>
      <p:sp>
        <p:nvSpPr>
          <p:cNvPr id="153" name="Google Shape;153;p24"/>
          <p:cNvSpPr/>
          <p:nvPr/>
        </p:nvSpPr>
        <p:spPr>
          <a:xfrm>
            <a:off x="911625" y="1760625"/>
            <a:ext cx="2548500" cy="943200"/>
          </a:xfrm>
          <a:prstGeom prst="wedgeRoundRectCallout">
            <a:avLst>
              <a:gd fmla="val -59756" name="adj1"/>
              <a:gd fmla="val 15954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It fits your interests &amp; abilities</a:t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1768450" y="2957400"/>
            <a:ext cx="2548500" cy="943200"/>
          </a:xfrm>
          <a:prstGeom prst="wedgeRoundRectCallout">
            <a:avLst>
              <a:gd fmla="val 78571" name="adj1"/>
              <a:gd fmla="val -9445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 are good at it and think you will enjoy it.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38" y="4581525"/>
            <a:ext cx="80962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4538" y="4596400"/>
            <a:ext cx="904875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/>
          <p:nvPr/>
        </p:nvSpPr>
        <p:spPr>
          <a:xfrm>
            <a:off x="1423600" y="5271550"/>
            <a:ext cx="2548500" cy="1026900"/>
          </a:xfrm>
          <a:prstGeom prst="wedgeRoundRectCallout">
            <a:avLst>
              <a:gd fmla="val -69682" name="adj1"/>
              <a:gd fmla="val -7950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 think you might want to continue studying it after Year 11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6344675" y="5423950"/>
            <a:ext cx="2548500" cy="1026900"/>
          </a:xfrm>
          <a:prstGeom prst="wedgeRoundRectCallout">
            <a:avLst>
              <a:gd fmla="val -69682" name="adj1"/>
              <a:gd fmla="val -7950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It links to a career you are interested in.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5836750" y="1976525"/>
            <a:ext cx="2968800" cy="1670400"/>
          </a:xfrm>
          <a:prstGeom prst="wedgeRoundRectCallout">
            <a:avLst>
              <a:gd fmla="val -60740" name="adj1"/>
              <a:gd fmla="val -29406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It will help you meet the entry requirements for  post-16.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976525"/>
            <a:ext cx="809625" cy="2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613" y="2115950"/>
            <a:ext cx="809625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>
            <p:ph type="title"/>
          </p:nvPr>
        </p:nvSpPr>
        <p:spPr>
          <a:xfrm>
            <a:off x="0" y="-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views of former HHS students on choosing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their GCSE subjects.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38" y="2315650"/>
            <a:ext cx="866775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59150" y="1032350"/>
            <a:ext cx="561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not  choose a subject because…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911625" y="1760625"/>
            <a:ext cx="2548500" cy="943200"/>
          </a:xfrm>
          <a:prstGeom prst="wedgeRoundRectCallout">
            <a:avLst>
              <a:gd fmla="val -52032" name="adj1"/>
              <a:gd fmla="val 6537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Your friends have chosen it</a:t>
            </a: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1768450" y="2957400"/>
            <a:ext cx="2548500" cy="1082700"/>
          </a:xfrm>
          <a:prstGeom prst="wedgeRoundRectCallout">
            <a:avLst>
              <a:gd fmla="val 78571" name="adj1"/>
              <a:gd fmla="val -9445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One of 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 friends 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thinks it will be a good idea for you to do it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1423600" y="5271550"/>
            <a:ext cx="2548500" cy="1026900"/>
          </a:xfrm>
          <a:prstGeom prst="wedgeRoundRectCallout">
            <a:avLst>
              <a:gd fmla="val -69682" name="adj1"/>
              <a:gd fmla="val -7950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 think it’s a good course for a boy/girl to do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6344675" y="5423950"/>
            <a:ext cx="2548500" cy="1026900"/>
          </a:xfrm>
          <a:prstGeom prst="wedgeRoundRectCallout">
            <a:avLst>
              <a:gd fmla="val -69682" name="adj1"/>
              <a:gd fmla="val -7950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 like the teacher you have now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5836750" y="1976525"/>
            <a:ext cx="2968800" cy="1670400"/>
          </a:xfrm>
          <a:prstGeom prst="wedgeRoundRectCallout">
            <a:avLst>
              <a:gd fmla="val -60740" name="adj1"/>
              <a:gd fmla="val -29406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 don’t have time to research your options properly or to get any information and advice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50" y="4596402"/>
            <a:ext cx="809625" cy="230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7425" y="4453850"/>
            <a:ext cx="738026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75875" y="78766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FAQ 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137700" y="721000"/>
            <a:ext cx="88686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Where can I get the option form?</a:t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The option form will be sent via email after the options evening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on 6th March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What happens if we accidently submit the wrong option choices?</a:t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Please email me </a:t>
            </a:r>
            <a:r>
              <a:rPr lang="en-GB" sz="1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andrew.matthews@heartlands.haringey.sch.uk</a:t>
            </a:r>
            <a:r>
              <a:rPr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with the correct choices.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Will I get all of my choices?</a:t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We do our best to allocate students their 1st - 3rd choices but please be aware that some subjects have a maximum number of students due to the workspace (for eg only 20 students can study Food Technology) or due to staffing.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Do I get my option choices if I submit my form in early?</a:t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No , all of the option forms will be collated on 25th March.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If you however submit your form after 25th March you may not get your option choices.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75875" y="78766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FAQ 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61500" y="-176725"/>
            <a:ext cx="88686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Can my child change their subject in Year 10?</a:t>
            </a:r>
            <a:endParaRPr sz="2400">
              <a:solidFill>
                <a:srgbClr val="0C566F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Changing subjects can be very disruptive for students and teachers. </a:t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do allow students to move before the end of September. After this point , it will be up to the Heads of Subject as a number of subjects complete part of the GCSE in year 10.</a:t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Can I do a fourth option?</a:t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Unfortunately they cannot do a 4th option, as there is no time within the timetable and we feel that GCSEs are very demanding. There is an option to do a community language.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75875" y="78766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Community Languages</a:t>
            </a:r>
            <a:r>
              <a:rPr b="0" lang="en-GB">
                <a:latin typeface="Oswald"/>
                <a:ea typeface="Oswald"/>
                <a:cs typeface="Oswald"/>
                <a:sym typeface="Oswald"/>
              </a:rPr>
              <a:t> 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137700" y="721000"/>
            <a:ext cx="88686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Finishing Year 11 with an additional GCSE in a language may help students secure a place in a college/6th form of their choice, as well as generate more job opportunities in the future. 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can take a Community language GCSE in the 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following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ing languages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Arabic ,  Bengali, Biblical Hebrew,   Chinese,  Greek, French, German, Gujarati, Italian,  Japanese, Latin, Panjabi, Persian, Polish, Portuguese, Russian ,  Spanish, Turkish or Urdu.</a:t>
            </a:r>
            <a:endParaRPr b="1"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5048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have  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received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a letter in the last  couple of weeks with more 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tudents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will have to sit a preliminary writing exam in order to identify if they are capable of taking the GCSE exam.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1634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6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ctrTitle"/>
          </p:nvPr>
        </p:nvSpPr>
        <p:spPr>
          <a:xfrm>
            <a:off x="103600" y="234957"/>
            <a:ext cx="7136700" cy="391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English Language </a:t>
            </a: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38" y="3704150"/>
            <a:ext cx="4190981" cy="30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3725" y="1934152"/>
            <a:ext cx="4190976" cy="496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5475" y="2717850"/>
            <a:ext cx="1049076" cy="14837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5925" y="4310100"/>
            <a:ext cx="1330575" cy="188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189950" y="626450"/>
            <a:ext cx="7706100" cy="122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Key differences between KS3 and GCSE:</a:t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When studying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GCSE English, the course is divided into two GCSE grades - English Language and English Literature.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Students will have four lessons a week, each half term they will alternate between Language and Literature.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Calibri"/>
              <a:buChar char="●"/>
            </a:pPr>
            <a:r>
              <a:rPr lang="en-GB" sz="1200">
                <a:solidFill>
                  <a:srgbClr val="11111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They should be able to demonstrate a confident control of Standard English and they should be able to write grammatically correct sentences, deploy figurative language and analyse texts.</a:t>
            </a:r>
            <a:endParaRPr sz="12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189950" y="1934150"/>
            <a:ext cx="4279500" cy="17700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Importance of GCSE English Language:</a:t>
            </a:r>
            <a:endParaRPr sz="1200">
              <a:solidFill>
                <a:srgbClr val="040C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Char char="-"/>
            </a:pPr>
            <a:r>
              <a:rPr lang="en-GB" sz="1200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1200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nsures students can read fluently and write effectively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Char char="-"/>
            </a:pPr>
            <a:r>
              <a:rPr lang="en-GB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 qualification that is held in high regard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Char char="-"/>
            </a:pPr>
            <a:r>
              <a:rPr lang="en-GB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Foundation for further education: students who want to study English at A-level or other written academic subjects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Char char="-"/>
            </a:pPr>
            <a:r>
              <a:rPr lang="en-GB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Students must achieve a grade 4 at GCSE to avoid having to retake the exam when they leave Heartlands 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ctrTitle"/>
          </p:nvPr>
        </p:nvSpPr>
        <p:spPr>
          <a:xfrm>
            <a:off x="103600" y="234957"/>
            <a:ext cx="7136700" cy="391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English Literature</a:t>
            </a:r>
            <a:endParaRPr/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963" y="0"/>
            <a:ext cx="4409725" cy="33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725" y="3300650"/>
            <a:ext cx="4378200" cy="276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00" y="626448"/>
            <a:ext cx="2138225" cy="302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6">
            <a:alphaModFix/>
          </a:blip>
          <a:srcRect b="0" l="12172" r="0" t="0"/>
          <a:stretch/>
        </p:blipFill>
        <p:spPr>
          <a:xfrm>
            <a:off x="7453350" y="1733075"/>
            <a:ext cx="1626425" cy="18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675" y="3584975"/>
            <a:ext cx="2711325" cy="20172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/>
        </p:nvSpPr>
        <p:spPr>
          <a:xfrm>
            <a:off x="134550" y="6163375"/>
            <a:ext cx="8874900" cy="5487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1100">
                <a:solidFill>
                  <a:srgbClr val="222222"/>
                </a:solidFill>
                <a:highlight>
                  <a:srgbClr val="FFFFFF"/>
                </a:highlight>
              </a:rPr>
              <a:t>How parents can support their child in preparing for GCSEs? </a:t>
            </a:r>
            <a:r>
              <a:rPr lang="en-GB" sz="1100">
                <a:solidFill>
                  <a:srgbClr val="222222"/>
                </a:solidFill>
                <a:highlight>
                  <a:srgbClr val="FFFFFF"/>
                </a:highlight>
              </a:rPr>
              <a:t>Continue supporting students with reading at home. This will ensure their reading age is at the required level to access the KS4 texts. Educake - KS4 </a:t>
            </a:r>
            <a:r>
              <a:rPr lang="en-GB" sz="1100">
                <a:solidFill>
                  <a:srgbClr val="222222"/>
                </a:solidFill>
                <a:highlight>
                  <a:srgbClr val="FFFFFF"/>
                </a:highlight>
              </a:rPr>
              <a:t>Home Learning</a:t>
            </a:r>
            <a:r>
              <a:rPr lang="en-GB" sz="1100">
                <a:solidFill>
                  <a:srgbClr val="222222"/>
                </a:solidFill>
                <a:highlight>
                  <a:srgbClr val="FFFFFF"/>
                </a:highlight>
              </a:rPr>
              <a:t> quizzing tool.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22" name="Google Shape;22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3339" y="3738852"/>
            <a:ext cx="1525852" cy="21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11134" t="0"/>
          <a:stretch/>
        </p:blipFill>
        <p:spPr>
          <a:xfrm>
            <a:off x="5170075" y="3872300"/>
            <a:ext cx="3099300" cy="2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type="title"/>
          </p:nvPr>
        </p:nvSpPr>
        <p:spPr>
          <a:xfrm>
            <a:off x="0" y="590316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700">
                <a:latin typeface="Oswald"/>
                <a:ea typeface="Oswald"/>
                <a:cs typeface="Oswald"/>
                <a:sym typeface="Oswald"/>
              </a:rPr>
              <a:t>Introduction to the </a:t>
            </a:r>
            <a:endParaRPr b="0" sz="3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700">
                <a:latin typeface="Oswald"/>
                <a:ea typeface="Oswald"/>
                <a:cs typeface="Oswald"/>
                <a:sym typeface="Oswald"/>
              </a:rPr>
              <a:t>GCSE Options Process</a:t>
            </a:r>
            <a:endParaRPr b="0" sz="3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89175" y="1533525"/>
            <a:ext cx="748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The Future &amp; Support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Option Process &amp; the Journeys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Key Dates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Completing the option form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Common Mistakes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FAQ’s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Community Languages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English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Maths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Science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Citizenship</a:t>
            </a: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This Evening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ctrTitle"/>
          </p:nvPr>
        </p:nvSpPr>
        <p:spPr>
          <a:xfrm>
            <a:off x="249250" y="234957"/>
            <a:ext cx="7136700" cy="391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</a:t>
            </a:r>
            <a:endParaRPr/>
          </a:p>
        </p:txBody>
      </p:sp>
      <p:sp>
        <p:nvSpPr>
          <p:cNvPr id="229" name="Google Shape;229;p31"/>
          <p:cNvSpPr txBox="1"/>
          <p:nvPr/>
        </p:nvSpPr>
        <p:spPr>
          <a:xfrm>
            <a:off x="181900" y="672350"/>
            <a:ext cx="7902900" cy="28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KS3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maths focuses on building a solid foundation in basic mathematics and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preparing for GCSE maths by covering key topics. Students start the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GCSE specification in year 10 which delves deeper into more advanced topics.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Number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Algebra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Ratio and Proportion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Geometry and Measure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Probability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Statistics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5127775" y="3369800"/>
            <a:ext cx="3872400" cy="32097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Exam Board EDEXCEL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Higher tier - sets 1 and 2 (students can achieve grades 1-9)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Foundation tier - sets 3, 4 and 5 (students can achieve grades 1-5)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 papers - all 1 hour 30 minutes and out of 80 marks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All 3 papers are added together to give a total mark out of 240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249250" y="3690950"/>
            <a:ext cx="4526400" cy="25674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Importance of GCSE Maths: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600"/>
              <a:buChar char="-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Develops problem-solving and analytical skills valuable in everyday life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-"/>
            </a:pP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Foundation for further education -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qualification that is held in high regard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-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Students must achieve a grade 4 at GCSE to avoid having to retake the exam when they leave Heartlands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3240650" y="2026863"/>
            <a:ext cx="5591400" cy="9975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From year 10 students will have 1 hour of maths or statistics every day - per week this equates to 4 hours of maths and 1 hour of statistics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ctrTitle"/>
          </p:nvPr>
        </p:nvSpPr>
        <p:spPr>
          <a:xfrm>
            <a:off x="292350" y="318857"/>
            <a:ext cx="7136700" cy="391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Statistics</a:t>
            </a:r>
            <a:endParaRPr/>
          </a:p>
        </p:txBody>
      </p:sp>
      <p:sp>
        <p:nvSpPr>
          <p:cNvPr id="239" name="Google Shape;239;p32"/>
          <p:cNvSpPr txBox="1"/>
          <p:nvPr/>
        </p:nvSpPr>
        <p:spPr>
          <a:xfrm>
            <a:off x="131025" y="825700"/>
            <a:ext cx="7974900" cy="59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can you support your child in preparing for maths and statistics</a:t>
            </a:r>
            <a:endParaRPr sz="16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Calibri"/>
              <a:buChar char="-"/>
            </a:pP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Sparx Maths - weekly home learning and use of independent learning section </a:t>
            </a:r>
            <a:endParaRPr sz="1600">
              <a:solidFill>
                <a:srgbClr val="11111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Calibri"/>
              <a:buChar char="-"/>
            </a:pP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MathsGenie - excellent revision website with questions from past papers for more exam focused revision</a:t>
            </a:r>
            <a:endParaRPr sz="160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204850" y="3656200"/>
            <a:ext cx="5948100" cy="12540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Exam Board EDEXCEL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papers - both 1 hour and 30 minutes and out of 80 marks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Both papers are added together to give a total mark out of 160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204850" y="899100"/>
            <a:ext cx="79749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Statistics units blended into KS3 maths scheme of work. Statistics is then considered a separate subject in years 10 and 11 (1 lesson per week)</a:t>
            </a:r>
            <a:endParaRPr sz="16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Contains a vast range of crossover topics - majority of these are taught during statistics lessons</a:t>
            </a:r>
            <a:endParaRPr/>
          </a:p>
        </p:txBody>
      </p:sp>
      <p:sp>
        <p:nvSpPr>
          <p:cNvPr id="242" name="Google Shape;242;p32"/>
          <p:cNvSpPr txBox="1"/>
          <p:nvPr/>
        </p:nvSpPr>
        <p:spPr>
          <a:xfrm>
            <a:off x="204850" y="2213450"/>
            <a:ext cx="71367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Students in </a:t>
            </a:r>
            <a:r>
              <a:rPr b="1"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set 1 and set 2</a:t>
            </a: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will sit </a:t>
            </a: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tier </a:t>
            </a:r>
            <a:endParaRPr sz="16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Students in </a:t>
            </a:r>
            <a:r>
              <a:rPr b="1"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set 3 and 4</a:t>
            </a: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will sit the </a:t>
            </a:r>
            <a:r>
              <a:rPr b="1"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foundation</a:t>
            </a: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tier</a:t>
            </a:r>
            <a:endParaRPr sz="16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Students in set 5 do not sit statistics - they have an extra maths lesson per week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ctrTitle"/>
          </p:nvPr>
        </p:nvSpPr>
        <p:spPr>
          <a:xfrm>
            <a:off x="103600" y="234957"/>
            <a:ext cx="7136700" cy="391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Science</a:t>
            </a:r>
            <a:endParaRPr/>
          </a:p>
        </p:txBody>
      </p:sp>
      <p:sp>
        <p:nvSpPr>
          <p:cNvPr id="249" name="Google Shape;249;p33"/>
          <p:cNvSpPr txBox="1"/>
          <p:nvPr/>
        </p:nvSpPr>
        <p:spPr>
          <a:xfrm>
            <a:off x="171600" y="626450"/>
            <a:ext cx="7136700" cy="1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KS4 Science covers the core topics in Biology, Chemistry and Physics.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Two classes study Separate Sciences (3 GCSEs).  They are three separate GCSEs.  These students are chosen by the school based upon their attainment.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Most students study Combined Science (2 GCSEs); Higher Tier - grade 9-9 to 4-3 or Foundation tier - grade 5-5 to 1-1.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171600" y="3506050"/>
            <a:ext cx="6167700" cy="28998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OCR Gateway A Science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100% exams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Separate</a:t>
            </a: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Sciences - Biology (J247), Chemistry (J248), Physics (J249)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 exams per subject (6 in total).  1 hour 45 minutes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Combined Science - J250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6 exams (2 for each subject). 1 hour 10 minutes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171600" y="2498150"/>
            <a:ext cx="6598500" cy="7143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From year 10 students will have 5 one hour lessons a week including one double lesson for extended practical work and exam skills practice.</a:t>
            </a:r>
            <a:endParaRPr/>
          </a:p>
        </p:txBody>
      </p:sp>
      <p:pic>
        <p:nvPicPr>
          <p:cNvPr id="252" name="Google Shape;2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850" y="3429850"/>
            <a:ext cx="1839775" cy="4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3"/>
          <p:cNvSpPr txBox="1"/>
          <p:nvPr/>
        </p:nvSpPr>
        <p:spPr>
          <a:xfrm>
            <a:off x="6680900" y="3886100"/>
            <a:ext cx="2292600" cy="24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Tassomai home learning is a smart app that helps </a:t>
            </a:r>
            <a:r>
              <a:rPr lang="en-GB"/>
              <a:t>students learn the key scientific knowledge (40% of the exams) and practice multiple choice questions.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ctrTitle"/>
          </p:nvPr>
        </p:nvSpPr>
        <p:spPr>
          <a:xfrm>
            <a:off x="103600" y="234957"/>
            <a:ext cx="7136700" cy="391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Citizenship</a:t>
            </a:r>
            <a:endParaRPr/>
          </a:p>
        </p:txBody>
      </p:sp>
      <p:sp>
        <p:nvSpPr>
          <p:cNvPr id="260" name="Google Shape;260;p34"/>
          <p:cNvSpPr txBox="1"/>
          <p:nvPr/>
        </p:nvSpPr>
        <p:spPr>
          <a:xfrm>
            <a:off x="181900" y="672350"/>
            <a:ext cx="77970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Citizenship Studies focuses on giving students an overview of law, politics and activism. Students learn key concepts and themes in KS3 and develop them in more depth  at GCSE.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Key topics </a:t>
            </a:r>
            <a:r>
              <a:rPr b="1" i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include</a:t>
            </a:r>
            <a:r>
              <a:rPr b="1" i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Life in Modern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Britain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UK's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role in International Organisations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Criminal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Justice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System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Law in the UK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Human rights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Activism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AutoNum type="arabicPeriod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Politics in the UK - How Parliament works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5169725" y="4159200"/>
            <a:ext cx="3723600" cy="18204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Exam Board AQA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papers - both 1 hour 45 minutes and 80 marks.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Both papers are added together to give a total of 160 marks.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4"/>
          <p:cNvSpPr txBox="1"/>
          <p:nvPr/>
        </p:nvSpPr>
        <p:spPr>
          <a:xfrm>
            <a:off x="181900" y="4159200"/>
            <a:ext cx="4814400" cy="25674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Importance of GCSE Citizenship: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-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Equips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with the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to be informed global citizens.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-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Develops critical thinking and evaluative skills.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-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Ensures students understand their rights and responsibilities in modern society.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-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Develops 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essential</a:t>
            </a: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written skills due to being an essay subject.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5190275" y="2466600"/>
            <a:ext cx="3682500" cy="12807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Students </a:t>
            </a: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3 hours of GCSE Citizenship a </a:t>
            </a: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fortnight</a:t>
            </a: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Citizenship was introduced at KS3 last year. Current Y9 </a:t>
            </a: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started </a:t>
            </a: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Citizenship</a:t>
            </a:r>
            <a:r>
              <a:rPr lang="en-GB" sz="1600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in Y8.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>
            <p:ph idx="1" type="subTitle"/>
          </p:nvPr>
        </p:nvSpPr>
        <p:spPr>
          <a:xfrm>
            <a:off x="771475" y="2740000"/>
            <a:ext cx="7224300" cy="3413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5"/>
          <p:cNvSpPr txBox="1"/>
          <p:nvPr>
            <p:ph type="ctrTitle"/>
          </p:nvPr>
        </p:nvSpPr>
        <p:spPr>
          <a:xfrm>
            <a:off x="771475" y="226685"/>
            <a:ext cx="7136700" cy="136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0" cy="5404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/>
        </p:nvSpPr>
        <p:spPr>
          <a:xfrm>
            <a:off x="249250" y="141150"/>
            <a:ext cx="8211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0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What to ask the head of departments tonight?</a:t>
            </a:r>
            <a:endParaRPr sz="30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6"/>
          <p:cNvSpPr txBox="1"/>
          <p:nvPr/>
        </p:nvSpPr>
        <p:spPr>
          <a:xfrm>
            <a:off x="138275" y="1761175"/>
            <a:ext cx="9216900" cy="4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What content and topics do you teach?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Is your subject 100% exam?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If there is controlled assessment, what do they need to do?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What career opportunities would your subject provide?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How will your course develop my skills and knowledge?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What extracurricular activities are there? ie trips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Could I have a look at a students book or  revision guide?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/>
        </p:nvSpPr>
        <p:spPr>
          <a:xfrm>
            <a:off x="137250" y="451950"/>
            <a:ext cx="5256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0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Subject Map</a:t>
            </a:r>
            <a:endParaRPr sz="30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5" name="Google Shape;285;p37"/>
          <p:cNvGraphicFramePr/>
          <p:nvPr/>
        </p:nvGraphicFramePr>
        <p:xfrm>
          <a:off x="76675" y="170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{B372E0EA-997B-4099-B8D3-538F60719DA7}</a:tableStyleId>
              </a:tblPr>
              <a:tblGrid>
                <a:gridCol w="2506050"/>
                <a:gridCol w="2197100"/>
                <a:gridCol w="1945350"/>
                <a:gridCol w="2219975"/>
              </a:tblGrid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Support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Careers Advisor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Drama Studio 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Drama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N3.3 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Science 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N3.5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Studies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N3.8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Sociology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Citizenship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111111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Religious Studies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N4.3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&amp; Sports Studies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N4.4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French 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Spanish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N4.6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Geography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N4.9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History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N5.3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Music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N5.6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 &amp; Photography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F5.13 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Textiles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Engineering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 Design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N5.8 </a:t>
                      </a:r>
                      <a:endParaRPr b="1"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EAL</a:t>
                      </a:r>
                      <a:endParaRPr sz="1700"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/>
        </p:nvSpPr>
        <p:spPr>
          <a:xfrm>
            <a:off x="3887400" y="130800"/>
            <a:ext cx="5256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0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If you have any further questions</a:t>
            </a:r>
            <a:endParaRPr sz="30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138275" y="1761175"/>
            <a:ext cx="9216900" cy="4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If you have any further questions , please either ask a member of staff or me.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GB" sz="24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Please could I ask anyone sitting on this half to make their way up to the N4 or N5  corridor</a:t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GB" sz="24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Please could I ask anyone sitting on this half to make their way to </a:t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the N3 corridor</a:t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38"/>
          <p:cNvPicPr preferRelativeResize="0"/>
          <p:nvPr/>
        </p:nvPicPr>
        <p:blipFill rotWithShape="1">
          <a:blip r:embed="rId3">
            <a:alphaModFix/>
          </a:blip>
          <a:srcRect b="34612" l="0" r="0" t="34522"/>
          <a:stretch/>
        </p:blipFill>
        <p:spPr>
          <a:xfrm>
            <a:off x="2771775" y="5738450"/>
            <a:ext cx="63722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8"/>
          <p:cNvPicPr preferRelativeResize="0"/>
          <p:nvPr/>
        </p:nvPicPr>
        <p:blipFill rotWithShape="1">
          <a:blip r:embed="rId3">
            <a:alphaModFix/>
          </a:blip>
          <a:srcRect b="34612" l="0" r="0" t="34522"/>
          <a:stretch/>
        </p:blipFill>
        <p:spPr>
          <a:xfrm rot="10800000">
            <a:off x="3011549" y="3508425"/>
            <a:ext cx="5288126" cy="12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182541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Further Information 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897950"/>
            <a:ext cx="8520600" cy="4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</a:t>
            </a:r>
            <a:r>
              <a:rPr lang="en-GB" sz="2400"/>
              <a:t>lease log onto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FF"/>
                </a:solidFill>
              </a:rPr>
              <a:t>https://heartlands.haringey.sch.uk/year-9-gcse-options/</a:t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Or go to the Heartlands High School website.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Click “Students” in the toolbar and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then click  “GCSE Options”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76200" y="-404784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The Future &amp; Support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76200" y="2427175"/>
            <a:ext cx="8520600" cy="4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Students will receive a 1-2-1 Careers interviews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63" y="503675"/>
            <a:ext cx="8232963" cy="38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793500" y="4384325"/>
            <a:ext cx="74247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1-2-1 careers interviews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10 hours of </a:t>
            </a: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taster sessions for subjects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Year 9 have a 3 years KS3.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Students know where to look for information 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182541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Journeys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727350" y="795575"/>
            <a:ext cx="7094100" cy="56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lnSpc>
                <a:spcPct val="97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400"/>
              <a:t>The school offers 2 distinct journeys: Bespoke &amp; Heartlands.</a:t>
            </a:r>
            <a:endParaRPr sz="2400"/>
          </a:p>
          <a:p>
            <a:pPr indent="0" lvl="0" marL="12700" rtl="0" algn="l">
              <a:lnSpc>
                <a:spcPct val="97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12700" marR="50800" rtl="0" algn="l">
              <a:lnSpc>
                <a:spcPct val="9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/>
              <a:t>These are recommended to students and parents, and are based on your prior and current attainment.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●"/>
            </a:pPr>
            <a:r>
              <a:rPr lang="en-GB" sz="3500"/>
              <a:t>Bespoke journey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●"/>
            </a:pPr>
            <a:r>
              <a:rPr lang="en-GB" sz="3500"/>
              <a:t>Heartlands journey </a:t>
            </a:r>
            <a:endParaRPr sz="3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235500" y="-47935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Heartlands Journey 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88375" y="1147650"/>
            <a:ext cx="2453400" cy="2949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GCSE English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GCSE Mathematics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GCSE Science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GCSE 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Citizenship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GCSE Statistics</a:t>
            </a:r>
            <a:r>
              <a:rPr b="1" i="1" lang="en-GB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PE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589325" y="1218300"/>
            <a:ext cx="2115900" cy="5418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Art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latin typeface="Calibri"/>
                <a:ea typeface="Calibri"/>
                <a:cs typeface="Calibri"/>
                <a:sym typeface="Calibri"/>
              </a:rPr>
              <a:t>Business Studies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Computing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Drama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latin typeface="Calibri"/>
                <a:ea typeface="Calibri"/>
                <a:cs typeface="Calibri"/>
                <a:sym typeface="Calibri"/>
              </a:rPr>
              <a:t>Engineering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latin typeface="Calibri"/>
                <a:ea typeface="Calibri"/>
                <a:cs typeface="Calibri"/>
                <a:sym typeface="Calibri"/>
              </a:rPr>
              <a:t>Food Technology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French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Geography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History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Music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Product Design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Physical 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Photography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Religious Studies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Sports studies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Sociology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Spanish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5450100" y="234950"/>
            <a:ext cx="36939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22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Choose 6 subjects below. You will be allocated 2 subjects</a:t>
            </a:r>
            <a:r>
              <a:rPr b="1" lang="en-GB" sz="25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u="sng">
              <a:highlight>
                <a:schemeClr val="lt1"/>
              </a:highlight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2784150" y="1102675"/>
            <a:ext cx="1587300" cy="1723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Computing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French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Geography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History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Spanish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2654550" y="5794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2200" u="sng">
                <a:latin typeface="Calibri"/>
                <a:ea typeface="Calibri"/>
                <a:cs typeface="Calibri"/>
                <a:sym typeface="Calibri"/>
              </a:rPr>
              <a:t>Choose 1</a:t>
            </a:r>
            <a:r>
              <a:rPr b="1" lang="en-GB" sz="2200" u="sng">
                <a:latin typeface="Calibri"/>
                <a:ea typeface="Calibri"/>
                <a:cs typeface="Calibri"/>
                <a:sym typeface="Calibri"/>
              </a:rPr>
              <a:t> subject</a:t>
            </a:r>
            <a:endParaRPr b="1" sz="1100" u="sng"/>
          </a:p>
        </p:txBody>
      </p:sp>
      <p:sp>
        <p:nvSpPr>
          <p:cNvPr id="100" name="Google Shape;100;p17"/>
          <p:cNvSpPr txBox="1"/>
          <p:nvPr/>
        </p:nvSpPr>
        <p:spPr>
          <a:xfrm>
            <a:off x="88375" y="54415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2100" u="sng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-GB" sz="2200" u="sng">
                <a:latin typeface="Calibri"/>
                <a:ea typeface="Calibri"/>
                <a:cs typeface="Calibri"/>
                <a:sym typeface="Calibri"/>
              </a:rPr>
              <a:t>ompulsory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25" y="1761825"/>
            <a:ext cx="3218062" cy="48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050" y="498383"/>
            <a:ext cx="3001000" cy="51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261766"/>
            <a:ext cx="8520600" cy="943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Options booklets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19322"/>
          <a:stretch/>
        </p:blipFill>
        <p:spPr>
          <a:xfrm>
            <a:off x="75563" y="1216333"/>
            <a:ext cx="8992876" cy="5405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235500" y="-47935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Key Dates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49850" y="1754375"/>
            <a:ext cx="8929200" cy="3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540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 u="sng">
                <a:latin typeface="Calibri"/>
                <a:ea typeface="Calibri"/>
                <a:cs typeface="Calibri"/>
                <a:sym typeface="Calibri"/>
              </a:rPr>
              <a:t>5th March -</a:t>
            </a: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 GCSE</a:t>
            </a:r>
            <a:r>
              <a:rPr b="1" lang="en-GB" sz="2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Options evening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540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540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 u="sng">
                <a:latin typeface="Calibri"/>
                <a:ea typeface="Calibri"/>
                <a:cs typeface="Calibri"/>
                <a:sym typeface="Calibri"/>
              </a:rPr>
              <a:t>6th March -</a:t>
            </a: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 Students will receive their option form via email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540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540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 u="sng">
                <a:latin typeface="Calibri"/>
                <a:ea typeface="Calibri"/>
                <a:cs typeface="Calibri"/>
                <a:sym typeface="Calibri"/>
              </a:rPr>
              <a:t>25th March</a:t>
            </a:r>
            <a:r>
              <a:rPr lang="en-GB" sz="2700" u="sng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 - The online option form deadline.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540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 u="sng">
                <a:latin typeface="Calibri"/>
                <a:ea typeface="Calibri"/>
                <a:cs typeface="Calibri"/>
                <a:sym typeface="Calibri"/>
              </a:rPr>
              <a:t>3rd July </a:t>
            </a: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- Students will find out their allocated option subjects</a:t>
            </a: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