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PT Sans Narrow"/>
      <p:regular r:id="rId29"/>
      <p:bold r:id="rId30"/>
    </p:embeddedFont>
    <p:embeddedFont>
      <p:font typeface="Oswald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171">
          <p15:clr>
            <a:srgbClr val="000000"/>
          </p15:clr>
        </p15:guide>
        <p15:guide id="2" orient="horz" pos="148">
          <p15:clr>
            <a:srgbClr val="000000"/>
          </p15:clr>
        </p15:guide>
        <p15:guide id="3" pos="5602">
          <p15:clr>
            <a:srgbClr val="000000"/>
          </p15:clr>
        </p15:guide>
        <p15:guide id="4" pos="15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BA9DF5-AB6E-4EDF-89D7-374EBF9D5418}">
  <a:tblStyle styleId="{CCBA9DF5-AB6E-4EDF-89D7-374EBF9D5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71" orient="horz"/>
        <p:guide pos="148" orient="horz"/>
        <p:guide pos="5602"/>
        <p:guide pos="15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TSans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regular.fntdata"/><Relationship Id="rId30" Type="http://schemas.openxmlformats.org/officeDocument/2006/relationships/font" Target="fonts/PTSansNarrow-bold.fntdata"/><Relationship Id="rId11" Type="http://schemas.openxmlformats.org/officeDocument/2006/relationships/slide" Target="slides/slide5.xml"/><Relationship Id="rId33" Type="http://schemas.openxmlformats.org/officeDocument/2006/relationships/font" Target="fonts/OpenSans-regular.fntdata"/><Relationship Id="rId10" Type="http://schemas.openxmlformats.org/officeDocument/2006/relationships/slide" Target="slides/slide4.xml"/><Relationship Id="rId32" Type="http://schemas.openxmlformats.org/officeDocument/2006/relationships/font" Target="fonts/Oswald-bold.fntdata"/><Relationship Id="rId13" Type="http://schemas.openxmlformats.org/officeDocument/2006/relationships/slide" Target="slides/slide7.xml"/><Relationship Id="rId35" Type="http://schemas.openxmlformats.org/officeDocument/2006/relationships/font" Target="fonts/OpenSans-italic.fntdata"/><Relationship Id="rId12" Type="http://schemas.openxmlformats.org/officeDocument/2006/relationships/slide" Target="slides/slide6.xml"/><Relationship Id="rId34" Type="http://schemas.openxmlformats.org/officeDocument/2006/relationships/font" Target="fonts/OpenSans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0be003e3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b0be003e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b0be003e3a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0be003d43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0be003d4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b0be003d43_0_1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b20998ed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b20998e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bb20998ede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b20998ede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b20998ed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bb20998ede_0_9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dc7479ddd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9dc7479dd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9dc7479ddd_0_7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e60bce18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e60bce1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9e60bce184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ac2c86044_0_3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bac2c86044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bac2c86044_0_30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e60bce184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e60bce18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9e60bce184_0_7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e60bce184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9e60bce18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9e60bce184_0_8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b20998ede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b20998ed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bb20998ede_0_1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ac2c86044_0_1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bac2c86044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bac2c86044_0_188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b7f83168d_0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b7f83168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0b7f83168d_0_7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ac2c86044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bac2c8604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22" name="Google Shape;222;g2bac2c86044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ac2c86044_0_1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bac2c86044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29" name="Google Shape;229;g2bac2c86044_0_1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ac2c86044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bac2c8604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36" name="Google Shape;236;g2bac2c86044_0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ac2c8604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ac2c860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2bac2c86044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b7f83168d_0_1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b7f83168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0b7f83168d_0_17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dc7479dd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dc7479d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29dc7479ddd_0_0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dc7479ddd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dc7479d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9dc7479ddd_0_6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dc7479ddd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dc7479dd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9dc7479ddd_0_14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dc7479ddd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dc7479dd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9dc7479ddd_0_21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e60bce184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e60bce18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9e60bce184_0_2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71475" y="2740000"/>
            <a:ext cx="7224300" cy="3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771475" y="226685"/>
            <a:ext cx="7136700" cy="136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0C56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663641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0C566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897950"/>
            <a:ext cx="8520600" cy="4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6"/>
            <a:ext cx="8520599" cy="9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688233"/>
            <a:ext cx="3999899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832400" y="1688233"/>
            <a:ext cx="3999899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593366"/>
            <a:ext cx="8520599" cy="9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6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90250" y="701800"/>
            <a:ext cx="5613599" cy="545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8"/>
          <p:cNvSpPr txBox="1"/>
          <p:nvPr>
            <p:ph type="title"/>
          </p:nvPr>
        </p:nvSpPr>
        <p:spPr>
          <a:xfrm>
            <a:off x="265500" y="1386233"/>
            <a:ext cx="4045199" cy="2234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9pPr>
          </a:lstStyle>
          <a:p/>
        </p:txBody>
      </p:sp>
      <p:sp>
        <p:nvSpPr>
          <p:cNvPr id="39" name="Google Shape;39;p8"/>
          <p:cNvSpPr txBox="1"/>
          <p:nvPr>
            <p:ph idx="1" type="subTitle"/>
          </p:nvPr>
        </p:nvSpPr>
        <p:spPr>
          <a:xfrm>
            <a:off x="265500" y="3635833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11700" y="5640966"/>
            <a:ext cx="5998800" cy="798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T Sans Narrow"/>
              <a:buNone/>
              <a:defRPr b="0" i="0" sz="2400" u="none" cap="none" strike="noStrik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-75" y="6727600"/>
            <a:ext cx="9144000" cy="130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11700" y="1739800"/>
            <a:ext cx="8520599" cy="20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Font typeface="Arial"/>
              <a:buNone/>
              <a:defRPr b="0" i="0" sz="1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3994200"/>
            <a:ext cx="8520599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HHS_Dark Blue.jpg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26400" y="0"/>
            <a:ext cx="866775" cy="153522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andrew.matthews@heartlands.haringey.sch.uk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eartlands.haringey.sch.uk/curriculum-2/year-8-9-options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 b="0" l="0" r="11134" t="0"/>
          <a:stretch/>
        </p:blipFill>
        <p:spPr>
          <a:xfrm>
            <a:off x="5170075" y="3872300"/>
            <a:ext cx="3099300" cy="2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type="title"/>
          </p:nvPr>
        </p:nvSpPr>
        <p:spPr>
          <a:xfrm>
            <a:off x="0" y="59031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700">
                <a:latin typeface="Oswald"/>
                <a:ea typeface="Oswald"/>
                <a:cs typeface="Oswald"/>
                <a:sym typeface="Oswald"/>
              </a:rPr>
              <a:t>Introduction to the </a:t>
            </a:r>
            <a:endParaRPr b="0" sz="3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700">
                <a:latin typeface="Oswald"/>
                <a:ea typeface="Oswald"/>
                <a:cs typeface="Oswald"/>
                <a:sym typeface="Oswald"/>
              </a:rPr>
              <a:t>GCSE</a:t>
            </a:r>
            <a:r>
              <a:rPr b="0" lang="en-GB" sz="3700">
                <a:latin typeface="Oswald"/>
                <a:ea typeface="Oswald"/>
                <a:cs typeface="Oswald"/>
                <a:sym typeface="Oswald"/>
              </a:rPr>
              <a:t> Options Process</a:t>
            </a:r>
            <a:endParaRPr b="0" sz="3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189175" y="1533525"/>
            <a:ext cx="748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The Future &amp; Support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Option Process &amp; t</a:t>
            </a: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he Journeys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Key Dates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Completing the option form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Common Mistakes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FAQ’s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Community Languages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This Evening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235500" y="-47935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Key Dates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000" y="82875"/>
            <a:ext cx="6240825" cy="67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0" y="-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Option Form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73425" y="489075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Your option form will be sent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to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you 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via email tomorrow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Before you complete this form, it is very important that you are 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logged into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 your HHS email address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and  make sure that  your browser is also logged into your  HHS google account.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It important that you have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 discussed your option choices with your parents/carers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You will only be allowed to 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submit this option form once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, so please take care in filling the form accurately. Once you have submitted the form you will be unable to change your option choices.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Char char="●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The deadline to submit this form is</a:t>
            </a:r>
            <a:r>
              <a:rPr b="1" lang="en-GB">
                <a:solidFill>
                  <a:srgbClr val="202124"/>
                </a:solidFill>
                <a:highlight>
                  <a:srgbClr val="FFFFFF"/>
                </a:highlight>
              </a:rPr>
              <a:t> 25th March 2024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To complete the form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follow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the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below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steps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AutoNum type="arabicParenR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Once you have filled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in your personal details you will then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 select your choices.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AutoNum type="arabicParenR"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The majority 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of you will select 1 or 2 of these subject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History</a:t>
            </a: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/Geography/French /Spanish / Computing 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rgbClr val="FFFFFF"/>
                </a:highlight>
              </a:rPr>
              <a:t>depending on your journey.</a:t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225" y="3877374"/>
            <a:ext cx="2133850" cy="28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0" y="-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Option Form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73425" y="489075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AutoNum type="arabicParenR" startAt="3"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You will then be allocated  1 or 2 subjects from list below.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Art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Business Studies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Computing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Drama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Engineering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Food Technology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French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Geography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History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Music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Product Design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Physical 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Photography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Religious Studies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Sports studies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Sociology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 Spanish</a:t>
            </a:r>
            <a:endParaRPr b="1"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AutoNum type="arabicParenR" startAt="3"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We try to meet as many first choices as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 possible but this is subject to student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numbers and timetabling constraints.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You need select your 1st</a:t>
            </a: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, 2nd , 3rd and 4th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124"/>
                </a:solidFill>
                <a:highlight>
                  <a:schemeClr val="lt1"/>
                </a:highlight>
              </a:rPr>
              <a:t> Preferences in the correct drop down menu. </a:t>
            </a: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751" y="1408901"/>
            <a:ext cx="4653250" cy="5449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6636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Common Mistakes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311700" y="2071450"/>
            <a:ext cx="8547300" cy="4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Selecting subjects on the basis of what your friends 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have chosen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Missing the deadline – you run the risk of being assigned 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to subjects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Trying to change your journey – Trust our judgement on this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Not involving your parents/carers in your decision making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Not looking ahead to the future, only thinking short term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Filling the form in wrong. Read the instructions carefully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500" y="2126098"/>
            <a:ext cx="866775" cy="247030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>
            <p:ph type="title"/>
          </p:nvPr>
        </p:nvSpPr>
        <p:spPr>
          <a:xfrm>
            <a:off x="0" y="-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views of former HHS students on </a:t>
            </a:r>
            <a:r>
              <a:rPr lang="en-GB"/>
              <a:t>choosing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/>
              <a:t>their</a:t>
            </a:r>
            <a:r>
              <a:rPr lang="en-GB"/>
              <a:t> GCSE subjects.</a:t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59150" y="1032350"/>
            <a:ext cx="417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u="sng">
                <a:latin typeface="Calibri"/>
                <a:ea typeface="Calibri"/>
                <a:cs typeface="Calibri"/>
                <a:sym typeface="Calibri"/>
              </a:rPr>
              <a:t>Do choose a subject because…</a:t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911625" y="1760625"/>
            <a:ext cx="2548500" cy="943200"/>
          </a:xfrm>
          <a:prstGeom prst="wedgeRoundRectCallout">
            <a:avLst>
              <a:gd fmla="val -59756" name="adj1"/>
              <a:gd fmla="val 15954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It fits your interests &amp; abilities</a:t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768450" y="2957400"/>
            <a:ext cx="2548500" cy="943200"/>
          </a:xfrm>
          <a:prstGeom prst="wedgeRoundRectCallout">
            <a:avLst>
              <a:gd fmla="val 78571" name="adj1"/>
              <a:gd fmla="val -9445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are good at it and think you will enjoy it.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38" y="4581525"/>
            <a:ext cx="80962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4538" y="4596400"/>
            <a:ext cx="904875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/>
          <p:nvPr/>
        </p:nvSpPr>
        <p:spPr>
          <a:xfrm>
            <a:off x="1423600" y="5271550"/>
            <a:ext cx="2548500" cy="1026900"/>
          </a:xfrm>
          <a:prstGeom prst="wedgeRoundRectCallout">
            <a:avLst>
              <a:gd fmla="val -69682" name="adj1"/>
              <a:gd fmla="val -795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think you might want to continue studying it after Year 11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6344675" y="5423950"/>
            <a:ext cx="2548500" cy="1026900"/>
          </a:xfrm>
          <a:prstGeom prst="wedgeRoundRectCallout">
            <a:avLst>
              <a:gd fmla="val -69682" name="adj1"/>
              <a:gd fmla="val -795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It links to a career you are interested in.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5836750" y="1976525"/>
            <a:ext cx="2968800" cy="1670400"/>
          </a:xfrm>
          <a:prstGeom prst="wedgeRoundRectCallout">
            <a:avLst>
              <a:gd fmla="val -60740" name="adj1"/>
              <a:gd fmla="val -29406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It will help you meet the entry requirements for  post-16.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976525"/>
            <a:ext cx="809625" cy="2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613" y="2115950"/>
            <a:ext cx="809625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>
            <p:ph type="title"/>
          </p:nvPr>
        </p:nvSpPr>
        <p:spPr>
          <a:xfrm>
            <a:off x="0" y="-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views of former HHS students on choosing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their GCSE subjects.</a:t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38" y="2315650"/>
            <a:ext cx="866775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/>
        </p:nvSpPr>
        <p:spPr>
          <a:xfrm>
            <a:off x="59150" y="1032350"/>
            <a:ext cx="561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not  choose a subject because…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911625" y="1760625"/>
            <a:ext cx="2548500" cy="943200"/>
          </a:xfrm>
          <a:prstGeom prst="wedgeRoundRectCallout">
            <a:avLst>
              <a:gd fmla="val -52032" name="adj1"/>
              <a:gd fmla="val 6537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Your friends have chosen it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1768450" y="2957400"/>
            <a:ext cx="2548500" cy="1082700"/>
          </a:xfrm>
          <a:prstGeom prst="wedgeRoundRectCallout">
            <a:avLst>
              <a:gd fmla="val 78571" name="adj1"/>
              <a:gd fmla="val -94458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One of 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 friends 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thinks it will be a good idea for you to do it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1423600" y="5271550"/>
            <a:ext cx="2548500" cy="1026900"/>
          </a:xfrm>
          <a:prstGeom prst="wedgeRoundRectCallout">
            <a:avLst>
              <a:gd fmla="val -69682" name="adj1"/>
              <a:gd fmla="val -795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think it’s a good course for a boy/girl to do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6344675" y="5423950"/>
            <a:ext cx="2548500" cy="1026900"/>
          </a:xfrm>
          <a:prstGeom prst="wedgeRoundRectCallout">
            <a:avLst>
              <a:gd fmla="val -69682" name="adj1"/>
              <a:gd fmla="val -7950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like the teacher you have now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5836750" y="1976525"/>
            <a:ext cx="2968800" cy="1670400"/>
          </a:xfrm>
          <a:prstGeom prst="wedgeRoundRectCallout">
            <a:avLst>
              <a:gd fmla="val -60740" name="adj1"/>
              <a:gd fmla="val -29406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You don’t have time to research your options properly or to get any information and advice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50" y="4596402"/>
            <a:ext cx="809625" cy="230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7425" y="4453850"/>
            <a:ext cx="738026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75875" y="7876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FAQ 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37700" y="721000"/>
            <a:ext cx="88686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Where can I get the option form?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The option form will be sent via email after the options evening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on 28th February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What happens if we accidently submit the wrong option choices?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Please email me </a:t>
            </a:r>
            <a:r>
              <a:rPr lang="en-GB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andrew.matthews@heartlands.haringey.sch.uk</a:t>
            </a:r>
            <a:r>
              <a:rPr lang="en-GB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with the correct choices.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Will I get all of my choices?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97% of students were allocated their 1st - 3rd choices 2 years ago, so it is highly likely you will get all of your. Please be aware that some subjects have a maximum number of students due to the workspace (for eg only 20 students can study Food Technology)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Do I get my option choices if I submit my form in early?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No , all of the option forms will be collated on 25th March.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If you however submit your form after 25th March you may not get your option choices.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75875" y="7876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FAQ 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61500" y="-176725"/>
            <a:ext cx="88686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Can my child change their subject in Year 10?</a:t>
            </a:r>
            <a:endParaRPr sz="2400">
              <a:solidFill>
                <a:srgbClr val="0C566F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Changing subjects can be very disruptive for students and teachers. </a:t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do allow students to move before the end of September. After this point , it will be up to the Heads of Subject as a number of subjects complete part of the GCSE in year 10.</a:t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C566F"/>
              </a:buClr>
              <a:buSzPts val="2400"/>
              <a:buFont typeface="Oswald"/>
              <a:buChar char="●"/>
            </a:pPr>
            <a:r>
              <a:rPr lang="en-GB" sz="24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Can I do a fourth option?</a:t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Unfortunately they cannot do a 4th option, as there is no time within the timetable and we feel that GCSEs are very demanding. There is an option to do a community language.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75875" y="78766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Community Languages</a:t>
            </a:r>
            <a:r>
              <a:rPr b="0" lang="en-GB">
                <a:latin typeface="Oswald"/>
                <a:ea typeface="Oswald"/>
                <a:cs typeface="Oswald"/>
                <a:sym typeface="Oswald"/>
              </a:rPr>
              <a:t> 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137700" y="721000"/>
            <a:ext cx="88686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For the past 8 years, Heartlands High School has provided pupils in 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Year 10 &amp; 11  with the opportunity to complete a GCSE examination 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in a Community Language. 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Finishing Year 11 with an additional GCSE in a language may help students secure a place in a college/6th form of their choice, as well as generate more job opportunities in the future. 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can take a Community language GCSE in the 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ing languages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Arabic ,  Bengali, Biblical Hebrew,   Chinese,  Greek, French, German, Gujarati, Italian,  Japanese, Latin, Panjabi, Persian, Polish, Portuguese, Russian ,  Spanish, Turkish or Urdu.</a:t>
            </a:r>
            <a:endParaRPr b="1"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504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will 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receive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a letter in the next couple of weeks with more 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48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5048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tudents</a:t>
            </a:r>
            <a:r>
              <a:rPr lang="en-GB" sz="1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will have to sit a preliminary writing and reading exam in order to identify if they are capable of taking the GCSE exam.</a:t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1634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6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idx="1" type="subTitle"/>
          </p:nvPr>
        </p:nvSpPr>
        <p:spPr>
          <a:xfrm>
            <a:off x="771475" y="2740000"/>
            <a:ext cx="7224300" cy="3413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0"/>
          <p:cNvSpPr txBox="1"/>
          <p:nvPr>
            <p:ph type="ctrTitle"/>
          </p:nvPr>
        </p:nvSpPr>
        <p:spPr>
          <a:xfrm>
            <a:off x="771475" y="226685"/>
            <a:ext cx="7136700" cy="136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"/>
            <a:ext cx="9144000" cy="5404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311700" y="1825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Further Information 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1897950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 J</a:t>
            </a:r>
            <a:r>
              <a:rPr lang="en-GB" sz="2400"/>
              <a:t>anuary</a:t>
            </a:r>
            <a:r>
              <a:rPr lang="en-GB" sz="2400"/>
              <a:t> p</a:t>
            </a:r>
            <a:r>
              <a:rPr lang="en-GB" sz="2400"/>
              <a:t>lease log onto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https://heartlands.haringey.sch.uk/curriculum-2/year-8-9-options/</a:t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Or go to the Heartlands High School website.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Click “Students” in the toolbar and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then click  “GCSE Options”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/>
        </p:nvSpPr>
        <p:spPr>
          <a:xfrm>
            <a:off x="249250" y="141150"/>
            <a:ext cx="8211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0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What to ask the head of departments tonight?</a:t>
            </a:r>
            <a:endParaRPr sz="30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138275" y="1761175"/>
            <a:ext cx="9216900" cy="4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What content and topics do you teach?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Is your subject 100% exam?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If there is controlled assessment, what do they need to do?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What career opportunities would your subject provide?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How will your course develop my skills and knowledge?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What extracurricular activities are there? ie trips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Could I have a look at a students book or  revision guide?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/>
        </p:nvSpPr>
        <p:spPr>
          <a:xfrm>
            <a:off x="137250" y="451950"/>
            <a:ext cx="5256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000">
                <a:solidFill>
                  <a:srgbClr val="0C566F"/>
                </a:solidFill>
                <a:latin typeface="Oswald"/>
                <a:ea typeface="Oswald"/>
                <a:cs typeface="Oswald"/>
                <a:sym typeface="Oswald"/>
              </a:rPr>
              <a:t>Subject Map</a:t>
            </a:r>
            <a:endParaRPr sz="3000">
              <a:solidFill>
                <a:srgbClr val="0C566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2" name="Google Shape;232;p32"/>
          <p:cNvGraphicFramePr/>
          <p:nvPr/>
        </p:nvGraphicFramePr>
        <p:xfrm>
          <a:off x="76675" y="170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{CCBA9DF5-AB6E-4EDF-89D7-374EBF9D5418}</a:tableStyleId>
              </a:tblPr>
              <a:tblGrid>
                <a:gridCol w="2506050"/>
                <a:gridCol w="2197100"/>
                <a:gridCol w="1945350"/>
                <a:gridCol w="2219975"/>
              </a:tblGrid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Support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Careers Advisor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Drama Studio 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Drama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N3.3</a:t>
                      </a: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Science 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N3.5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Studies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N3.8</a:t>
                      </a:r>
                      <a:endParaRPr b="1" sz="17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Sociology</a:t>
                      </a:r>
                      <a:endParaRPr sz="17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Citizenship</a:t>
                      </a:r>
                      <a:endParaRPr sz="17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Religious Studies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N4.3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&amp; Sports Studies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N4.4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French 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Spanish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N4.6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Geography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N4.9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History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37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N5.5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Music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N5.6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 &amp; Photography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F5.13 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Textiles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Engineering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 Design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N5.8 </a:t>
                      </a:r>
                      <a:endParaRPr b="1"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EAL</a:t>
                      </a:r>
                      <a:endParaRPr sz="17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/>
        </p:nvSpPr>
        <p:spPr>
          <a:xfrm>
            <a:off x="3887400" y="130800"/>
            <a:ext cx="5256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0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If you have any further questions</a:t>
            </a:r>
            <a:endParaRPr sz="3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138275" y="1761175"/>
            <a:ext cx="9216900" cy="45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If you have any further questions , please either ask a member of staff or me.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Please could I ask anyone sitting on this half to make their way up to the N4 or N5  corridor</a:t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Please could I ask anyone sitting on this half to make their way to </a:t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the N3 corridor</a:t>
            </a:r>
            <a:endParaRPr sz="24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</a:blip>
          <a:srcRect b="34612" l="0" r="0" t="34522"/>
          <a:stretch/>
        </p:blipFill>
        <p:spPr>
          <a:xfrm>
            <a:off x="2771775" y="5738450"/>
            <a:ext cx="63722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 b="34612" l="0" r="0" t="34522"/>
          <a:stretch/>
        </p:blipFill>
        <p:spPr>
          <a:xfrm rot="10800000">
            <a:off x="3011549" y="3508425"/>
            <a:ext cx="5288126" cy="12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76200" y="-404784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The Future &amp; Support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76200" y="2427175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Students will receive a 1-2-1 Careers interviews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63" y="503675"/>
            <a:ext cx="8232963" cy="38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793500" y="4384325"/>
            <a:ext cx="7424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1-2-1 careers interviews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10 hours of </a:t>
            </a: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taster sessions for subjects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Year 9 have a 3 years KS3.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Students know where to look for information 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235500" y="-479359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Choices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06725" y="1008050"/>
            <a:ext cx="9439500" cy="4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2400" u="sng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n-GB" sz="2500" u="sng">
                <a:latin typeface="Calibri"/>
                <a:ea typeface="Calibri"/>
                <a:cs typeface="Calibri"/>
                <a:sym typeface="Calibri"/>
              </a:rPr>
              <a:t>ompulsory </a:t>
            </a:r>
            <a:endParaRPr b="1" sz="25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GCSE English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GCSE Mathematics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GCSE Science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GCSE </a:t>
            </a: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Citizenship</a:t>
            </a: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1" lang="en-GB" sz="2500">
                <a:latin typeface="Calibri"/>
                <a:ea typeface="Calibri"/>
                <a:cs typeface="Calibri"/>
                <a:sym typeface="Calibri"/>
              </a:rPr>
              <a:t>GCSE Statistics </a:t>
            </a:r>
            <a:endParaRPr b="1" i="1"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PE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i="1" lang="en-GB" sz="2500">
                <a:latin typeface="Calibri"/>
                <a:ea typeface="Calibri"/>
                <a:cs typeface="Calibri"/>
                <a:sym typeface="Calibri"/>
              </a:rPr>
              <a:t>3 GCSE Options</a:t>
            </a:r>
            <a:endParaRPr i="1"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828575" y="895675"/>
            <a:ext cx="30000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Art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Business Studies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Computing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Drama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Engineering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Food Technology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French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History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Music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Product Design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Physical 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Photography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Religious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Studies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Sports studies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Sociology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Spanish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3178675" y="5403875"/>
            <a:ext cx="2298300" cy="45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5771675" y="840725"/>
            <a:ext cx="2106600" cy="547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1825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Journeys</a:t>
            </a:r>
            <a:endParaRPr b="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727350" y="795575"/>
            <a:ext cx="7094100" cy="56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rtl="0" algn="l">
              <a:lnSpc>
                <a:spcPct val="97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/>
              <a:t>The school offers three distinct journeys: Bespoke, Heartlands and Extended.</a:t>
            </a:r>
            <a:endParaRPr sz="2400"/>
          </a:p>
          <a:p>
            <a:pPr indent="0" lvl="0" marL="12700" rtl="0" algn="l">
              <a:lnSpc>
                <a:spcPct val="97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12700" marR="50800" rtl="0" algn="l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400"/>
              <a:t>These are recommended to students and parents, and are based on your prior and current attainment.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●"/>
            </a:pPr>
            <a:r>
              <a:rPr lang="en-GB" sz="3500"/>
              <a:t>Bespoke journey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●"/>
            </a:pPr>
            <a:r>
              <a:rPr lang="en-GB" sz="3500"/>
              <a:t>Heartlands journey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Calibri"/>
              <a:buChar char="●"/>
            </a:pPr>
            <a:r>
              <a:rPr lang="en-GB" sz="3500"/>
              <a:t>Extended journey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8350"/>
            <a:ext cx="3218062" cy="48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550" y="1046633"/>
            <a:ext cx="3001000" cy="51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261766"/>
            <a:ext cx="8520600" cy="943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latin typeface="Oswald"/>
                <a:ea typeface="Oswald"/>
                <a:cs typeface="Oswald"/>
                <a:sym typeface="Oswald"/>
              </a:rPr>
              <a:t>Options booklets</a:t>
            </a:r>
            <a:endParaRPr b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0600" y="4"/>
            <a:ext cx="3453400" cy="54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6636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897950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64381"/>
            <a:ext cx="9143999" cy="620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663641"/>
            <a:ext cx="8520600" cy="943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897950"/>
            <a:ext cx="8520600" cy="4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800" y="351600"/>
            <a:ext cx="6748025" cy="65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875" y="0"/>
            <a:ext cx="6195201" cy="4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9"/>
          <p:cNvCxnSpPr/>
          <p:nvPr/>
        </p:nvCxnSpPr>
        <p:spPr>
          <a:xfrm>
            <a:off x="2797075" y="383300"/>
            <a:ext cx="41400" cy="6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9"/>
          <p:cNvCxnSpPr/>
          <p:nvPr/>
        </p:nvCxnSpPr>
        <p:spPr>
          <a:xfrm>
            <a:off x="4397275" y="383300"/>
            <a:ext cx="41400" cy="6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5997475" y="383300"/>
            <a:ext cx="41400" cy="63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19322"/>
          <a:stretch/>
        </p:blipFill>
        <p:spPr>
          <a:xfrm>
            <a:off x="151125" y="1199675"/>
            <a:ext cx="7859325" cy="4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