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368" r:id="rId3"/>
    <p:sldId id="369" r:id="rId4"/>
    <p:sldId id="305" r:id="rId5"/>
    <p:sldId id="310" r:id="rId6"/>
    <p:sldId id="372" r:id="rId7"/>
    <p:sldId id="373" r:id="rId8"/>
    <p:sldId id="374" r:id="rId9"/>
    <p:sldId id="336" r:id="rId10"/>
    <p:sldId id="358" r:id="rId11"/>
    <p:sldId id="366" r:id="rId12"/>
    <p:sldId id="355" r:id="rId13"/>
    <p:sldId id="356" r:id="rId14"/>
    <p:sldId id="308" r:id="rId15"/>
    <p:sldId id="267" r:id="rId16"/>
  </p:sldIdLst>
  <p:sldSz cx="9144000" cy="6858000" type="screen4x3"/>
  <p:notesSz cx="6858000" cy="9144000"/>
  <p:embeddedFontLst>
    <p:embeddedFont>
      <p:font typeface="Twinkl" panose="02000000000000000000" pitchFamily="2" charset="0"/>
      <p:regular r:id="rId19"/>
      <p:bold r:id="rId20"/>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itchFamily="2" charset="77"/>
        <a:ea typeface="+mn-ea"/>
        <a:cs typeface="+mn-cs"/>
      </a:defRPr>
    </a:lvl5pPr>
    <a:lvl6pPr marL="2286000" algn="l" defTabSz="914400" rtl="0" eaLnBrk="1" latinLnBrk="0" hangingPunct="1">
      <a:defRPr kern="1200">
        <a:solidFill>
          <a:schemeClr val="tx1"/>
        </a:solidFill>
        <a:latin typeface="Twinkl" pitchFamily="2" charset="77"/>
        <a:ea typeface="+mn-ea"/>
        <a:cs typeface="+mn-cs"/>
      </a:defRPr>
    </a:lvl6pPr>
    <a:lvl7pPr marL="2743200" algn="l" defTabSz="914400" rtl="0" eaLnBrk="1" latinLnBrk="0" hangingPunct="1">
      <a:defRPr kern="1200">
        <a:solidFill>
          <a:schemeClr val="tx1"/>
        </a:solidFill>
        <a:latin typeface="Twinkl" pitchFamily="2" charset="77"/>
        <a:ea typeface="+mn-ea"/>
        <a:cs typeface="+mn-cs"/>
      </a:defRPr>
    </a:lvl7pPr>
    <a:lvl8pPr marL="3200400" algn="l" defTabSz="914400" rtl="0" eaLnBrk="1" latinLnBrk="0" hangingPunct="1">
      <a:defRPr kern="1200">
        <a:solidFill>
          <a:schemeClr val="tx1"/>
        </a:solidFill>
        <a:latin typeface="Twinkl" pitchFamily="2" charset="77"/>
        <a:ea typeface="+mn-ea"/>
        <a:cs typeface="+mn-cs"/>
      </a:defRPr>
    </a:lvl8pPr>
    <a:lvl9pPr marL="3657600" algn="l" defTabSz="914400" rtl="0" eaLnBrk="1" latinLnBrk="0" hangingPunct="1">
      <a:defRPr kern="1200">
        <a:solidFill>
          <a:schemeClr val="tx1"/>
        </a:solidFill>
        <a:latin typeface="Twinkl" pitchFamily="2" charset="77"/>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903"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BB0"/>
    <a:srgbClr val="F9B000"/>
    <a:srgbClr val="D46AA7"/>
    <a:srgbClr val="EFE8E8"/>
    <a:srgbClr val="D0589D"/>
    <a:srgbClr val="CF599C"/>
    <a:srgbClr val="E6A8CB"/>
    <a:srgbClr val="7868AC"/>
    <a:srgbClr val="FFE097"/>
    <a:srgbClr val="A087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91" autoAdjust="0"/>
    <p:restoredTop sz="96187" autoAdjust="0"/>
  </p:normalViewPr>
  <p:slideViewPr>
    <p:cSldViewPr snapToGrid="0" showGuides="1">
      <p:cViewPr varScale="1">
        <p:scale>
          <a:sx n="63" d="100"/>
          <a:sy n="63" d="100"/>
        </p:scale>
        <p:origin x="1188" y="32"/>
      </p:cViewPr>
      <p:guideLst>
        <p:guide orient="horz" pos="1253"/>
        <p:guide pos="2903"/>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BED89-9129-5973-3E18-CC42A1E2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dirty="0">
              <a:latin typeface="Twinkl" panose="02000000000000000000" pitchFamily="2" charset="0"/>
            </a:endParaRPr>
          </a:p>
        </p:txBody>
      </p:sp>
      <p:sp>
        <p:nvSpPr>
          <p:cNvPr id="3" name="Date Placeholder 2">
            <a:extLst>
              <a:ext uri="{FF2B5EF4-FFF2-40B4-BE49-F238E27FC236}">
                <a16:creationId xmlns:a16="http://schemas.microsoft.com/office/drawing/2014/main" id="{577B5DCB-49EC-65CA-8043-C2B351F605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36C3E74F-B908-E64E-8B21-6E79CBA9731C}" type="datetimeFigureOut">
              <a:rPr lang="en-GB">
                <a:latin typeface="Twinkl" panose="02000000000000000000" pitchFamily="2" charset="0"/>
              </a:rPr>
              <a:pPr>
                <a:defRPr/>
              </a:pPr>
              <a:t>01/12/2024</a:t>
            </a:fld>
            <a:endParaRPr lang="en-GB" dirty="0">
              <a:latin typeface="Twinkl" panose="02000000000000000000" pitchFamily="2" charset="0"/>
            </a:endParaRPr>
          </a:p>
        </p:txBody>
      </p:sp>
      <p:sp>
        <p:nvSpPr>
          <p:cNvPr id="4" name="Footer Placeholder 3">
            <a:extLst>
              <a:ext uri="{FF2B5EF4-FFF2-40B4-BE49-F238E27FC236}">
                <a16:creationId xmlns:a16="http://schemas.microsoft.com/office/drawing/2014/main" id="{0AD57518-AA37-C7A6-E3CE-08FE06E901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dirty="0">
              <a:latin typeface="Twinkl" panose="02000000000000000000" pitchFamily="2" charset="0"/>
            </a:endParaRPr>
          </a:p>
        </p:txBody>
      </p:sp>
      <p:sp>
        <p:nvSpPr>
          <p:cNvPr id="5" name="Slide Number Placeholder 4">
            <a:extLst>
              <a:ext uri="{FF2B5EF4-FFF2-40B4-BE49-F238E27FC236}">
                <a16:creationId xmlns:a16="http://schemas.microsoft.com/office/drawing/2014/main" id="{117D4360-BE0B-EBFD-0D2D-2840D7854BB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uffy-TTF" panose="020B0603060100000000" pitchFamily="34" charset="0"/>
              </a:defRPr>
            </a:lvl1pPr>
          </a:lstStyle>
          <a:p>
            <a:pPr>
              <a:defRPr/>
            </a:pPr>
            <a:fld id="{F59A5997-5832-594D-8D9A-B7980F713550}" type="slidenum">
              <a:rPr lang="en-GB" altLang="en-US">
                <a:latin typeface="Twinkl" panose="02000000000000000000" pitchFamily="2" charset="0"/>
              </a:rPr>
              <a:pPr>
                <a:defRPr/>
              </a:pPr>
              <a:t>‹#›</a:t>
            </a:fld>
            <a:endParaRPr lang="en-GB" altLang="en-US" dirty="0">
              <a:latin typeface="Twinkl" panose="02000000000000000000"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96F312-0603-0869-DC45-E606F2816A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winkl" panose="02000000000000000000" pitchFamily="2" charset="0"/>
              </a:defRPr>
            </a:lvl1pPr>
          </a:lstStyle>
          <a:p>
            <a:pPr>
              <a:defRPr/>
            </a:pPr>
            <a:endParaRPr lang="en-GB" dirty="0"/>
          </a:p>
        </p:txBody>
      </p:sp>
      <p:sp>
        <p:nvSpPr>
          <p:cNvPr id="3" name="Date Placeholder 2">
            <a:extLst>
              <a:ext uri="{FF2B5EF4-FFF2-40B4-BE49-F238E27FC236}">
                <a16:creationId xmlns:a16="http://schemas.microsoft.com/office/drawing/2014/main" id="{C8254069-FDAB-2C3F-5538-809CF79C9C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winkl" panose="02000000000000000000" pitchFamily="2" charset="0"/>
              </a:defRPr>
            </a:lvl1pPr>
          </a:lstStyle>
          <a:p>
            <a:pPr>
              <a:defRPr/>
            </a:pPr>
            <a:fld id="{C493FBFD-2417-FE42-9CC6-8FCFC36C8F1F}" type="datetimeFigureOut">
              <a:rPr lang="en-GB" smtClean="0"/>
              <a:pPr>
                <a:defRPr/>
              </a:pPr>
              <a:t>01/12/2024</a:t>
            </a:fld>
            <a:endParaRPr lang="en-GB" dirty="0"/>
          </a:p>
        </p:txBody>
      </p:sp>
      <p:sp>
        <p:nvSpPr>
          <p:cNvPr id="4" name="Slide Image Placeholder 3">
            <a:extLst>
              <a:ext uri="{FF2B5EF4-FFF2-40B4-BE49-F238E27FC236}">
                <a16:creationId xmlns:a16="http://schemas.microsoft.com/office/drawing/2014/main" id="{58476D70-633D-CFA8-2E9D-18B7BE7580D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720DAFD8-E75C-D5DF-3A73-50383A7CAF82}"/>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 name="Footer Placeholder 5">
            <a:extLst>
              <a:ext uri="{FF2B5EF4-FFF2-40B4-BE49-F238E27FC236}">
                <a16:creationId xmlns:a16="http://schemas.microsoft.com/office/drawing/2014/main" id="{D2CC4742-9B54-6F80-0F20-28968A44B9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winkl" panose="02000000000000000000" pitchFamily="2" charset="0"/>
              </a:defRPr>
            </a:lvl1pPr>
          </a:lstStyle>
          <a:p>
            <a:pPr>
              <a:defRPr/>
            </a:pPr>
            <a:endParaRPr lang="en-GB" dirty="0"/>
          </a:p>
        </p:txBody>
      </p:sp>
      <p:sp>
        <p:nvSpPr>
          <p:cNvPr id="7" name="Slide Number Placeholder 6">
            <a:extLst>
              <a:ext uri="{FF2B5EF4-FFF2-40B4-BE49-F238E27FC236}">
                <a16:creationId xmlns:a16="http://schemas.microsoft.com/office/drawing/2014/main" id="{519F98FE-DFE8-71EE-5B55-17201A6A63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winkl" panose="02000000000000000000" pitchFamily="2" charset="0"/>
              </a:defRPr>
            </a:lvl1pPr>
          </a:lstStyle>
          <a:p>
            <a:pPr>
              <a:defRPr/>
            </a:pPr>
            <a:fld id="{3A99D4F7-73F2-5044-87FF-F8E6188F40B6}" type="slidenum">
              <a:rPr lang="en-GB" altLang="en-US" smtClean="0"/>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inkl" panose="02000000000000000000"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winkl" panose="02000000000000000000"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winkl" panose="02000000000000000000"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winkl" panose="02000000000000000000"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winkl"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99D4F7-73F2-5044-87FF-F8E6188F40B6}" type="slidenum">
              <a:rPr lang="en-GB" altLang="en-US" smtClean="0"/>
              <a:pPr>
                <a:defRPr/>
              </a:pPr>
              <a:t>5</a:t>
            </a:fld>
            <a:endParaRPr lang="en-GB" altLang="en-US"/>
          </a:p>
        </p:txBody>
      </p:sp>
    </p:spTree>
    <p:extLst>
      <p:ext uri="{BB962C8B-B14F-4D97-AF65-F5344CB8AC3E}">
        <p14:creationId xmlns:p14="http://schemas.microsoft.com/office/powerpoint/2010/main" val="235461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99D4F7-73F2-5044-87FF-F8E6188F40B6}" type="slidenum">
              <a:rPr lang="en-GB" altLang="en-US" smtClean="0"/>
              <a:pPr>
                <a:defRPr/>
              </a:pPr>
              <a:t>6</a:t>
            </a:fld>
            <a:endParaRPr lang="en-GB" altLang="en-US"/>
          </a:p>
        </p:txBody>
      </p:sp>
    </p:spTree>
    <p:extLst>
      <p:ext uri="{BB962C8B-B14F-4D97-AF65-F5344CB8AC3E}">
        <p14:creationId xmlns:p14="http://schemas.microsoft.com/office/powerpoint/2010/main" val="229063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99D4F7-73F2-5044-87FF-F8E6188F40B6}" type="slidenum">
              <a:rPr lang="en-GB" altLang="en-US" smtClean="0"/>
              <a:pPr>
                <a:defRPr/>
              </a:pPr>
              <a:t>7</a:t>
            </a:fld>
            <a:endParaRPr lang="en-GB" altLang="en-US"/>
          </a:p>
        </p:txBody>
      </p:sp>
    </p:spTree>
    <p:extLst>
      <p:ext uri="{BB962C8B-B14F-4D97-AF65-F5344CB8AC3E}">
        <p14:creationId xmlns:p14="http://schemas.microsoft.com/office/powerpoint/2010/main" val="79501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A99D4F7-73F2-5044-87FF-F8E6188F40B6}" type="slidenum">
              <a:rPr lang="en-GB" altLang="en-US" smtClean="0"/>
              <a:pPr>
                <a:defRPr/>
              </a:pPr>
              <a:t>8</a:t>
            </a:fld>
            <a:endParaRPr lang="en-GB" altLang="en-US"/>
          </a:p>
        </p:txBody>
      </p:sp>
    </p:spTree>
    <p:extLst>
      <p:ext uri="{BB962C8B-B14F-4D97-AF65-F5344CB8AC3E}">
        <p14:creationId xmlns:p14="http://schemas.microsoft.com/office/powerpoint/2010/main" val="1139575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winkl-phonics/level-5-twinkl-phonics/week-4-level-5-twinkl-phonics"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www.twinkl.com/resources/twinkl-phonics/level-5-twinkl-phonics/week-4-level-5-twinkl-phonics" TargetMode="External"/><Relationship Id="rId4" Type="http://schemas.openxmlformats.org/officeDocument/2006/relationships/hyperlink" Target="https://www.twinkl.co.uk/resources/twinkl-phonics/level-5-twinkl-phonics/week-3-level-5-twinkl-phonic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twinkl-phonics/level-5-twinkl-phonics/week-3-level-5-twinkl-phonics"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resources/twinkl-phonics/level-5-twinkl-phonics/week-3-level-5-twinkl-phonics"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resources/twinkl-phonics/level-5-twinkl-phonics/week-3-level-5-twinkl-phonic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twinkl-phonics/level-5-twinkl-phonics/week-3-level-5-twinkl-phonics"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m/resources/twinkl-phonics/level-5-twinkl-phonics/week-4-level-5-twinkl-phonic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resources/twinkl-phonics/level-5-twinkl-phonics/week-3-level-5-twinkl-phonics"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334D0CF8-0983-27F3-E0EB-DCD9C38CCCD5}"/>
              </a:ext>
            </a:extLst>
          </p:cNvPr>
          <p:cNvSpPr/>
          <p:nvPr userDrawn="1"/>
        </p:nvSpPr>
        <p:spPr>
          <a:xfrm>
            <a:off x="7540283" y="5894363"/>
            <a:ext cx="1357532" cy="85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56824996-A43A-39C9-A0C6-AE370DF7A067}"/>
              </a:ext>
            </a:extLst>
          </p:cNvPr>
          <p:cNvSpPr/>
          <p:nvPr userDrawn="1"/>
        </p:nvSpPr>
        <p:spPr>
          <a:xfrm>
            <a:off x="0" y="5999871"/>
            <a:ext cx="780757" cy="85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hlinkClick r:id="rId5"/>
            <a:extLst>
              <a:ext uri="{FF2B5EF4-FFF2-40B4-BE49-F238E27FC236}">
                <a16:creationId xmlns:a16="http://schemas.microsoft.com/office/drawing/2014/main" id="{20820EFA-E346-A020-16FF-E62F9310695A}"/>
              </a:ext>
            </a:extLst>
          </p:cNvPr>
          <p:cNvSpPr/>
          <p:nvPr userDrawn="1"/>
        </p:nvSpPr>
        <p:spPr>
          <a:xfrm>
            <a:off x="7546109" y="5874327"/>
            <a:ext cx="1459346" cy="1524000"/>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21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29EE54A-7601-402F-8571-A360DB0F121A}"/>
              </a:ext>
            </a:extLst>
          </p:cNvPr>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anose="02000000000000000000" pitchFamily="2" charset="0"/>
              </a:defRPr>
            </a:lvl1pPr>
          </a:lstStyle>
          <a:p>
            <a:r>
              <a:rPr lang="en-US" dirty="0"/>
              <a:t>Click to edit Master title style</a:t>
            </a:r>
            <a:endParaRPr lang="en-GB" dirty="0"/>
          </a:p>
        </p:txBody>
      </p:sp>
      <p:sp>
        <p:nvSpPr>
          <p:cNvPr id="3" name="Rectangle 2">
            <a:hlinkClick r:id="rId3"/>
            <a:extLst>
              <a:ext uri="{FF2B5EF4-FFF2-40B4-BE49-F238E27FC236}">
                <a16:creationId xmlns:a16="http://schemas.microsoft.com/office/drawing/2014/main" id="{C60B3243-2EB4-E23F-C6FF-436415EE0DB0}"/>
              </a:ext>
            </a:extLst>
          </p:cNvPr>
          <p:cNvSpPr/>
          <p:nvPr userDrawn="1"/>
        </p:nvSpPr>
        <p:spPr>
          <a:xfrm>
            <a:off x="8567224" y="6661052"/>
            <a:ext cx="576775" cy="19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30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2839880-2F1A-14EB-9546-7096F9CC654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ectangle 2">
            <a:hlinkClick r:id="rId3"/>
            <a:extLst>
              <a:ext uri="{FF2B5EF4-FFF2-40B4-BE49-F238E27FC236}">
                <a16:creationId xmlns:a16="http://schemas.microsoft.com/office/drawing/2014/main" id="{04DB73BA-1238-0036-B94B-E52F86CC2C6D}"/>
              </a:ext>
            </a:extLst>
          </p:cNvPr>
          <p:cNvSpPr/>
          <p:nvPr userDrawn="1"/>
        </p:nvSpPr>
        <p:spPr>
          <a:xfrm>
            <a:off x="8567224" y="6661052"/>
            <a:ext cx="576775" cy="19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0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B38F240-0CC0-75DA-7BBD-74AF6FE9620D}"/>
              </a:ext>
            </a:extLst>
          </p:cNvPr>
          <p:cNvSpPr/>
          <p:nvPr userDrawn="1"/>
        </p:nvSpPr>
        <p:spPr>
          <a:xfrm>
            <a:off x="8567224" y="6661052"/>
            <a:ext cx="576775" cy="19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822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B15150C-7444-3821-97D4-52A757744CF0}"/>
              </a:ext>
            </a:extLst>
          </p:cNvPr>
          <p:cNvSpPr/>
          <p:nvPr userDrawn="1"/>
        </p:nvSpPr>
        <p:spPr>
          <a:xfrm>
            <a:off x="0" y="5999871"/>
            <a:ext cx="780757" cy="85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hlinkClick r:id="rId4"/>
            <a:extLst>
              <a:ext uri="{FF2B5EF4-FFF2-40B4-BE49-F238E27FC236}">
                <a16:creationId xmlns:a16="http://schemas.microsoft.com/office/drawing/2014/main" id="{E8340B1C-E4C1-C6A5-0ADF-C1C65DD5BB4D}"/>
              </a:ext>
            </a:extLst>
          </p:cNvPr>
          <p:cNvSpPr/>
          <p:nvPr userDrawn="1"/>
        </p:nvSpPr>
        <p:spPr>
          <a:xfrm>
            <a:off x="7546109" y="5874327"/>
            <a:ext cx="1459346" cy="1524000"/>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11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68FFDE1D-56BB-8ECF-FE0E-DC1D77339951}"/>
              </a:ext>
            </a:extLst>
          </p:cNvPr>
          <p:cNvSpPr/>
          <p:nvPr userDrawn="1"/>
        </p:nvSpPr>
        <p:spPr>
          <a:xfrm>
            <a:off x="8567224" y="6661052"/>
            <a:ext cx="576775" cy="19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26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twinkl.co.uk/resources/twinkl-phonics/level-5-twinkl-phonics/week-3-level-5-twinkl-phonic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9064885-458D-11FA-E792-E2C71A3AD77C}"/>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83DEF9F-C27F-86F7-7293-898AD9706B29}"/>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dirty="0"/>
              <a:t>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2" name="Rectangle 1">
            <a:hlinkClick r:id="rId9"/>
            <a:extLst>
              <a:ext uri="{FF2B5EF4-FFF2-40B4-BE49-F238E27FC236}">
                <a16:creationId xmlns:a16="http://schemas.microsoft.com/office/drawing/2014/main" id="{2E28A7D6-DA0E-FE8F-347B-BE20C46057D2}"/>
              </a:ext>
            </a:extLst>
          </p:cNvPr>
          <p:cNvSpPr/>
          <p:nvPr userDrawn="1"/>
        </p:nvSpPr>
        <p:spPr>
          <a:xfrm>
            <a:off x="8567224" y="6661052"/>
            <a:ext cx="576775" cy="19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1" r:id="rId4"/>
    <p:sldLayoutId id="2147483926" r:id="rId5"/>
    <p:sldLayoutId id="214748392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anose="02000000000000000000" pitchFamily="2" charset="0"/>
          <a:cs typeface="Twinkl" panose="02000000000000000000"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anose="02000000000000000000" pitchFamily="2" charset="0"/>
          <a:cs typeface="Twinkl" panose="02000000000000000000"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anose="02000000000000000000" pitchFamily="2" charset="0"/>
          <a:cs typeface="Twinkl" panose="02000000000000000000"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anose="02000000000000000000" pitchFamily="2" charset="0"/>
          <a:cs typeface="Twinkl" panose="02000000000000000000"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anose="02000000000000000000" pitchFamily="2" charset="0"/>
          <a:cs typeface="Twinkl"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6.mp3"/><Relationship Id="rId7" Type="http://schemas.openxmlformats.org/officeDocument/2006/relationships/image" Target="../media/image23.png"/><Relationship Id="rId12" Type="http://schemas.openxmlformats.org/officeDocument/2006/relationships/image" Target="../media/image1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png"/><Relationship Id="rId11" Type="http://schemas.openxmlformats.org/officeDocument/2006/relationships/image" Target="../media/image28.png"/><Relationship Id="rId5" Type="http://schemas.openxmlformats.org/officeDocument/2006/relationships/slideLayout" Target="../slideLayouts/slideLayout2.xml"/><Relationship Id="rId10" Type="http://schemas.openxmlformats.org/officeDocument/2006/relationships/image" Target="../media/image27.png"/><Relationship Id="rId4" Type="http://schemas.openxmlformats.org/officeDocument/2006/relationships/audio" Target="../media/media6.mp3"/><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winkl.com/resources/twinkl-phonics/level-5-twinkl-phonics/week-4-level-5-twinkl-phonic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a:extLst>
              <a:ext uri="{FF2B5EF4-FFF2-40B4-BE49-F238E27FC236}">
                <a16:creationId xmlns:a16="http://schemas.microsoft.com/office/drawing/2014/main" id="{3BE50683-DB8E-24C6-6610-266AA68BB2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2401888"/>
            <a:ext cx="194468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4">
            <a:extLst>
              <a:ext uri="{FF2B5EF4-FFF2-40B4-BE49-F238E27FC236}">
                <a16:creationId xmlns:a16="http://schemas.microsoft.com/office/drawing/2014/main" id="{404B0ADE-3BE8-D7D4-97C7-E9D969108E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2401888"/>
            <a:ext cx="194468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7">
            <a:extLst>
              <a:ext uri="{FF2B5EF4-FFF2-40B4-BE49-F238E27FC236}">
                <a16:creationId xmlns:a16="http://schemas.microsoft.com/office/drawing/2014/main" id="{1ABD99E5-2B2B-02A4-D8C0-5F27476A0C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9788" y="2401888"/>
            <a:ext cx="194468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9">
            <a:extLst>
              <a:ext uri="{FF2B5EF4-FFF2-40B4-BE49-F238E27FC236}">
                <a16:creationId xmlns:a16="http://schemas.microsoft.com/office/drawing/2014/main" id="{915F9ABA-4324-5CB2-2DB8-5285DD2D43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0" y="2401888"/>
            <a:ext cx="19431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words">
            <a:extLst>
              <a:ext uri="{FF2B5EF4-FFF2-40B4-BE49-F238E27FC236}">
                <a16:creationId xmlns:a16="http://schemas.microsoft.com/office/drawing/2014/main" id="{6CC25DA2-CB1D-2221-29DA-4BDB571DBE7A}"/>
              </a:ext>
            </a:extLst>
          </p:cNvPr>
          <p:cNvGrpSpPr>
            <a:grpSpLocks/>
          </p:cNvGrpSpPr>
          <p:nvPr/>
        </p:nvGrpSpPr>
        <p:grpSpPr bwMode="auto">
          <a:xfrm>
            <a:off x="990600" y="2943225"/>
            <a:ext cx="7254875" cy="646113"/>
            <a:chOff x="990020" y="2943465"/>
            <a:chExt cx="7255378" cy="646768"/>
          </a:xfrm>
        </p:grpSpPr>
        <p:sp>
          <p:nvSpPr>
            <p:cNvPr id="14" name="Rectangle 13">
              <a:extLst>
                <a:ext uri="{FF2B5EF4-FFF2-40B4-BE49-F238E27FC236}">
                  <a16:creationId xmlns:a16="http://schemas.microsoft.com/office/drawing/2014/main" id="{31F834E3-4B04-572F-3BFB-B6C5C009FA85}"/>
                </a:ext>
              </a:extLst>
            </p:cNvPr>
            <p:cNvSpPr/>
            <p:nvPr/>
          </p:nvSpPr>
          <p:spPr bwMode="auto">
            <a:xfrm>
              <a:off x="990020" y="2943466"/>
              <a:ext cx="1072700" cy="646767"/>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s</a:t>
              </a:r>
              <a:r>
                <a:rPr lang="en-GB" sz="3600" b="1" u="sng" dirty="0">
                  <a:ln w="19050">
                    <a:solidFill>
                      <a:schemeClr val="tx1"/>
                    </a:solidFill>
                  </a:ln>
                  <a:solidFill>
                    <a:schemeClr val="bg1"/>
                  </a:solidFill>
                  <a:latin typeface="Twinkl" pitchFamily="2" charset="0"/>
                </a:rPr>
                <a:t>    </a:t>
              </a:r>
              <a:r>
                <a:rPr lang="en-GB" sz="3600" b="1" dirty="0">
                  <a:ln w="19050">
                    <a:solidFill>
                      <a:schemeClr val="tx1"/>
                    </a:solidFill>
                  </a:ln>
                  <a:solidFill>
                    <a:schemeClr val="bg1"/>
                  </a:solidFill>
                  <a:latin typeface="Twinkl" pitchFamily="2" charset="0"/>
                </a:rPr>
                <a:t>l</a:t>
              </a:r>
              <a:endParaRPr lang="en-GB" b="1" dirty="0">
                <a:ln w="19050">
                  <a:solidFill>
                    <a:schemeClr val="tx1"/>
                  </a:solidFill>
                </a:ln>
                <a:solidFill>
                  <a:schemeClr val="bg1"/>
                </a:solidFill>
                <a:latin typeface="Twinkl" pitchFamily="2" charset="0"/>
              </a:endParaRPr>
            </a:p>
          </p:txBody>
        </p:sp>
        <p:sp>
          <p:nvSpPr>
            <p:cNvPr id="26" name="Rectangle 25">
              <a:extLst>
                <a:ext uri="{FF2B5EF4-FFF2-40B4-BE49-F238E27FC236}">
                  <a16:creationId xmlns:a16="http://schemas.microsoft.com/office/drawing/2014/main" id="{230CAD1B-60C3-8858-2E56-4E1F413112FD}"/>
                </a:ext>
              </a:extLst>
            </p:cNvPr>
            <p:cNvSpPr/>
            <p:nvPr/>
          </p:nvSpPr>
          <p:spPr bwMode="auto">
            <a:xfrm>
              <a:off x="3017229" y="2943465"/>
              <a:ext cx="1114408" cy="646331"/>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h</a:t>
              </a:r>
              <a:r>
                <a:rPr lang="en-GB" sz="3600" b="1" u="sng" dirty="0">
                  <a:ln w="19050">
                    <a:solidFill>
                      <a:schemeClr val="tx1"/>
                    </a:solidFill>
                  </a:ln>
                  <a:solidFill>
                    <a:schemeClr val="bg1"/>
                  </a:solidFill>
                  <a:latin typeface="Twinkl" pitchFamily="2" charset="0"/>
                </a:rPr>
                <a:t>   </a:t>
              </a:r>
              <a:r>
                <a:rPr lang="en-GB" sz="3600" b="1" dirty="0">
                  <a:ln w="19050">
                    <a:solidFill>
                      <a:schemeClr val="tx1"/>
                    </a:solidFill>
                  </a:ln>
                  <a:solidFill>
                    <a:schemeClr val="bg1"/>
                  </a:solidFill>
                  <a:latin typeface="Twinkl" pitchFamily="2" charset="0"/>
                </a:rPr>
                <a:t>p</a:t>
              </a:r>
              <a:endParaRPr lang="en-GB" b="1" dirty="0">
                <a:ln w="19050">
                  <a:solidFill>
                    <a:schemeClr val="tx1"/>
                  </a:solidFill>
                </a:ln>
                <a:solidFill>
                  <a:schemeClr val="bg1"/>
                </a:solidFill>
                <a:latin typeface="Twinkl" pitchFamily="2" charset="0"/>
              </a:endParaRPr>
            </a:p>
          </p:txBody>
        </p:sp>
        <p:sp>
          <p:nvSpPr>
            <p:cNvPr id="29" name="Rectangle 28">
              <a:extLst>
                <a:ext uri="{FF2B5EF4-FFF2-40B4-BE49-F238E27FC236}">
                  <a16:creationId xmlns:a16="http://schemas.microsoft.com/office/drawing/2014/main" id="{C48C6AF5-3607-5D22-21E7-9BA7A4C44EE1}"/>
                </a:ext>
              </a:extLst>
            </p:cNvPr>
            <p:cNvSpPr/>
            <p:nvPr/>
          </p:nvSpPr>
          <p:spPr bwMode="auto">
            <a:xfrm>
              <a:off x="5042850" y="2943465"/>
              <a:ext cx="1159293" cy="646331"/>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m</a:t>
              </a:r>
              <a:r>
                <a:rPr lang="en-GB" sz="3600" b="1" u="sng" dirty="0">
                  <a:ln w="19050">
                    <a:solidFill>
                      <a:schemeClr val="tx1"/>
                    </a:solidFill>
                  </a:ln>
                  <a:solidFill>
                    <a:schemeClr val="bg1"/>
                  </a:solidFill>
                  <a:latin typeface="Twinkl" pitchFamily="2" charset="0"/>
                </a:rPr>
                <a:t>   </a:t>
              </a:r>
              <a:r>
                <a:rPr lang="en-GB" sz="3600" b="1" dirty="0">
                  <a:ln w="19050">
                    <a:solidFill>
                      <a:schemeClr val="tx1"/>
                    </a:solidFill>
                  </a:ln>
                  <a:solidFill>
                    <a:schemeClr val="bg1"/>
                  </a:solidFill>
                  <a:latin typeface="Twinkl" pitchFamily="2" charset="0"/>
                </a:rPr>
                <a:t>t</a:t>
              </a:r>
              <a:endParaRPr lang="en-GB" b="1" dirty="0">
                <a:ln w="19050">
                  <a:solidFill>
                    <a:schemeClr val="tx1"/>
                  </a:solidFill>
                </a:ln>
                <a:solidFill>
                  <a:schemeClr val="bg1"/>
                </a:solidFill>
                <a:latin typeface="Twinkl" pitchFamily="2" charset="0"/>
              </a:endParaRPr>
            </a:p>
          </p:txBody>
        </p:sp>
        <p:sp>
          <p:nvSpPr>
            <p:cNvPr id="31" name="Rectangle 30">
              <a:extLst>
                <a:ext uri="{FF2B5EF4-FFF2-40B4-BE49-F238E27FC236}">
                  <a16:creationId xmlns:a16="http://schemas.microsoft.com/office/drawing/2014/main" id="{D09FE2DD-BA1D-F438-4B9B-D10ABF30BB51}"/>
                </a:ext>
              </a:extLst>
            </p:cNvPr>
            <p:cNvSpPr/>
            <p:nvPr/>
          </p:nvSpPr>
          <p:spPr bwMode="auto">
            <a:xfrm>
              <a:off x="7095723" y="2943465"/>
              <a:ext cx="1149675" cy="646331"/>
            </a:xfrm>
            <a:prstGeom prst="rect">
              <a:avLst/>
            </a:prstGeom>
          </p:spPr>
          <p:txBody>
            <a:bodyPr wrap="none">
              <a:spAutoFit/>
            </a:bodyPr>
            <a:lstStyle/>
            <a:p>
              <a:pPr algn="ctr">
                <a:defRPr/>
              </a:pPr>
              <a:r>
                <a:rPr lang="en-GB" sz="3600" b="1" dirty="0" err="1">
                  <a:ln w="19050">
                    <a:solidFill>
                      <a:schemeClr val="tx1"/>
                    </a:solidFill>
                  </a:ln>
                  <a:solidFill>
                    <a:schemeClr val="bg1"/>
                  </a:solidFill>
                  <a:latin typeface="Twinkl" pitchFamily="2" charset="0"/>
                </a:rPr>
                <a:t>tr</a:t>
              </a:r>
              <a:r>
                <a:rPr lang="en-GB" sz="3600" b="1" u="sng" dirty="0">
                  <a:ln w="19050">
                    <a:solidFill>
                      <a:schemeClr val="tx1"/>
                    </a:solidFill>
                  </a:ln>
                  <a:solidFill>
                    <a:schemeClr val="bg1"/>
                  </a:solidFill>
                  <a:latin typeface="Twinkl" pitchFamily="2" charset="0"/>
                </a:rPr>
                <a:t>   </a:t>
              </a:r>
              <a:r>
                <a:rPr lang="en-GB" sz="3600" b="1" dirty="0">
                  <a:ln w="19050">
                    <a:solidFill>
                      <a:schemeClr val="tx1"/>
                    </a:solidFill>
                  </a:ln>
                  <a:solidFill>
                    <a:schemeClr val="bg1"/>
                  </a:solidFill>
                  <a:latin typeface="Twinkl" pitchFamily="2" charset="0"/>
                </a:rPr>
                <a:t>t</a:t>
              </a:r>
              <a:endParaRPr lang="en-GB" b="1" dirty="0">
                <a:ln w="19050">
                  <a:solidFill>
                    <a:schemeClr val="tx1"/>
                  </a:solidFill>
                </a:ln>
                <a:solidFill>
                  <a:schemeClr val="bg1"/>
                </a:solidFill>
                <a:latin typeface="Twinkl" pitchFamily="2" charset="0"/>
              </a:endParaRPr>
            </a:p>
          </p:txBody>
        </p:sp>
      </p:grpSp>
      <p:grpSp>
        <p:nvGrpSpPr>
          <p:cNvPr id="41" name="new words">
            <a:extLst>
              <a:ext uri="{FF2B5EF4-FFF2-40B4-BE49-F238E27FC236}">
                <a16:creationId xmlns:a16="http://schemas.microsoft.com/office/drawing/2014/main" id="{3558109C-DD2F-8865-F726-E5FA5E0C35F5}"/>
              </a:ext>
            </a:extLst>
          </p:cNvPr>
          <p:cNvGrpSpPr>
            <a:grpSpLocks/>
          </p:cNvGrpSpPr>
          <p:nvPr/>
        </p:nvGrpSpPr>
        <p:grpSpPr bwMode="auto">
          <a:xfrm>
            <a:off x="1023938" y="2960688"/>
            <a:ext cx="7261225" cy="646112"/>
            <a:chOff x="1024855" y="2943465"/>
            <a:chExt cx="7259816" cy="646332"/>
          </a:xfrm>
        </p:grpSpPr>
        <p:sp>
          <p:nvSpPr>
            <p:cNvPr id="42" name="Rectangle 41">
              <a:extLst>
                <a:ext uri="{FF2B5EF4-FFF2-40B4-BE49-F238E27FC236}">
                  <a16:creationId xmlns:a16="http://schemas.microsoft.com/office/drawing/2014/main" id="{0CD6AEF3-EF43-1006-9552-820FF113CCA2}"/>
                </a:ext>
              </a:extLst>
            </p:cNvPr>
            <p:cNvSpPr/>
            <p:nvPr/>
          </p:nvSpPr>
          <p:spPr bwMode="auto">
            <a:xfrm>
              <a:off x="1024855" y="2943466"/>
              <a:ext cx="1016625" cy="646331"/>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seal</a:t>
              </a:r>
              <a:endParaRPr lang="en-GB" b="1" dirty="0">
                <a:ln w="19050">
                  <a:solidFill>
                    <a:schemeClr val="tx1"/>
                  </a:solidFill>
                </a:ln>
                <a:solidFill>
                  <a:schemeClr val="bg1"/>
                </a:solidFill>
                <a:latin typeface="Twinkl" pitchFamily="2" charset="0"/>
              </a:endParaRPr>
            </a:p>
          </p:txBody>
        </p:sp>
        <p:sp>
          <p:nvSpPr>
            <p:cNvPr id="43" name="Rectangle 42">
              <a:extLst>
                <a:ext uri="{FF2B5EF4-FFF2-40B4-BE49-F238E27FC236}">
                  <a16:creationId xmlns:a16="http://schemas.microsoft.com/office/drawing/2014/main" id="{7B51F087-F94F-910B-5895-79A9BE041553}"/>
                </a:ext>
              </a:extLst>
            </p:cNvPr>
            <p:cNvSpPr/>
            <p:nvPr/>
          </p:nvSpPr>
          <p:spPr bwMode="auto">
            <a:xfrm>
              <a:off x="2977955" y="2943465"/>
              <a:ext cx="1192955" cy="646331"/>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heap</a:t>
              </a:r>
              <a:endParaRPr lang="en-GB" b="1" dirty="0">
                <a:ln w="19050">
                  <a:solidFill>
                    <a:schemeClr val="tx1"/>
                  </a:solidFill>
                </a:ln>
                <a:solidFill>
                  <a:schemeClr val="bg1"/>
                </a:solidFill>
                <a:latin typeface="Twinkl" pitchFamily="2" charset="0"/>
              </a:endParaRPr>
            </a:p>
          </p:txBody>
        </p:sp>
        <p:sp>
          <p:nvSpPr>
            <p:cNvPr id="44" name="Rectangle 43">
              <a:extLst>
                <a:ext uri="{FF2B5EF4-FFF2-40B4-BE49-F238E27FC236}">
                  <a16:creationId xmlns:a16="http://schemas.microsoft.com/office/drawing/2014/main" id="{2C4F593B-7625-89EF-03C9-037EF3D5A166}"/>
                </a:ext>
              </a:extLst>
            </p:cNvPr>
            <p:cNvSpPr/>
            <p:nvPr/>
          </p:nvSpPr>
          <p:spPr bwMode="auto">
            <a:xfrm>
              <a:off x="5003577" y="2943465"/>
              <a:ext cx="1237839" cy="646331"/>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meat</a:t>
              </a:r>
              <a:endParaRPr lang="en-GB" b="1" dirty="0">
                <a:ln w="19050">
                  <a:solidFill>
                    <a:schemeClr val="tx1"/>
                  </a:solidFill>
                </a:ln>
                <a:solidFill>
                  <a:schemeClr val="bg1"/>
                </a:solidFill>
                <a:latin typeface="Twinkl" pitchFamily="2" charset="0"/>
              </a:endParaRPr>
            </a:p>
          </p:txBody>
        </p:sp>
        <p:sp>
          <p:nvSpPr>
            <p:cNvPr id="45" name="Rectangle 44">
              <a:extLst>
                <a:ext uri="{FF2B5EF4-FFF2-40B4-BE49-F238E27FC236}">
                  <a16:creationId xmlns:a16="http://schemas.microsoft.com/office/drawing/2014/main" id="{2373889E-D71E-9592-ED30-DB31A8836A3A}"/>
                </a:ext>
              </a:extLst>
            </p:cNvPr>
            <p:cNvSpPr/>
            <p:nvPr/>
          </p:nvSpPr>
          <p:spPr bwMode="auto">
            <a:xfrm>
              <a:off x="7056450" y="2943465"/>
              <a:ext cx="1228221" cy="646331"/>
            </a:xfrm>
            <a:prstGeom prst="rect">
              <a:avLst/>
            </a:prstGeom>
          </p:spPr>
          <p:txBody>
            <a:bodyPr wrap="none">
              <a:spAutoFit/>
            </a:bodyPr>
            <a:lstStyle/>
            <a:p>
              <a:pPr algn="ctr">
                <a:defRPr/>
              </a:pPr>
              <a:r>
                <a:rPr lang="en-GB" sz="3600" b="1" dirty="0">
                  <a:ln w="19050">
                    <a:solidFill>
                      <a:schemeClr val="tx1"/>
                    </a:solidFill>
                  </a:ln>
                  <a:solidFill>
                    <a:schemeClr val="bg1"/>
                  </a:solidFill>
                  <a:latin typeface="Twinkl" pitchFamily="2" charset="0"/>
                </a:rPr>
                <a:t>treat</a:t>
              </a:r>
              <a:endParaRPr lang="en-GB" b="1" dirty="0">
                <a:ln w="19050">
                  <a:solidFill>
                    <a:schemeClr val="tx1"/>
                  </a:solidFill>
                </a:ln>
                <a:solidFill>
                  <a:schemeClr val="bg1"/>
                </a:solidFill>
                <a:latin typeface="Twinkl" pitchFamily="2" charset="0"/>
              </a:endParaRPr>
            </a:p>
          </p:txBody>
        </p:sp>
      </p:grpSp>
      <p:grpSp>
        <p:nvGrpSpPr>
          <p:cNvPr id="25" name="show">
            <a:extLst>
              <a:ext uri="{FF2B5EF4-FFF2-40B4-BE49-F238E27FC236}">
                <a16:creationId xmlns:a16="http://schemas.microsoft.com/office/drawing/2014/main" id="{47EDAB0B-0E7E-2F28-5E87-2DDB41005A2E}"/>
              </a:ext>
            </a:extLst>
          </p:cNvPr>
          <p:cNvGrpSpPr>
            <a:grpSpLocks/>
          </p:cNvGrpSpPr>
          <p:nvPr/>
        </p:nvGrpSpPr>
        <p:grpSpPr bwMode="auto">
          <a:xfrm>
            <a:off x="6915150" y="5505450"/>
            <a:ext cx="1544638" cy="666750"/>
            <a:chOff x="6914614" y="5505908"/>
            <a:chExt cx="1545814" cy="666750"/>
          </a:xfrm>
        </p:grpSpPr>
        <p:sp>
          <p:nvSpPr>
            <p:cNvPr id="27" name="Rectangle: Rounded Corners 18">
              <a:extLst>
                <a:ext uri="{FF2B5EF4-FFF2-40B4-BE49-F238E27FC236}">
                  <a16:creationId xmlns:a16="http://schemas.microsoft.com/office/drawing/2014/main" id="{26CD4F53-9B5E-2122-4541-0B1CF566A5BF}"/>
                </a:ext>
              </a:extLst>
            </p:cNvPr>
            <p:cNvSpPr/>
            <p:nvPr/>
          </p:nvSpPr>
          <p:spPr>
            <a:xfrm>
              <a:off x="6914614" y="5650371"/>
              <a:ext cx="1099386" cy="433387"/>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latin typeface="Twinkl" panose="02000000000000000000" pitchFamily="2" charset="0"/>
                </a:rPr>
                <a:t>Show</a:t>
              </a:r>
            </a:p>
          </p:txBody>
        </p:sp>
        <p:pic>
          <p:nvPicPr>
            <p:cNvPr id="28" name="Picture 27">
              <a:extLst>
                <a:ext uri="{FF2B5EF4-FFF2-40B4-BE49-F238E27FC236}">
                  <a16:creationId xmlns:a16="http://schemas.microsoft.com/office/drawing/2014/main" id="{82A3A06D-478F-0978-B501-F8422481B635}"/>
                </a:ext>
              </a:extLst>
            </p:cNvPr>
            <p:cNvPicPr>
              <a:picLocks noChangeAspect="1"/>
            </p:cNvPicPr>
            <p:nvPr/>
          </p:nvPicPr>
          <p:blipFill rotWithShape="1">
            <a:blip r:embed="rId4" cstate="print"/>
            <a:srcRect l="-1533" t="5001" b="64794"/>
            <a:stretch/>
          </p:blipFill>
          <p:spPr bwMode="auto">
            <a:xfrm>
              <a:off x="7740349" y="5505908"/>
              <a:ext cx="720079" cy="666750"/>
            </a:xfrm>
            <a:prstGeom prst="ellipse">
              <a:avLst/>
            </a:prstGeom>
            <a:solidFill>
              <a:schemeClr val="bg1"/>
            </a:solidFill>
            <a:ln w="57150">
              <a:solidFill>
                <a:schemeClr val="accent5"/>
              </a:solidFill>
            </a:ln>
          </p:spPr>
        </p:pic>
      </p:grpSp>
      <p:grpSp>
        <p:nvGrpSpPr>
          <p:cNvPr id="2" name="Group 1">
            <a:extLst>
              <a:ext uri="{FF2B5EF4-FFF2-40B4-BE49-F238E27FC236}">
                <a16:creationId xmlns:a16="http://schemas.microsoft.com/office/drawing/2014/main" id="{429B99BC-FBE2-60EA-9A4A-89589467DA0A}"/>
              </a:ext>
            </a:extLst>
          </p:cNvPr>
          <p:cNvGrpSpPr/>
          <p:nvPr/>
        </p:nvGrpSpPr>
        <p:grpSpPr>
          <a:xfrm>
            <a:off x="7812360" y="227397"/>
            <a:ext cx="1331637" cy="504056"/>
            <a:chOff x="8020930" y="1700808"/>
            <a:chExt cx="1159582" cy="504056"/>
          </a:xfrm>
          <a:solidFill>
            <a:srgbClr val="FAB001"/>
          </a:solidFill>
        </p:grpSpPr>
        <p:sp>
          <p:nvSpPr>
            <p:cNvPr id="3" name="Oval 2">
              <a:extLst>
                <a:ext uri="{FF2B5EF4-FFF2-40B4-BE49-F238E27FC236}">
                  <a16:creationId xmlns:a16="http://schemas.microsoft.com/office/drawing/2014/main" id="{EDEED774-34D6-AF14-388E-F0131CBC1649}"/>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6456E9B2-534E-22A5-BC90-B687725B15FA}"/>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BD9FAB3D-E47B-5647-413E-D3B6E4E76306}"/>
              </a:ext>
            </a:extLst>
          </p:cNvPr>
          <p:cNvSpPr>
            <a:spLocks noChangeArrowheads="1"/>
          </p:cNvSpPr>
          <p:nvPr/>
        </p:nvSpPr>
        <p:spPr bwMode="auto">
          <a:xfrm>
            <a:off x="457200" y="438150"/>
            <a:ext cx="8220075" cy="5957888"/>
          </a:xfrm>
          <a:prstGeom prst="roundRect">
            <a:avLst>
              <a:gd name="adj" fmla="val 2648"/>
            </a:avLst>
          </a:prstGeom>
          <a:blipFill dpi="0" rotWithShape="1">
            <a:blip r:embed="rId2"/>
            <a:srcRect/>
            <a:stretch>
              <a:fillRect/>
            </a:stretch>
          </a:blipFill>
          <a:ln w="25400" cap="rnd" algn="ctr">
            <a:solidFill>
              <a:schemeClr val="bg1"/>
            </a:solidFill>
            <a:miter lim="800000"/>
            <a:headEnd/>
            <a:tailEnd/>
          </a:ln>
        </p:spPr>
        <p:txBody>
          <a:bodyPr anchor="ctr"/>
          <a:lstStyle/>
          <a:p>
            <a:pPr algn="ctr" eaLnBrk="1" fontAlgn="auto" hangingPunct="1">
              <a:spcBef>
                <a:spcPts val="0"/>
              </a:spcBef>
              <a:spcAft>
                <a:spcPts val="0"/>
              </a:spcAft>
              <a:defRPr/>
            </a:pPr>
            <a:r>
              <a:rPr lang="en-GB" sz="1350" dirty="0">
                <a:solidFill>
                  <a:schemeClr val="lt1"/>
                </a:solidFill>
                <a:latin typeface="+mn-lt"/>
              </a:rPr>
              <a:t> </a:t>
            </a:r>
          </a:p>
        </p:txBody>
      </p:sp>
      <p:cxnSp>
        <p:nvCxnSpPr>
          <p:cNvPr id="10" name="Straight Connector 9">
            <a:extLst>
              <a:ext uri="{FF2B5EF4-FFF2-40B4-BE49-F238E27FC236}">
                <a16:creationId xmlns:a16="http://schemas.microsoft.com/office/drawing/2014/main" id="{2F48CB65-2227-76E9-BD0E-329E5F093B19}"/>
              </a:ext>
            </a:extLst>
          </p:cNvPr>
          <p:cNvCxnSpPr/>
          <p:nvPr/>
        </p:nvCxnSpPr>
        <p:spPr>
          <a:xfrm>
            <a:off x="3176588" y="5387975"/>
            <a:ext cx="0" cy="1444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3558" name="Picture 3" descr="Icon&#10;&#10;Description automatically generated">
            <a:extLst>
              <a:ext uri="{FF2B5EF4-FFF2-40B4-BE49-F238E27FC236}">
                <a16:creationId xmlns:a16="http://schemas.microsoft.com/office/drawing/2014/main" id="{F3528F20-6DB2-884D-BECD-73E2B13CF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1304925"/>
            <a:ext cx="4746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2">
            <a:extLst>
              <a:ext uri="{FF2B5EF4-FFF2-40B4-BE49-F238E27FC236}">
                <a16:creationId xmlns:a16="http://schemas.microsoft.com/office/drawing/2014/main" id="{FDE7762A-E015-6EE3-401D-D1BEF1E39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425" y="1304925"/>
            <a:ext cx="328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3" descr="Icon&#10;&#10;Description automatically generated">
            <a:extLst>
              <a:ext uri="{FF2B5EF4-FFF2-40B4-BE49-F238E27FC236}">
                <a16:creationId xmlns:a16="http://schemas.microsoft.com/office/drawing/2014/main" id="{669968F1-A897-53F7-204F-720DCBBD0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5" y="1292225"/>
            <a:ext cx="4746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4">
            <a:extLst>
              <a:ext uri="{FF2B5EF4-FFF2-40B4-BE49-F238E27FC236}">
                <a16:creationId xmlns:a16="http://schemas.microsoft.com/office/drawing/2014/main" id="{014FFFA5-4565-B6FC-C383-C484E8D03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1292225"/>
            <a:ext cx="33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5">
            <a:extLst>
              <a:ext uri="{FF2B5EF4-FFF2-40B4-BE49-F238E27FC236}">
                <a16:creationId xmlns:a16="http://schemas.microsoft.com/office/drawing/2014/main" id="{889C3727-ED34-F9CB-6083-91FF92CA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150" y="762000"/>
            <a:ext cx="328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7" descr="Icon&#10;&#10;Description automatically generated">
            <a:extLst>
              <a:ext uri="{FF2B5EF4-FFF2-40B4-BE49-F238E27FC236}">
                <a16:creationId xmlns:a16="http://schemas.microsoft.com/office/drawing/2014/main" id="{3961FAFD-189B-43BF-1486-8443AA42E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528"/>
          <a:stretch>
            <a:fillRect/>
          </a:stretch>
        </p:blipFill>
        <p:spPr bwMode="auto">
          <a:xfrm>
            <a:off x="4543425" y="795338"/>
            <a:ext cx="23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8" descr="Icon&#10;&#10;Description automatically generated">
            <a:extLst>
              <a:ext uri="{FF2B5EF4-FFF2-40B4-BE49-F238E27FC236}">
                <a16:creationId xmlns:a16="http://schemas.microsoft.com/office/drawing/2014/main" id="{5FA6FF5A-F607-E650-D243-A85142D5A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27"/>
          <a:stretch>
            <a:fillRect/>
          </a:stretch>
        </p:blipFill>
        <p:spPr bwMode="auto">
          <a:xfrm>
            <a:off x="4276725" y="785813"/>
            <a:ext cx="250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a:extLst>
              <a:ext uri="{FF2B5EF4-FFF2-40B4-BE49-F238E27FC236}">
                <a16:creationId xmlns:a16="http://schemas.microsoft.com/office/drawing/2014/main" id="{36FFC8F7-2534-C039-EDCA-0BB4AA749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735013"/>
            <a:ext cx="3524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1" descr="Icon&#10;&#10;Description automatically generated">
            <a:extLst>
              <a:ext uri="{FF2B5EF4-FFF2-40B4-BE49-F238E27FC236}">
                <a16:creationId xmlns:a16="http://schemas.microsoft.com/office/drawing/2014/main" id="{4C568EE4-C8D6-C149-A8F9-0065612F9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975" y="735013"/>
            <a:ext cx="542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27518BE2-3256-8D8A-94DB-E2A0A2C69D61}"/>
              </a:ext>
            </a:extLst>
          </p:cNvPr>
          <p:cNvGrpSpPr/>
          <p:nvPr/>
        </p:nvGrpSpPr>
        <p:grpSpPr>
          <a:xfrm>
            <a:off x="8045972" y="227397"/>
            <a:ext cx="1098028" cy="504056"/>
            <a:chOff x="8045972" y="1700808"/>
            <a:chExt cx="1098028" cy="504056"/>
          </a:xfrm>
          <a:solidFill>
            <a:schemeClr val="accent5"/>
          </a:solidFill>
        </p:grpSpPr>
        <p:sp>
          <p:nvSpPr>
            <p:cNvPr id="4" name="Oval 3">
              <a:extLst>
                <a:ext uri="{FF2B5EF4-FFF2-40B4-BE49-F238E27FC236}">
                  <a16:creationId xmlns:a16="http://schemas.microsoft.com/office/drawing/2014/main" id="{1E6729C5-3409-79B8-57C1-6D6E2021658F}"/>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a:extLst>
                <a:ext uri="{FF2B5EF4-FFF2-40B4-BE49-F238E27FC236}">
                  <a16:creationId xmlns:a16="http://schemas.microsoft.com/office/drawing/2014/main" id="{51DF0DC7-DFD1-678D-0835-4A0410C082AF}"/>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11" name="Picture 10" descr="A picture containing chart&#10;&#10;Description automatically generated">
            <a:extLst>
              <a:ext uri="{FF2B5EF4-FFF2-40B4-BE49-F238E27FC236}">
                <a16:creationId xmlns:a16="http://schemas.microsoft.com/office/drawing/2014/main" id="{02F2298E-3AB9-DBD8-0829-2EA6EEFC6E3A}"/>
              </a:ext>
            </a:extLst>
          </p:cNvPr>
          <p:cNvPicPr>
            <a:picLocks noChangeAspect="1"/>
          </p:cNvPicPr>
          <p:nvPr/>
        </p:nvPicPr>
        <p:blipFill rotWithShape="1">
          <a:blip r:embed="rId6">
            <a:extLst>
              <a:ext uri="{28A0092B-C50C-407E-A947-70E740481C1C}">
                <a14:useLocalDpi xmlns:a14="http://schemas.microsoft.com/office/drawing/2010/main" val="0"/>
              </a:ext>
            </a:extLst>
          </a:blip>
          <a:srcRect l="57487" t="8846" r="9076" b="25628"/>
          <a:stretch/>
        </p:blipFill>
        <p:spPr>
          <a:xfrm>
            <a:off x="482289" y="750814"/>
            <a:ext cx="2797485" cy="5482023"/>
          </a:xfrm>
          <a:prstGeom prst="rect">
            <a:avLst/>
          </a:prstGeom>
        </p:spPr>
      </p:pic>
      <p:pic>
        <p:nvPicPr>
          <p:cNvPr id="12" name="Picture 11" descr="A picture containing vector graphics&#10;&#10;Description automatically generated">
            <a:extLst>
              <a:ext uri="{FF2B5EF4-FFF2-40B4-BE49-F238E27FC236}">
                <a16:creationId xmlns:a16="http://schemas.microsoft.com/office/drawing/2014/main" id="{E16206D0-1EEF-CBC8-7789-90DD45C7768B}"/>
              </a:ext>
            </a:extLst>
          </p:cNvPr>
          <p:cNvPicPr>
            <a:picLocks noChangeAspect="1"/>
          </p:cNvPicPr>
          <p:nvPr/>
        </p:nvPicPr>
        <p:blipFill rotWithShape="1">
          <a:blip r:embed="rId7">
            <a:extLst>
              <a:ext uri="{28A0092B-C50C-407E-A947-70E740481C1C}">
                <a14:useLocalDpi xmlns:a14="http://schemas.microsoft.com/office/drawing/2010/main" val="0"/>
              </a:ext>
            </a:extLst>
          </a:blip>
          <a:srcRect l="9448" r="35181"/>
          <a:stretch/>
        </p:blipFill>
        <p:spPr>
          <a:xfrm>
            <a:off x="632945" y="3200993"/>
            <a:ext cx="1876769" cy="3013915"/>
          </a:xfrm>
          <a:prstGeom prst="rect">
            <a:avLst/>
          </a:prstGeom>
        </p:spPr>
      </p:pic>
      <p:cxnSp>
        <p:nvCxnSpPr>
          <p:cNvPr id="13" name="Straight Connector 12">
            <a:extLst>
              <a:ext uri="{FF2B5EF4-FFF2-40B4-BE49-F238E27FC236}">
                <a16:creationId xmlns:a16="http://schemas.microsoft.com/office/drawing/2014/main" id="{BBB0630A-E368-F282-0AE6-3DA789D44089}"/>
              </a:ext>
            </a:extLst>
          </p:cNvPr>
          <p:cNvCxnSpPr/>
          <p:nvPr/>
        </p:nvCxnSpPr>
        <p:spPr>
          <a:xfrm>
            <a:off x="4575175" y="5094288"/>
            <a:ext cx="0" cy="1444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chart&#10;&#10;Description automatically generated">
            <a:extLst>
              <a:ext uri="{FF2B5EF4-FFF2-40B4-BE49-F238E27FC236}">
                <a16:creationId xmlns:a16="http://schemas.microsoft.com/office/drawing/2014/main" id="{DED47347-96D0-8F12-E9AD-72F09C9EC961}"/>
              </a:ext>
            </a:extLst>
          </p:cNvPr>
          <p:cNvPicPr>
            <a:picLocks noChangeAspect="1"/>
          </p:cNvPicPr>
          <p:nvPr/>
        </p:nvPicPr>
        <p:blipFill rotWithShape="1">
          <a:blip r:embed="rId6">
            <a:extLst>
              <a:ext uri="{28A0092B-C50C-407E-A947-70E740481C1C}">
                <a14:useLocalDpi xmlns:a14="http://schemas.microsoft.com/office/drawing/2010/main" val="0"/>
              </a:ext>
            </a:extLst>
          </a:blip>
          <a:srcRect l="55347" t="47373" r="15959" b="36080"/>
          <a:stretch/>
        </p:blipFill>
        <p:spPr>
          <a:xfrm>
            <a:off x="2849904" y="3782218"/>
            <a:ext cx="2400641" cy="1384301"/>
          </a:xfrm>
          <a:prstGeom prst="rect">
            <a:avLst/>
          </a:prstGeom>
        </p:spPr>
      </p:pic>
      <p:pic>
        <p:nvPicPr>
          <p:cNvPr id="15" name="Picture 14" descr="Logo, company name&#10;&#10;Description automatically generated">
            <a:extLst>
              <a:ext uri="{FF2B5EF4-FFF2-40B4-BE49-F238E27FC236}">
                <a16:creationId xmlns:a16="http://schemas.microsoft.com/office/drawing/2014/main" id="{F72D5541-CDCC-8090-9103-0217289B0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712" y="2625811"/>
            <a:ext cx="4632325" cy="3355516"/>
          </a:xfrm>
          <a:prstGeom prst="rect">
            <a:avLst/>
          </a:prstGeom>
        </p:spPr>
      </p:pic>
      <p:pic>
        <p:nvPicPr>
          <p:cNvPr id="18" name="Picture 17" descr="A picture containing helmet, vector graphics&#10;&#10;Description automatically generated">
            <a:extLst>
              <a:ext uri="{FF2B5EF4-FFF2-40B4-BE49-F238E27FC236}">
                <a16:creationId xmlns:a16="http://schemas.microsoft.com/office/drawing/2014/main" id="{01C8F2C4-02B5-7C71-D0C6-3DB72D2263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9141" y="3855942"/>
            <a:ext cx="1158218" cy="1704015"/>
          </a:xfrm>
          <a:prstGeom prst="rect">
            <a:avLst/>
          </a:prstGeom>
        </p:spPr>
      </p:pic>
      <p:sp>
        <p:nvSpPr>
          <p:cNvPr id="2" name="Rectangle: Rounded Corners 10">
            <a:extLst>
              <a:ext uri="{FF2B5EF4-FFF2-40B4-BE49-F238E27FC236}">
                <a16:creationId xmlns:a16="http://schemas.microsoft.com/office/drawing/2014/main" id="{AD057F54-972D-942B-F64D-582136DF60A4}"/>
              </a:ext>
            </a:extLst>
          </p:cNvPr>
          <p:cNvSpPr/>
          <p:nvPr/>
        </p:nvSpPr>
        <p:spPr>
          <a:xfrm>
            <a:off x="608016" y="5382716"/>
            <a:ext cx="7942012" cy="850121"/>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b="0" i="0" u="none" strike="noStrike" dirty="0">
                <a:solidFill>
                  <a:srgbClr val="151515"/>
                </a:solidFill>
                <a:effectLst/>
              </a:rPr>
              <a:t>“Look, there it is!” Sam exclaimed. A baby seal jumped out of the water with a splash and helped itself to some tasty fish. </a:t>
            </a:r>
            <a:endParaRPr lang="en-GB" sz="2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10;&#10;Description automatically generated">
            <a:extLst>
              <a:ext uri="{FF2B5EF4-FFF2-40B4-BE49-F238E27FC236}">
                <a16:creationId xmlns:a16="http://schemas.microsoft.com/office/drawing/2014/main" id="{21BA1052-013C-7124-4494-E40BE689D06F}"/>
              </a:ext>
            </a:extLst>
          </p:cNvPr>
          <p:cNvPicPr>
            <a:picLocks noChangeAspect="1"/>
          </p:cNvPicPr>
          <p:nvPr/>
        </p:nvPicPr>
        <p:blipFill rotWithShape="1">
          <a:blip r:embed="rId2">
            <a:extLst>
              <a:ext uri="{28A0092B-C50C-407E-A947-70E740481C1C}">
                <a14:useLocalDpi xmlns:a14="http://schemas.microsoft.com/office/drawing/2010/main" val="0"/>
              </a:ext>
            </a:extLst>
          </a:blip>
          <a:srcRect l="-1214" r="-3975"/>
          <a:stretch/>
        </p:blipFill>
        <p:spPr>
          <a:xfrm>
            <a:off x="1305486" y="2206227"/>
            <a:ext cx="4087807" cy="3455592"/>
          </a:xfrm>
          <a:prstGeom prst="rect">
            <a:avLst/>
          </a:prstGeom>
        </p:spPr>
      </p:pic>
      <p:pic>
        <p:nvPicPr>
          <p:cNvPr id="10" name="Picture 1">
            <a:extLst>
              <a:ext uri="{FF2B5EF4-FFF2-40B4-BE49-F238E27FC236}">
                <a16:creationId xmlns:a16="http://schemas.microsoft.com/office/drawing/2014/main" id="{B29B212A-AE17-21C9-3BC2-B58EB046B7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2208" y="3973027"/>
            <a:ext cx="1899208" cy="181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helmet, vector graphics&#10;&#10;Description automatically generated">
            <a:extLst>
              <a:ext uri="{FF2B5EF4-FFF2-40B4-BE49-F238E27FC236}">
                <a16:creationId xmlns:a16="http://schemas.microsoft.com/office/drawing/2014/main" id="{34C69D99-D8E9-7C2E-D74E-5F75A3BA4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7609">
            <a:off x="4142171" y="3540989"/>
            <a:ext cx="1386983" cy="2040583"/>
          </a:xfrm>
          <a:prstGeom prst="rect">
            <a:avLst/>
          </a:prstGeom>
        </p:spPr>
      </p:pic>
      <p:sp>
        <p:nvSpPr>
          <p:cNvPr id="24579" name="Title 1">
            <a:extLst>
              <a:ext uri="{FF2B5EF4-FFF2-40B4-BE49-F238E27FC236}">
                <a16:creationId xmlns:a16="http://schemas.microsoft.com/office/drawing/2014/main" id="{4B42A67E-DFB9-6EEE-AACA-1F75FF477AEA}"/>
              </a:ext>
            </a:extLst>
          </p:cNvPr>
          <p:cNvSpPr>
            <a:spLocks noGrp="1"/>
          </p:cNvSpPr>
          <p:nvPr>
            <p:ph type="title"/>
          </p:nvPr>
        </p:nvSpPr>
        <p:spPr>
          <a:xfrm>
            <a:off x="457200" y="479425"/>
            <a:ext cx="8220075" cy="993775"/>
          </a:xfrm>
        </p:spPr>
        <p:txBody>
          <a:bodyPr/>
          <a:lstStyle/>
          <a:p>
            <a:r>
              <a:rPr lang="en-GB" altLang="en-US" dirty="0">
                <a:latin typeface="+mn-lt"/>
              </a:rPr>
              <a:t>Sentence Time</a:t>
            </a:r>
          </a:p>
        </p:txBody>
      </p:sp>
      <p:grpSp>
        <p:nvGrpSpPr>
          <p:cNvPr id="7" name="Group 6">
            <a:extLst>
              <a:ext uri="{FF2B5EF4-FFF2-40B4-BE49-F238E27FC236}">
                <a16:creationId xmlns:a16="http://schemas.microsoft.com/office/drawing/2014/main" id="{EF3F153E-3220-DCFB-C873-34AF33EA6390}"/>
              </a:ext>
            </a:extLst>
          </p:cNvPr>
          <p:cNvGrpSpPr/>
          <p:nvPr/>
        </p:nvGrpSpPr>
        <p:grpSpPr>
          <a:xfrm>
            <a:off x="8045972" y="227397"/>
            <a:ext cx="1098028" cy="504056"/>
            <a:chOff x="8045972" y="1700808"/>
            <a:chExt cx="1098028" cy="504056"/>
          </a:xfrm>
          <a:solidFill>
            <a:schemeClr val="accent5"/>
          </a:solidFill>
        </p:grpSpPr>
        <p:sp>
          <p:nvSpPr>
            <p:cNvPr id="8" name="Oval 7">
              <a:extLst>
                <a:ext uri="{FF2B5EF4-FFF2-40B4-BE49-F238E27FC236}">
                  <a16:creationId xmlns:a16="http://schemas.microsoft.com/office/drawing/2014/main" id="{2C71B874-57F2-F661-2A9E-776312DE5D64}"/>
                </a:ext>
              </a:extLst>
            </p:cNvPr>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0AA0D5FE-2531-2A5A-9D8F-DBCFE5374423}"/>
                </a:ext>
              </a:extLst>
            </p:cNvPr>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grpSp>
        <p:nvGrpSpPr>
          <p:cNvPr id="16" name="Kit's teachings">
            <a:extLst>
              <a:ext uri="{FF2B5EF4-FFF2-40B4-BE49-F238E27FC236}">
                <a16:creationId xmlns:a16="http://schemas.microsoft.com/office/drawing/2014/main" id="{A3931C4D-C730-2EF8-C8BA-9EFE99AC9C11}"/>
              </a:ext>
            </a:extLst>
          </p:cNvPr>
          <p:cNvGrpSpPr>
            <a:grpSpLocks/>
          </p:cNvGrpSpPr>
          <p:nvPr/>
        </p:nvGrpSpPr>
        <p:grpSpPr bwMode="auto">
          <a:xfrm>
            <a:off x="687388" y="5157788"/>
            <a:ext cx="4551362" cy="1008062"/>
            <a:chOff x="687898" y="5157192"/>
            <a:chExt cx="4550639" cy="1008112"/>
          </a:xfrm>
        </p:grpSpPr>
        <p:sp>
          <p:nvSpPr>
            <p:cNvPr id="17" name="Rectangle: Rounded Corners 9">
              <a:extLst>
                <a:ext uri="{FF2B5EF4-FFF2-40B4-BE49-F238E27FC236}">
                  <a16:creationId xmlns:a16="http://schemas.microsoft.com/office/drawing/2014/main" id="{B67EB538-2E17-0D48-6902-395FD6354B79}"/>
                </a:ext>
              </a:extLst>
            </p:cNvPr>
            <p:cNvSpPr/>
            <p:nvPr/>
          </p:nvSpPr>
          <p:spPr>
            <a:xfrm>
              <a:off x="1475173" y="5517572"/>
              <a:ext cx="3763364" cy="43182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b="1" dirty="0">
                  <a:latin typeface="Twinkl" panose="02000000000000000000" pitchFamily="2" charset="0"/>
                </a:rPr>
                <a:t>  Click me for Kit’s teaching tips!</a:t>
              </a:r>
            </a:p>
          </p:txBody>
        </p:sp>
        <p:pic>
          <p:nvPicPr>
            <p:cNvPr id="18" name="Picture 17">
              <a:extLst>
                <a:ext uri="{FF2B5EF4-FFF2-40B4-BE49-F238E27FC236}">
                  <a16:creationId xmlns:a16="http://schemas.microsoft.com/office/drawing/2014/main" id="{69408921-FF70-6863-713F-BBC19D1039BF}"/>
                </a:ext>
              </a:extLst>
            </p:cNvPr>
            <p:cNvPicPr>
              <a:picLocks noChangeAspect="1"/>
            </p:cNvPicPr>
            <p:nvPr/>
          </p:nvPicPr>
          <p:blipFill rotWithShape="1">
            <a:blip r:embed="rId5" cstate="print"/>
            <a:srcRect l="-8332" t="-6794" r="-15476" b="57760"/>
            <a:stretch/>
          </p:blipFill>
          <p:spPr>
            <a:xfrm>
              <a:off x="687898" y="5157192"/>
              <a:ext cx="1006678" cy="1008112"/>
            </a:xfrm>
            <a:prstGeom prst="ellipse">
              <a:avLst/>
            </a:prstGeom>
            <a:solidFill>
              <a:schemeClr val="bg1"/>
            </a:solidFill>
            <a:ln w="57150">
              <a:solidFill>
                <a:schemeClr val="accent5"/>
              </a:solidFill>
            </a:ln>
          </p:spPr>
        </p:pic>
      </p:grpSp>
      <p:sp>
        <p:nvSpPr>
          <p:cNvPr id="19" name="Kit's teaching bubble">
            <a:extLst>
              <a:ext uri="{FF2B5EF4-FFF2-40B4-BE49-F238E27FC236}">
                <a16:creationId xmlns:a16="http://schemas.microsoft.com/office/drawing/2014/main" id="{319C1C7B-BBBF-5EA4-8124-69862F30CFF4}"/>
              </a:ext>
            </a:extLst>
          </p:cNvPr>
          <p:cNvSpPr/>
          <p:nvPr/>
        </p:nvSpPr>
        <p:spPr>
          <a:xfrm>
            <a:off x="1403349" y="3516532"/>
            <a:ext cx="7032211" cy="1557118"/>
          </a:xfrm>
          <a:prstGeom prst="wedgeRoundRectCallout">
            <a:avLst>
              <a:gd name="adj1" fmla="val -45564"/>
              <a:gd name="adj2" fmla="val 69985"/>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Challenge the children to include a word containing ‘</a:t>
            </a:r>
            <a:r>
              <a:rPr lang="en-GB" dirty="0" err="1">
                <a:solidFill>
                  <a:schemeClr val="tx1"/>
                </a:solidFill>
              </a:rPr>
              <a:t>ea</a:t>
            </a:r>
            <a:r>
              <a:rPr lang="en-GB" dirty="0">
                <a:solidFill>
                  <a:schemeClr val="tx1"/>
                </a:solidFill>
              </a:rPr>
              <a:t>’ saying /</a:t>
            </a:r>
            <a:r>
              <a:rPr lang="en-GB" dirty="0" err="1">
                <a:solidFill>
                  <a:schemeClr val="tx1"/>
                </a:solidFill>
              </a:rPr>
              <a:t>ee</a:t>
            </a:r>
            <a:r>
              <a:rPr lang="en-GB" dirty="0">
                <a:solidFill>
                  <a:schemeClr val="tx1"/>
                </a:solidFill>
              </a:rPr>
              <a:t>/ or a common exception word. Some children may be able to write their own sentence(</a:t>
            </a:r>
            <a:r>
              <a:rPr lang="en-GB">
                <a:solidFill>
                  <a:schemeClr val="tx1"/>
                </a:solidFill>
              </a:rPr>
              <a:t>s); </a:t>
            </a:r>
            <a:r>
              <a:rPr lang="en-GB" dirty="0">
                <a:solidFill>
                  <a:schemeClr val="tx1"/>
                </a:solidFill>
              </a:rPr>
              <a:t>others may need to use the audio buttons for ideas and attempt to spell the words using their sounds.</a:t>
            </a:r>
          </a:p>
        </p:txBody>
      </p:sp>
      <p:sp>
        <p:nvSpPr>
          <p:cNvPr id="20" name="Close bubble">
            <a:extLst>
              <a:ext uri="{FF2B5EF4-FFF2-40B4-BE49-F238E27FC236}">
                <a16:creationId xmlns:a16="http://schemas.microsoft.com/office/drawing/2014/main" id="{5DF2C13A-F5F5-6774-39B5-3B63B182D04C}"/>
              </a:ext>
            </a:extLst>
          </p:cNvPr>
          <p:cNvSpPr/>
          <p:nvPr/>
        </p:nvSpPr>
        <p:spPr>
          <a:xfrm>
            <a:off x="8164003" y="3429000"/>
            <a:ext cx="284162" cy="2841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
        <p:nvSpPr>
          <p:cNvPr id="2" name="text box">
            <a:extLst>
              <a:ext uri="{FF2B5EF4-FFF2-40B4-BE49-F238E27FC236}">
                <a16:creationId xmlns:a16="http://schemas.microsoft.com/office/drawing/2014/main" id="{3A4CBC42-DE94-87D7-4182-9555993DD76F}"/>
              </a:ext>
            </a:extLst>
          </p:cNvPr>
          <p:cNvSpPr/>
          <p:nvPr/>
        </p:nvSpPr>
        <p:spPr>
          <a:xfrm>
            <a:off x="619473" y="1413903"/>
            <a:ext cx="7923663" cy="666392"/>
          </a:xfrm>
          <a:prstGeom prst="roundRect">
            <a:avLst>
              <a:gd name="adj" fmla="val 1279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0">
              <a:spcBef>
                <a:spcPts val="0"/>
              </a:spcBef>
              <a:spcAft>
                <a:spcPts val="0"/>
              </a:spcAft>
            </a:pPr>
            <a:endParaRPr lang="en-GB" sz="4800" b="1" i="0" u="none" strike="noStrike" cap="none" dirty="0">
              <a:solidFill>
                <a:schemeClr val="tx1"/>
              </a:solidFill>
              <a:latin typeface="Twinkl" pitchFamily="2" charset="0"/>
              <a:ea typeface="Arial"/>
              <a:cs typeface="Arial"/>
              <a:sym typeface="Arial"/>
            </a:endParaRPr>
          </a:p>
        </p:txBody>
      </p:sp>
      <p:sp>
        <p:nvSpPr>
          <p:cNvPr id="3" name="text box">
            <a:extLst>
              <a:ext uri="{FF2B5EF4-FFF2-40B4-BE49-F238E27FC236}">
                <a16:creationId xmlns:a16="http://schemas.microsoft.com/office/drawing/2014/main" id="{03C6B862-8A3A-F406-26A7-0AFBEC353FFD}"/>
              </a:ext>
            </a:extLst>
          </p:cNvPr>
          <p:cNvSpPr/>
          <p:nvPr/>
        </p:nvSpPr>
        <p:spPr>
          <a:xfrm>
            <a:off x="707962" y="1329764"/>
            <a:ext cx="7923663" cy="579121"/>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chemeClr val="tx1"/>
                </a:solidFill>
              </a:rPr>
              <a:t>What was the seal pup doing? Write a sentence to match.</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a16="http://schemas.microsoft.com/office/drawing/2014/main" id="{43BD4232-FA93-EC59-0AE1-246ACFEBED4E}"/>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2510011" y="1832231"/>
            <a:ext cx="4298022" cy="410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helmet, vector graphics&#10;&#10;Description automatically generated">
            <a:extLst>
              <a:ext uri="{FF2B5EF4-FFF2-40B4-BE49-F238E27FC236}">
                <a16:creationId xmlns:a16="http://schemas.microsoft.com/office/drawing/2014/main" id="{67671F35-FF40-5C24-606C-9A715A65F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67609">
            <a:off x="3363417" y="2073294"/>
            <a:ext cx="2417166" cy="3556228"/>
          </a:xfrm>
          <a:prstGeom prst="rect">
            <a:avLst/>
          </a:prstGeom>
        </p:spPr>
      </p:pic>
      <p:pic>
        <p:nvPicPr>
          <p:cNvPr id="2" name="Apply">
            <a:extLst>
              <a:ext uri="{FF2B5EF4-FFF2-40B4-BE49-F238E27FC236}">
                <a16:creationId xmlns:a16="http://schemas.microsoft.com/office/drawing/2014/main" id="{CD75899D-396B-14AB-6430-E6FF0678E110}"/>
              </a:ext>
            </a:extLst>
          </p:cNvPr>
          <p:cNvPicPr preferRelativeResize="0"/>
          <p:nvPr/>
        </p:nvPicPr>
        <p:blipFill rotWithShape="1">
          <a:blip r:embed="rId8">
            <a:alphaModFix/>
          </a:blip>
          <a:srcRect/>
          <a:stretch/>
        </p:blipFill>
        <p:spPr>
          <a:xfrm>
            <a:off x="8013700" y="215900"/>
            <a:ext cx="1130300" cy="546100"/>
          </a:xfrm>
          <a:prstGeom prst="rect">
            <a:avLst/>
          </a:prstGeom>
          <a:noFill/>
          <a:ln>
            <a:noFill/>
          </a:ln>
        </p:spPr>
      </p:pic>
      <p:pic>
        <p:nvPicPr>
          <p:cNvPr id="4" name="Sam Show 1">
            <a:extLst>
              <a:ext uri="{FF2B5EF4-FFF2-40B4-BE49-F238E27FC236}">
                <a16:creationId xmlns:a16="http://schemas.microsoft.com/office/drawing/2014/main" id="{E8712861-0966-C303-765A-A2A3A6B8D50D}"/>
              </a:ext>
            </a:extLst>
          </p:cNvPr>
          <p:cNvPicPr preferRelativeResize="0"/>
          <p:nvPr/>
        </p:nvPicPr>
        <p:blipFill rotWithShape="1">
          <a:blip r:embed="rId9">
            <a:alphaModFix/>
          </a:blip>
          <a:srcRect l="-353" t="5237" r="353" b="62661"/>
          <a:stretch/>
        </p:blipFill>
        <p:spPr>
          <a:xfrm>
            <a:off x="7621109" y="894261"/>
            <a:ext cx="805426" cy="805680"/>
          </a:xfrm>
          <a:prstGeom prst="ellipse">
            <a:avLst/>
          </a:prstGeom>
          <a:solidFill>
            <a:schemeClr val="lt1"/>
          </a:solidFill>
          <a:ln w="57150" cap="flat" cmpd="sng">
            <a:solidFill>
              <a:srgbClr val="FAB000"/>
            </a:solidFill>
            <a:prstDash val="solid"/>
            <a:round/>
            <a:headEnd type="none" w="sm" len="sm"/>
            <a:tailEnd type="none" w="sm" len="sm"/>
          </a:ln>
        </p:spPr>
      </p:pic>
      <p:pic>
        <p:nvPicPr>
          <p:cNvPr id="19" name="Sam Show 2">
            <a:extLst>
              <a:ext uri="{FF2B5EF4-FFF2-40B4-BE49-F238E27FC236}">
                <a16:creationId xmlns:a16="http://schemas.microsoft.com/office/drawing/2014/main" id="{6399894B-DB99-851B-03AD-A39814E58880}"/>
              </a:ext>
            </a:extLst>
          </p:cNvPr>
          <p:cNvPicPr preferRelativeResize="0"/>
          <p:nvPr/>
        </p:nvPicPr>
        <p:blipFill rotWithShape="1">
          <a:blip r:embed="rId9">
            <a:alphaModFix/>
          </a:blip>
          <a:srcRect l="-353" t="5237" r="353" b="62661"/>
          <a:stretch/>
        </p:blipFill>
        <p:spPr>
          <a:xfrm>
            <a:off x="7621109" y="4872944"/>
            <a:ext cx="805426" cy="805680"/>
          </a:xfrm>
          <a:prstGeom prst="ellipse">
            <a:avLst/>
          </a:prstGeom>
          <a:solidFill>
            <a:schemeClr val="lt1"/>
          </a:solidFill>
          <a:ln w="57150" cap="flat" cmpd="sng">
            <a:solidFill>
              <a:srgbClr val="FAB000"/>
            </a:solidFill>
            <a:prstDash val="solid"/>
            <a:round/>
            <a:headEnd type="none" w="sm" len="sm"/>
            <a:tailEnd type="none" w="sm" len="sm"/>
          </a:ln>
        </p:spPr>
      </p:pic>
      <p:sp>
        <p:nvSpPr>
          <p:cNvPr id="20" name="Text 1">
            <a:extLst>
              <a:ext uri="{FF2B5EF4-FFF2-40B4-BE49-F238E27FC236}">
                <a16:creationId xmlns:a16="http://schemas.microsoft.com/office/drawing/2014/main" id="{8EB681F3-563F-F018-B881-1F4EF3F36836}"/>
              </a:ext>
            </a:extLst>
          </p:cNvPr>
          <p:cNvSpPr/>
          <p:nvPr/>
        </p:nvSpPr>
        <p:spPr>
          <a:xfrm>
            <a:off x="1819133" y="819793"/>
            <a:ext cx="5397365" cy="769995"/>
          </a:xfrm>
          <a:prstGeom prst="wedgeRoundRectCallout">
            <a:avLst>
              <a:gd name="adj1" fmla="val -19892"/>
              <a:gd name="adj2" fmla="val 2960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GB" sz="2400" dirty="0">
                <a:solidFill>
                  <a:schemeClr val="tx1"/>
                </a:solidFill>
                <a:effectLst/>
                <a:latin typeface="Twinkl" pitchFamily="2" charset="0"/>
                <a:ea typeface="Roboto" panose="02000000000000000000" pitchFamily="2" charset="0"/>
                <a:cs typeface="Roboto" panose="02000000000000000000" pitchFamily="2" charset="0"/>
              </a:rPr>
              <a:t>The seal pup likes to eat fish.</a:t>
            </a:r>
            <a:endParaRPr lang="en-GB" dirty="0"/>
          </a:p>
        </p:txBody>
      </p:sp>
      <p:sp>
        <p:nvSpPr>
          <p:cNvPr id="21" name="Text 2">
            <a:extLst>
              <a:ext uri="{FF2B5EF4-FFF2-40B4-BE49-F238E27FC236}">
                <a16:creationId xmlns:a16="http://schemas.microsoft.com/office/drawing/2014/main" id="{BA4542C0-0374-6C97-2DB5-BCDC1BBDA4F7}"/>
              </a:ext>
            </a:extLst>
          </p:cNvPr>
          <p:cNvSpPr/>
          <p:nvPr/>
        </p:nvSpPr>
        <p:spPr>
          <a:xfrm>
            <a:off x="1847998" y="4974997"/>
            <a:ext cx="5397365" cy="849376"/>
          </a:xfrm>
          <a:prstGeom prst="wedgeRoundRectCallout">
            <a:avLst>
              <a:gd name="adj1" fmla="val -22151"/>
              <a:gd name="adj2" fmla="val -3750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Ins="72000" rtlCol="0" anchor="ctr"/>
          <a:lstStyle/>
          <a:p>
            <a:pPr algn="ctr">
              <a:lnSpc>
                <a:spcPct val="115000"/>
              </a:lnSpc>
            </a:pPr>
            <a:r>
              <a:rPr lang="en-GB" sz="2400" dirty="0">
                <a:solidFill>
                  <a:schemeClr val="tx1"/>
                </a:solidFill>
                <a:effectLst/>
                <a:latin typeface="Twinkl" pitchFamily="2" charset="0"/>
                <a:ea typeface="Roboto" panose="02000000000000000000" pitchFamily="2" charset="0"/>
                <a:cs typeface="Roboto" panose="02000000000000000000" pitchFamily="2" charset="0"/>
              </a:rPr>
              <a:t>There were lots of fish to feast on.</a:t>
            </a:r>
            <a:endParaRPr lang="en-GB" sz="2400" dirty="0">
              <a:solidFill>
                <a:schemeClr val="tx1"/>
              </a:solidFill>
              <a:effectLst/>
              <a:latin typeface="Twinkl" pitchFamily="2" charset="0"/>
              <a:ea typeface="Arial" panose="020B0604020202020204" pitchFamily="34" charset="0"/>
            </a:endParaRPr>
          </a:p>
          <a:p>
            <a:pPr algn="ctr"/>
            <a:endParaRPr lang="en-GB" dirty="0"/>
          </a:p>
        </p:txBody>
      </p:sp>
      <p:grpSp>
        <p:nvGrpSpPr>
          <p:cNvPr id="6" name="Group 1 to listen">
            <a:extLst>
              <a:ext uri="{FF2B5EF4-FFF2-40B4-BE49-F238E27FC236}">
                <a16:creationId xmlns:a16="http://schemas.microsoft.com/office/drawing/2014/main" id="{6A24B961-ABC6-82B5-1BF0-F861CB038F91}"/>
              </a:ext>
            </a:extLst>
          </p:cNvPr>
          <p:cNvGrpSpPr/>
          <p:nvPr/>
        </p:nvGrpSpPr>
        <p:grpSpPr>
          <a:xfrm>
            <a:off x="568248" y="894261"/>
            <a:ext cx="1006253" cy="1076332"/>
            <a:chOff x="568248" y="894261"/>
            <a:chExt cx="1006253" cy="1076332"/>
          </a:xfrm>
        </p:grpSpPr>
        <p:pic>
          <p:nvPicPr>
            <p:cNvPr id="3" name="Kit listen 1" descr="Logo&#10;&#10;Description automatically generated">
              <a:extLst>
                <a:ext uri="{FF2B5EF4-FFF2-40B4-BE49-F238E27FC236}">
                  <a16:creationId xmlns:a16="http://schemas.microsoft.com/office/drawing/2014/main" id="{623CEA6E-E3F9-18B1-E73C-2F43C6F6EEBF}"/>
                </a:ext>
              </a:extLst>
            </p:cNvPr>
            <p:cNvPicPr>
              <a:picLocks noChangeAspect="1"/>
            </p:cNvPicPr>
            <p:nvPr/>
          </p:nvPicPr>
          <p:blipFill>
            <a:blip r:embed="rId10"/>
            <a:stretch>
              <a:fillRect/>
            </a:stretch>
          </p:blipFill>
          <p:spPr>
            <a:xfrm>
              <a:off x="734791" y="894261"/>
              <a:ext cx="839710" cy="843530"/>
            </a:xfrm>
            <a:prstGeom prst="rect">
              <a:avLst/>
            </a:prstGeom>
          </p:spPr>
        </p:pic>
        <p:sp>
          <p:nvSpPr>
            <p:cNvPr id="22" name="Number 1">
              <a:extLst>
                <a:ext uri="{FF2B5EF4-FFF2-40B4-BE49-F238E27FC236}">
                  <a16:creationId xmlns:a16="http://schemas.microsoft.com/office/drawing/2014/main" id="{41F6FA68-39F6-FE59-5005-B8395BA0BC05}"/>
                </a:ext>
              </a:extLst>
            </p:cNvPr>
            <p:cNvSpPr/>
            <p:nvPr/>
          </p:nvSpPr>
          <p:spPr>
            <a:xfrm>
              <a:off x="568248" y="1553554"/>
              <a:ext cx="422761" cy="417039"/>
            </a:xfrm>
            <a:prstGeom prst="ellipse">
              <a:avLst/>
            </a:prstGeom>
            <a:solidFill>
              <a:schemeClr val="accent5">
                <a:lumMod val="60000"/>
                <a:lumOff val="40000"/>
              </a:schemeClr>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winkl" pitchFamily="2" charset="0"/>
                </a:rPr>
                <a:t>1</a:t>
              </a:r>
            </a:p>
          </p:txBody>
        </p:sp>
      </p:grpSp>
      <p:grpSp>
        <p:nvGrpSpPr>
          <p:cNvPr id="7" name="Group 2 to listen">
            <a:extLst>
              <a:ext uri="{FF2B5EF4-FFF2-40B4-BE49-F238E27FC236}">
                <a16:creationId xmlns:a16="http://schemas.microsoft.com/office/drawing/2014/main" id="{A429C96C-223A-D850-1D10-52E2F020F318}"/>
              </a:ext>
            </a:extLst>
          </p:cNvPr>
          <p:cNvGrpSpPr/>
          <p:nvPr/>
        </p:nvGrpSpPr>
        <p:grpSpPr>
          <a:xfrm>
            <a:off x="568248" y="4872944"/>
            <a:ext cx="1090223" cy="1136038"/>
            <a:chOff x="568248" y="4872944"/>
            <a:chExt cx="1090223" cy="1136038"/>
          </a:xfrm>
        </p:grpSpPr>
        <p:pic>
          <p:nvPicPr>
            <p:cNvPr id="18" name="Kit Listen 2" descr="Logo&#10;&#10;Description automatically generated">
              <a:extLst>
                <a:ext uri="{FF2B5EF4-FFF2-40B4-BE49-F238E27FC236}">
                  <a16:creationId xmlns:a16="http://schemas.microsoft.com/office/drawing/2014/main" id="{6E13A88C-C067-3348-403E-9A57C6D26920}"/>
                </a:ext>
              </a:extLst>
            </p:cNvPr>
            <p:cNvPicPr>
              <a:picLocks noChangeAspect="1"/>
            </p:cNvPicPr>
            <p:nvPr/>
          </p:nvPicPr>
          <p:blipFill>
            <a:blip r:embed="rId10"/>
            <a:stretch>
              <a:fillRect/>
            </a:stretch>
          </p:blipFill>
          <p:spPr>
            <a:xfrm>
              <a:off x="734791" y="4872944"/>
              <a:ext cx="923680" cy="927882"/>
            </a:xfrm>
            <a:prstGeom prst="rect">
              <a:avLst/>
            </a:prstGeom>
          </p:spPr>
        </p:pic>
        <p:sp>
          <p:nvSpPr>
            <p:cNvPr id="23" name="Number 2">
              <a:extLst>
                <a:ext uri="{FF2B5EF4-FFF2-40B4-BE49-F238E27FC236}">
                  <a16:creationId xmlns:a16="http://schemas.microsoft.com/office/drawing/2014/main" id="{F3D04E60-F516-9F20-4204-7280C96215A3}"/>
                </a:ext>
              </a:extLst>
            </p:cNvPr>
            <p:cNvSpPr/>
            <p:nvPr/>
          </p:nvSpPr>
          <p:spPr>
            <a:xfrm>
              <a:off x="568248" y="5591943"/>
              <a:ext cx="422761" cy="417039"/>
            </a:xfrm>
            <a:prstGeom prst="ellipse">
              <a:avLst/>
            </a:prstGeom>
            <a:solidFill>
              <a:schemeClr val="accent5">
                <a:lumMod val="60000"/>
                <a:lumOff val="40000"/>
              </a:schemeClr>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winkl" pitchFamily="2" charset="0"/>
                </a:rPr>
                <a:t>2</a:t>
              </a:r>
            </a:p>
          </p:txBody>
        </p:sp>
      </p:grpSp>
      <p:grpSp>
        <p:nvGrpSpPr>
          <p:cNvPr id="24" name="Kits teaching Tip">
            <a:extLst>
              <a:ext uri="{FF2B5EF4-FFF2-40B4-BE49-F238E27FC236}">
                <a16:creationId xmlns:a16="http://schemas.microsoft.com/office/drawing/2014/main" id="{E6D7A7CC-6BCA-B0E6-F69B-E5B199CC5C10}"/>
              </a:ext>
            </a:extLst>
          </p:cNvPr>
          <p:cNvGrpSpPr/>
          <p:nvPr/>
        </p:nvGrpSpPr>
        <p:grpSpPr>
          <a:xfrm>
            <a:off x="4517816" y="5879176"/>
            <a:ext cx="4393704" cy="862748"/>
            <a:chOff x="1476133" y="5229200"/>
            <a:chExt cx="5132796" cy="1008112"/>
          </a:xfrm>
        </p:grpSpPr>
        <p:sp>
          <p:nvSpPr>
            <p:cNvPr id="25" name="Google Shape;292;p18">
              <a:extLst>
                <a:ext uri="{FF2B5EF4-FFF2-40B4-BE49-F238E27FC236}">
                  <a16:creationId xmlns:a16="http://schemas.microsoft.com/office/drawing/2014/main" id="{089B5734-9034-54AC-2893-06EAA3B34A8F}"/>
                </a:ext>
              </a:extLst>
            </p:cNvPr>
            <p:cNvSpPr/>
            <p:nvPr/>
          </p:nvSpPr>
          <p:spPr>
            <a:xfrm>
              <a:off x="2268149" y="5516551"/>
              <a:ext cx="4340780" cy="433408"/>
            </a:xfrm>
            <a:prstGeom prst="roundRect">
              <a:avLst>
                <a:gd name="adj" fmla="val 50000"/>
              </a:avLst>
            </a:prstGeom>
            <a:solidFill>
              <a:srgbClr val="FAB000"/>
            </a:solidFill>
            <a:ln>
              <a:noFill/>
            </a:ln>
          </p:spPr>
          <p:txBody>
            <a:bodyPr spcFirstLastPara="1" wrap="square" lIns="0" tIns="45700" rIns="91425" bIns="45700" anchor="ctr" anchorCtr="0">
              <a:noAutofit/>
            </a:bodyPr>
            <a:lstStyle/>
            <a:p>
              <a:pPr marL="0" marR="0" lvl="0" indent="0" algn="r" rtl="0">
                <a:lnSpc>
                  <a:spcPct val="100000"/>
                </a:lnSpc>
                <a:spcBef>
                  <a:spcPts val="0"/>
                </a:spcBef>
                <a:spcAft>
                  <a:spcPts val="0"/>
                </a:spcAft>
                <a:buClr>
                  <a:srgbClr val="FFFFFF"/>
                </a:buClr>
                <a:buSzPts val="1800"/>
                <a:buFont typeface="Arial"/>
                <a:buNone/>
              </a:pPr>
              <a:r>
                <a:rPr lang="en-GB" sz="1800" b="1" i="0" u="none" dirty="0">
                  <a:solidFill>
                    <a:srgbClr val="FFFFFF"/>
                  </a:solidFill>
                  <a:latin typeface="Twinkl" pitchFamily="2" charset="0"/>
                  <a:sym typeface="Arial"/>
                </a:rPr>
                <a:t>  Click me for Kit’s teaching tips!</a:t>
              </a:r>
              <a:endParaRPr b="1" dirty="0">
                <a:latin typeface="Twinkl" pitchFamily="2" charset="0"/>
              </a:endParaRPr>
            </a:p>
          </p:txBody>
        </p:sp>
        <p:pic>
          <p:nvPicPr>
            <p:cNvPr id="26" name="Google Shape;293;p18">
              <a:extLst>
                <a:ext uri="{FF2B5EF4-FFF2-40B4-BE49-F238E27FC236}">
                  <a16:creationId xmlns:a16="http://schemas.microsoft.com/office/drawing/2014/main" id="{B3455582-E9EF-5ABC-1046-AECBEEF4051E}"/>
                </a:ext>
              </a:extLst>
            </p:cNvPr>
            <p:cNvPicPr preferRelativeResize="0"/>
            <p:nvPr/>
          </p:nvPicPr>
          <p:blipFill rotWithShape="1">
            <a:blip r:embed="rId11">
              <a:alphaModFix/>
            </a:blip>
            <a:srcRect l="33303" t="19171" r="27981" b="53520"/>
            <a:stretch/>
          </p:blipFill>
          <p:spPr>
            <a:xfrm>
              <a:off x="1476133" y="5229200"/>
              <a:ext cx="1008112" cy="1008112"/>
            </a:xfrm>
            <a:prstGeom prst="ellipse">
              <a:avLst/>
            </a:prstGeom>
            <a:solidFill>
              <a:schemeClr val="lt1"/>
            </a:solidFill>
            <a:ln w="57150" cap="flat" cmpd="sng">
              <a:solidFill>
                <a:srgbClr val="FAB000"/>
              </a:solidFill>
              <a:prstDash val="solid"/>
              <a:round/>
              <a:headEnd type="none" w="sm" len="sm"/>
              <a:tailEnd type="none" w="sm" len="sm"/>
            </a:ln>
          </p:spPr>
        </p:pic>
      </p:grpSp>
      <p:sp>
        <p:nvSpPr>
          <p:cNvPr id="27" name="Speech bubble">
            <a:extLst>
              <a:ext uri="{FF2B5EF4-FFF2-40B4-BE49-F238E27FC236}">
                <a16:creationId xmlns:a16="http://schemas.microsoft.com/office/drawing/2014/main" id="{42AFCE39-E2B5-E701-C6FC-EC1BCFFA9956}"/>
              </a:ext>
            </a:extLst>
          </p:cNvPr>
          <p:cNvSpPr/>
          <p:nvPr/>
        </p:nvSpPr>
        <p:spPr>
          <a:xfrm>
            <a:off x="717465" y="4424273"/>
            <a:ext cx="7777317" cy="1462332"/>
          </a:xfrm>
          <a:prstGeom prst="wedgeRoundRectCallout">
            <a:avLst>
              <a:gd name="adj1" fmla="val 6655"/>
              <a:gd name="adj2" fmla="val 61100"/>
              <a:gd name="adj3" fmla="val 16667"/>
            </a:avLst>
          </a:prstGeom>
          <a:solidFill>
            <a:schemeClr val="lt1"/>
          </a:solidFill>
          <a:ln w="28575" cap="flat" cmpd="sng">
            <a:solidFill>
              <a:srgbClr val="FAB000"/>
            </a:solidFill>
            <a:prstDash val="solid"/>
            <a:miter lim="800000"/>
            <a:headEnd type="none" w="sm" len="sm"/>
            <a:tailEnd type="none" w="sm" len="sm"/>
          </a:ln>
        </p:spPr>
        <p:txBody>
          <a:bodyPr spcFirstLastPara="1" wrap="square" lIns="91425" tIns="45700" rIns="91425" bIns="45700" anchor="ctr" anchorCtr="0">
            <a:noAutofit/>
          </a:bodyPr>
          <a:lstStyle/>
          <a:p>
            <a:pPr>
              <a:lnSpc>
                <a:spcPct val="115000"/>
              </a:lnSpc>
            </a:pPr>
            <a:r>
              <a:rPr lang="en-GB" dirty="0"/>
              <a:t>Click Kit's icon to hear suggested sentences for this picture and click Sam's icon to see the written versions. Remind the children to think back to our grammar focus and use the actions to help them structure their sentence(s).</a:t>
            </a:r>
          </a:p>
        </p:txBody>
      </p:sp>
      <p:sp>
        <p:nvSpPr>
          <p:cNvPr id="28" name="X">
            <a:extLst>
              <a:ext uri="{FF2B5EF4-FFF2-40B4-BE49-F238E27FC236}">
                <a16:creationId xmlns:a16="http://schemas.microsoft.com/office/drawing/2014/main" id="{75A3DD20-A776-BC99-D526-47D6F8253D78}"/>
              </a:ext>
            </a:extLst>
          </p:cNvPr>
          <p:cNvSpPr/>
          <p:nvPr/>
        </p:nvSpPr>
        <p:spPr>
          <a:xfrm>
            <a:off x="8327035" y="4378994"/>
            <a:ext cx="284162" cy="284162"/>
          </a:xfrm>
          <a:prstGeom prst="ellipse">
            <a:avLst/>
          </a:prstGeom>
          <a:solidFill>
            <a:srgbClr val="FAB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dirty="0">
                <a:solidFill>
                  <a:srgbClr val="FFFFFF"/>
                </a:solidFill>
                <a:latin typeface="Twinkl" pitchFamily="2" charset="0"/>
                <a:sym typeface="Arial"/>
              </a:rPr>
              <a:t>X</a:t>
            </a:r>
            <a:endParaRPr dirty="0">
              <a:latin typeface="Twinkl" pitchFamily="2" charset="0"/>
            </a:endParaRPr>
          </a:p>
        </p:txBody>
      </p:sp>
      <p:pic>
        <p:nvPicPr>
          <p:cNvPr id="5" name="Sentence 3">
            <a:hlinkClick r:id="" action="ppaction://media"/>
            <a:extLst>
              <a:ext uri="{FF2B5EF4-FFF2-40B4-BE49-F238E27FC236}">
                <a16:creationId xmlns:a16="http://schemas.microsoft.com/office/drawing/2014/main" id="{2FE7822E-5D0D-D74F-A2FA-F19E22C433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307805" y="598501"/>
            <a:ext cx="609600" cy="609600"/>
          </a:xfrm>
          <a:prstGeom prst="rect">
            <a:avLst/>
          </a:prstGeom>
        </p:spPr>
      </p:pic>
      <p:pic>
        <p:nvPicPr>
          <p:cNvPr id="8" name="Sentence 4">
            <a:hlinkClick r:id="" action="ppaction://media"/>
            <a:extLst>
              <a:ext uri="{FF2B5EF4-FFF2-40B4-BE49-F238E27FC236}">
                <a16:creationId xmlns:a16="http://schemas.microsoft.com/office/drawing/2014/main" id="{79B94DFC-8435-EAFF-6114-70D532B66E8A}"/>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335532" y="4850639"/>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250"/>
                                  </p:stCondLst>
                                  <p:childTnLst>
                                    <p:set>
                                      <p:cBhvr>
                                        <p:cTn id="25" dur="1" fill="hold">
                                          <p:stCondLst>
                                            <p:cond delay="0"/>
                                          </p:stCondLst>
                                        </p:cTn>
                                        <p:tgtEl>
                                          <p:spTgt spid="27"/>
                                        </p:tgtEl>
                                        <p:attrNameLst>
                                          <p:attrName>style.visibility</p:attrName>
                                        </p:attrNameLst>
                                      </p:cBhvr>
                                      <p:to>
                                        <p:strVal val="hidden"/>
                                      </p:to>
                                    </p:set>
                                  </p:childTnLst>
                                </p:cTn>
                              </p:par>
                              <p:par>
                                <p:cTn id="26" presetID="1" presetClass="exit" presetSubtype="0" fill="hold" nodeType="withEffect">
                                  <p:stCondLst>
                                    <p:cond delay="250"/>
                                  </p:stCondLst>
                                  <p:childTnLst>
                                    <p:set>
                                      <p:cBhvr>
                                        <p:cTn id="2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4799" fill="hold"/>
                                        <p:tgtEl>
                                          <p:spTgt spid="5"/>
                                        </p:tgtEl>
                                      </p:cBhvr>
                                    </p:cmd>
                                  </p:childTnLst>
                                </p:cTn>
                              </p:par>
                            </p:childTnLst>
                          </p:cTn>
                        </p:par>
                      </p:childTnLst>
                    </p:cTn>
                  </p:par>
                </p:childTnLst>
              </p:cTn>
              <p:nextCondLst>
                <p:cond evt="onClick" delay="0">
                  <p:tgtEl>
                    <p:spTgt spid="6"/>
                  </p:tgtEl>
                </p:cond>
              </p:nextCondLst>
            </p:seq>
            <p:audio>
              <p:cMediaNode vol="80000">
                <p:cTn id="34" fill="hold" display="0">
                  <p:stCondLst>
                    <p:cond delay="indefinite"/>
                  </p:stCondLst>
                  <p:endCondLst>
                    <p:cond evt="onStopAudio" delay="0">
                      <p:tgtEl>
                        <p:sldTgt/>
                      </p:tgtEl>
                    </p:cond>
                  </p:endCondLst>
                </p:cTn>
                <p:tgtEl>
                  <p:spTgt spid="8"/>
                </p:tgtEl>
              </p:cMediaNode>
            </p:audio>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5920" fill="hold"/>
                                        <p:tgtEl>
                                          <p:spTgt spid="8"/>
                                        </p:tgtEl>
                                      </p:cBhvr>
                                    </p:cmd>
                                  </p:childTnLst>
                                </p:cTn>
                              </p:par>
                            </p:childTnLst>
                          </p:cTn>
                        </p:par>
                      </p:childTnLst>
                    </p:cTn>
                  </p:par>
                </p:childTnLst>
              </p:cTn>
              <p:nextCondLst>
                <p:cond evt="onClick" delay="0">
                  <p:tgtEl>
                    <p:spTgt spid="7"/>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a:extLst>
              <a:ext uri="{FF2B5EF4-FFF2-40B4-BE49-F238E27FC236}">
                <a16:creationId xmlns:a16="http://schemas.microsoft.com/office/drawing/2014/main" id="{4A69A20C-5ABB-B784-744C-AC63169C6FDE}"/>
              </a:ext>
            </a:extLst>
          </p:cNvPr>
          <p:cNvSpPr>
            <a:spLocks noGrp="1"/>
          </p:cNvSpPr>
          <p:nvPr>
            <p:ph type="title"/>
          </p:nvPr>
        </p:nvSpPr>
        <p:spPr>
          <a:xfrm>
            <a:off x="1919851" y="868947"/>
            <a:ext cx="5213694" cy="1189878"/>
          </a:xfrm>
        </p:spPr>
        <p:txBody>
          <a:bodyPr/>
          <a:lstStyle/>
          <a:p>
            <a:pPr algn="ctr" eaLnBrk="1" hangingPunct="1">
              <a:defRPr/>
            </a:pPr>
            <a:r>
              <a:rPr lang="en-GB" i="0" dirty="0">
                <a:solidFill>
                  <a:srgbClr val="444746"/>
                </a:solidFill>
                <a:effectLst/>
                <a:latin typeface="+mn-lt"/>
              </a:rPr>
              <a:t>Today, we have practised spelling words that contain:</a:t>
            </a:r>
            <a:endParaRPr lang="en-GB" altLang="en-US" dirty="0">
              <a:latin typeface="+mn-lt"/>
            </a:endParaRPr>
          </a:p>
        </p:txBody>
      </p:sp>
      <p:sp>
        <p:nvSpPr>
          <p:cNvPr id="7" name="Title 1">
            <a:extLst>
              <a:ext uri="{FF2B5EF4-FFF2-40B4-BE49-F238E27FC236}">
                <a16:creationId xmlns:a16="http://schemas.microsoft.com/office/drawing/2014/main" id="{1C8FDEE9-DD46-8114-C723-C7D916E30884}"/>
              </a:ext>
            </a:extLst>
          </p:cNvPr>
          <p:cNvSpPr txBox="1">
            <a:spLocks/>
          </p:cNvSpPr>
          <p:nvPr/>
        </p:nvSpPr>
        <p:spPr bwMode="auto">
          <a:xfrm>
            <a:off x="1506453" y="2932112"/>
            <a:ext cx="6040490" cy="993775"/>
          </a:xfrm>
          <a:prstGeom prst="roundRect">
            <a:avLst>
              <a:gd name="adj" fmla="val 9639"/>
            </a:avLst>
          </a:prstGeom>
          <a:noFill/>
          <a:ln>
            <a:noFill/>
          </a:ln>
        </p:spPr>
        <p:txBody>
          <a:bodyPr lIns="252000" tIns="252000" rIns="252000" bIns="252000" anchor="ctr" anchorCtr="1"/>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pPr algn="ctr" eaLnBrk="1" hangingPunct="1">
              <a:lnSpc>
                <a:spcPts val="6000"/>
              </a:lnSpc>
              <a:defRPr/>
            </a:pPr>
            <a:r>
              <a:rPr lang="en-GB" altLang="en-US" sz="11500" dirty="0">
                <a:latin typeface="+mn-lt"/>
              </a:rPr>
              <a:t>ea</a:t>
            </a:r>
          </a:p>
          <a:p>
            <a:pPr algn="ctr" eaLnBrk="1" hangingPunct="1">
              <a:lnSpc>
                <a:spcPts val="6000"/>
              </a:lnSpc>
              <a:defRPr/>
            </a:pPr>
            <a:r>
              <a:rPr lang="en-GB" altLang="en-US" sz="4400" b="0" dirty="0">
                <a:latin typeface="+mn-lt"/>
              </a:rPr>
              <a:t>saying /</a:t>
            </a:r>
            <a:r>
              <a:rPr lang="en-GB" altLang="en-US" sz="4400" b="0" dirty="0" err="1">
                <a:latin typeface="+mn-lt"/>
              </a:rPr>
              <a:t>ee</a:t>
            </a:r>
            <a:r>
              <a:rPr lang="en-GB" altLang="en-US" sz="4400" b="0" dirty="0">
                <a:latin typeface="+mn-lt"/>
              </a:rPr>
              <a:t>/</a:t>
            </a:r>
          </a:p>
        </p:txBody>
      </p:sp>
      <p:pic>
        <p:nvPicPr>
          <p:cNvPr id="28677" name="Picture 7">
            <a:extLst>
              <a:ext uri="{FF2B5EF4-FFF2-40B4-BE49-F238E27FC236}">
                <a16:creationId xmlns:a16="http://schemas.microsoft.com/office/drawing/2014/main" id="{C8DD059F-D944-9347-146B-F0C2FD9CD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69" y="1036803"/>
            <a:ext cx="2696948" cy="521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6E17C696-8663-3F88-E14F-0A89DA841EBE}"/>
              </a:ext>
            </a:extLst>
          </p:cNvPr>
          <p:cNvSpPr/>
          <p:nvPr/>
        </p:nvSpPr>
        <p:spPr>
          <a:xfrm>
            <a:off x="3920490" y="3017520"/>
            <a:ext cx="130302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
            <a:extLst>
              <a:ext uri="{FF2B5EF4-FFF2-40B4-BE49-F238E27FC236}">
                <a16:creationId xmlns:a16="http://schemas.microsoft.com/office/drawing/2014/main" id="{42809F4E-80ED-DC4E-BA42-64E61CBE57D2}"/>
              </a:ext>
            </a:extLst>
          </p:cNvPr>
          <p:cNvSpPr/>
          <p:nvPr/>
        </p:nvSpPr>
        <p:spPr>
          <a:xfrm>
            <a:off x="687899" y="1586264"/>
            <a:ext cx="7516474" cy="1094509"/>
          </a:xfrm>
          <a:prstGeom prst="roundRect">
            <a:avLst>
              <a:gd name="adj" fmla="val 12790"/>
            </a:avLst>
          </a:prstGeom>
          <a:solidFill>
            <a:srgbClr val="FAB00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Twinkl" pitchFamily="2" charset="0"/>
            </a:endParaRPr>
          </a:p>
        </p:txBody>
      </p:sp>
      <p:sp>
        <p:nvSpPr>
          <p:cNvPr id="16" name="Oval 15">
            <a:extLst>
              <a:ext uri="{FF2B5EF4-FFF2-40B4-BE49-F238E27FC236}">
                <a16:creationId xmlns:a16="http://schemas.microsoft.com/office/drawing/2014/main" id="{F7BB028E-84BB-3D7F-C6D4-8C3FD3F1B85A}"/>
              </a:ext>
            </a:extLst>
          </p:cNvPr>
          <p:cNvSpPr/>
          <p:nvPr/>
        </p:nvSpPr>
        <p:spPr>
          <a:xfrm>
            <a:off x="1813105" y="3195150"/>
            <a:ext cx="5508259" cy="5508259"/>
          </a:xfrm>
          <a:prstGeom prst="ellipse">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86E725E6-FD85-3234-A968-CD06CDC93651}"/>
              </a:ext>
            </a:extLst>
          </p:cNvPr>
          <p:cNvSpPr>
            <a:spLocks noGrp="1"/>
          </p:cNvSpPr>
          <p:nvPr>
            <p:ph type="title"/>
          </p:nvPr>
        </p:nvSpPr>
        <p:spPr>
          <a:xfrm>
            <a:off x="457198" y="478895"/>
            <a:ext cx="8220075" cy="994306"/>
          </a:xfrm>
        </p:spPr>
        <p:txBody>
          <a:bodyPr/>
          <a:lstStyle/>
          <a:p>
            <a:r>
              <a:rPr lang="en-GB" dirty="0">
                <a:latin typeface="Twinkl" pitchFamily="2" charset="77"/>
              </a:rPr>
              <a:t>Hear It, Write It</a:t>
            </a:r>
          </a:p>
        </p:txBody>
      </p:sp>
      <p:grpSp>
        <p:nvGrpSpPr>
          <p:cNvPr id="18" name="Group 17">
            <a:extLst>
              <a:ext uri="{FF2B5EF4-FFF2-40B4-BE49-F238E27FC236}">
                <a16:creationId xmlns:a16="http://schemas.microsoft.com/office/drawing/2014/main" id="{8C8E3D35-B2F7-BED2-31C1-14F7C494333B}"/>
              </a:ext>
            </a:extLst>
          </p:cNvPr>
          <p:cNvGrpSpPr/>
          <p:nvPr/>
        </p:nvGrpSpPr>
        <p:grpSpPr>
          <a:xfrm>
            <a:off x="6696236" y="227397"/>
            <a:ext cx="2447764" cy="504056"/>
            <a:chOff x="6696236" y="1700808"/>
            <a:chExt cx="2447764" cy="504056"/>
          </a:xfrm>
          <a:solidFill>
            <a:schemeClr val="accent1"/>
          </a:solidFill>
        </p:grpSpPr>
        <p:sp>
          <p:nvSpPr>
            <p:cNvPr id="19" name="Oval 18">
              <a:extLst>
                <a:ext uri="{FF2B5EF4-FFF2-40B4-BE49-F238E27FC236}">
                  <a16:creationId xmlns:a16="http://schemas.microsoft.com/office/drawing/2014/main" id="{360E2A6B-56AB-FF82-7375-0886065CE2E2}"/>
                </a:ext>
              </a:extLst>
            </p:cNvPr>
            <p:cNvSpPr/>
            <p:nvPr/>
          </p:nvSpPr>
          <p:spPr>
            <a:xfrm>
              <a:off x="6696236" y="1700808"/>
              <a:ext cx="504056" cy="504056"/>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DFE9ACA-95E7-B0DF-639F-74E591104121}"/>
                </a:ext>
              </a:extLst>
            </p:cNvPr>
            <p:cNvSpPr/>
            <p:nvPr/>
          </p:nvSpPr>
          <p:spPr>
            <a:xfrm>
              <a:off x="6948264" y="1700808"/>
              <a:ext cx="2195736" cy="504056"/>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a:solidFill>
                    <a:schemeClr val="bg1"/>
                  </a:solidFill>
                </a:rPr>
                <a:t>Revisit and Review</a:t>
              </a:r>
            </a:p>
          </p:txBody>
        </p:sp>
      </p:grpSp>
      <p:sp>
        <p:nvSpPr>
          <p:cNvPr id="21" name="Rectangle: Rounded Corners 1">
            <a:extLst>
              <a:ext uri="{FF2B5EF4-FFF2-40B4-BE49-F238E27FC236}">
                <a16:creationId xmlns:a16="http://schemas.microsoft.com/office/drawing/2014/main" id="{BBB367D1-130E-D4FA-14E5-85D7A6A4B501}"/>
              </a:ext>
            </a:extLst>
          </p:cNvPr>
          <p:cNvSpPr/>
          <p:nvPr/>
        </p:nvSpPr>
        <p:spPr>
          <a:xfrm>
            <a:off x="809000" y="1473200"/>
            <a:ext cx="7516474" cy="1094509"/>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u="none" strike="noStrike" dirty="0">
                <a:solidFill>
                  <a:srgbClr val="000000"/>
                </a:solidFill>
                <a:effectLst/>
                <a:latin typeface="Twinkl" pitchFamily="2" charset="0"/>
              </a:rPr>
              <a:t>Listen to the sound of one of the phonemes you have learnt so far. Can you recall the grapheme and write it down? Try to keep it hidden until you hear, ‘Show me!’</a:t>
            </a:r>
            <a:endParaRPr lang="en-GB" sz="1600" dirty="0">
              <a:solidFill>
                <a:schemeClr val="tx1"/>
              </a:solidFill>
              <a:latin typeface="Twinkl" pitchFamily="2" charset="0"/>
            </a:endParaRPr>
          </a:p>
        </p:txBody>
      </p:sp>
      <p:pic>
        <p:nvPicPr>
          <p:cNvPr id="22" name="Picture 21">
            <a:extLst>
              <a:ext uri="{FF2B5EF4-FFF2-40B4-BE49-F238E27FC236}">
                <a16:creationId xmlns:a16="http://schemas.microsoft.com/office/drawing/2014/main" id="{DA263010-6621-D364-7EAC-18F80A95F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2928" y="2752437"/>
            <a:ext cx="2767202" cy="8411290"/>
          </a:xfrm>
          <a:prstGeom prst="rect">
            <a:avLst/>
          </a:prstGeom>
        </p:spPr>
      </p:pic>
    </p:spTree>
    <p:extLst>
      <p:ext uri="{BB962C8B-B14F-4D97-AF65-F5344CB8AC3E}">
        <p14:creationId xmlns:p14="http://schemas.microsoft.com/office/powerpoint/2010/main" val="401797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7;p1">
            <a:extLst>
              <a:ext uri="{FF2B5EF4-FFF2-40B4-BE49-F238E27FC236}">
                <a16:creationId xmlns:a16="http://schemas.microsoft.com/office/drawing/2014/main" id="{41BB4CA9-0C0F-4C5C-A1AF-2E3750A9557B}"/>
              </a:ext>
            </a:extLst>
          </p:cNvPr>
          <p:cNvGrpSpPr/>
          <p:nvPr/>
        </p:nvGrpSpPr>
        <p:grpSpPr>
          <a:xfrm>
            <a:off x="6696236" y="227397"/>
            <a:ext cx="2447764" cy="504056"/>
            <a:chOff x="6696236" y="1700808"/>
            <a:chExt cx="2447764" cy="504056"/>
          </a:xfrm>
        </p:grpSpPr>
        <p:sp>
          <p:nvSpPr>
            <p:cNvPr id="4" name="Google Shape;28;p1">
              <a:extLst>
                <a:ext uri="{FF2B5EF4-FFF2-40B4-BE49-F238E27FC236}">
                  <a16:creationId xmlns:a16="http://schemas.microsoft.com/office/drawing/2014/main" id="{33A20AC9-F570-BE3B-8A18-AE5D5F8C26D4}"/>
                </a:ext>
              </a:extLst>
            </p:cNvPr>
            <p:cNvSpPr/>
            <p:nvPr/>
          </p:nvSpPr>
          <p:spPr>
            <a:xfrm>
              <a:off x="6696236" y="1700808"/>
              <a:ext cx="504056" cy="50405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itchFamily="2" charset="0"/>
                <a:sym typeface="Arial"/>
              </a:endParaRPr>
            </a:p>
          </p:txBody>
        </p:sp>
        <p:sp>
          <p:nvSpPr>
            <p:cNvPr id="5" name="Google Shape;29;p1">
              <a:extLst>
                <a:ext uri="{FF2B5EF4-FFF2-40B4-BE49-F238E27FC236}">
                  <a16:creationId xmlns:a16="http://schemas.microsoft.com/office/drawing/2014/main" id="{DBDAB1E4-A723-8ABD-8732-A41C1B3DD48C}"/>
                </a:ext>
              </a:extLst>
            </p:cNvPr>
            <p:cNvSpPr/>
            <p:nvPr/>
          </p:nvSpPr>
          <p:spPr>
            <a:xfrm>
              <a:off x="6948264" y="1700808"/>
              <a:ext cx="2195736" cy="504056"/>
            </a:xfrm>
            <a:prstGeom prst="rect">
              <a:avLst/>
            </a:prstGeom>
            <a:solidFill>
              <a:schemeClr val="accent5"/>
            </a:solidFill>
            <a:ln>
              <a:noFill/>
            </a:ln>
          </p:spPr>
          <p:txBody>
            <a:bodyPr spcFirstLastPara="1" wrap="square" lIns="0" tIns="45700" rIns="180000" bIns="45700" anchor="ctr" anchorCtr="0">
              <a:noAutofit/>
            </a:bodyPr>
            <a:lstStyle/>
            <a:p>
              <a:pPr marL="0" marR="0" lvl="0" indent="0" algn="l" rtl="0">
                <a:spcBef>
                  <a:spcPts val="0"/>
                </a:spcBef>
                <a:spcAft>
                  <a:spcPts val="0"/>
                </a:spcAft>
                <a:buNone/>
              </a:pPr>
              <a:r>
                <a:rPr lang="en-GB" sz="1800" b="1" i="0" u="none" strike="noStrike" cap="none" dirty="0">
                  <a:solidFill>
                    <a:schemeClr val="lt1"/>
                  </a:solidFill>
                  <a:latin typeface="Twinkl" pitchFamily="2" charset="0"/>
                  <a:sym typeface="Arial"/>
                </a:rPr>
                <a:t>Revisit and Review</a:t>
              </a:r>
              <a:endParaRPr dirty="0">
                <a:latin typeface="Twinkl" pitchFamily="2" charset="0"/>
              </a:endParaRPr>
            </a:p>
          </p:txBody>
        </p:sp>
      </p:grpSp>
      <p:grpSp>
        <p:nvGrpSpPr>
          <p:cNvPr id="6" name="Group 5">
            <a:extLst>
              <a:ext uri="{FF2B5EF4-FFF2-40B4-BE49-F238E27FC236}">
                <a16:creationId xmlns:a16="http://schemas.microsoft.com/office/drawing/2014/main" id="{90A9C43E-F24B-8FC4-9EA5-AA03159DC3EE}"/>
              </a:ext>
            </a:extLst>
          </p:cNvPr>
          <p:cNvGrpSpPr/>
          <p:nvPr/>
        </p:nvGrpSpPr>
        <p:grpSpPr>
          <a:xfrm>
            <a:off x="603479" y="827400"/>
            <a:ext cx="7937042" cy="1225457"/>
            <a:chOff x="599857" y="1309274"/>
            <a:chExt cx="7937042" cy="1195902"/>
          </a:xfrm>
        </p:grpSpPr>
        <p:sp>
          <p:nvSpPr>
            <p:cNvPr id="7" name="Google Shape;30;p1">
              <a:extLst>
                <a:ext uri="{FF2B5EF4-FFF2-40B4-BE49-F238E27FC236}">
                  <a16:creationId xmlns:a16="http://schemas.microsoft.com/office/drawing/2014/main" id="{4D2DEC28-6E4B-EF97-12EC-A261B4084780}"/>
                </a:ext>
              </a:extLst>
            </p:cNvPr>
            <p:cNvSpPr/>
            <p:nvPr/>
          </p:nvSpPr>
          <p:spPr>
            <a:xfrm>
              <a:off x="599857" y="1309274"/>
              <a:ext cx="7861738" cy="1046400"/>
            </a:xfrm>
            <a:prstGeom prst="wedgeRoundRectCallout">
              <a:avLst>
                <a:gd name="adj1" fmla="val -24732"/>
                <a:gd name="adj2" fmla="val 6590"/>
                <a:gd name="adj3" fmla="val 16667"/>
              </a:avLst>
            </a:prstGeom>
            <a:solidFill>
              <a:srgbClr val="FAB001"/>
            </a:solidFill>
            <a:ln w="28575"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endParaRPr lang="en-GB" sz="2000" dirty="0">
                <a:latin typeface="Twinkl" pitchFamily="2" charset="0"/>
              </a:endParaRPr>
            </a:p>
          </p:txBody>
        </p:sp>
        <p:sp>
          <p:nvSpPr>
            <p:cNvPr id="8" name="Google Shape;30;p1">
              <a:extLst>
                <a:ext uri="{FF2B5EF4-FFF2-40B4-BE49-F238E27FC236}">
                  <a16:creationId xmlns:a16="http://schemas.microsoft.com/office/drawing/2014/main" id="{93AF7081-280A-210D-2D94-25D1F2B93BCB}"/>
                </a:ext>
              </a:extLst>
            </p:cNvPr>
            <p:cNvSpPr/>
            <p:nvPr/>
          </p:nvSpPr>
          <p:spPr>
            <a:xfrm>
              <a:off x="675161" y="1458776"/>
              <a:ext cx="7861738" cy="1046400"/>
            </a:xfrm>
            <a:prstGeom prst="wedgeRoundRectCallout">
              <a:avLst>
                <a:gd name="adj1" fmla="val -24732"/>
                <a:gd name="adj2" fmla="val 6590"/>
                <a:gd name="adj3" fmla="val 16667"/>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dirty="0">
                  <a:latin typeface="+mn-lt"/>
                </a:rPr>
                <a:t>Let’s revisit the new tricky words we learnt </a:t>
              </a:r>
              <a:r>
                <a:rPr lang="en-GB" b="0" i="0" dirty="0">
                  <a:solidFill>
                    <a:srgbClr val="000000"/>
                  </a:solidFill>
                  <a:effectLst/>
                  <a:highlight>
                    <a:srgbClr val="FFFFFF"/>
                  </a:highlight>
                  <a:latin typeface="+mn-lt"/>
                </a:rPr>
                <a:t>to read this week. </a:t>
              </a:r>
              <a:endParaRPr lang="en-GB" dirty="0">
                <a:latin typeface="+mn-lt"/>
              </a:endParaRPr>
            </a:p>
          </p:txBody>
        </p:sp>
      </p:grpSp>
      <p:sp>
        <p:nvSpPr>
          <p:cNvPr id="9" name="Oval 8">
            <a:extLst>
              <a:ext uri="{FF2B5EF4-FFF2-40B4-BE49-F238E27FC236}">
                <a16:creationId xmlns:a16="http://schemas.microsoft.com/office/drawing/2014/main" id="{3CF44353-9600-0FDD-2708-A767EFC4B32F}"/>
              </a:ext>
            </a:extLst>
          </p:cNvPr>
          <p:cNvSpPr/>
          <p:nvPr/>
        </p:nvSpPr>
        <p:spPr>
          <a:xfrm>
            <a:off x="3046364" y="4630385"/>
            <a:ext cx="2786231" cy="432048"/>
          </a:xfrm>
          <a:prstGeom prst="ellipse">
            <a:avLst/>
          </a:prstGeom>
          <a:solidFill>
            <a:srgbClr val="FFD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pic>
        <p:nvPicPr>
          <p:cNvPr id="10" name="Picture 9" descr="A picture containing vector graphics&#10;&#10;Description automatically generated">
            <a:extLst>
              <a:ext uri="{FF2B5EF4-FFF2-40B4-BE49-F238E27FC236}">
                <a16:creationId xmlns:a16="http://schemas.microsoft.com/office/drawing/2014/main" id="{3E2CDDAE-7B3D-16E3-2F86-4FA9FF8912E2}"/>
              </a:ext>
            </a:extLst>
          </p:cNvPr>
          <p:cNvPicPr>
            <a:picLocks noChangeAspect="1"/>
          </p:cNvPicPr>
          <p:nvPr/>
        </p:nvPicPr>
        <p:blipFill>
          <a:blip r:embed="rId2"/>
          <a:stretch>
            <a:fillRect/>
          </a:stretch>
        </p:blipFill>
        <p:spPr>
          <a:xfrm>
            <a:off x="1972668" y="1146617"/>
            <a:ext cx="4933622" cy="5205498"/>
          </a:xfrm>
          <a:prstGeom prst="rect">
            <a:avLst/>
          </a:prstGeom>
        </p:spPr>
      </p:pic>
      <p:grpSp>
        <p:nvGrpSpPr>
          <p:cNvPr id="11" name="Group 10">
            <a:extLst>
              <a:ext uri="{FF2B5EF4-FFF2-40B4-BE49-F238E27FC236}">
                <a16:creationId xmlns:a16="http://schemas.microsoft.com/office/drawing/2014/main" id="{87E1570B-5C23-A870-9183-B1325CC911BF}"/>
              </a:ext>
            </a:extLst>
          </p:cNvPr>
          <p:cNvGrpSpPr/>
          <p:nvPr/>
        </p:nvGrpSpPr>
        <p:grpSpPr>
          <a:xfrm>
            <a:off x="606010" y="2710737"/>
            <a:ext cx="2402233" cy="1444731"/>
            <a:chOff x="5797361" y="3302598"/>
            <a:chExt cx="2444939" cy="1151068"/>
          </a:xfrm>
        </p:grpSpPr>
        <p:sp>
          <p:nvSpPr>
            <p:cNvPr id="12" name="Google Shape;31;p1">
              <a:extLst>
                <a:ext uri="{FF2B5EF4-FFF2-40B4-BE49-F238E27FC236}">
                  <a16:creationId xmlns:a16="http://schemas.microsoft.com/office/drawing/2014/main" id="{F04C973B-5B17-8E84-3020-C40869A8B436}"/>
                </a:ext>
              </a:extLst>
            </p:cNvPr>
            <p:cNvSpPr/>
            <p:nvPr/>
          </p:nvSpPr>
          <p:spPr>
            <a:xfrm>
              <a:off x="5797361" y="3302598"/>
              <a:ext cx="2444939" cy="1151068"/>
            </a:xfrm>
            <a:prstGeom prst="roundRect">
              <a:avLst>
                <a:gd name="adj" fmla="val 9850"/>
              </a:avLst>
            </a:prstGeom>
            <a:solidFill>
              <a:schemeClr val="lt1"/>
            </a:solidFill>
            <a:ln w="101600" cap="flat" cmpd="sng">
              <a:solidFill>
                <a:srgbClr val="F9B000"/>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endParaRPr sz="1050" dirty="0">
                <a:solidFill>
                  <a:schemeClr val="dk1"/>
                </a:solidFill>
                <a:latin typeface="Twinkl" pitchFamily="2" charset="0"/>
                <a:sym typeface="Arial"/>
              </a:endParaRPr>
            </a:p>
          </p:txBody>
        </p:sp>
        <p:sp>
          <p:nvSpPr>
            <p:cNvPr id="13" name="Google Shape;35;p1">
              <a:extLst>
                <a:ext uri="{FF2B5EF4-FFF2-40B4-BE49-F238E27FC236}">
                  <a16:creationId xmlns:a16="http://schemas.microsoft.com/office/drawing/2014/main" id="{1F88C734-2417-227D-F0BA-3B00E9D29436}"/>
                </a:ext>
              </a:extLst>
            </p:cNvPr>
            <p:cNvSpPr txBox="1"/>
            <p:nvPr/>
          </p:nvSpPr>
          <p:spPr>
            <a:xfrm>
              <a:off x="5797361" y="3461280"/>
              <a:ext cx="2444939" cy="8337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GB" sz="6000" b="1" dirty="0">
                  <a:solidFill>
                    <a:schemeClr val="dk1"/>
                  </a:solidFill>
                  <a:latin typeface="Twinkl" pitchFamily="2" charset="0"/>
                </a:rPr>
                <a:t>like</a:t>
              </a:r>
              <a:endParaRPr sz="6000" dirty="0">
                <a:latin typeface="Twinkl" pitchFamily="2" charset="0"/>
              </a:endParaRPr>
            </a:p>
          </p:txBody>
        </p:sp>
      </p:grpSp>
      <p:grpSp>
        <p:nvGrpSpPr>
          <p:cNvPr id="14" name="Group 13">
            <a:extLst>
              <a:ext uri="{FF2B5EF4-FFF2-40B4-BE49-F238E27FC236}">
                <a16:creationId xmlns:a16="http://schemas.microsoft.com/office/drawing/2014/main" id="{E228DA3A-72DC-CE36-AA7B-7CB7E044927E}"/>
              </a:ext>
            </a:extLst>
          </p:cNvPr>
          <p:cNvGrpSpPr/>
          <p:nvPr/>
        </p:nvGrpSpPr>
        <p:grpSpPr>
          <a:xfrm>
            <a:off x="5918695" y="2706634"/>
            <a:ext cx="2543991" cy="1444731"/>
            <a:chOff x="5797361" y="3302598"/>
            <a:chExt cx="2444939" cy="1151068"/>
          </a:xfrm>
        </p:grpSpPr>
        <p:sp>
          <p:nvSpPr>
            <p:cNvPr id="15" name="Google Shape;31;p1">
              <a:extLst>
                <a:ext uri="{FF2B5EF4-FFF2-40B4-BE49-F238E27FC236}">
                  <a16:creationId xmlns:a16="http://schemas.microsoft.com/office/drawing/2014/main" id="{E3544E28-B6DB-6C0C-DF5C-EDC8E2B8C611}"/>
                </a:ext>
              </a:extLst>
            </p:cNvPr>
            <p:cNvSpPr/>
            <p:nvPr/>
          </p:nvSpPr>
          <p:spPr>
            <a:xfrm>
              <a:off x="5797361" y="3302598"/>
              <a:ext cx="2444939" cy="1151068"/>
            </a:xfrm>
            <a:prstGeom prst="roundRect">
              <a:avLst>
                <a:gd name="adj" fmla="val 9850"/>
              </a:avLst>
            </a:prstGeom>
            <a:solidFill>
              <a:schemeClr val="lt1"/>
            </a:solidFill>
            <a:ln w="101600" cap="flat" cmpd="sng">
              <a:solidFill>
                <a:srgbClr val="F9B000"/>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spcBef>
                  <a:spcPts val="0"/>
                </a:spcBef>
                <a:spcAft>
                  <a:spcPts val="0"/>
                </a:spcAft>
                <a:buNone/>
              </a:pPr>
              <a:endParaRPr sz="1050" dirty="0">
                <a:solidFill>
                  <a:schemeClr val="dk1"/>
                </a:solidFill>
                <a:latin typeface="Twinkl" pitchFamily="2" charset="0"/>
                <a:sym typeface="Arial"/>
              </a:endParaRPr>
            </a:p>
          </p:txBody>
        </p:sp>
        <p:sp>
          <p:nvSpPr>
            <p:cNvPr id="16" name="Google Shape;35;p1">
              <a:extLst>
                <a:ext uri="{FF2B5EF4-FFF2-40B4-BE49-F238E27FC236}">
                  <a16:creationId xmlns:a16="http://schemas.microsoft.com/office/drawing/2014/main" id="{822C35BE-EE15-5853-F0E9-41BFCD04B74B}"/>
                </a:ext>
              </a:extLst>
            </p:cNvPr>
            <p:cNvSpPr txBox="1"/>
            <p:nvPr/>
          </p:nvSpPr>
          <p:spPr>
            <a:xfrm>
              <a:off x="5797361" y="3461280"/>
              <a:ext cx="2444939" cy="8337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GB" sz="6000" b="1" dirty="0">
                  <a:solidFill>
                    <a:schemeClr val="dk1"/>
                  </a:solidFill>
                  <a:latin typeface="Twinkl" pitchFamily="2" charset="0"/>
                </a:rPr>
                <a:t>have</a:t>
              </a:r>
              <a:endParaRPr sz="6000" dirty="0">
                <a:latin typeface="Twinkl" pitchFamily="2" charset="0"/>
              </a:endParaRPr>
            </a:p>
          </p:txBody>
        </p:sp>
      </p:grpSp>
      <p:sp>
        <p:nvSpPr>
          <p:cNvPr id="22" name="ex off">
            <a:extLst>
              <a:ext uri="{FF2B5EF4-FFF2-40B4-BE49-F238E27FC236}">
                <a16:creationId xmlns:a16="http://schemas.microsoft.com/office/drawing/2014/main" id="{8DC456B0-7993-B7CD-524E-6176FC2FED4C}"/>
              </a:ext>
            </a:extLst>
          </p:cNvPr>
          <p:cNvSpPr/>
          <p:nvPr/>
        </p:nvSpPr>
        <p:spPr>
          <a:xfrm>
            <a:off x="7046945" y="4043546"/>
            <a:ext cx="287489" cy="284163"/>
          </a:xfrm>
          <a:prstGeom prst="ellipse">
            <a:avLst/>
          </a:prstGeom>
          <a:solidFill>
            <a:srgbClr val="FAB0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Twinkl" pitchFamily="2" charset="0"/>
                <a:sym typeface="Arial"/>
              </a:rPr>
              <a:t>X</a:t>
            </a:r>
            <a:endParaRPr sz="1400" b="1" dirty="0">
              <a:solidFill>
                <a:schemeClr val="lt1"/>
              </a:solidFill>
              <a:latin typeface="Twinkl" pitchFamily="2" charset="0"/>
              <a:sym typeface="Arial"/>
            </a:endParaRPr>
          </a:p>
        </p:txBody>
      </p:sp>
    </p:spTree>
    <p:extLst>
      <p:ext uri="{BB962C8B-B14F-4D97-AF65-F5344CB8AC3E}">
        <p14:creationId xmlns:p14="http://schemas.microsoft.com/office/powerpoint/2010/main" val="20757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50000" y="50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2"/>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1" nodeType="with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9BAC95-C183-A0CF-5308-D9A918363AEF}"/>
              </a:ext>
            </a:extLst>
          </p:cNvPr>
          <p:cNvGrpSpPr/>
          <p:nvPr/>
        </p:nvGrpSpPr>
        <p:grpSpPr>
          <a:xfrm>
            <a:off x="8020050" y="227397"/>
            <a:ext cx="1123947" cy="504056"/>
            <a:chOff x="8020930" y="1700808"/>
            <a:chExt cx="1159582" cy="504056"/>
          </a:xfrm>
          <a:solidFill>
            <a:schemeClr val="accent5"/>
          </a:solidFill>
        </p:grpSpPr>
        <p:sp>
          <p:nvSpPr>
            <p:cNvPr id="5" name="Oval 4">
              <a:extLst>
                <a:ext uri="{FF2B5EF4-FFF2-40B4-BE49-F238E27FC236}">
                  <a16:creationId xmlns:a16="http://schemas.microsoft.com/office/drawing/2014/main" id="{FEBB9D1A-C7B6-2835-52CA-993EE5E35C99}"/>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D9DCED28-9993-4498-C60A-F2C24D677932}"/>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2" name="Explosion: 14 Points 12">
            <a:extLst>
              <a:ext uri="{FF2B5EF4-FFF2-40B4-BE49-F238E27FC236}">
                <a16:creationId xmlns:a16="http://schemas.microsoft.com/office/drawing/2014/main" id="{AD08B684-F73C-3040-EA70-6C2B470284E2}"/>
              </a:ext>
            </a:extLst>
          </p:cNvPr>
          <p:cNvSpPr/>
          <p:nvPr/>
        </p:nvSpPr>
        <p:spPr>
          <a:xfrm rot="13024784">
            <a:off x="1569874" y="1286028"/>
            <a:ext cx="5633607" cy="5546270"/>
          </a:xfrm>
          <a:prstGeom prst="irregularSeal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30;p1">
            <a:extLst>
              <a:ext uri="{FF2B5EF4-FFF2-40B4-BE49-F238E27FC236}">
                <a16:creationId xmlns:a16="http://schemas.microsoft.com/office/drawing/2014/main" id="{FD3EDB6A-087F-DEA2-1BD7-AF5B40B25B04}"/>
              </a:ext>
            </a:extLst>
          </p:cNvPr>
          <p:cNvSpPr/>
          <p:nvPr/>
        </p:nvSpPr>
        <p:spPr>
          <a:xfrm>
            <a:off x="641722" y="861385"/>
            <a:ext cx="7614705" cy="883194"/>
          </a:xfrm>
          <a:prstGeom prst="wedgeRoundRectCallout">
            <a:avLst>
              <a:gd name="adj1" fmla="val -24732"/>
              <a:gd name="adj2" fmla="val 6590"/>
              <a:gd name="adj3" fmla="val 16667"/>
            </a:avLst>
          </a:prstGeom>
          <a:solidFill>
            <a:srgbClr val="F9B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lang="en-GB" sz="2400" dirty="0">
              <a:solidFill>
                <a:schemeClr val="dk1"/>
              </a:solidFill>
              <a:latin typeface="Twinkl" pitchFamily="2" charset="0"/>
              <a:sym typeface="Arial"/>
            </a:endParaRPr>
          </a:p>
        </p:txBody>
      </p:sp>
      <p:grpSp>
        <p:nvGrpSpPr>
          <p:cNvPr id="8" name="Group 7">
            <a:extLst>
              <a:ext uri="{FF2B5EF4-FFF2-40B4-BE49-F238E27FC236}">
                <a16:creationId xmlns:a16="http://schemas.microsoft.com/office/drawing/2014/main" id="{9F4C0A55-451C-04EA-3237-A473306EB2FB}"/>
              </a:ext>
            </a:extLst>
          </p:cNvPr>
          <p:cNvGrpSpPr/>
          <p:nvPr/>
        </p:nvGrpSpPr>
        <p:grpSpPr>
          <a:xfrm>
            <a:off x="8020050" y="227397"/>
            <a:ext cx="1123947" cy="504056"/>
            <a:chOff x="8020930" y="1700808"/>
            <a:chExt cx="1159582" cy="504056"/>
          </a:xfrm>
          <a:solidFill>
            <a:srgbClr val="FAB000"/>
          </a:solidFill>
        </p:grpSpPr>
        <p:sp>
          <p:nvSpPr>
            <p:cNvPr id="9" name="Oval 8">
              <a:extLst>
                <a:ext uri="{FF2B5EF4-FFF2-40B4-BE49-F238E27FC236}">
                  <a16:creationId xmlns:a16="http://schemas.microsoft.com/office/drawing/2014/main" id="{2A81DD2D-79C5-FA7F-E787-76A6AF5830B1}"/>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a16="http://schemas.microsoft.com/office/drawing/2014/main" id="{D55C2EE8-1AD9-71B2-857D-BE21E2B7D4ED}"/>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9220" name="Picture 2">
            <a:extLst>
              <a:ext uri="{FF2B5EF4-FFF2-40B4-BE49-F238E27FC236}">
                <a16:creationId xmlns:a16="http://schemas.microsoft.com/office/drawing/2014/main" id="{48A3F082-F4AC-F778-054B-EFFF840E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489" y="2272349"/>
            <a:ext cx="2354263"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a:extLst>
              <a:ext uri="{FF2B5EF4-FFF2-40B4-BE49-F238E27FC236}">
                <a16:creationId xmlns:a16="http://schemas.microsoft.com/office/drawing/2014/main" id="{F4C076D1-89E7-A794-BB0B-1C33BC33EA8D}"/>
              </a:ext>
            </a:extLst>
          </p:cNvPr>
          <p:cNvSpPr/>
          <p:nvPr/>
        </p:nvSpPr>
        <p:spPr>
          <a:xfrm>
            <a:off x="751114" y="804515"/>
            <a:ext cx="7614705" cy="779874"/>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spcBef>
                <a:spcPts val="0"/>
              </a:spcBef>
              <a:spcAft>
                <a:spcPts val="0"/>
              </a:spcAft>
            </a:pPr>
            <a:r>
              <a:rPr lang="en-GB" sz="2000" b="0" i="0" u="none" strike="noStrike" dirty="0">
                <a:solidFill>
                  <a:srgbClr val="000000"/>
                </a:solidFill>
                <a:effectLst/>
                <a:latin typeface="Twinkl" pitchFamily="2" charset="77"/>
              </a:rPr>
              <a:t>Today, we are learning to spell words that contain </a:t>
            </a:r>
          </a:p>
          <a:p>
            <a:pPr algn="ctr" rtl="0">
              <a:spcBef>
                <a:spcPts val="0"/>
              </a:spcBef>
              <a:spcAft>
                <a:spcPts val="0"/>
              </a:spcAft>
            </a:pPr>
            <a:r>
              <a:rPr lang="en-GB" sz="2000" b="1" i="0" u="none" strike="noStrike" dirty="0" err="1">
                <a:solidFill>
                  <a:srgbClr val="000000"/>
                </a:solidFill>
                <a:effectLst/>
                <a:latin typeface="Twinkl" pitchFamily="2" charset="77"/>
              </a:rPr>
              <a:t>ea</a:t>
            </a:r>
            <a:r>
              <a:rPr lang="en-GB" sz="2000" b="1" i="0" u="none" strike="noStrike" dirty="0">
                <a:solidFill>
                  <a:srgbClr val="000000"/>
                </a:solidFill>
                <a:effectLst/>
                <a:latin typeface="Twinkl" pitchFamily="2" charset="77"/>
              </a:rPr>
              <a:t> </a:t>
            </a:r>
            <a:r>
              <a:rPr lang="en-GB" sz="2000" b="0" i="0" u="none" strike="noStrike" dirty="0">
                <a:solidFill>
                  <a:srgbClr val="000000"/>
                </a:solidFill>
                <a:effectLst/>
                <a:latin typeface="Twinkl" pitchFamily="2" charset="77"/>
              </a:rPr>
              <a:t>saying /</a:t>
            </a:r>
            <a:r>
              <a:rPr lang="en-GB" sz="2000" b="0" i="0" u="none" strike="noStrike" dirty="0" err="1">
                <a:solidFill>
                  <a:srgbClr val="000000"/>
                </a:solidFill>
                <a:effectLst/>
                <a:latin typeface="Twinkl" pitchFamily="2" charset="77"/>
              </a:rPr>
              <a:t>ee</a:t>
            </a:r>
            <a:r>
              <a:rPr lang="en-GB" sz="2000" b="0" i="0" u="none" strike="noStrike" dirty="0">
                <a:solidFill>
                  <a:srgbClr val="000000"/>
                </a:solidFill>
                <a:effectLst/>
                <a:latin typeface="Twinkl" pitchFamily="2" charset="77"/>
              </a:rPr>
              <a:t>/.</a:t>
            </a:r>
            <a:endParaRPr lang="en-GB" sz="2000" b="0" dirty="0">
              <a:effectLst/>
              <a:latin typeface="Twinkl"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a:extLst>
              <a:ext uri="{FF2B5EF4-FFF2-40B4-BE49-F238E27FC236}">
                <a16:creationId xmlns:a16="http://schemas.microsoft.com/office/drawing/2014/main" id="{4CA76E0C-E6F7-2A39-89AD-C0CF63EF53A1}"/>
              </a:ext>
            </a:extLst>
          </p:cNvPr>
          <p:cNvSpPr/>
          <p:nvPr/>
        </p:nvSpPr>
        <p:spPr>
          <a:xfrm>
            <a:off x="827088" y="836613"/>
            <a:ext cx="6262687" cy="852487"/>
          </a:xfrm>
          <a:prstGeom prst="wedgeRoundRectCallout">
            <a:avLst>
              <a:gd name="adj1" fmla="val 40898"/>
              <a:gd name="adj2" fmla="val 8898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chemeClr val="tx1"/>
                </a:solidFill>
              </a:rPr>
              <a:t>Let’s practise spelling some of this week’s focus words that contain the </a:t>
            </a:r>
            <a:r>
              <a:rPr lang="en-GB" sz="2000" b="1" dirty="0" err="1">
                <a:solidFill>
                  <a:schemeClr val="tx1"/>
                </a:solidFill>
              </a:rPr>
              <a:t>ea</a:t>
            </a:r>
            <a:r>
              <a:rPr lang="en-GB" sz="2000" b="1" dirty="0">
                <a:solidFill>
                  <a:schemeClr val="tx1"/>
                </a:solidFill>
              </a:rPr>
              <a:t> </a:t>
            </a:r>
            <a:r>
              <a:rPr lang="en-GB" sz="2000" dirty="0">
                <a:solidFill>
                  <a:schemeClr val="tx1"/>
                </a:solidFill>
              </a:rPr>
              <a:t>grapheme. </a:t>
            </a:r>
          </a:p>
        </p:txBody>
      </p:sp>
      <p:grpSp>
        <p:nvGrpSpPr>
          <p:cNvPr id="11" name="Group 10">
            <a:extLst>
              <a:ext uri="{FF2B5EF4-FFF2-40B4-BE49-F238E27FC236}">
                <a16:creationId xmlns:a16="http://schemas.microsoft.com/office/drawing/2014/main" id="{38284894-E7AC-97F4-81D5-8325C3286203}"/>
              </a:ext>
            </a:extLst>
          </p:cNvPr>
          <p:cNvGrpSpPr/>
          <p:nvPr/>
        </p:nvGrpSpPr>
        <p:grpSpPr>
          <a:xfrm>
            <a:off x="8020050" y="227397"/>
            <a:ext cx="1123947" cy="504056"/>
            <a:chOff x="8020930" y="1700808"/>
            <a:chExt cx="1159582" cy="504056"/>
          </a:xfrm>
          <a:solidFill>
            <a:schemeClr val="accent5"/>
          </a:solidFill>
        </p:grpSpPr>
        <p:sp>
          <p:nvSpPr>
            <p:cNvPr id="12" name="Oval 11">
              <a:extLst>
                <a:ext uri="{FF2B5EF4-FFF2-40B4-BE49-F238E27FC236}">
                  <a16:creationId xmlns:a16="http://schemas.microsoft.com/office/drawing/2014/main" id="{C90A7602-2299-50E7-3287-3697DB6D4BC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E571E121-8F87-6EF6-8C71-0D02D41E371E}"/>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0248" name="Picture 13" descr="A picture containing toy&#10;&#10;Description automatically generated">
            <a:extLst>
              <a:ext uri="{FF2B5EF4-FFF2-40B4-BE49-F238E27FC236}">
                <a16:creationId xmlns:a16="http://schemas.microsoft.com/office/drawing/2014/main" id="{D3324360-93F8-CCEB-82B0-A69C84994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540" t="21376" r="33243" b="19365"/>
          <a:stretch>
            <a:fillRect/>
          </a:stretch>
        </p:blipFill>
        <p:spPr bwMode="auto">
          <a:xfrm>
            <a:off x="6191250" y="1335544"/>
            <a:ext cx="2847548"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0">
            <a:extLst>
              <a:ext uri="{FF2B5EF4-FFF2-40B4-BE49-F238E27FC236}">
                <a16:creationId xmlns:a16="http://schemas.microsoft.com/office/drawing/2014/main" id="{0EC1A4E1-B50C-5E41-C99A-3BFF84D81B86}"/>
              </a:ext>
            </a:extLst>
          </p:cNvPr>
          <p:cNvSpPr/>
          <p:nvPr/>
        </p:nvSpPr>
        <p:spPr>
          <a:xfrm>
            <a:off x="647700" y="4958579"/>
            <a:ext cx="6981825" cy="1254896"/>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0">
              <a:spcBef>
                <a:spcPts val="0"/>
              </a:spcBef>
              <a:spcAft>
                <a:spcPts val="0"/>
              </a:spcAft>
            </a:pPr>
            <a:r>
              <a:rPr lang="en-GB" sz="2000" b="0" i="0" u="none" strike="noStrike" dirty="0">
                <a:solidFill>
                  <a:srgbClr val="151515"/>
                </a:solidFill>
                <a:effectLst/>
              </a:rPr>
              <a:t>Press the play button to listen to the word. Sound the </a:t>
            </a:r>
            <a:br>
              <a:rPr lang="en-GB" sz="2000" b="0" i="0" u="none" strike="noStrike" dirty="0">
                <a:solidFill>
                  <a:srgbClr val="151515"/>
                </a:solidFill>
                <a:effectLst/>
              </a:rPr>
            </a:br>
            <a:r>
              <a:rPr lang="en-GB" sz="2000" b="0" i="0" u="none" strike="noStrike" dirty="0">
                <a:solidFill>
                  <a:srgbClr val="151515"/>
                </a:solidFill>
                <a:effectLst/>
              </a:rPr>
              <a:t>word out and then write it down. </a:t>
            </a:r>
            <a:r>
              <a:rPr lang="en-GB" sz="2000" dirty="0">
                <a:solidFill>
                  <a:srgbClr val="151515"/>
                </a:solidFill>
              </a:rPr>
              <a:t>Click the seal to </a:t>
            </a:r>
            <a:br>
              <a:rPr lang="en-GB" sz="2000" dirty="0">
                <a:solidFill>
                  <a:srgbClr val="151515"/>
                </a:solidFill>
              </a:rPr>
            </a:br>
            <a:r>
              <a:rPr lang="en-GB" sz="2000" dirty="0">
                <a:solidFill>
                  <a:srgbClr val="151515"/>
                </a:solidFill>
              </a:rPr>
              <a:t>check if you have spelt the word correctly.</a:t>
            </a:r>
            <a:endParaRPr lang="en-GB" sz="2000" b="0" dirty="0">
              <a:effectLst/>
            </a:endParaRPr>
          </a:p>
        </p:txBody>
      </p:sp>
      <p:pic>
        <p:nvPicPr>
          <p:cNvPr id="5" name="seal" descr="A picture containing vector graphics&#10;&#10;Description automatically generated">
            <a:extLst>
              <a:ext uri="{FF2B5EF4-FFF2-40B4-BE49-F238E27FC236}">
                <a16:creationId xmlns:a16="http://schemas.microsoft.com/office/drawing/2014/main" id="{841E6BA0-CA45-18BA-6F26-B8A6108BD7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493" y="2334593"/>
            <a:ext cx="2638757" cy="2346384"/>
          </a:xfrm>
          <a:prstGeom prst="rect">
            <a:avLst/>
          </a:prstGeom>
        </p:spPr>
      </p:pic>
      <p:grpSp>
        <p:nvGrpSpPr>
          <p:cNvPr id="9" name="Group 8">
            <a:extLst>
              <a:ext uri="{FF2B5EF4-FFF2-40B4-BE49-F238E27FC236}">
                <a16:creationId xmlns:a16="http://schemas.microsoft.com/office/drawing/2014/main" id="{A5969D72-915C-C485-904A-FADB7D91C278}"/>
              </a:ext>
            </a:extLst>
          </p:cNvPr>
          <p:cNvGrpSpPr/>
          <p:nvPr/>
        </p:nvGrpSpPr>
        <p:grpSpPr>
          <a:xfrm>
            <a:off x="1319674" y="2434034"/>
            <a:ext cx="2638757" cy="1989932"/>
            <a:chOff x="-2352676" y="-158353"/>
            <a:chExt cx="2638757" cy="1989932"/>
          </a:xfrm>
        </p:grpSpPr>
        <p:pic>
          <p:nvPicPr>
            <p:cNvPr id="8" name="Picture 7" descr="A picture containing icon&#10;&#10;Description automatically generated">
              <a:extLst>
                <a:ext uri="{FF2B5EF4-FFF2-40B4-BE49-F238E27FC236}">
                  <a16:creationId xmlns:a16="http://schemas.microsoft.com/office/drawing/2014/main" id="{F429C6D3-A271-538C-1312-9F7AE864B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750" y="-158353"/>
              <a:ext cx="1994907" cy="1989932"/>
            </a:xfrm>
            <a:prstGeom prst="rect">
              <a:avLst/>
            </a:prstGeom>
          </p:spPr>
        </p:pic>
        <p:sp>
          <p:nvSpPr>
            <p:cNvPr id="6" name="TextBox 5">
              <a:extLst>
                <a:ext uri="{FF2B5EF4-FFF2-40B4-BE49-F238E27FC236}">
                  <a16:creationId xmlns:a16="http://schemas.microsoft.com/office/drawing/2014/main" id="{80630AA5-9805-B7D3-EE11-ED3C7543B37D}"/>
                </a:ext>
              </a:extLst>
            </p:cNvPr>
            <p:cNvSpPr txBox="1"/>
            <p:nvPr/>
          </p:nvSpPr>
          <p:spPr>
            <a:xfrm>
              <a:off x="-2352676" y="223621"/>
              <a:ext cx="2638757" cy="1015663"/>
            </a:xfrm>
            <a:prstGeom prst="rect">
              <a:avLst/>
            </a:prstGeom>
            <a:noFill/>
          </p:spPr>
          <p:txBody>
            <a:bodyPr>
              <a:spAutoFit/>
            </a:bodyPr>
            <a:lstStyle/>
            <a:p>
              <a:pPr algn="ctr">
                <a:defRPr/>
              </a:pPr>
              <a:r>
                <a:rPr lang="en-GB" sz="6000" b="1" dirty="0">
                  <a:ln w="12700">
                    <a:solidFill>
                      <a:sysClr val="windowText" lastClr="000000"/>
                    </a:solidFill>
                  </a:ln>
                  <a:solidFill>
                    <a:srgbClr val="D46AA7"/>
                  </a:solidFill>
                  <a:latin typeface="Twinkl" pitchFamily="2" charset="0"/>
                </a:rPr>
                <a:t>meat</a:t>
              </a:r>
            </a:p>
          </p:txBody>
        </p:sp>
      </p:grpSp>
      <p:grpSp>
        <p:nvGrpSpPr>
          <p:cNvPr id="10" name="Play1">
            <a:extLst>
              <a:ext uri="{FF2B5EF4-FFF2-40B4-BE49-F238E27FC236}">
                <a16:creationId xmlns:a16="http://schemas.microsoft.com/office/drawing/2014/main" id="{3095564B-4091-35B2-58DA-38A1FB044A7A}"/>
              </a:ext>
            </a:extLst>
          </p:cNvPr>
          <p:cNvGrpSpPr/>
          <p:nvPr/>
        </p:nvGrpSpPr>
        <p:grpSpPr>
          <a:xfrm>
            <a:off x="6937756" y="4882058"/>
            <a:ext cx="1334294" cy="1331417"/>
            <a:chOff x="6300192" y="2204864"/>
            <a:chExt cx="900100" cy="900100"/>
          </a:xfrm>
        </p:grpSpPr>
        <p:sp>
          <p:nvSpPr>
            <p:cNvPr id="14" name="Google Shape;44;p2">
              <a:extLst>
                <a:ext uri="{FF2B5EF4-FFF2-40B4-BE49-F238E27FC236}">
                  <a16:creationId xmlns:a16="http://schemas.microsoft.com/office/drawing/2014/main" id="{7DF8A019-CF11-30B1-B951-E4F907A31F43}"/>
                </a:ext>
              </a:extLst>
            </p:cNvPr>
            <p:cNvSpPr/>
            <p:nvPr/>
          </p:nvSpPr>
          <p:spPr>
            <a:xfrm>
              <a:off x="6300192" y="2204864"/>
              <a:ext cx="900100" cy="900100"/>
            </a:xfrm>
            <a:prstGeom prst="ellipse">
              <a:avLst/>
            </a:prstGeom>
            <a:solidFill>
              <a:schemeClr val="lt1"/>
            </a:solidFill>
            <a:ln w="381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sp>
          <p:nvSpPr>
            <p:cNvPr id="15" name="Google Shape;45;p2">
              <a:extLst>
                <a:ext uri="{FF2B5EF4-FFF2-40B4-BE49-F238E27FC236}">
                  <a16:creationId xmlns:a16="http://schemas.microsoft.com/office/drawing/2014/main" id="{2D067D39-A875-7A89-D5FC-B7C883468ADD}"/>
                </a:ext>
              </a:extLst>
            </p:cNvPr>
            <p:cNvSpPr/>
            <p:nvPr/>
          </p:nvSpPr>
          <p:spPr>
            <a:xfrm rot="5400000">
              <a:off x="6545196" y="2417280"/>
              <a:ext cx="550169" cy="475269"/>
            </a:xfrm>
            <a:prstGeom prst="triangle">
              <a:avLst>
                <a:gd name="adj" fmla="val 50000"/>
              </a:avLst>
            </a:prstGeom>
            <a:solidFill>
              <a:schemeClr val="accent5"/>
            </a:solidFill>
            <a:ln w="127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grpSp>
      <p:pic>
        <p:nvPicPr>
          <p:cNvPr id="3" name="Meat">
            <a:hlinkClick r:id="" action="ppaction://media"/>
            <a:extLst>
              <a:ext uri="{FF2B5EF4-FFF2-40B4-BE49-F238E27FC236}">
                <a16:creationId xmlns:a16="http://schemas.microsoft.com/office/drawing/2014/main" id="{6C644DC8-681F-809A-3AD7-82798A4D2A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59883" y="149741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6" presetClass="emph" presetSubtype="0" fill="hold" nodeType="withEffect">
                                  <p:stCondLst>
                                    <p:cond delay="0"/>
                                  </p:stCondLst>
                                  <p:childTnLst>
                                    <p:animScale>
                                      <p:cBhvr>
                                        <p:cTn id="26" dur="1000" fill="hold"/>
                                        <p:tgtEl>
                                          <p:spTgt spid="9"/>
                                        </p:tgtEl>
                                      </p:cBhvr>
                                      <p:by x="120000" y="120000"/>
                                    </p:animScale>
                                  </p:childTnLst>
                                </p:cTn>
                              </p:par>
                              <p:par>
                                <p:cTn id="27" presetID="0" presetClass="path" presetSubtype="0" accel="50000" decel="50000" fill="hold" nodeType="withEffect">
                                  <p:stCondLst>
                                    <p:cond delay="0"/>
                                  </p:stCondLst>
                                  <p:childTnLst>
                                    <p:animMotion origin="layout" path="M -1.66667E-6 -0.01528 L 0.24011 0 " pathEditMode="relative" rAng="0" ptsTypes="AA">
                                      <p:cBhvr>
                                        <p:cTn id="28" dur="2000" fill="hold"/>
                                        <p:tgtEl>
                                          <p:spTgt spid="9"/>
                                        </p:tgtEl>
                                        <p:attrNameLst>
                                          <p:attrName>ppt_x</p:attrName>
                                          <p:attrName>ppt_y</p:attrName>
                                        </p:attrNameLst>
                                      </p:cBhvr>
                                      <p:rCtr x="11997" y="764"/>
                                    </p:animMotion>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3"/>
                </p:tgtEl>
              </p:cMediaNode>
            </p:audio>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95" fill="hold"/>
                                        <p:tgtEl>
                                          <p:spTgt spid="3"/>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13" descr="A picture containing toy&#10;&#10;Description automatically generated">
            <a:extLst>
              <a:ext uri="{FF2B5EF4-FFF2-40B4-BE49-F238E27FC236}">
                <a16:creationId xmlns:a16="http://schemas.microsoft.com/office/drawing/2014/main" id="{D3324360-93F8-CCEB-82B0-A69C84994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540" t="21376" r="33243" b="19365"/>
          <a:stretch>
            <a:fillRect/>
          </a:stretch>
        </p:blipFill>
        <p:spPr bwMode="auto">
          <a:xfrm>
            <a:off x="6191250" y="1335544"/>
            <a:ext cx="2847548"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38284894-E7AC-97F4-81D5-8325C3286203}"/>
              </a:ext>
            </a:extLst>
          </p:cNvPr>
          <p:cNvGrpSpPr/>
          <p:nvPr/>
        </p:nvGrpSpPr>
        <p:grpSpPr>
          <a:xfrm>
            <a:off x="8020050" y="227397"/>
            <a:ext cx="1123947" cy="504056"/>
            <a:chOff x="8020930" y="1700808"/>
            <a:chExt cx="1159582" cy="504056"/>
          </a:xfrm>
          <a:solidFill>
            <a:schemeClr val="accent5"/>
          </a:solidFill>
        </p:grpSpPr>
        <p:sp>
          <p:nvSpPr>
            <p:cNvPr id="12" name="Oval 11">
              <a:extLst>
                <a:ext uri="{FF2B5EF4-FFF2-40B4-BE49-F238E27FC236}">
                  <a16:creationId xmlns:a16="http://schemas.microsoft.com/office/drawing/2014/main" id="{C90A7602-2299-50E7-3287-3697DB6D4BC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E571E121-8F87-6EF6-8C71-0D02D41E371E}"/>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5" name="seal" descr="A picture containing vector graphics&#10;&#10;Description automatically generated">
            <a:extLst>
              <a:ext uri="{FF2B5EF4-FFF2-40B4-BE49-F238E27FC236}">
                <a16:creationId xmlns:a16="http://schemas.microsoft.com/office/drawing/2014/main" id="{841E6BA0-CA45-18BA-6F26-B8A6108BD7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2480" y="1932530"/>
            <a:ext cx="2638757" cy="2346384"/>
          </a:xfrm>
          <a:prstGeom prst="rect">
            <a:avLst/>
          </a:prstGeom>
        </p:spPr>
      </p:pic>
      <p:grpSp>
        <p:nvGrpSpPr>
          <p:cNvPr id="9" name="Group 8">
            <a:extLst>
              <a:ext uri="{FF2B5EF4-FFF2-40B4-BE49-F238E27FC236}">
                <a16:creationId xmlns:a16="http://schemas.microsoft.com/office/drawing/2014/main" id="{A5969D72-915C-C485-904A-FADB7D91C278}"/>
              </a:ext>
            </a:extLst>
          </p:cNvPr>
          <p:cNvGrpSpPr/>
          <p:nvPr/>
        </p:nvGrpSpPr>
        <p:grpSpPr>
          <a:xfrm>
            <a:off x="1219661" y="2031971"/>
            <a:ext cx="2638757" cy="1989932"/>
            <a:chOff x="-2352676" y="-158353"/>
            <a:chExt cx="2638757" cy="1989932"/>
          </a:xfrm>
        </p:grpSpPr>
        <p:pic>
          <p:nvPicPr>
            <p:cNvPr id="8" name="Picture 7" descr="A picture containing icon&#10;&#10;Description automatically generated">
              <a:extLst>
                <a:ext uri="{FF2B5EF4-FFF2-40B4-BE49-F238E27FC236}">
                  <a16:creationId xmlns:a16="http://schemas.microsoft.com/office/drawing/2014/main" id="{F429C6D3-A271-538C-1312-9F7AE864B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750" y="-158353"/>
              <a:ext cx="1994907" cy="1989932"/>
            </a:xfrm>
            <a:prstGeom prst="rect">
              <a:avLst/>
            </a:prstGeom>
          </p:spPr>
        </p:pic>
        <p:sp>
          <p:nvSpPr>
            <p:cNvPr id="6" name="TextBox 5">
              <a:extLst>
                <a:ext uri="{FF2B5EF4-FFF2-40B4-BE49-F238E27FC236}">
                  <a16:creationId xmlns:a16="http://schemas.microsoft.com/office/drawing/2014/main" id="{80630AA5-9805-B7D3-EE11-ED3C7543B37D}"/>
                </a:ext>
              </a:extLst>
            </p:cNvPr>
            <p:cNvSpPr txBox="1"/>
            <p:nvPr/>
          </p:nvSpPr>
          <p:spPr>
            <a:xfrm>
              <a:off x="-2352676" y="223621"/>
              <a:ext cx="2638757" cy="1015663"/>
            </a:xfrm>
            <a:prstGeom prst="rect">
              <a:avLst/>
            </a:prstGeom>
            <a:noFill/>
          </p:spPr>
          <p:txBody>
            <a:bodyPr>
              <a:spAutoFit/>
            </a:bodyPr>
            <a:lstStyle/>
            <a:p>
              <a:pPr algn="ctr">
                <a:defRPr/>
              </a:pPr>
              <a:r>
                <a:rPr lang="en-GB" sz="6000" b="1" dirty="0">
                  <a:ln w="12700">
                    <a:solidFill>
                      <a:sysClr val="windowText" lastClr="000000"/>
                    </a:solidFill>
                  </a:ln>
                  <a:solidFill>
                    <a:srgbClr val="D46AA7"/>
                  </a:solidFill>
                  <a:latin typeface="Twinkl" pitchFamily="2" charset="0"/>
                </a:rPr>
                <a:t>heap</a:t>
              </a:r>
            </a:p>
          </p:txBody>
        </p:sp>
      </p:grpSp>
      <p:grpSp>
        <p:nvGrpSpPr>
          <p:cNvPr id="10" name="Play1">
            <a:extLst>
              <a:ext uri="{FF2B5EF4-FFF2-40B4-BE49-F238E27FC236}">
                <a16:creationId xmlns:a16="http://schemas.microsoft.com/office/drawing/2014/main" id="{3095564B-4091-35B2-58DA-38A1FB044A7A}"/>
              </a:ext>
            </a:extLst>
          </p:cNvPr>
          <p:cNvGrpSpPr/>
          <p:nvPr/>
        </p:nvGrpSpPr>
        <p:grpSpPr>
          <a:xfrm>
            <a:off x="6937756" y="4882058"/>
            <a:ext cx="1334294" cy="1331417"/>
            <a:chOff x="6300192" y="2204864"/>
            <a:chExt cx="900100" cy="900100"/>
          </a:xfrm>
        </p:grpSpPr>
        <p:sp>
          <p:nvSpPr>
            <p:cNvPr id="14" name="Google Shape;44;p2">
              <a:extLst>
                <a:ext uri="{FF2B5EF4-FFF2-40B4-BE49-F238E27FC236}">
                  <a16:creationId xmlns:a16="http://schemas.microsoft.com/office/drawing/2014/main" id="{7DF8A019-CF11-30B1-B951-E4F907A31F43}"/>
                </a:ext>
              </a:extLst>
            </p:cNvPr>
            <p:cNvSpPr/>
            <p:nvPr/>
          </p:nvSpPr>
          <p:spPr>
            <a:xfrm>
              <a:off x="6300192" y="2204864"/>
              <a:ext cx="900100" cy="900100"/>
            </a:xfrm>
            <a:prstGeom prst="ellipse">
              <a:avLst/>
            </a:prstGeom>
            <a:solidFill>
              <a:schemeClr val="lt1"/>
            </a:solidFill>
            <a:ln w="381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sp>
          <p:nvSpPr>
            <p:cNvPr id="15" name="Google Shape;45;p2">
              <a:extLst>
                <a:ext uri="{FF2B5EF4-FFF2-40B4-BE49-F238E27FC236}">
                  <a16:creationId xmlns:a16="http://schemas.microsoft.com/office/drawing/2014/main" id="{2D067D39-A875-7A89-D5FC-B7C883468ADD}"/>
                </a:ext>
              </a:extLst>
            </p:cNvPr>
            <p:cNvSpPr/>
            <p:nvPr/>
          </p:nvSpPr>
          <p:spPr>
            <a:xfrm rot="5400000">
              <a:off x="6545196" y="2417280"/>
              <a:ext cx="550169" cy="475269"/>
            </a:xfrm>
            <a:prstGeom prst="triangle">
              <a:avLst>
                <a:gd name="adj" fmla="val 50000"/>
              </a:avLst>
            </a:prstGeom>
            <a:solidFill>
              <a:schemeClr val="accent5"/>
            </a:solidFill>
            <a:ln w="127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grpSp>
      <p:pic>
        <p:nvPicPr>
          <p:cNvPr id="4" name="Heap">
            <a:hlinkClick r:id="" action="ppaction://media"/>
            <a:extLst>
              <a:ext uri="{FF2B5EF4-FFF2-40B4-BE49-F238E27FC236}">
                <a16:creationId xmlns:a16="http://schemas.microsoft.com/office/drawing/2014/main" id="{FCBBE987-B396-D67B-B36C-87527200427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70344" y="479425"/>
            <a:ext cx="609600" cy="609600"/>
          </a:xfrm>
          <a:prstGeom prst="rect">
            <a:avLst/>
          </a:prstGeom>
        </p:spPr>
      </p:pic>
    </p:spTree>
    <p:extLst>
      <p:ext uri="{BB962C8B-B14F-4D97-AF65-F5344CB8AC3E}">
        <p14:creationId xmlns:p14="http://schemas.microsoft.com/office/powerpoint/2010/main" val="2163470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6" presetClass="emph" presetSubtype="0" fill="hold" nodeType="withEffect">
                                  <p:stCondLst>
                                    <p:cond delay="0"/>
                                  </p:stCondLst>
                                  <p:childTnLst>
                                    <p:animScale>
                                      <p:cBhvr>
                                        <p:cTn id="26" dur="1000" fill="hold"/>
                                        <p:tgtEl>
                                          <p:spTgt spid="9"/>
                                        </p:tgtEl>
                                      </p:cBhvr>
                                      <p:by x="120000" y="120000"/>
                                    </p:animScale>
                                  </p:childTnLst>
                                </p:cTn>
                              </p:par>
                              <p:par>
                                <p:cTn id="27" presetID="0" presetClass="path" presetSubtype="0" accel="50000" decel="50000" fill="hold" nodeType="withEffect">
                                  <p:stCondLst>
                                    <p:cond delay="0"/>
                                  </p:stCondLst>
                                  <p:childTnLst>
                                    <p:animMotion origin="layout" path="M -4.16667E-6 -0.01527 L 0.24011 -3.7037E-6 " pathEditMode="relative" rAng="0" ptsTypes="AA">
                                      <p:cBhvr>
                                        <p:cTn id="28" dur="2000" fill="hold"/>
                                        <p:tgtEl>
                                          <p:spTgt spid="9"/>
                                        </p:tgtEl>
                                        <p:attrNameLst>
                                          <p:attrName>ppt_x</p:attrName>
                                          <p:attrName>ppt_y</p:attrName>
                                        </p:attrNameLst>
                                      </p:cBhvr>
                                      <p:rCtr x="11997" y="764"/>
                                    </p:animMotion>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225" fill="hold"/>
                                        <p:tgtEl>
                                          <p:spTgt spid="4"/>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284894-E7AC-97F4-81D5-8325C3286203}"/>
              </a:ext>
            </a:extLst>
          </p:cNvPr>
          <p:cNvGrpSpPr/>
          <p:nvPr/>
        </p:nvGrpSpPr>
        <p:grpSpPr>
          <a:xfrm>
            <a:off x="8020050" y="227397"/>
            <a:ext cx="1123947" cy="504056"/>
            <a:chOff x="8020930" y="1700808"/>
            <a:chExt cx="1159582" cy="504056"/>
          </a:xfrm>
          <a:solidFill>
            <a:schemeClr val="accent5"/>
          </a:solidFill>
        </p:grpSpPr>
        <p:sp>
          <p:nvSpPr>
            <p:cNvPr id="12" name="Oval 11">
              <a:extLst>
                <a:ext uri="{FF2B5EF4-FFF2-40B4-BE49-F238E27FC236}">
                  <a16:creationId xmlns:a16="http://schemas.microsoft.com/office/drawing/2014/main" id="{C90A7602-2299-50E7-3287-3697DB6D4BC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E571E121-8F87-6EF6-8C71-0D02D41E371E}"/>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0248" name="Picture 13" descr="A picture containing toy&#10;&#10;Description automatically generated">
            <a:extLst>
              <a:ext uri="{FF2B5EF4-FFF2-40B4-BE49-F238E27FC236}">
                <a16:creationId xmlns:a16="http://schemas.microsoft.com/office/drawing/2014/main" id="{D3324360-93F8-CCEB-82B0-A69C84994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540" t="21376" r="33243" b="19365"/>
          <a:stretch>
            <a:fillRect/>
          </a:stretch>
        </p:blipFill>
        <p:spPr bwMode="auto">
          <a:xfrm>
            <a:off x="6191250" y="1335544"/>
            <a:ext cx="2847548"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eal" descr="A picture containing vector graphics&#10;&#10;Description automatically generated">
            <a:extLst>
              <a:ext uri="{FF2B5EF4-FFF2-40B4-BE49-F238E27FC236}">
                <a16:creationId xmlns:a16="http://schemas.microsoft.com/office/drawing/2014/main" id="{841E6BA0-CA45-18BA-6F26-B8A6108BD7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2480" y="1932530"/>
            <a:ext cx="2638757" cy="2346384"/>
          </a:xfrm>
          <a:prstGeom prst="rect">
            <a:avLst/>
          </a:prstGeom>
        </p:spPr>
      </p:pic>
      <p:grpSp>
        <p:nvGrpSpPr>
          <p:cNvPr id="9" name="Group 8">
            <a:extLst>
              <a:ext uri="{FF2B5EF4-FFF2-40B4-BE49-F238E27FC236}">
                <a16:creationId xmlns:a16="http://schemas.microsoft.com/office/drawing/2014/main" id="{A5969D72-915C-C485-904A-FADB7D91C278}"/>
              </a:ext>
            </a:extLst>
          </p:cNvPr>
          <p:cNvGrpSpPr/>
          <p:nvPr/>
        </p:nvGrpSpPr>
        <p:grpSpPr>
          <a:xfrm>
            <a:off x="1219661" y="2031971"/>
            <a:ext cx="2638757" cy="1989932"/>
            <a:chOff x="-2352676" y="-158353"/>
            <a:chExt cx="2638757" cy="1989932"/>
          </a:xfrm>
        </p:grpSpPr>
        <p:pic>
          <p:nvPicPr>
            <p:cNvPr id="8" name="Picture 7" descr="A picture containing icon&#10;&#10;Description automatically generated">
              <a:extLst>
                <a:ext uri="{FF2B5EF4-FFF2-40B4-BE49-F238E27FC236}">
                  <a16:creationId xmlns:a16="http://schemas.microsoft.com/office/drawing/2014/main" id="{F429C6D3-A271-538C-1312-9F7AE864B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750" y="-158353"/>
              <a:ext cx="1994907" cy="1989932"/>
            </a:xfrm>
            <a:prstGeom prst="rect">
              <a:avLst/>
            </a:prstGeom>
          </p:spPr>
        </p:pic>
        <p:sp>
          <p:nvSpPr>
            <p:cNvPr id="6" name="TextBox 5">
              <a:extLst>
                <a:ext uri="{FF2B5EF4-FFF2-40B4-BE49-F238E27FC236}">
                  <a16:creationId xmlns:a16="http://schemas.microsoft.com/office/drawing/2014/main" id="{80630AA5-9805-B7D3-EE11-ED3C7543B37D}"/>
                </a:ext>
              </a:extLst>
            </p:cNvPr>
            <p:cNvSpPr txBox="1"/>
            <p:nvPr/>
          </p:nvSpPr>
          <p:spPr>
            <a:xfrm>
              <a:off x="-2352676" y="223621"/>
              <a:ext cx="2638757" cy="1015663"/>
            </a:xfrm>
            <a:prstGeom prst="rect">
              <a:avLst/>
            </a:prstGeom>
            <a:noFill/>
          </p:spPr>
          <p:txBody>
            <a:bodyPr>
              <a:spAutoFit/>
            </a:bodyPr>
            <a:lstStyle/>
            <a:p>
              <a:pPr algn="ctr">
                <a:defRPr/>
              </a:pPr>
              <a:r>
                <a:rPr lang="en-GB" sz="6000" b="1" dirty="0">
                  <a:ln w="12700">
                    <a:solidFill>
                      <a:sysClr val="windowText" lastClr="000000"/>
                    </a:solidFill>
                  </a:ln>
                  <a:solidFill>
                    <a:srgbClr val="D46AA7"/>
                  </a:solidFill>
                  <a:latin typeface="Twinkl" pitchFamily="2" charset="0"/>
                </a:rPr>
                <a:t>treat</a:t>
              </a:r>
            </a:p>
          </p:txBody>
        </p:sp>
      </p:grpSp>
      <p:pic>
        <p:nvPicPr>
          <p:cNvPr id="3" name="Treat">
            <a:hlinkClick r:id="" action="ppaction://media"/>
            <a:extLst>
              <a:ext uri="{FF2B5EF4-FFF2-40B4-BE49-F238E27FC236}">
                <a16:creationId xmlns:a16="http://schemas.microsoft.com/office/drawing/2014/main" id="{23B03032-1D04-07C4-A563-5248D63133E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5284" y="479425"/>
            <a:ext cx="609600" cy="609600"/>
          </a:xfrm>
          <a:prstGeom prst="rect">
            <a:avLst/>
          </a:prstGeom>
        </p:spPr>
      </p:pic>
      <p:grpSp>
        <p:nvGrpSpPr>
          <p:cNvPr id="10" name="Play1">
            <a:extLst>
              <a:ext uri="{FF2B5EF4-FFF2-40B4-BE49-F238E27FC236}">
                <a16:creationId xmlns:a16="http://schemas.microsoft.com/office/drawing/2014/main" id="{3095564B-4091-35B2-58DA-38A1FB044A7A}"/>
              </a:ext>
            </a:extLst>
          </p:cNvPr>
          <p:cNvGrpSpPr/>
          <p:nvPr/>
        </p:nvGrpSpPr>
        <p:grpSpPr>
          <a:xfrm>
            <a:off x="6947877" y="4882058"/>
            <a:ext cx="1334294" cy="1331417"/>
            <a:chOff x="6300192" y="2204864"/>
            <a:chExt cx="900100" cy="900100"/>
          </a:xfrm>
        </p:grpSpPr>
        <p:sp>
          <p:nvSpPr>
            <p:cNvPr id="14" name="Google Shape;44;p2">
              <a:extLst>
                <a:ext uri="{FF2B5EF4-FFF2-40B4-BE49-F238E27FC236}">
                  <a16:creationId xmlns:a16="http://schemas.microsoft.com/office/drawing/2014/main" id="{7DF8A019-CF11-30B1-B951-E4F907A31F43}"/>
                </a:ext>
              </a:extLst>
            </p:cNvPr>
            <p:cNvSpPr/>
            <p:nvPr/>
          </p:nvSpPr>
          <p:spPr>
            <a:xfrm>
              <a:off x="6300192" y="2204864"/>
              <a:ext cx="900100" cy="900100"/>
            </a:xfrm>
            <a:prstGeom prst="ellipse">
              <a:avLst/>
            </a:prstGeom>
            <a:solidFill>
              <a:schemeClr val="lt1"/>
            </a:solidFill>
            <a:ln w="381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sp>
          <p:nvSpPr>
            <p:cNvPr id="15" name="Google Shape;45;p2">
              <a:extLst>
                <a:ext uri="{FF2B5EF4-FFF2-40B4-BE49-F238E27FC236}">
                  <a16:creationId xmlns:a16="http://schemas.microsoft.com/office/drawing/2014/main" id="{2D067D39-A875-7A89-D5FC-B7C883468ADD}"/>
                </a:ext>
              </a:extLst>
            </p:cNvPr>
            <p:cNvSpPr/>
            <p:nvPr/>
          </p:nvSpPr>
          <p:spPr>
            <a:xfrm rot="5400000">
              <a:off x="6545196" y="2417280"/>
              <a:ext cx="550169" cy="475269"/>
            </a:xfrm>
            <a:prstGeom prst="triangle">
              <a:avLst>
                <a:gd name="adj" fmla="val 50000"/>
              </a:avLst>
            </a:prstGeom>
            <a:solidFill>
              <a:schemeClr val="accent5"/>
            </a:solidFill>
            <a:ln w="127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grpSp>
    </p:spTree>
    <p:extLst>
      <p:ext uri="{BB962C8B-B14F-4D97-AF65-F5344CB8AC3E}">
        <p14:creationId xmlns:p14="http://schemas.microsoft.com/office/powerpoint/2010/main" val="2517237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6" presetClass="emph" presetSubtype="0" fill="hold" nodeType="withEffect">
                                  <p:stCondLst>
                                    <p:cond delay="0"/>
                                  </p:stCondLst>
                                  <p:childTnLst>
                                    <p:animScale>
                                      <p:cBhvr>
                                        <p:cTn id="26" dur="1000" fill="hold"/>
                                        <p:tgtEl>
                                          <p:spTgt spid="9"/>
                                        </p:tgtEl>
                                      </p:cBhvr>
                                      <p:by x="120000" y="120000"/>
                                    </p:animScale>
                                  </p:childTnLst>
                                </p:cTn>
                              </p:par>
                              <p:par>
                                <p:cTn id="27" presetID="0" presetClass="path" presetSubtype="0" accel="50000" decel="50000" fill="hold" nodeType="withEffect">
                                  <p:stCondLst>
                                    <p:cond delay="0"/>
                                  </p:stCondLst>
                                  <p:childTnLst>
                                    <p:animMotion origin="layout" path="M -4.16667E-6 -0.01527 L 0.24011 -3.7037E-6 " pathEditMode="relative" rAng="0" ptsTypes="AA">
                                      <p:cBhvr>
                                        <p:cTn id="28" dur="2000" fill="hold"/>
                                        <p:tgtEl>
                                          <p:spTgt spid="9"/>
                                        </p:tgtEl>
                                        <p:attrNameLst>
                                          <p:attrName>ppt_x</p:attrName>
                                          <p:attrName>ppt_y</p:attrName>
                                        </p:attrNameLst>
                                      </p:cBhvr>
                                      <p:rCtr x="11997" y="764"/>
                                    </p:animMotion>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3"/>
                </p:tgtEl>
              </p:cMediaNode>
            </p:audio>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304" fill="hold"/>
                                        <p:tgtEl>
                                          <p:spTgt spid="3"/>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284894-E7AC-97F4-81D5-8325C3286203}"/>
              </a:ext>
            </a:extLst>
          </p:cNvPr>
          <p:cNvGrpSpPr/>
          <p:nvPr/>
        </p:nvGrpSpPr>
        <p:grpSpPr>
          <a:xfrm>
            <a:off x="8020050" y="227397"/>
            <a:ext cx="1123947" cy="504056"/>
            <a:chOff x="8020930" y="1700808"/>
            <a:chExt cx="1159582" cy="504056"/>
          </a:xfrm>
          <a:solidFill>
            <a:schemeClr val="accent5"/>
          </a:solidFill>
        </p:grpSpPr>
        <p:sp>
          <p:nvSpPr>
            <p:cNvPr id="12" name="Oval 11">
              <a:extLst>
                <a:ext uri="{FF2B5EF4-FFF2-40B4-BE49-F238E27FC236}">
                  <a16:creationId xmlns:a16="http://schemas.microsoft.com/office/drawing/2014/main" id="{C90A7602-2299-50E7-3287-3697DB6D4BC8}"/>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E571E121-8F87-6EF6-8C71-0D02D41E371E}"/>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0248" name="Picture 13" descr="A picture containing toy&#10;&#10;Description automatically generated">
            <a:extLst>
              <a:ext uri="{FF2B5EF4-FFF2-40B4-BE49-F238E27FC236}">
                <a16:creationId xmlns:a16="http://schemas.microsoft.com/office/drawing/2014/main" id="{D3324360-93F8-CCEB-82B0-A69C84994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540" t="21376" r="33243" b="19365"/>
          <a:stretch>
            <a:fillRect/>
          </a:stretch>
        </p:blipFill>
        <p:spPr bwMode="auto">
          <a:xfrm>
            <a:off x="6191250" y="1335544"/>
            <a:ext cx="2847548" cy="71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eal" descr="A picture containing vector graphics&#10;&#10;Description automatically generated">
            <a:extLst>
              <a:ext uri="{FF2B5EF4-FFF2-40B4-BE49-F238E27FC236}">
                <a16:creationId xmlns:a16="http://schemas.microsoft.com/office/drawing/2014/main" id="{841E6BA0-CA45-18BA-6F26-B8A6108BD7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2480" y="1932530"/>
            <a:ext cx="2638757" cy="2346384"/>
          </a:xfrm>
          <a:prstGeom prst="rect">
            <a:avLst/>
          </a:prstGeom>
        </p:spPr>
      </p:pic>
      <p:grpSp>
        <p:nvGrpSpPr>
          <p:cNvPr id="9" name="Group 8">
            <a:extLst>
              <a:ext uri="{FF2B5EF4-FFF2-40B4-BE49-F238E27FC236}">
                <a16:creationId xmlns:a16="http://schemas.microsoft.com/office/drawing/2014/main" id="{A5969D72-915C-C485-904A-FADB7D91C278}"/>
              </a:ext>
            </a:extLst>
          </p:cNvPr>
          <p:cNvGrpSpPr/>
          <p:nvPr/>
        </p:nvGrpSpPr>
        <p:grpSpPr>
          <a:xfrm>
            <a:off x="1219661" y="2031971"/>
            <a:ext cx="2638757" cy="1989932"/>
            <a:chOff x="-2352676" y="-158353"/>
            <a:chExt cx="2638757" cy="1989932"/>
          </a:xfrm>
        </p:grpSpPr>
        <p:pic>
          <p:nvPicPr>
            <p:cNvPr id="8" name="Picture 7" descr="A picture containing icon&#10;&#10;Description automatically generated">
              <a:extLst>
                <a:ext uri="{FF2B5EF4-FFF2-40B4-BE49-F238E27FC236}">
                  <a16:creationId xmlns:a16="http://schemas.microsoft.com/office/drawing/2014/main" id="{F429C6D3-A271-538C-1312-9F7AE864B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0750" y="-158353"/>
              <a:ext cx="1994907" cy="1989932"/>
            </a:xfrm>
            <a:prstGeom prst="rect">
              <a:avLst/>
            </a:prstGeom>
          </p:spPr>
        </p:pic>
        <p:sp>
          <p:nvSpPr>
            <p:cNvPr id="6" name="TextBox 5">
              <a:extLst>
                <a:ext uri="{FF2B5EF4-FFF2-40B4-BE49-F238E27FC236}">
                  <a16:creationId xmlns:a16="http://schemas.microsoft.com/office/drawing/2014/main" id="{80630AA5-9805-B7D3-EE11-ED3C7543B37D}"/>
                </a:ext>
              </a:extLst>
            </p:cNvPr>
            <p:cNvSpPr txBox="1"/>
            <p:nvPr/>
          </p:nvSpPr>
          <p:spPr>
            <a:xfrm>
              <a:off x="-2352676" y="223621"/>
              <a:ext cx="2638757" cy="1015663"/>
            </a:xfrm>
            <a:prstGeom prst="rect">
              <a:avLst/>
            </a:prstGeom>
            <a:noFill/>
          </p:spPr>
          <p:txBody>
            <a:bodyPr>
              <a:spAutoFit/>
            </a:bodyPr>
            <a:lstStyle/>
            <a:p>
              <a:pPr algn="ctr">
                <a:defRPr/>
              </a:pPr>
              <a:r>
                <a:rPr lang="en-GB" sz="6000" b="1" dirty="0">
                  <a:ln w="12700">
                    <a:solidFill>
                      <a:sysClr val="windowText" lastClr="000000"/>
                    </a:solidFill>
                  </a:ln>
                  <a:solidFill>
                    <a:srgbClr val="D46AA7"/>
                  </a:solidFill>
                  <a:latin typeface="Twinkl" pitchFamily="2" charset="0"/>
                </a:rPr>
                <a:t>least</a:t>
              </a:r>
            </a:p>
          </p:txBody>
        </p:sp>
      </p:grpSp>
      <p:pic>
        <p:nvPicPr>
          <p:cNvPr id="3" name="Least">
            <a:hlinkClick r:id="" action="ppaction://media"/>
            <a:extLst>
              <a:ext uri="{FF2B5EF4-FFF2-40B4-BE49-F238E27FC236}">
                <a16:creationId xmlns:a16="http://schemas.microsoft.com/office/drawing/2014/main" id="{659E77B0-6687-1DA1-3740-09B43B0D15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4772" y="725944"/>
            <a:ext cx="609600" cy="609600"/>
          </a:xfrm>
          <a:prstGeom prst="rect">
            <a:avLst/>
          </a:prstGeom>
        </p:spPr>
      </p:pic>
      <p:grpSp>
        <p:nvGrpSpPr>
          <p:cNvPr id="10" name="Play1">
            <a:extLst>
              <a:ext uri="{FF2B5EF4-FFF2-40B4-BE49-F238E27FC236}">
                <a16:creationId xmlns:a16="http://schemas.microsoft.com/office/drawing/2014/main" id="{3095564B-4091-35B2-58DA-38A1FB044A7A}"/>
              </a:ext>
            </a:extLst>
          </p:cNvPr>
          <p:cNvGrpSpPr/>
          <p:nvPr/>
        </p:nvGrpSpPr>
        <p:grpSpPr>
          <a:xfrm>
            <a:off x="6947877" y="4882058"/>
            <a:ext cx="1334294" cy="1331417"/>
            <a:chOff x="6300192" y="2204864"/>
            <a:chExt cx="900100" cy="900100"/>
          </a:xfrm>
        </p:grpSpPr>
        <p:sp>
          <p:nvSpPr>
            <p:cNvPr id="14" name="Google Shape;44;p2">
              <a:extLst>
                <a:ext uri="{FF2B5EF4-FFF2-40B4-BE49-F238E27FC236}">
                  <a16:creationId xmlns:a16="http://schemas.microsoft.com/office/drawing/2014/main" id="{7DF8A019-CF11-30B1-B951-E4F907A31F43}"/>
                </a:ext>
              </a:extLst>
            </p:cNvPr>
            <p:cNvSpPr/>
            <p:nvPr/>
          </p:nvSpPr>
          <p:spPr>
            <a:xfrm>
              <a:off x="6300192" y="2204864"/>
              <a:ext cx="900100" cy="900100"/>
            </a:xfrm>
            <a:prstGeom prst="ellipse">
              <a:avLst/>
            </a:prstGeom>
            <a:solidFill>
              <a:schemeClr val="lt1"/>
            </a:solidFill>
            <a:ln w="381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sp>
          <p:nvSpPr>
            <p:cNvPr id="15" name="Google Shape;45;p2">
              <a:extLst>
                <a:ext uri="{FF2B5EF4-FFF2-40B4-BE49-F238E27FC236}">
                  <a16:creationId xmlns:a16="http://schemas.microsoft.com/office/drawing/2014/main" id="{2D067D39-A875-7A89-D5FC-B7C883468ADD}"/>
                </a:ext>
              </a:extLst>
            </p:cNvPr>
            <p:cNvSpPr/>
            <p:nvPr/>
          </p:nvSpPr>
          <p:spPr>
            <a:xfrm rot="5400000">
              <a:off x="6545196" y="2417280"/>
              <a:ext cx="550169" cy="475269"/>
            </a:xfrm>
            <a:prstGeom prst="triangle">
              <a:avLst>
                <a:gd name="adj" fmla="val 50000"/>
              </a:avLst>
            </a:prstGeom>
            <a:solidFill>
              <a:schemeClr val="accent5"/>
            </a:solidFill>
            <a:ln w="12700" cap="flat" cmpd="sng">
              <a:solidFill>
                <a:srgbClr val="FAB0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Arial"/>
                <a:cs typeface="Arial"/>
                <a:sym typeface="Arial"/>
              </a:endParaRPr>
            </a:p>
          </p:txBody>
        </p:sp>
      </p:grpSp>
    </p:spTree>
    <p:extLst>
      <p:ext uri="{BB962C8B-B14F-4D97-AF65-F5344CB8AC3E}">
        <p14:creationId xmlns:p14="http://schemas.microsoft.com/office/powerpoint/2010/main" val="3475019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6" presetClass="emph" presetSubtype="0" fill="hold" nodeType="withEffect">
                                  <p:stCondLst>
                                    <p:cond delay="0"/>
                                  </p:stCondLst>
                                  <p:childTnLst>
                                    <p:animScale>
                                      <p:cBhvr>
                                        <p:cTn id="26" dur="1000" fill="hold"/>
                                        <p:tgtEl>
                                          <p:spTgt spid="9"/>
                                        </p:tgtEl>
                                      </p:cBhvr>
                                      <p:by x="120000" y="120000"/>
                                    </p:animScale>
                                  </p:childTnLst>
                                </p:cTn>
                              </p:par>
                              <p:par>
                                <p:cTn id="27" presetID="0" presetClass="path" presetSubtype="0" accel="50000" decel="50000" fill="hold" nodeType="withEffect">
                                  <p:stCondLst>
                                    <p:cond delay="0"/>
                                  </p:stCondLst>
                                  <p:childTnLst>
                                    <p:animMotion origin="layout" path="M -4.16667E-6 -0.01527 L 0.24011 -3.7037E-6 " pathEditMode="relative" rAng="0" ptsTypes="AA">
                                      <p:cBhvr>
                                        <p:cTn id="28" dur="2000" fill="hold"/>
                                        <p:tgtEl>
                                          <p:spTgt spid="9"/>
                                        </p:tgtEl>
                                        <p:attrNameLst>
                                          <p:attrName>ppt_x</p:attrName>
                                          <p:attrName>ppt_y</p:attrName>
                                        </p:attrNameLst>
                                      </p:cBhvr>
                                      <p:rCtr x="11997" y="764"/>
                                    </p:animMotion>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3"/>
                </p:tgtEl>
              </p:cMediaNode>
            </p:audio>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356" fill="hold"/>
                                        <p:tgtEl>
                                          <p:spTgt spid="3"/>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9EFCCD1A-94DA-A35A-6924-12CF6E1D0E3D}"/>
              </a:ext>
            </a:extLst>
          </p:cNvPr>
          <p:cNvSpPr/>
          <p:nvPr/>
        </p:nvSpPr>
        <p:spPr>
          <a:xfrm>
            <a:off x="584687" y="1306018"/>
            <a:ext cx="7775575" cy="1388462"/>
          </a:xfrm>
          <a:prstGeom prst="roundRect">
            <a:avLst>
              <a:gd name="adj" fmla="val 10033"/>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endParaRPr lang="en-GB" sz="2000" dirty="0">
              <a:solidFill>
                <a:schemeClr val="tx1"/>
              </a:solidFill>
            </a:endParaRPr>
          </a:p>
        </p:txBody>
      </p:sp>
      <p:sp>
        <p:nvSpPr>
          <p:cNvPr id="19" name="Rectangle: Rounded Corners 10">
            <a:extLst>
              <a:ext uri="{FF2B5EF4-FFF2-40B4-BE49-F238E27FC236}">
                <a16:creationId xmlns:a16="http://schemas.microsoft.com/office/drawing/2014/main" id="{83F0DA94-D8BB-0B5F-FF4D-3ECFB911B4FF}"/>
              </a:ext>
            </a:extLst>
          </p:cNvPr>
          <p:cNvSpPr/>
          <p:nvPr/>
        </p:nvSpPr>
        <p:spPr>
          <a:xfrm>
            <a:off x="684212" y="1193373"/>
            <a:ext cx="7775575" cy="1388462"/>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000" b="0" i="0" u="none" strike="noStrike" dirty="0">
                <a:solidFill>
                  <a:srgbClr val="000000"/>
                </a:solidFill>
                <a:effectLst/>
              </a:rPr>
              <a:t>On each bucket is a word, but some of the letters have been rubbed off. Can you help Kit and Sam use the </a:t>
            </a:r>
            <a:r>
              <a:rPr lang="en-GB" sz="2000" b="1" i="0" u="none" strike="noStrike" dirty="0" err="1">
                <a:solidFill>
                  <a:srgbClr val="000000"/>
                </a:solidFill>
                <a:effectLst/>
              </a:rPr>
              <a:t>ea</a:t>
            </a:r>
            <a:r>
              <a:rPr lang="en-GB" sz="2000" b="0" i="0" u="none" strike="noStrike" dirty="0">
                <a:solidFill>
                  <a:srgbClr val="000000"/>
                </a:solidFill>
                <a:effectLst/>
              </a:rPr>
              <a:t> sound to work out what the words should be? Write down what you think and read them out loud to check.</a:t>
            </a:r>
            <a:endParaRPr lang="en-GB" sz="2000" dirty="0">
              <a:solidFill>
                <a:schemeClr val="tx1"/>
              </a:solidFill>
            </a:endParaRPr>
          </a:p>
        </p:txBody>
      </p:sp>
      <p:pic>
        <p:nvPicPr>
          <p:cNvPr id="19460" name="Picture 1">
            <a:extLst>
              <a:ext uri="{FF2B5EF4-FFF2-40B4-BE49-F238E27FC236}">
                <a16:creationId xmlns:a16="http://schemas.microsoft.com/office/drawing/2014/main" id="{E0EB86B9-0F0C-61B8-A380-300A8DF0BF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2751138"/>
            <a:ext cx="5457825"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1">
            <a:extLst>
              <a:ext uri="{FF2B5EF4-FFF2-40B4-BE49-F238E27FC236}">
                <a16:creationId xmlns:a16="http://schemas.microsoft.com/office/drawing/2014/main" id="{6CE6D4BB-4062-E824-A49B-E186BE1EDE8E}"/>
              </a:ext>
            </a:extLst>
          </p:cNvPr>
          <p:cNvSpPr/>
          <p:nvPr/>
        </p:nvSpPr>
        <p:spPr>
          <a:xfrm>
            <a:off x="2422235" y="556721"/>
            <a:ext cx="4372556" cy="636652"/>
          </a:xfrm>
          <a:prstGeom prst="roundRect">
            <a:avLst>
              <a:gd name="adj" fmla="val 5000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rtl="0">
              <a:lnSpc>
                <a:spcPct val="100000"/>
              </a:lnSpc>
              <a:spcBef>
                <a:spcPts val="0"/>
              </a:spcBef>
              <a:spcAft>
                <a:spcPts val="0"/>
              </a:spcAft>
              <a:buNone/>
            </a:pPr>
            <a:r>
              <a:rPr lang="en-GB" sz="4000" b="1" dirty="0">
                <a:ln w="3175">
                  <a:noFill/>
                </a:ln>
                <a:solidFill>
                  <a:schemeClr val="tx1"/>
                </a:solidFill>
                <a:latin typeface="Twinkl" pitchFamily="2" charset="0"/>
                <a:ea typeface="Arial"/>
                <a:cs typeface="Arial"/>
              </a:rPr>
              <a:t>Seal Feed</a:t>
            </a:r>
            <a:endParaRPr lang="en-GB" sz="4000" b="1" i="0" u="none" strike="noStrike" cap="none" dirty="0">
              <a:ln w="3175">
                <a:noFill/>
              </a:ln>
              <a:solidFill>
                <a:schemeClr val="tx1"/>
              </a:solidFill>
              <a:latin typeface="Twinkl" pitchFamily="2" charset="0"/>
              <a:ea typeface="Arial"/>
              <a:cs typeface="Arial"/>
              <a:sym typeface="Arial"/>
            </a:endParaRPr>
          </a:p>
        </p:txBody>
      </p:sp>
      <p:grpSp>
        <p:nvGrpSpPr>
          <p:cNvPr id="3" name="Group 2">
            <a:extLst>
              <a:ext uri="{FF2B5EF4-FFF2-40B4-BE49-F238E27FC236}">
                <a16:creationId xmlns:a16="http://schemas.microsoft.com/office/drawing/2014/main" id="{2E28C397-B763-3ACA-F7A6-60398CC5A348}"/>
              </a:ext>
            </a:extLst>
          </p:cNvPr>
          <p:cNvGrpSpPr/>
          <p:nvPr/>
        </p:nvGrpSpPr>
        <p:grpSpPr>
          <a:xfrm>
            <a:off x="7812360" y="227397"/>
            <a:ext cx="1331637" cy="504056"/>
            <a:chOff x="8020930" y="1700808"/>
            <a:chExt cx="1159582" cy="504056"/>
          </a:xfrm>
          <a:solidFill>
            <a:srgbClr val="FAB001"/>
          </a:solidFill>
        </p:grpSpPr>
        <p:sp>
          <p:nvSpPr>
            <p:cNvPr id="4" name="Oval 3">
              <a:extLst>
                <a:ext uri="{FF2B5EF4-FFF2-40B4-BE49-F238E27FC236}">
                  <a16:creationId xmlns:a16="http://schemas.microsoft.com/office/drawing/2014/main" id="{CFA673DB-F473-8CC5-5655-4D1F6D17DDAD}"/>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56F05CE1-8B3B-74E8-D145-221191057714}"/>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cSld>
  <p:clrMapOvr>
    <a:masterClrMapping/>
  </p:clrMapOvr>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Phonics PowerPoint Template.pptx" id="{DE623B95-CF47-4D4D-99E6-E7908909B4E9}" vid="{D8F4FE79-54E6-4341-BC11-84D6744E4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97E72B7E7CC4B86AEECF19757BBCA" ma:contentTypeVersion="16" ma:contentTypeDescription="Create a new document." ma:contentTypeScope="" ma:versionID="46456eda6480bd92c17afa68caad3eb1">
  <xsd:schema xmlns:xsd="http://www.w3.org/2001/XMLSchema" xmlns:xs="http://www.w3.org/2001/XMLSchema" xmlns:p="http://schemas.microsoft.com/office/2006/metadata/properties" xmlns:ns2="97da6996-7c60-4560-a249-3ce2994f950a" xmlns:ns3="7319f17e-a99e-4a2f-8dfd-5323c3c763d6" targetNamespace="http://schemas.microsoft.com/office/2006/metadata/properties" ma:root="true" ma:fieldsID="dbd85f11e3b61211d34febec675416ab" ns2:_="" ns3:_="">
    <xsd:import namespace="97da6996-7c60-4560-a249-3ce2994f950a"/>
    <xsd:import namespace="7319f17e-a99e-4a2f-8dfd-5323c3c763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a6996-7c60-4560-a249-3ce2994f9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58fbbca-8f92-47d4-9abb-c7eedca3b2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9f17e-a99e-4a2f-8dfd-5323c3c763d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279762d-c087-4b12-9ea7-587333d2b1d4}" ma:internalName="TaxCatchAll" ma:showField="CatchAllData" ma:web="7319f17e-a99e-4a2f-8dfd-5323c3c76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da6996-7c60-4560-a249-3ce2994f950a">
      <Terms xmlns="http://schemas.microsoft.com/office/infopath/2007/PartnerControls"/>
    </lcf76f155ced4ddcb4097134ff3c332f>
    <TaxCatchAll xmlns="7319f17e-a99e-4a2f-8dfd-5323c3c763d6" xsi:nil="true"/>
  </documentManagement>
</p:properties>
</file>

<file path=customXml/itemProps1.xml><?xml version="1.0" encoding="utf-8"?>
<ds:datastoreItem xmlns:ds="http://schemas.openxmlformats.org/officeDocument/2006/customXml" ds:itemID="{71EAA5E0-4B18-433D-A6B1-A545BBFE9761}"/>
</file>

<file path=customXml/itemProps2.xml><?xml version="1.0" encoding="utf-8"?>
<ds:datastoreItem xmlns:ds="http://schemas.openxmlformats.org/officeDocument/2006/customXml" ds:itemID="{FE4FD434-246F-455D-B01C-606C5DD9636D}"/>
</file>

<file path=customXml/itemProps3.xml><?xml version="1.0" encoding="utf-8"?>
<ds:datastoreItem xmlns:ds="http://schemas.openxmlformats.org/officeDocument/2006/customXml" ds:itemID="{7832ACC0-65CE-465B-81D4-7ACB9F1916C3}"/>
</file>

<file path=docProps/app.xml><?xml version="1.0" encoding="utf-8"?>
<Properties xmlns="http://schemas.openxmlformats.org/officeDocument/2006/extended-properties" xmlns:vt="http://schemas.openxmlformats.org/officeDocument/2006/docPropsVTypes">
  <Template>Twinkl Phonics PowerPoint Template</Template>
  <TotalTime>6764</TotalTime>
  <Words>406</Words>
  <Application>Microsoft Office PowerPoint</Application>
  <PresentationFormat>On-screen Show (4:3)</PresentationFormat>
  <Paragraphs>58</Paragraphs>
  <Slides>15</Slides>
  <Notes>4</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Twinkl</vt:lpstr>
      <vt:lpstr>Office Theme</vt:lpstr>
      <vt:lpstr>PowerPoint Presentation</vt:lpstr>
      <vt:lpstr>Hear It, Write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Sentence Time</vt:lpstr>
      <vt:lpstr>PowerPoint Presentation</vt:lpstr>
      <vt:lpstr>Today, we have practised spelling words that contain: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Sana Mehmood</dc:creator>
  <cp:lastModifiedBy>Sarah Dibble</cp:lastModifiedBy>
  <cp:revision>269</cp:revision>
  <dcterms:created xsi:type="dcterms:W3CDTF">2018-08-14T14:55:23Z</dcterms:created>
  <dcterms:modified xsi:type="dcterms:W3CDTF">2024-12-01T17:31:41Z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0x010100DA697E72B7E7CC4B86AEECF19757BBCA</vt:lpwstr>
  </property>
  <property fmtid="{D5CDD505-2E9C-101B-9397-08002B2CF9AE}" pid="3" name="MediaServiceImageTags">
    <vt:lpwstr/>
  </property>
</Properties>
</file>