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FD2CB-A96F-431D-B9C1-2E11B1022408}" v="1" dt="2024-07-29T10:36:48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327"/>
  </p:normalViewPr>
  <p:slideViewPr>
    <p:cSldViewPr snapToGrid="0">
      <p:cViewPr varScale="1">
        <p:scale>
          <a:sx n="74" d="100"/>
          <a:sy n="74" d="100"/>
        </p:scale>
        <p:origin x="10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89861-40E0-7B71-D593-5EC3CE86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2188356"/>
            <a:ext cx="7193903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C8827-3AF3-5878-445D-6641F041B472}"/>
              </a:ext>
            </a:extLst>
          </p:cNvPr>
          <p:cNvSpPr txBox="1"/>
          <p:nvPr/>
        </p:nvSpPr>
        <p:spPr>
          <a:xfrm>
            <a:off x="765313" y="282078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Use an efficient method to count the vertices of this pyramid.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382B6-824C-6BD0-C61A-21A2C65F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13663"/>
            <a:ext cx="3860800" cy="386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8009C-8180-785B-4281-0799C1422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0D9D4-CA9E-8BE0-DDC3-A55DA98FBB1B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1DDC5-1387-B635-5D22-DD99008BC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58984">
            <a:off x="1060130" y="1395565"/>
            <a:ext cx="2101103" cy="19561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F7D280-AC1A-10B5-D839-B49561690481}"/>
              </a:ext>
            </a:extLst>
          </p:cNvPr>
          <p:cNvSpPr/>
          <p:nvPr/>
        </p:nvSpPr>
        <p:spPr>
          <a:xfrm>
            <a:off x="2540001" y="1619398"/>
            <a:ext cx="754266" cy="7542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C46B4E-6C63-B6B1-81A3-E95602B47A5B}"/>
              </a:ext>
            </a:extLst>
          </p:cNvPr>
          <p:cNvSpPr/>
          <p:nvPr/>
        </p:nvSpPr>
        <p:spPr>
          <a:xfrm>
            <a:off x="609601" y="4253737"/>
            <a:ext cx="754266" cy="7542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02DFB7-9E1A-145A-7EA2-05F4BC3FE5CB}"/>
              </a:ext>
            </a:extLst>
          </p:cNvPr>
          <p:cNvSpPr/>
          <p:nvPr/>
        </p:nvSpPr>
        <p:spPr>
          <a:xfrm>
            <a:off x="2528488" y="4767204"/>
            <a:ext cx="754266" cy="7542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AF6E01-B2DA-D38A-8722-1367DD12B0AC}"/>
              </a:ext>
            </a:extLst>
          </p:cNvPr>
          <p:cNvSpPr/>
          <p:nvPr/>
        </p:nvSpPr>
        <p:spPr>
          <a:xfrm>
            <a:off x="3373639" y="3637865"/>
            <a:ext cx="754266" cy="7542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20F9E-EE2C-EC00-270C-1C5654DEC8D5}"/>
              </a:ext>
            </a:extLst>
          </p:cNvPr>
          <p:cNvSpPr txBox="1"/>
          <p:nvPr/>
        </p:nvSpPr>
        <p:spPr>
          <a:xfrm>
            <a:off x="3523758" y="1501724"/>
            <a:ext cx="4625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 triangular-based pyramid has ___ vertices.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B57C8-0395-9D4A-4DBD-4C4141C6CD78}"/>
              </a:ext>
            </a:extLst>
          </p:cNvPr>
          <p:cNvSpPr txBox="1"/>
          <p:nvPr/>
        </p:nvSpPr>
        <p:spPr>
          <a:xfrm>
            <a:off x="5826046" y="1924270"/>
            <a:ext cx="462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2F32E-9D69-E6C7-B8B4-9EB82A237D58}"/>
              </a:ext>
            </a:extLst>
          </p:cNvPr>
          <p:cNvSpPr txBox="1"/>
          <p:nvPr/>
        </p:nvSpPr>
        <p:spPr>
          <a:xfrm>
            <a:off x="4171181" y="2780270"/>
            <a:ext cx="3937752" cy="2108299"/>
          </a:xfrm>
          <a:prstGeom prst="cloudCallout">
            <a:avLst>
              <a:gd name="adj1" fmla="val -46538"/>
              <a:gd name="adj2" fmla="val 69196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Will all pyramids have 4 vertices?</a:t>
            </a:r>
          </a:p>
        </p:txBody>
      </p:sp>
    </p:spTree>
    <p:extLst>
      <p:ext uri="{BB962C8B-B14F-4D97-AF65-F5344CB8AC3E}">
        <p14:creationId xmlns:p14="http://schemas.microsoft.com/office/powerpoint/2010/main" val="4638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20434 0.404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0.40417 L 0.02205 0.490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0.49098 L 0.1283 0.328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82943-E2B3-8499-8E92-F29FD0F4967D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vertices do these shapes have?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B2805-1803-2620-354C-4CC7F214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84" y="5256142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6AF6C-06CD-C608-1901-8E4B1FD0ABA6}"/>
              </a:ext>
            </a:extLst>
          </p:cNvPr>
          <p:cNvSpPr txBox="1"/>
          <p:nvPr/>
        </p:nvSpPr>
        <p:spPr>
          <a:xfrm>
            <a:off x="5505103" y="53988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Cylinder 1">
            <a:extLst>
              <a:ext uri="{FF2B5EF4-FFF2-40B4-BE49-F238E27FC236}">
                <a16:creationId xmlns:a16="http://schemas.microsoft.com/office/drawing/2014/main" id="{BE2AE482-5E55-479D-DFF2-CBB731D8AA2E}"/>
              </a:ext>
            </a:extLst>
          </p:cNvPr>
          <p:cNvSpPr/>
          <p:nvPr/>
        </p:nvSpPr>
        <p:spPr>
          <a:xfrm>
            <a:off x="5145740" y="1047220"/>
            <a:ext cx="2335460" cy="3106162"/>
          </a:xfrm>
          <a:prstGeom prst="ca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9457E-A961-9C58-1059-DA747CEAE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1" y="868247"/>
            <a:ext cx="3464109" cy="3464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705B8-9BF8-1373-1A78-7749F62777AB}"/>
              </a:ext>
            </a:extLst>
          </p:cNvPr>
          <p:cNvSpPr txBox="1"/>
          <p:nvPr/>
        </p:nvSpPr>
        <p:spPr>
          <a:xfrm>
            <a:off x="667510" y="4097685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Both shapes have 0 vertices.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3E264-5124-81EC-D519-EB819DC075DC}"/>
              </a:ext>
            </a:extLst>
          </p:cNvPr>
          <p:cNvSpPr txBox="1"/>
          <p:nvPr/>
        </p:nvSpPr>
        <p:spPr>
          <a:xfrm>
            <a:off x="2928068" y="4581735"/>
            <a:ext cx="5261561" cy="1452384"/>
          </a:xfrm>
          <a:prstGeom prst="cloudCallout">
            <a:avLst>
              <a:gd name="adj1" fmla="val -57097"/>
              <a:gd name="adj2" fmla="val 38115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Why do they not have any vertices?</a:t>
            </a:r>
          </a:p>
        </p:txBody>
      </p:sp>
    </p:spTree>
    <p:extLst>
      <p:ext uri="{BB962C8B-B14F-4D97-AF65-F5344CB8AC3E}">
        <p14:creationId xmlns:p14="http://schemas.microsoft.com/office/powerpoint/2010/main" val="18664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ECB814-CE99-A597-64B9-2CEED35F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1927" y="4677057"/>
            <a:ext cx="1885848" cy="1452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D8ABA-3994-4642-86F3-1398839981F0}"/>
              </a:ext>
            </a:extLst>
          </p:cNvPr>
          <p:cNvSpPr txBox="1"/>
          <p:nvPr/>
        </p:nvSpPr>
        <p:spPr>
          <a:xfrm>
            <a:off x="667510" y="255113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shape is in the wrong place?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E53D6-29B6-41C6-A7BF-5FDC7CA0E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84" y="5256142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7D287-2239-E95A-D076-4FF6D0B9CD6A}"/>
              </a:ext>
            </a:extLst>
          </p:cNvPr>
          <p:cNvSpPr txBox="1"/>
          <p:nvPr/>
        </p:nvSpPr>
        <p:spPr>
          <a:xfrm>
            <a:off x="5505103" y="53988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D953C-145B-3691-7A7D-90B16A0B8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8" y="1132739"/>
            <a:ext cx="2073438" cy="207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C498D-F1AD-724E-A924-CC0A5A3EC4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5" y="901699"/>
            <a:ext cx="2097135" cy="2535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82C92-5D33-9EE2-4033-C5F157805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67" y="1132739"/>
            <a:ext cx="2073438" cy="2073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D5725-F7E2-F0F8-E9DD-B97137418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26" y="1132739"/>
            <a:ext cx="2073438" cy="2073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65D77D-B149-D38F-02A6-5698C6E5A08B}"/>
              </a:ext>
            </a:extLst>
          </p:cNvPr>
          <p:cNvSpPr txBox="1"/>
          <p:nvPr/>
        </p:nvSpPr>
        <p:spPr>
          <a:xfrm>
            <a:off x="1290032" y="3153329"/>
            <a:ext cx="6414414" cy="1452384"/>
          </a:xfrm>
          <a:prstGeom prst="cloudCallout">
            <a:avLst>
              <a:gd name="adj1" fmla="val -26441"/>
              <a:gd name="adj2" fmla="val 69634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wonder if there is more than one answer?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F4CC2-BD10-97C6-195B-B10E1407388E}"/>
              </a:ext>
            </a:extLst>
          </p:cNvPr>
          <p:cNvSpPr txBox="1"/>
          <p:nvPr/>
        </p:nvSpPr>
        <p:spPr>
          <a:xfrm>
            <a:off x="790578" y="3168884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shapes are now in order of number of vertices.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DC3CB-23F5-1FE5-042E-EFFE46DA98B5}"/>
              </a:ext>
            </a:extLst>
          </p:cNvPr>
          <p:cNvSpPr txBox="1"/>
          <p:nvPr/>
        </p:nvSpPr>
        <p:spPr>
          <a:xfrm>
            <a:off x="711958" y="4084269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shapes are also in order of number of faces and edges.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9E1DD-FA7B-ADC1-510D-DB4A94FB07ED}"/>
              </a:ext>
            </a:extLst>
          </p:cNvPr>
          <p:cNvSpPr txBox="1"/>
          <p:nvPr/>
        </p:nvSpPr>
        <p:spPr>
          <a:xfrm>
            <a:off x="711958" y="5143636"/>
            <a:ext cx="73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omic Sans MS" panose="030F0702030302020204" pitchFamily="66" charset="0"/>
              </a:rPr>
              <a:t>Why has this happened?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42361 -0.000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-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21129 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1232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 animBg="1"/>
      <p:bldP spid="10" grpId="1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81F65-FE50-FF74-3DD4-B76B45903B3F}"/>
              </a:ext>
            </a:extLst>
          </p:cNvPr>
          <p:cNvSpPr txBox="1"/>
          <p:nvPr/>
        </p:nvSpPr>
        <p:spPr>
          <a:xfrm>
            <a:off x="667510" y="255113"/>
            <a:ext cx="7399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is counting the vertices of these shapes.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C54D3-2B0B-AF65-A4B9-D1C4F39F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584" y="5256142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DBB9AC-F596-D045-2DB0-3BC2778876A0}"/>
              </a:ext>
            </a:extLst>
          </p:cNvPr>
          <p:cNvSpPr txBox="1"/>
          <p:nvPr/>
        </p:nvSpPr>
        <p:spPr>
          <a:xfrm>
            <a:off x="5505103" y="539883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884F8-0404-DC05-CF9F-E6899E3C6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5" y="2809145"/>
            <a:ext cx="2641801" cy="3194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B6D2C-41ED-8DDC-0F9B-366006567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4" y="2824786"/>
            <a:ext cx="2641801" cy="3194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C43B1-D29E-B4CC-510C-045412C8F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472" y="1192374"/>
            <a:ext cx="1429776" cy="1260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E86433-1E74-09A2-64D6-F65AD2D4B34F}"/>
              </a:ext>
            </a:extLst>
          </p:cNvPr>
          <p:cNvSpPr txBox="1"/>
          <p:nvPr/>
        </p:nvSpPr>
        <p:spPr>
          <a:xfrm>
            <a:off x="6830424" y="2380446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Dora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C95C0FF-4E9C-6434-F682-3DB409B37444}"/>
              </a:ext>
            </a:extLst>
          </p:cNvPr>
          <p:cNvSpPr/>
          <p:nvPr/>
        </p:nvSpPr>
        <p:spPr>
          <a:xfrm flipH="1">
            <a:off x="1780351" y="1200127"/>
            <a:ext cx="4467401" cy="1339817"/>
          </a:xfrm>
          <a:prstGeom prst="wedgeRoundRectCallout">
            <a:avLst>
              <a:gd name="adj1" fmla="val -60707"/>
              <a:gd name="adj2" fmla="val 29227"/>
              <a:gd name="adj3" fmla="val 16667"/>
            </a:avLst>
          </a:prstGeom>
          <a:solidFill>
            <a:schemeClr val="bg1"/>
          </a:solidFill>
          <a:ln w="3810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pentagonal prism has 10 vertices.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F354C05-52BA-7387-4D11-A0A8A33EA78A}"/>
              </a:ext>
            </a:extLst>
          </p:cNvPr>
          <p:cNvSpPr/>
          <p:nvPr/>
        </p:nvSpPr>
        <p:spPr>
          <a:xfrm flipH="1">
            <a:off x="1780351" y="1200127"/>
            <a:ext cx="4467401" cy="1339817"/>
          </a:xfrm>
          <a:prstGeom prst="wedgeRoundRectCallout">
            <a:avLst>
              <a:gd name="adj1" fmla="val -60707"/>
              <a:gd name="adj2" fmla="val 29227"/>
              <a:gd name="adj3" fmla="val 16667"/>
            </a:avLst>
          </a:prstGeom>
          <a:solidFill>
            <a:schemeClr val="bg1"/>
          </a:solidFill>
          <a:ln w="3810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hexagon has one more side than a pentagon.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23DC8F9-6791-3008-3382-B8B317F40E02}"/>
              </a:ext>
            </a:extLst>
          </p:cNvPr>
          <p:cNvSpPr/>
          <p:nvPr/>
        </p:nvSpPr>
        <p:spPr>
          <a:xfrm flipH="1">
            <a:off x="1780351" y="1200127"/>
            <a:ext cx="4467401" cy="1339817"/>
          </a:xfrm>
          <a:prstGeom prst="wedgeRoundRectCallout">
            <a:avLst>
              <a:gd name="adj1" fmla="val -60707"/>
              <a:gd name="adj2" fmla="val 29227"/>
              <a:gd name="adj3" fmla="val 16667"/>
            </a:avLst>
          </a:prstGeom>
          <a:solidFill>
            <a:schemeClr val="bg1"/>
          </a:solidFill>
          <a:ln w="3810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So, a hexagonal prism must have 11 vertices.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5CFB9-57F0-6728-F094-1BF53557CE9E}"/>
              </a:ext>
            </a:extLst>
          </p:cNvPr>
          <p:cNvSpPr txBox="1"/>
          <p:nvPr/>
        </p:nvSpPr>
        <p:spPr>
          <a:xfrm>
            <a:off x="5326552" y="3114000"/>
            <a:ext cx="2730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 you agree with Dora?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7B520B-2E51-282F-60DC-F89A067AA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22" y="2795782"/>
            <a:ext cx="2663906" cy="322076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82E7698-6AF1-C3DC-F90A-4E654CAF8385}"/>
              </a:ext>
            </a:extLst>
          </p:cNvPr>
          <p:cNvSpPr/>
          <p:nvPr/>
        </p:nvSpPr>
        <p:spPr>
          <a:xfrm>
            <a:off x="2904303" y="3223090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C93AD2-6DAE-C7F0-0E07-68AA414966AD}"/>
              </a:ext>
            </a:extLst>
          </p:cNvPr>
          <p:cNvSpPr/>
          <p:nvPr/>
        </p:nvSpPr>
        <p:spPr>
          <a:xfrm>
            <a:off x="3317406" y="2798787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718E7-1E27-2051-9D03-CAE236D90C6D}"/>
              </a:ext>
            </a:extLst>
          </p:cNvPr>
          <p:cNvSpPr/>
          <p:nvPr/>
        </p:nvSpPr>
        <p:spPr>
          <a:xfrm>
            <a:off x="4118215" y="2793504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346D32-EFD2-BE98-7FF3-F5AB8BAD4A8D}"/>
              </a:ext>
            </a:extLst>
          </p:cNvPr>
          <p:cNvSpPr/>
          <p:nvPr/>
        </p:nvSpPr>
        <p:spPr>
          <a:xfrm>
            <a:off x="4565129" y="3158107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92FDFB-8116-7BF5-317C-056C765D9C0B}"/>
              </a:ext>
            </a:extLst>
          </p:cNvPr>
          <p:cNvSpPr/>
          <p:nvPr/>
        </p:nvSpPr>
        <p:spPr>
          <a:xfrm>
            <a:off x="4156223" y="3591053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17E9804-1022-17D7-A0A5-A6CEFE8E3350}"/>
              </a:ext>
            </a:extLst>
          </p:cNvPr>
          <p:cNvSpPr/>
          <p:nvPr/>
        </p:nvSpPr>
        <p:spPr>
          <a:xfrm>
            <a:off x="3317406" y="3631873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C66A66-384D-8AEC-3B6E-40EFA1693B42}"/>
              </a:ext>
            </a:extLst>
          </p:cNvPr>
          <p:cNvSpPr/>
          <p:nvPr/>
        </p:nvSpPr>
        <p:spPr>
          <a:xfrm>
            <a:off x="2946760" y="5003649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F4A40F-A594-B94A-BBDD-D4BC835F7B89}"/>
              </a:ext>
            </a:extLst>
          </p:cNvPr>
          <p:cNvSpPr/>
          <p:nvPr/>
        </p:nvSpPr>
        <p:spPr>
          <a:xfrm>
            <a:off x="3359863" y="4579346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3BBA49-DDA9-97C7-1DFE-23B07A620FBE}"/>
              </a:ext>
            </a:extLst>
          </p:cNvPr>
          <p:cNvSpPr/>
          <p:nvPr/>
        </p:nvSpPr>
        <p:spPr>
          <a:xfrm>
            <a:off x="4160672" y="4574063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D51354-503B-8D87-EC06-76E756761C0C}"/>
              </a:ext>
            </a:extLst>
          </p:cNvPr>
          <p:cNvSpPr/>
          <p:nvPr/>
        </p:nvSpPr>
        <p:spPr>
          <a:xfrm>
            <a:off x="4607586" y="4938666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526849-8B3A-3BCC-1949-338A02694A89}"/>
              </a:ext>
            </a:extLst>
          </p:cNvPr>
          <p:cNvSpPr/>
          <p:nvPr/>
        </p:nvSpPr>
        <p:spPr>
          <a:xfrm>
            <a:off x="4198680" y="5371612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D1B5D5-FAAF-1F98-5065-01A1E1239C26}"/>
              </a:ext>
            </a:extLst>
          </p:cNvPr>
          <p:cNvSpPr/>
          <p:nvPr/>
        </p:nvSpPr>
        <p:spPr>
          <a:xfrm>
            <a:off x="3359863" y="5412432"/>
            <a:ext cx="453785" cy="4537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5CC1D5-3D08-0E1F-7E8B-8487FF90B8C5}"/>
              </a:ext>
            </a:extLst>
          </p:cNvPr>
          <p:cNvSpPr txBox="1"/>
          <p:nvPr/>
        </p:nvSpPr>
        <p:spPr>
          <a:xfrm>
            <a:off x="5326553" y="4234390"/>
            <a:ext cx="273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A hexagonal prism has 12 vertices.</a:t>
            </a:r>
          </a:p>
        </p:txBody>
      </p:sp>
    </p:spTree>
    <p:extLst>
      <p:ext uri="{BB962C8B-B14F-4D97-AF65-F5344CB8AC3E}">
        <p14:creationId xmlns:p14="http://schemas.microsoft.com/office/powerpoint/2010/main" val="13982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9" grpId="1" animBg="1"/>
      <p:bldP spid="10" grpId="0" animBg="1"/>
      <p:bldP spid="10" grpId="1" animBg="1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4AE43-3143-BE44-99A3-02D9DE3D7C1F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12 edges?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185B6-B428-4021-1D1A-4B3281FC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240D1-CF6B-36B5-55A8-3FE14833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0BC31-FE07-9A4C-A30F-5541BB187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8AE46-2ACE-735B-B449-75C4A2A4F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C4750-3F64-4F37-32BF-0A43C7BFF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F1F9B-B7BF-427C-3AB8-8713875AD3D0}"/>
              </a:ext>
            </a:extLst>
          </p:cNvPr>
          <p:cNvSpPr txBox="1"/>
          <p:nvPr/>
        </p:nvSpPr>
        <p:spPr>
          <a:xfrm>
            <a:off x="203200" y="334776"/>
            <a:ext cx="7989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12 edges?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D54AB-92BB-F1B6-1E80-01F9D17F8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3741602"/>
            <a:ext cx="1718656" cy="2077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6906F9-BEE4-C400-0B5C-735C206F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31" y="1020467"/>
            <a:ext cx="2179617" cy="263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C29DB-2BA2-0CB1-744F-95843F072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54" y="3569982"/>
            <a:ext cx="2154989" cy="215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A5C5D-341F-23A0-13BC-01C6B07CE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02" y="1151823"/>
            <a:ext cx="2672307" cy="2139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5AB99-1184-EBAA-D544-3C94D5711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37" y="3569982"/>
            <a:ext cx="2002550" cy="2421162"/>
          </a:xfrm>
          <a:prstGeom prst="rect">
            <a:avLst/>
          </a:prstGeom>
        </p:spPr>
      </p:pic>
      <p:sp>
        <p:nvSpPr>
          <p:cNvPr id="8" name="L-shape 18">
            <a:extLst>
              <a:ext uri="{FF2B5EF4-FFF2-40B4-BE49-F238E27FC236}">
                <a16:creationId xmlns:a16="http://schemas.microsoft.com/office/drawing/2014/main" id="{A258FBF2-8D02-A6D2-6938-158343C037D0}"/>
              </a:ext>
            </a:extLst>
          </p:cNvPr>
          <p:cNvSpPr/>
          <p:nvPr/>
        </p:nvSpPr>
        <p:spPr>
          <a:xfrm rot="2125914" flipH="1">
            <a:off x="6242987" y="1601324"/>
            <a:ext cx="415950" cy="779738"/>
          </a:xfrm>
          <a:prstGeom prst="corner">
            <a:avLst>
              <a:gd name="adj1" fmla="val 46511"/>
              <a:gd name="adj2" fmla="val 4309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18">
            <a:extLst>
              <a:ext uri="{FF2B5EF4-FFF2-40B4-BE49-F238E27FC236}">
                <a16:creationId xmlns:a16="http://schemas.microsoft.com/office/drawing/2014/main" id="{5E609DB4-42E6-33AC-5C8C-1C76AAF8C688}"/>
              </a:ext>
            </a:extLst>
          </p:cNvPr>
          <p:cNvSpPr/>
          <p:nvPr/>
        </p:nvSpPr>
        <p:spPr>
          <a:xfrm rot="2125914" flipH="1">
            <a:off x="7033946" y="4320661"/>
            <a:ext cx="415950" cy="779738"/>
          </a:xfrm>
          <a:prstGeom prst="corner">
            <a:avLst>
              <a:gd name="adj1" fmla="val 47367"/>
              <a:gd name="adj2" fmla="val 4689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35555-1125-3A0C-6944-179A9C63E876}"/>
              </a:ext>
            </a:extLst>
          </p:cNvPr>
          <p:cNvSpPr txBox="1"/>
          <p:nvPr/>
        </p:nvSpPr>
        <p:spPr>
          <a:xfrm>
            <a:off x="746217" y="1836976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9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8F34-9A54-372C-AB85-DB75A73C780C}"/>
              </a:ext>
            </a:extLst>
          </p:cNvPr>
          <p:cNvSpPr txBox="1"/>
          <p:nvPr/>
        </p:nvSpPr>
        <p:spPr>
          <a:xfrm>
            <a:off x="136257" y="3819082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15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1BE38-DA88-241E-397C-CDC6255DC5F7}"/>
              </a:ext>
            </a:extLst>
          </p:cNvPr>
          <p:cNvSpPr txBox="1"/>
          <p:nvPr/>
        </p:nvSpPr>
        <p:spPr>
          <a:xfrm>
            <a:off x="2241314" y="3956680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18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6540C-D7FA-AB55-1091-88854B57CBED}"/>
              </a:ext>
            </a:extLst>
          </p:cNvPr>
          <p:cNvSpPr txBox="1"/>
          <p:nvPr/>
        </p:nvSpPr>
        <p:spPr>
          <a:xfrm>
            <a:off x="5012814" y="2886269"/>
            <a:ext cx="1847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12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B2C32-E956-6600-7D74-0AA1C544B558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cube has its vertices shown?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E54B3-6C0C-8D85-83C4-E892527D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25675-F6AD-E5E4-C69A-9ABF2A2E4A2A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E0CE3-CBE5-8F9A-69CE-255095E489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AFA"/>
              </a:clrFrom>
              <a:clrTo>
                <a:srgbClr val="F3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5572" y="238453"/>
            <a:ext cx="1143260" cy="1135209"/>
          </a:xfrm>
          <a:prstGeom prst="rect">
            <a:avLst/>
          </a:prstGeom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B8477DF6-9F85-4614-F267-19CF9CEBAB03}"/>
              </a:ext>
            </a:extLst>
          </p:cNvPr>
          <p:cNvSpPr/>
          <p:nvPr/>
        </p:nvSpPr>
        <p:spPr>
          <a:xfrm>
            <a:off x="684292" y="1821520"/>
            <a:ext cx="2160000" cy="2160000"/>
          </a:xfrm>
          <a:prstGeom prst="cube">
            <a:avLst>
              <a:gd name="adj" fmla="val 3063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C5815B68-73FC-DA46-3258-3BDB5C396084}"/>
              </a:ext>
            </a:extLst>
          </p:cNvPr>
          <p:cNvSpPr/>
          <p:nvPr/>
        </p:nvSpPr>
        <p:spPr>
          <a:xfrm>
            <a:off x="5830493" y="1821520"/>
            <a:ext cx="2160000" cy="2160000"/>
          </a:xfrm>
          <a:prstGeom prst="cube">
            <a:avLst>
              <a:gd name="adj" fmla="val 3063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2838A80E-0229-56A3-5D54-8A6DA7972262}"/>
              </a:ext>
            </a:extLst>
          </p:cNvPr>
          <p:cNvSpPr/>
          <p:nvPr/>
        </p:nvSpPr>
        <p:spPr>
          <a:xfrm>
            <a:off x="3257392" y="1821520"/>
            <a:ext cx="2160000" cy="2160000"/>
          </a:xfrm>
          <a:prstGeom prst="cube">
            <a:avLst>
              <a:gd name="adj" fmla="val 30639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9BB10B-37F6-2BE7-55A2-AF928B873B4E}"/>
              </a:ext>
            </a:extLst>
          </p:cNvPr>
          <p:cNvSpPr/>
          <p:nvPr/>
        </p:nvSpPr>
        <p:spPr>
          <a:xfrm>
            <a:off x="3065909" y="2328573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EE0989-FC03-4D9E-2AC0-1614BE2B2ED5}"/>
              </a:ext>
            </a:extLst>
          </p:cNvPr>
          <p:cNvSpPr/>
          <p:nvPr/>
        </p:nvSpPr>
        <p:spPr>
          <a:xfrm>
            <a:off x="3065909" y="3754126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4B71B4-C6C0-2B58-159C-1979A510B571}"/>
              </a:ext>
            </a:extLst>
          </p:cNvPr>
          <p:cNvSpPr/>
          <p:nvPr/>
        </p:nvSpPr>
        <p:spPr>
          <a:xfrm>
            <a:off x="4544319" y="3772332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1D3644-67A8-4343-6638-DD30C52495B8}"/>
              </a:ext>
            </a:extLst>
          </p:cNvPr>
          <p:cNvSpPr/>
          <p:nvPr/>
        </p:nvSpPr>
        <p:spPr>
          <a:xfrm>
            <a:off x="4544319" y="2298485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D9E348-42C0-B4CD-3449-17F528C07036}"/>
              </a:ext>
            </a:extLst>
          </p:cNvPr>
          <p:cNvSpPr/>
          <p:nvPr/>
        </p:nvSpPr>
        <p:spPr>
          <a:xfrm>
            <a:off x="5243837" y="3185968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5C35EF-0A93-D04A-BC01-E0B69B22715A}"/>
              </a:ext>
            </a:extLst>
          </p:cNvPr>
          <p:cNvSpPr/>
          <p:nvPr/>
        </p:nvSpPr>
        <p:spPr>
          <a:xfrm>
            <a:off x="5198944" y="1681764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8A75EA-B41F-13B2-EEBE-4F07FB8AAA97}"/>
              </a:ext>
            </a:extLst>
          </p:cNvPr>
          <p:cNvSpPr/>
          <p:nvPr/>
        </p:nvSpPr>
        <p:spPr>
          <a:xfrm>
            <a:off x="3751597" y="1642112"/>
            <a:ext cx="381965" cy="381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997E2BAA-F137-E3C3-26CC-4B960E1CE1FE}"/>
              </a:ext>
            </a:extLst>
          </p:cNvPr>
          <p:cNvSpPr/>
          <p:nvPr/>
        </p:nvSpPr>
        <p:spPr>
          <a:xfrm>
            <a:off x="6289639" y="2985825"/>
            <a:ext cx="509286" cy="43574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B93FEDF3-9094-9901-43AB-A30D599789C7}"/>
              </a:ext>
            </a:extLst>
          </p:cNvPr>
          <p:cNvSpPr/>
          <p:nvPr/>
        </p:nvSpPr>
        <p:spPr>
          <a:xfrm rot="533588">
            <a:off x="6627273" y="1931179"/>
            <a:ext cx="509286" cy="43574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682F3A10-B0F0-3BFC-97FA-5E89EBD48BD4}"/>
              </a:ext>
            </a:extLst>
          </p:cNvPr>
          <p:cNvSpPr/>
          <p:nvPr/>
        </p:nvSpPr>
        <p:spPr>
          <a:xfrm rot="20491046">
            <a:off x="7449944" y="2767951"/>
            <a:ext cx="509286" cy="43574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0EA11-E77B-34A1-6030-D1F4E054FB90}"/>
              </a:ext>
            </a:extLst>
          </p:cNvPr>
          <p:cNvSpPr txBox="1"/>
          <p:nvPr/>
        </p:nvSpPr>
        <p:spPr>
          <a:xfrm>
            <a:off x="2057551" y="4379767"/>
            <a:ext cx="5028898" cy="796469"/>
          </a:xfrm>
          <a:prstGeom prst="cloudCallout">
            <a:avLst>
              <a:gd name="adj1" fmla="val -34337"/>
              <a:gd name="adj2" fmla="val 89378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a vertex?</a:t>
            </a:r>
          </a:p>
        </p:txBody>
      </p:sp>
    </p:spTree>
    <p:extLst>
      <p:ext uri="{BB962C8B-B14F-4D97-AF65-F5344CB8AC3E}">
        <p14:creationId xmlns:p14="http://schemas.microsoft.com/office/powerpoint/2010/main" val="39761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A84C5-14FC-53BE-4C3B-882F1F04ACD2}"/>
              </a:ext>
            </a:extLst>
          </p:cNvPr>
          <p:cNvSpPr txBox="1"/>
          <p:nvPr/>
        </p:nvSpPr>
        <p:spPr>
          <a:xfrm>
            <a:off x="765313" y="295225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Eva is counting the vertices of this shape.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D3F1A-68A3-913A-E322-AA9B616B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00" y="5304897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29426-5457-7F54-7B4A-BD5D34C1CC22}"/>
              </a:ext>
            </a:extLst>
          </p:cNvPr>
          <p:cNvSpPr txBox="1"/>
          <p:nvPr/>
        </p:nvSpPr>
        <p:spPr>
          <a:xfrm>
            <a:off x="5346319" y="544758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55AD6-EAFA-07AB-939D-C4C0942366F1}"/>
              </a:ext>
            </a:extLst>
          </p:cNvPr>
          <p:cNvSpPr txBox="1"/>
          <p:nvPr/>
        </p:nvSpPr>
        <p:spPr>
          <a:xfrm>
            <a:off x="769815" y="4134099"/>
            <a:ext cx="7261030" cy="1452384"/>
          </a:xfrm>
          <a:prstGeom prst="cloudCallout">
            <a:avLst>
              <a:gd name="adj1" fmla="val -43313"/>
              <a:gd name="adj2" fmla="val 51125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Do you think Eva’s method is a good idea?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AC996-16D8-3CC8-5C70-83AE579FAE33}"/>
              </a:ext>
            </a:extLst>
          </p:cNvPr>
          <p:cNvSpPr/>
          <p:nvPr/>
        </p:nvSpPr>
        <p:spPr>
          <a:xfrm rot="841090">
            <a:off x="4058021" y="923761"/>
            <a:ext cx="2061881" cy="677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AC5DC-1B29-158C-BE3F-4E14602CB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57" y="1250015"/>
            <a:ext cx="2326425" cy="2812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A2776-5EE6-2D6D-DC40-D5D6D43E9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8932" y="2226094"/>
            <a:ext cx="1634134" cy="12709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8FCFF0-FB0C-EA46-B7E4-A6946C49A724}"/>
              </a:ext>
            </a:extLst>
          </p:cNvPr>
          <p:cNvSpPr txBox="1"/>
          <p:nvPr/>
        </p:nvSpPr>
        <p:spPr>
          <a:xfrm>
            <a:off x="1147919" y="3497087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Eva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42F791-40FB-8412-702E-5A5BFB3D8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558984">
            <a:off x="4808148" y="1179667"/>
            <a:ext cx="2101103" cy="1956199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1D81641-94BA-84DE-5C27-7B5FDE604DEB}"/>
              </a:ext>
            </a:extLst>
          </p:cNvPr>
          <p:cNvSpPr/>
          <p:nvPr/>
        </p:nvSpPr>
        <p:spPr>
          <a:xfrm>
            <a:off x="2338678" y="1122744"/>
            <a:ext cx="3473729" cy="1354796"/>
          </a:xfrm>
          <a:prstGeom prst="wedgeRoundRectCallout">
            <a:avLst>
              <a:gd name="adj1" fmla="val -47156"/>
              <a:gd name="adj2" fmla="val 73607"/>
              <a:gd name="adj3" fmla="val 16667"/>
            </a:avLst>
          </a:prstGeom>
          <a:solidFill>
            <a:schemeClr val="bg1"/>
          </a:solidFill>
          <a:ln w="3810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triangular prism has 6 vertices.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B3303-4CD1-BAFF-83B3-C8501DC09E6E}"/>
              </a:ext>
            </a:extLst>
          </p:cNvPr>
          <p:cNvSpPr txBox="1"/>
          <p:nvPr/>
        </p:nvSpPr>
        <p:spPr>
          <a:xfrm>
            <a:off x="769815" y="4124563"/>
            <a:ext cx="7261030" cy="1452384"/>
          </a:xfrm>
          <a:prstGeom prst="cloudCallout">
            <a:avLst>
              <a:gd name="adj1" fmla="val -43313"/>
              <a:gd name="adj2" fmla="val 51125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could Eva count the vertices?</a:t>
            </a:r>
          </a:p>
        </p:txBody>
      </p:sp>
    </p:spTree>
    <p:extLst>
      <p:ext uri="{BB962C8B-B14F-4D97-AF65-F5344CB8AC3E}">
        <p14:creationId xmlns:p14="http://schemas.microsoft.com/office/powerpoint/2010/main" val="32673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5 L 0.1507 -0.025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7 -0.02546 L 0.10747 0.323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7 0.32338 L 0.10626 0.065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6 0.06528 L 0.1507 0.215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46EFB2-CBA4-DFEB-BC5E-4FEDB909BD01}"/>
              </a:ext>
            </a:extLst>
          </p:cNvPr>
          <p:cNvSpPr txBox="1"/>
          <p:nvPr/>
        </p:nvSpPr>
        <p:spPr>
          <a:xfrm>
            <a:off x="765313" y="295225"/>
            <a:ext cx="7225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Ron is counting how many vertices a cube has.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85D93-4F5D-DD34-B950-261AE284C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72">
            <a:off x="2055950" y="2006452"/>
            <a:ext cx="1252783" cy="1951032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78049C24-6593-1FF1-B6CF-7908B68BBE15}"/>
              </a:ext>
            </a:extLst>
          </p:cNvPr>
          <p:cNvSpPr/>
          <p:nvPr/>
        </p:nvSpPr>
        <p:spPr>
          <a:xfrm>
            <a:off x="1067055" y="2460404"/>
            <a:ext cx="3471620" cy="3471620"/>
          </a:xfrm>
          <a:prstGeom prst="cub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151BA6-B0EF-F9E5-1D97-49DD00F4CE37}"/>
              </a:ext>
            </a:extLst>
          </p:cNvPr>
          <p:cNvSpPr/>
          <p:nvPr/>
        </p:nvSpPr>
        <p:spPr>
          <a:xfrm>
            <a:off x="4335882" y="2303888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B949DC-33BC-7BBD-72D5-BA60F8C3F0E9}"/>
              </a:ext>
            </a:extLst>
          </p:cNvPr>
          <p:cNvSpPr/>
          <p:nvPr/>
        </p:nvSpPr>
        <p:spPr>
          <a:xfrm>
            <a:off x="3494470" y="3147092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C8340B-31C3-1DD6-4752-9487D71F1173}"/>
              </a:ext>
            </a:extLst>
          </p:cNvPr>
          <p:cNvSpPr/>
          <p:nvPr/>
        </p:nvSpPr>
        <p:spPr>
          <a:xfrm>
            <a:off x="909791" y="3156316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A559AF-8E74-6D39-4B0B-6BCEA3D735ED}"/>
              </a:ext>
            </a:extLst>
          </p:cNvPr>
          <p:cNvSpPr/>
          <p:nvPr/>
        </p:nvSpPr>
        <p:spPr>
          <a:xfrm>
            <a:off x="3494470" y="5719827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8F23BA-C271-6177-B912-BCAE8F1048CD}"/>
              </a:ext>
            </a:extLst>
          </p:cNvPr>
          <p:cNvSpPr/>
          <p:nvPr/>
        </p:nvSpPr>
        <p:spPr>
          <a:xfrm>
            <a:off x="1801656" y="4869080"/>
            <a:ext cx="340963" cy="356461"/>
          </a:xfrm>
          <a:prstGeom prst="ellipse">
            <a:avLst/>
          </a:prstGeom>
          <a:solidFill>
            <a:schemeClr val="accent2">
              <a:alpha val="4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7F9A5B-327E-5A03-DFA8-976A3DCA36A2}"/>
              </a:ext>
            </a:extLst>
          </p:cNvPr>
          <p:cNvGrpSpPr/>
          <p:nvPr/>
        </p:nvGrpSpPr>
        <p:grpSpPr>
          <a:xfrm>
            <a:off x="1055595" y="2460404"/>
            <a:ext cx="3471620" cy="3471620"/>
            <a:chOff x="2297788" y="1828800"/>
            <a:chExt cx="3471620" cy="34716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D93AC83-FFCA-CF8E-0A3A-C7C20B18FB25}"/>
                </a:ext>
              </a:extLst>
            </p:cNvPr>
            <p:cNvGrpSpPr/>
            <p:nvPr/>
          </p:nvGrpSpPr>
          <p:grpSpPr>
            <a:xfrm>
              <a:off x="2297788" y="4417017"/>
              <a:ext cx="3471620" cy="883403"/>
              <a:chOff x="2309248" y="1828800"/>
              <a:chExt cx="3471620" cy="88340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929307-C2C1-C6C9-CC18-74FA52BA97D7}"/>
                  </a:ext>
                </a:extLst>
              </p:cNvPr>
              <p:cNvCxnSpPr/>
              <p:nvPr/>
            </p:nvCxnSpPr>
            <p:spPr>
              <a:xfrm flipH="1">
                <a:off x="2309248" y="1828800"/>
                <a:ext cx="892283" cy="88340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C1392D4-9F82-7B1F-791D-02F309206AD9}"/>
                  </a:ext>
                </a:extLst>
              </p:cNvPr>
              <p:cNvCxnSpPr/>
              <p:nvPr/>
            </p:nvCxnSpPr>
            <p:spPr>
              <a:xfrm>
                <a:off x="3201531" y="1828800"/>
                <a:ext cx="2579337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71C296-AE17-4797-A9D1-19F7E0C3FA32}"/>
                </a:ext>
              </a:extLst>
            </p:cNvPr>
            <p:cNvCxnSpPr/>
            <p:nvPr/>
          </p:nvCxnSpPr>
          <p:spPr>
            <a:xfrm flipV="1">
              <a:off x="3184098" y="1828800"/>
              <a:ext cx="0" cy="25882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6860C09-0800-E56D-3681-416C37CB6F51}"/>
              </a:ext>
            </a:extLst>
          </p:cNvPr>
          <p:cNvSpPr/>
          <p:nvPr/>
        </p:nvSpPr>
        <p:spPr>
          <a:xfrm>
            <a:off x="1762456" y="2278057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7832F4-B294-E34C-0AEE-9874313A2BC7}"/>
              </a:ext>
            </a:extLst>
          </p:cNvPr>
          <p:cNvSpPr/>
          <p:nvPr/>
        </p:nvSpPr>
        <p:spPr>
          <a:xfrm>
            <a:off x="4299067" y="4876623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4F310-59EC-6050-72C7-4B148A1CBAF3}"/>
              </a:ext>
            </a:extLst>
          </p:cNvPr>
          <p:cNvSpPr/>
          <p:nvPr/>
        </p:nvSpPr>
        <p:spPr>
          <a:xfrm>
            <a:off x="872976" y="5729051"/>
            <a:ext cx="340963" cy="356461"/>
          </a:xfrm>
          <a:prstGeom prst="ellipse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C7E6F-033E-47C8-06B9-C7D8268B4D77}"/>
              </a:ext>
            </a:extLst>
          </p:cNvPr>
          <p:cNvSpPr/>
          <p:nvPr/>
        </p:nvSpPr>
        <p:spPr>
          <a:xfrm>
            <a:off x="5036885" y="3714744"/>
            <a:ext cx="2954655" cy="1959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Faces 		 6		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Edges	     12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Vertices    8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6E68D2-1EBA-6396-D6FA-D4FD6404F5CD}"/>
              </a:ext>
            </a:extLst>
          </p:cNvPr>
          <p:cNvSpPr/>
          <p:nvPr/>
        </p:nvSpPr>
        <p:spPr>
          <a:xfrm>
            <a:off x="5072543" y="5039424"/>
            <a:ext cx="2347542" cy="99129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A290B-0C25-51E7-CC5A-9EC2999DADEB}"/>
              </a:ext>
            </a:extLst>
          </p:cNvPr>
          <p:cNvSpPr txBox="1"/>
          <p:nvPr/>
        </p:nvSpPr>
        <p:spPr>
          <a:xfrm>
            <a:off x="6830149" y="3446157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Ron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8F828A-2F1B-6C05-E49E-A1EA995E97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5727" y="2252480"/>
            <a:ext cx="1468716" cy="114869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C4DA137-45D8-50CA-C46B-2EAA211935FA}"/>
              </a:ext>
            </a:extLst>
          </p:cNvPr>
          <p:cNvSpPr/>
          <p:nvPr/>
        </p:nvSpPr>
        <p:spPr>
          <a:xfrm>
            <a:off x="1701800" y="1083598"/>
            <a:ext cx="6266845" cy="1064819"/>
          </a:xfrm>
          <a:prstGeom prst="wedgeRoundRectCallout">
            <a:avLst>
              <a:gd name="adj1" fmla="val 27420"/>
              <a:gd name="adj2" fmla="val 90481"/>
              <a:gd name="adj3" fmla="val 16667"/>
            </a:avLst>
          </a:prstGeom>
          <a:solidFill>
            <a:schemeClr val="bg1"/>
          </a:solidFill>
          <a:ln w="38100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Sometimes, I miss a vertex.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will use stickers to help me count. </a:t>
            </a:r>
          </a:p>
        </p:txBody>
      </p:sp>
    </p:spTree>
    <p:extLst>
      <p:ext uri="{BB962C8B-B14F-4D97-AF65-F5344CB8AC3E}">
        <p14:creationId xmlns:p14="http://schemas.microsoft.com/office/powerpoint/2010/main" val="31535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639B7-3DD4-9949-9723-D0F0D0062E27}"/>
              </a:ext>
            </a:extLst>
          </p:cNvPr>
          <p:cNvSpPr txBox="1"/>
          <p:nvPr/>
        </p:nvSpPr>
        <p:spPr>
          <a:xfrm>
            <a:off x="765313" y="282078"/>
            <a:ext cx="722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Tiny is counting the vertices of a cuboid.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43566-3D53-960A-D64D-5100DAB4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65" y="4326922"/>
            <a:ext cx="747045" cy="747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9F539-D970-BCA6-9A3E-479290A7AC97}"/>
              </a:ext>
            </a:extLst>
          </p:cNvPr>
          <p:cNvSpPr txBox="1"/>
          <p:nvPr/>
        </p:nvSpPr>
        <p:spPr>
          <a:xfrm>
            <a:off x="5290284" y="4469611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A2554-C626-578A-8848-ECEC91C8187C}"/>
              </a:ext>
            </a:extLst>
          </p:cNvPr>
          <p:cNvSpPr txBox="1"/>
          <p:nvPr/>
        </p:nvSpPr>
        <p:spPr>
          <a:xfrm>
            <a:off x="4377262" y="1987692"/>
            <a:ext cx="3613799" cy="2108299"/>
          </a:xfrm>
          <a:prstGeom prst="cloudCallout">
            <a:avLst>
              <a:gd name="adj1" fmla="val -46125"/>
              <a:gd name="adj2" fmla="val 69799"/>
            </a:avLst>
          </a:prstGeom>
          <a:noFill/>
          <a:ln w="19050">
            <a:solidFill>
              <a:srgbClr val="64C1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does Tiny know this?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FB417-881B-AD6F-E6CA-59C06363C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7" y="2266747"/>
            <a:ext cx="3830436" cy="3067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B05D08-4518-FC69-F5A6-6D082159D35F}"/>
              </a:ext>
            </a:extLst>
          </p:cNvPr>
          <p:cNvSpPr txBox="1"/>
          <p:nvPr/>
        </p:nvSpPr>
        <p:spPr>
          <a:xfrm>
            <a:off x="707195" y="5410451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Faces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4DEA0-E511-B528-A9E6-435FB4451B2E}"/>
              </a:ext>
            </a:extLst>
          </p:cNvPr>
          <p:cNvSpPr/>
          <p:nvPr/>
        </p:nvSpPr>
        <p:spPr>
          <a:xfrm>
            <a:off x="2092968" y="545399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96909-5595-FC79-E894-F924593BB09F}"/>
              </a:ext>
            </a:extLst>
          </p:cNvPr>
          <p:cNvSpPr txBox="1"/>
          <p:nvPr/>
        </p:nvSpPr>
        <p:spPr>
          <a:xfrm>
            <a:off x="3080043" y="5410451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Edges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CE100-A29A-B515-91A7-E56146EF9178}"/>
              </a:ext>
            </a:extLst>
          </p:cNvPr>
          <p:cNvSpPr/>
          <p:nvPr/>
        </p:nvSpPr>
        <p:spPr>
          <a:xfrm>
            <a:off x="4475951" y="5415409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C69B6-0E63-9A5C-4F57-69F76DB5056B}"/>
              </a:ext>
            </a:extLst>
          </p:cNvPr>
          <p:cNvSpPr txBox="1"/>
          <p:nvPr/>
        </p:nvSpPr>
        <p:spPr>
          <a:xfrm>
            <a:off x="5459837" y="5397574"/>
            <a:ext cx="246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Vertices</a:t>
            </a:r>
            <a:endParaRPr lang="en-GB" sz="4400" i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4DCB7C-4099-CD8E-7A02-A8925F9E4591}"/>
              </a:ext>
            </a:extLst>
          </p:cNvPr>
          <p:cNvSpPr/>
          <p:nvPr/>
        </p:nvSpPr>
        <p:spPr>
          <a:xfrm>
            <a:off x="7444486" y="541540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8FDAD-431F-0CDF-C253-C40FEA3CD1D0}"/>
              </a:ext>
            </a:extLst>
          </p:cNvPr>
          <p:cNvSpPr/>
          <p:nvPr/>
        </p:nvSpPr>
        <p:spPr>
          <a:xfrm>
            <a:off x="7513807" y="5397574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91C76D-27EA-60E4-A5D9-CC81639E0FF5}"/>
              </a:ext>
            </a:extLst>
          </p:cNvPr>
          <p:cNvSpPr/>
          <p:nvPr/>
        </p:nvSpPr>
        <p:spPr>
          <a:xfrm>
            <a:off x="982429" y="356465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34F74C-4106-FD88-CC08-6013DCA0778B}"/>
              </a:ext>
            </a:extLst>
          </p:cNvPr>
          <p:cNvSpPr/>
          <p:nvPr/>
        </p:nvSpPr>
        <p:spPr>
          <a:xfrm>
            <a:off x="1922229" y="399645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444257-1CB4-6477-D39D-4CCD47C58BDF}"/>
              </a:ext>
            </a:extLst>
          </p:cNvPr>
          <p:cNvSpPr/>
          <p:nvPr/>
        </p:nvSpPr>
        <p:spPr>
          <a:xfrm>
            <a:off x="982429" y="4710402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F30A8C-C56C-B68D-0D20-AE420D7B4E52}"/>
              </a:ext>
            </a:extLst>
          </p:cNvPr>
          <p:cNvSpPr/>
          <p:nvPr/>
        </p:nvSpPr>
        <p:spPr>
          <a:xfrm>
            <a:off x="1922229" y="5181164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4571E3-F56E-7324-61F3-FA616EE9F2BA}"/>
              </a:ext>
            </a:extLst>
          </p:cNvPr>
          <p:cNvSpPr/>
          <p:nvPr/>
        </p:nvSpPr>
        <p:spPr>
          <a:xfrm>
            <a:off x="3971012" y="4121643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DCD02D-4998-6F6B-6A83-48F3D286A1BF}"/>
              </a:ext>
            </a:extLst>
          </p:cNvPr>
          <p:cNvSpPr/>
          <p:nvPr/>
        </p:nvSpPr>
        <p:spPr>
          <a:xfrm>
            <a:off x="3025377" y="254081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5F9EC4-AF6B-9D92-9867-3773EC39FED3}"/>
              </a:ext>
            </a:extLst>
          </p:cNvPr>
          <p:cNvSpPr/>
          <p:nvPr/>
        </p:nvSpPr>
        <p:spPr>
          <a:xfrm>
            <a:off x="3971012" y="2993497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4D24F6-960B-41E1-6E8C-D48523DC8915}"/>
              </a:ext>
            </a:extLst>
          </p:cNvPr>
          <p:cNvSpPr/>
          <p:nvPr/>
        </p:nvSpPr>
        <p:spPr>
          <a:xfrm>
            <a:off x="3025377" y="3686568"/>
            <a:ext cx="97644" cy="966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DA7B50-7348-EEA4-1E42-0E610F75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442" y="1450252"/>
            <a:ext cx="1727248" cy="1325216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F2A65B15-FADA-D224-6735-31B11F6687C9}"/>
              </a:ext>
            </a:extLst>
          </p:cNvPr>
          <p:cNvSpPr/>
          <p:nvPr/>
        </p:nvSpPr>
        <p:spPr>
          <a:xfrm>
            <a:off x="3158344" y="896099"/>
            <a:ext cx="4467401" cy="1064819"/>
          </a:xfrm>
          <a:prstGeom prst="wedgeRoundRectCallout">
            <a:avLst>
              <a:gd name="adj1" fmla="val -60423"/>
              <a:gd name="adj2" fmla="val 36810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already know how many vertices a cuboid has. 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C197AFE-CEA4-65F2-77BE-8DAE9F602F16}"/>
              </a:ext>
            </a:extLst>
          </p:cNvPr>
          <p:cNvSpPr/>
          <p:nvPr/>
        </p:nvSpPr>
        <p:spPr>
          <a:xfrm>
            <a:off x="3133886" y="877731"/>
            <a:ext cx="4467401" cy="1339817"/>
          </a:xfrm>
          <a:prstGeom prst="wedgeRoundRectCallout">
            <a:avLst>
              <a:gd name="adj1" fmla="val -60707"/>
              <a:gd name="adj2" fmla="val 2922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cube has 8 vertices, so a cuboid must also have 8 vertices.</a:t>
            </a:r>
          </a:p>
        </p:txBody>
      </p:sp>
    </p:spTree>
    <p:extLst>
      <p:ext uri="{BB962C8B-B14F-4D97-AF65-F5344CB8AC3E}">
        <p14:creationId xmlns:p14="http://schemas.microsoft.com/office/powerpoint/2010/main" val="29908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Props1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FFDFC1-05D4-48DF-AE7C-754CB72C9EAA}"/>
</file>

<file path=customXml/itemProps3.xml><?xml version="1.0" encoding="utf-8"?>
<ds:datastoreItem xmlns:ds="http://schemas.openxmlformats.org/officeDocument/2006/customXml" ds:itemID="{EAABCEFF-6EA7-46A2-9261-65718C2961E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1773a752-338d-48d4-aab1-fb5d939e1fab"/>
    <ds:schemaRef ds:uri="http://schemas.microsoft.com/office/infopath/2007/PartnerControls"/>
    <ds:schemaRef ds:uri="http://schemas.microsoft.com/office/2006/metadata/properties"/>
    <ds:schemaRef ds:uri="e9e213f7-a068-4185-ae5b-85aa76b56d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714</TotalTime>
  <Words>316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Amy Cape</cp:lastModifiedBy>
  <cp:revision>10</cp:revision>
  <dcterms:created xsi:type="dcterms:W3CDTF">2023-08-02T14:09:38Z</dcterms:created>
  <dcterms:modified xsi:type="dcterms:W3CDTF">2024-12-06T13:09:08Z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