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57" r:id="rId10"/>
    <p:sldId id="267" r:id="rId11"/>
    <p:sldId id="268" r:id="rId12"/>
    <p:sldId id="258" r:id="rId13"/>
    <p:sldId id="269" r:id="rId14"/>
    <p:sldId id="270" r:id="rId15"/>
    <p:sldId id="280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1B8"/>
    <a:srgbClr val="EE684B"/>
    <a:srgbClr val="002B61"/>
    <a:srgbClr val="EE787E"/>
    <a:srgbClr val="FFE395"/>
    <a:srgbClr val="C7DFB3"/>
    <a:srgbClr val="DFE9F8"/>
    <a:srgbClr val="D1B6D8"/>
    <a:srgbClr val="D6C5C7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7957D8-51F7-4B7C-BA9F-777EBCA889B5}" v="1" dt="2024-07-29T10:45:54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6327"/>
  </p:normalViewPr>
  <p:slideViewPr>
    <p:cSldViewPr snapToGrid="0">
      <p:cViewPr varScale="1">
        <p:scale>
          <a:sx n="74" d="100"/>
          <a:sy n="74" d="100"/>
        </p:scale>
        <p:origin x="11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B42908-7B70-1E5E-04DE-CA5FEF872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53971-C332-AE13-FBF8-337446038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7592D-AE61-E78B-D8AE-C33446552D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7B10BE-67CB-3065-7986-16BD56EA9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2CBFB-75A5-4895-7403-B6F9CF826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7A6981-0602-EEF5-7CFA-927B99486A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066D19-8F17-BD0C-AFFA-61FB607559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D93BDC-08DD-5015-DE8C-A3B2231D79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406184-1216-5757-FD64-C354A357A0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6DD13A-95D2-A63F-B808-B17B39B1B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3A5426-F9C5-078A-66E5-5A39D999E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2B2382-C27F-A637-9834-51AD6B34D4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A892C4-9D88-3B13-4F70-369901B15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00AAD-9823-BD36-30CB-CDFA63512C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C3BD11-ECDB-AD65-F020-E892B8CD0E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C56698-4B27-0996-59CA-D8FDC60CA8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87CFE-3669-6D3E-5B7E-1F54F931FC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49F30D-338C-05B8-82B6-20ADD5859C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C8F38-46F4-1557-E125-09F3EF7713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4EC733-7CA1-3BF1-CD7C-02CBACF2D1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B1EE2D-7CE7-E18E-EB22-949BBE1CAD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8A9C0-50D8-E1CE-BDAB-4F01CB478B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9B16A0-B1DF-F6A2-1196-ADFFAE7C91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0A926E-C1D1-9C73-6947-9C91F9F31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37997-2757-193E-8469-B64B32BAA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41CFE4-C481-DE2B-F804-A801D76DBF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0B941-F9D4-8911-EE20-516B0E801C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C3768-3A5A-1E37-3E34-632D8F96A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21B1DE-4280-F9EB-51EA-7DCF1E9A1D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68F276-782E-222F-AE79-56661DFBE4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402159-8FA2-69AB-52AA-30B4A8580D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8F0B31-B0FD-6E43-1130-737E4C3E0A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734FAC-F817-2BA5-2395-F353B0B65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E11C9A-317C-8BA3-996D-673980027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FE59DE-808C-1F39-94E8-FADAFDBF0C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587603-A770-41E1-AE91-3D5DBC6E7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74589D-D4D1-D45A-6B56-F1A0F7CABB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2C372F-A560-DEC0-FEC8-1968009634E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65883-91C0-64E3-3652-E5B0EC25489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3F5BBF-CE1E-CAF7-4A1F-00D02F39A2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3AF1FE-7E23-3289-3EEB-DA2D040280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8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EA04FE-677B-5F29-D183-D4C322FCF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26" y="2188356"/>
            <a:ext cx="6413548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770D7-D77B-6B8F-A0B6-0043BD27CA78}"/>
              </a:ext>
            </a:extLst>
          </p:cNvPr>
          <p:cNvSpPr txBox="1"/>
          <p:nvPr/>
        </p:nvSpPr>
        <p:spPr>
          <a:xfrm>
            <a:off x="765313" y="295225"/>
            <a:ext cx="7225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Use your favourite method to complete the table.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C8E053A-B90B-F952-3A78-DA5BF5E26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633733"/>
              </p:ext>
            </p:extLst>
          </p:nvPr>
        </p:nvGraphicFramePr>
        <p:xfrm>
          <a:off x="765313" y="1397000"/>
          <a:ext cx="7225749" cy="3940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583">
                  <a:extLst>
                    <a:ext uri="{9D8B030D-6E8A-4147-A177-3AD203B41FA5}">
                      <a16:colId xmlns:a16="http://schemas.microsoft.com/office/drawing/2014/main" val="2243929412"/>
                    </a:ext>
                  </a:extLst>
                </a:gridCol>
                <a:gridCol w="2408583">
                  <a:extLst>
                    <a:ext uri="{9D8B030D-6E8A-4147-A177-3AD203B41FA5}">
                      <a16:colId xmlns:a16="http://schemas.microsoft.com/office/drawing/2014/main" val="2839688061"/>
                    </a:ext>
                  </a:extLst>
                </a:gridCol>
                <a:gridCol w="2408583">
                  <a:extLst>
                    <a:ext uri="{9D8B030D-6E8A-4147-A177-3AD203B41FA5}">
                      <a16:colId xmlns:a16="http://schemas.microsoft.com/office/drawing/2014/main" val="3181608162"/>
                    </a:ext>
                  </a:extLst>
                </a:gridCol>
              </a:tblGrid>
              <a:tr h="952661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Shape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5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of shape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5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Number of edges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C5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879711"/>
                  </a:ext>
                </a:extLst>
              </a:tr>
              <a:tr h="1494112"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cube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362898"/>
                  </a:ext>
                </a:extLst>
              </a:tr>
              <a:tr h="1494112"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67012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F67EFD0-A447-F088-4D37-4FB996A42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85" y="2364254"/>
            <a:ext cx="1431494" cy="1431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DF98DA-E92F-B4FF-8027-4529F7550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81" y="3933825"/>
            <a:ext cx="1528798" cy="15287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5CCB56-6B2D-88E4-AE48-F413CCCDD6BD}"/>
              </a:ext>
            </a:extLst>
          </p:cNvPr>
          <p:cNvSpPr txBox="1"/>
          <p:nvPr/>
        </p:nvSpPr>
        <p:spPr>
          <a:xfrm>
            <a:off x="3125808" y="3899644"/>
            <a:ext cx="2441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triangular- based pyramid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C7EBF-60F8-1A3D-9F0F-6C96502350E0}"/>
              </a:ext>
            </a:extLst>
          </p:cNvPr>
          <p:cNvSpPr txBox="1"/>
          <p:nvPr/>
        </p:nvSpPr>
        <p:spPr>
          <a:xfrm>
            <a:off x="6484911" y="2844222"/>
            <a:ext cx="289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D4B170-5764-3926-9D12-0B721E667605}"/>
              </a:ext>
            </a:extLst>
          </p:cNvPr>
          <p:cNvSpPr txBox="1"/>
          <p:nvPr/>
        </p:nvSpPr>
        <p:spPr>
          <a:xfrm>
            <a:off x="6509997" y="4328488"/>
            <a:ext cx="289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9C0E6-B449-2429-F96D-E052AB50A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102" y="5363924"/>
            <a:ext cx="747045" cy="7470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B0EB29-FB6F-2228-5EFF-A526DE071351}"/>
              </a:ext>
            </a:extLst>
          </p:cNvPr>
          <p:cNvSpPr txBox="1"/>
          <p:nvPr/>
        </p:nvSpPr>
        <p:spPr>
          <a:xfrm>
            <a:off x="5423621" y="5506613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407748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62380D-634B-E1F5-6B32-821CDBA6A59D}"/>
              </a:ext>
            </a:extLst>
          </p:cNvPr>
          <p:cNvSpPr txBox="1"/>
          <p:nvPr/>
        </p:nvSpPr>
        <p:spPr>
          <a:xfrm>
            <a:off x="765313" y="295225"/>
            <a:ext cx="7225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edges does a sphere have?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F43CFE-C6AD-9B0A-03AF-2C75C7161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869" y="5265732"/>
            <a:ext cx="747045" cy="747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F2E8DB-3826-16B0-5EFC-F13F857EC43F}"/>
              </a:ext>
            </a:extLst>
          </p:cNvPr>
          <p:cNvSpPr txBox="1"/>
          <p:nvPr/>
        </p:nvSpPr>
        <p:spPr>
          <a:xfrm>
            <a:off x="5435388" y="5408421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8826A-EA2F-234D-8468-9AF243D27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47" y="1000247"/>
            <a:ext cx="2370306" cy="23703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8BF661-276C-3E79-7DFA-81655BB23EF4}"/>
              </a:ext>
            </a:extLst>
          </p:cNvPr>
          <p:cNvSpPr txBox="1"/>
          <p:nvPr/>
        </p:nvSpPr>
        <p:spPr>
          <a:xfrm>
            <a:off x="7302309" y="295106"/>
            <a:ext cx="7225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A0FF80-04FA-43C5-74F4-97FA8F05852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8399" y="2856194"/>
            <a:ext cx="1900433" cy="1791369"/>
          </a:xfrm>
          <a:prstGeom prst="rect">
            <a:avLst/>
          </a:prstGeom>
        </p:spPr>
      </p:pic>
      <p:sp>
        <p:nvSpPr>
          <p:cNvPr id="8" name="Rounded Rectangular Callout 9">
            <a:extLst>
              <a:ext uri="{FF2B5EF4-FFF2-40B4-BE49-F238E27FC236}">
                <a16:creationId xmlns:a16="http://schemas.microsoft.com/office/drawing/2014/main" id="{D842A82F-D431-2DC7-696F-14A9FF392E93}"/>
              </a:ext>
            </a:extLst>
          </p:cNvPr>
          <p:cNvSpPr/>
          <p:nvPr/>
        </p:nvSpPr>
        <p:spPr>
          <a:xfrm>
            <a:off x="694344" y="3276552"/>
            <a:ext cx="5209310" cy="1079926"/>
          </a:xfrm>
          <a:prstGeom prst="wedgeRoundRectCallout">
            <a:avLst>
              <a:gd name="adj1" fmla="val 58247"/>
              <a:gd name="adj2" fmla="val 2091"/>
              <a:gd name="adj3" fmla="val 16667"/>
            </a:avLst>
          </a:prstGeom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thought all 3-D shapes would have 1 or more edges.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B2530-BBBE-F1F7-6FE7-7304DA3532EA}"/>
              </a:ext>
            </a:extLst>
          </p:cNvPr>
          <p:cNvSpPr txBox="1"/>
          <p:nvPr/>
        </p:nvSpPr>
        <p:spPr>
          <a:xfrm>
            <a:off x="613320" y="4742510"/>
            <a:ext cx="7225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Why do you think Tiny thought this?</a:t>
            </a:r>
          </a:p>
        </p:txBody>
      </p:sp>
    </p:spTree>
    <p:extLst>
      <p:ext uri="{BB962C8B-B14F-4D97-AF65-F5344CB8AC3E}">
        <p14:creationId xmlns:p14="http://schemas.microsoft.com/office/powerpoint/2010/main" val="202752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C598B7-DF7F-6B1E-C323-B3A016F76C3B}"/>
              </a:ext>
            </a:extLst>
          </p:cNvPr>
          <p:cNvSpPr txBox="1"/>
          <p:nvPr/>
        </p:nvSpPr>
        <p:spPr>
          <a:xfrm>
            <a:off x="667510" y="255113"/>
            <a:ext cx="73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Are the statements true or false?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55A58-BEF0-C2A3-B1A1-B4F5EEC2E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584" y="5256142"/>
            <a:ext cx="747045" cy="747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3AF84B-608C-B9FA-3A69-F5F7D2816093}"/>
              </a:ext>
            </a:extLst>
          </p:cNvPr>
          <p:cNvSpPr txBox="1"/>
          <p:nvPr/>
        </p:nvSpPr>
        <p:spPr>
          <a:xfrm>
            <a:off x="5505103" y="5398831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17BD09-0800-8203-D5FA-AF1000BDE18C}"/>
              </a:ext>
            </a:extLst>
          </p:cNvPr>
          <p:cNvSpPr/>
          <p:nvPr/>
        </p:nvSpPr>
        <p:spPr>
          <a:xfrm>
            <a:off x="1458410" y="922130"/>
            <a:ext cx="6227180" cy="15770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All 3-D shapes have a different number of edges.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D6A87B-5173-43A3-5514-3DDEABDB7E7E}"/>
              </a:ext>
            </a:extLst>
          </p:cNvPr>
          <p:cNvSpPr/>
          <p:nvPr/>
        </p:nvSpPr>
        <p:spPr>
          <a:xfrm>
            <a:off x="1458410" y="3089136"/>
            <a:ext cx="6227180" cy="15770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All 3-D shapes have an even number of edges.</a:t>
            </a:r>
          </a:p>
        </p:txBody>
      </p:sp>
    </p:spTree>
    <p:extLst>
      <p:ext uri="{BB962C8B-B14F-4D97-AF65-F5344CB8AC3E}">
        <p14:creationId xmlns:p14="http://schemas.microsoft.com/office/powerpoint/2010/main" val="271079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95F9EC-418E-F763-D44D-7568E98A1091}"/>
              </a:ext>
            </a:extLst>
          </p:cNvPr>
          <p:cNvSpPr txBox="1"/>
          <p:nvPr/>
        </p:nvSpPr>
        <p:spPr>
          <a:xfrm>
            <a:off x="667510" y="255113"/>
            <a:ext cx="73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Are the statements true or false?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98FC67-7D6F-3D69-3CFC-F275185E85A1}"/>
              </a:ext>
            </a:extLst>
          </p:cNvPr>
          <p:cNvSpPr/>
          <p:nvPr/>
        </p:nvSpPr>
        <p:spPr>
          <a:xfrm>
            <a:off x="1458410" y="922130"/>
            <a:ext cx="6227180" cy="15770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All 3-D shapes have a different number of edges.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67075F-5A64-6720-9C23-58E4667E6A21}"/>
              </a:ext>
            </a:extLst>
          </p:cNvPr>
          <p:cNvSpPr txBox="1"/>
          <p:nvPr/>
        </p:nvSpPr>
        <p:spPr>
          <a:xfrm>
            <a:off x="711959" y="4938979"/>
            <a:ext cx="7399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False – a cube and a cuboid have the same number of edges.</a:t>
            </a: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CDE50997-B862-8190-F15F-447E41B9DC34}"/>
              </a:ext>
            </a:extLst>
          </p:cNvPr>
          <p:cNvSpPr/>
          <p:nvPr/>
        </p:nvSpPr>
        <p:spPr>
          <a:xfrm>
            <a:off x="934864" y="3122442"/>
            <a:ext cx="1842135" cy="899160"/>
          </a:xfrm>
          <a:prstGeom prst="cube">
            <a:avLst>
              <a:gd name="adj" fmla="val 30639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52BE84-0C5B-BBB9-5C0B-CA280D028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646" y="2582184"/>
            <a:ext cx="1685925" cy="2038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955058-6D49-342B-3613-76F41B0CD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40" y="2767921"/>
            <a:ext cx="1666875" cy="1666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AC55A4-872B-B523-0954-FEE579BCD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18" y="2813415"/>
            <a:ext cx="16668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6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ED0C9B-561C-69D2-FE55-2C242EA076B0}"/>
              </a:ext>
            </a:extLst>
          </p:cNvPr>
          <p:cNvSpPr txBox="1"/>
          <p:nvPr/>
        </p:nvSpPr>
        <p:spPr>
          <a:xfrm>
            <a:off x="667510" y="255113"/>
            <a:ext cx="73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Are the statements true or false?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0B46AF-A884-852E-F564-4424D34D7118}"/>
              </a:ext>
            </a:extLst>
          </p:cNvPr>
          <p:cNvSpPr/>
          <p:nvPr/>
        </p:nvSpPr>
        <p:spPr>
          <a:xfrm>
            <a:off x="1458410" y="922130"/>
            <a:ext cx="6227180" cy="15770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All 3-D shapes have an even number of edges.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7403BAC7-AC79-EE92-F4C5-59FFCC21A547}"/>
              </a:ext>
            </a:extLst>
          </p:cNvPr>
          <p:cNvSpPr/>
          <p:nvPr/>
        </p:nvSpPr>
        <p:spPr>
          <a:xfrm>
            <a:off x="934864" y="3122442"/>
            <a:ext cx="1842135" cy="899160"/>
          </a:xfrm>
          <a:prstGeom prst="cube">
            <a:avLst>
              <a:gd name="adj" fmla="val 30639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B9B4A-A06B-6D6C-EAF1-E30689619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646" y="2582184"/>
            <a:ext cx="1685925" cy="203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4EEF76-D8A5-5D3E-3332-22775D0AB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40" y="2767921"/>
            <a:ext cx="1666875" cy="1666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CB1C8E-4A94-53F0-5588-BA048F0BA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18" y="2813415"/>
            <a:ext cx="1666875" cy="1666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E1D85C-53F1-59A0-12FA-9E49C53E1ACD}"/>
              </a:ext>
            </a:extLst>
          </p:cNvPr>
          <p:cNvSpPr txBox="1"/>
          <p:nvPr/>
        </p:nvSpPr>
        <p:spPr>
          <a:xfrm>
            <a:off x="775189" y="4412435"/>
            <a:ext cx="73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False – a pentagonal prism has 15 edges.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CA5A3-9CE5-8547-5399-78F848ABF5B1}"/>
              </a:ext>
            </a:extLst>
          </p:cNvPr>
          <p:cNvSpPr txBox="1"/>
          <p:nvPr/>
        </p:nvSpPr>
        <p:spPr>
          <a:xfrm>
            <a:off x="777564" y="5156368"/>
            <a:ext cx="7399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What other shapes have an odd number of edges?</a:t>
            </a:r>
          </a:p>
        </p:txBody>
      </p:sp>
    </p:spTree>
    <p:extLst>
      <p:ext uri="{BB962C8B-B14F-4D97-AF65-F5344CB8AC3E}">
        <p14:creationId xmlns:p14="http://schemas.microsoft.com/office/powerpoint/2010/main" val="425338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5EDF44-E64F-39E6-8EF6-3F0B5520FF3B}"/>
              </a:ext>
            </a:extLst>
          </p:cNvPr>
          <p:cNvSpPr txBox="1"/>
          <p:nvPr/>
        </p:nvSpPr>
        <p:spPr>
          <a:xfrm>
            <a:off x="667510" y="255113"/>
            <a:ext cx="7764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Put the shapes in order of number of edges.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Start with the smallest.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B8CB3C-9237-6384-3CC9-CC84B7957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07" y="1805650"/>
            <a:ext cx="1916789" cy="23174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F52741-37A3-A6B9-1CB3-A08CD17BB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077" y="2005670"/>
            <a:ext cx="1895134" cy="18951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C2F1ED-B3DC-12BE-8AEF-DD2D96383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972" y="1821082"/>
            <a:ext cx="1889842" cy="22848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32E47A-7083-3E38-0441-2DAB32D9F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784" y="2018289"/>
            <a:ext cx="1868487" cy="18684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452156-55BB-038E-F833-1DC9BEFEA7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6837" y="5256142"/>
            <a:ext cx="747045" cy="747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E17B89-12AE-0E0B-C1FF-F1DF4B54F569}"/>
              </a:ext>
            </a:extLst>
          </p:cNvPr>
          <p:cNvSpPr txBox="1"/>
          <p:nvPr/>
        </p:nvSpPr>
        <p:spPr>
          <a:xfrm>
            <a:off x="5389356" y="5398831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6B60C1-9F30-65BC-1CD9-91908631245B}"/>
              </a:ext>
            </a:extLst>
          </p:cNvPr>
          <p:cNvSpPr txBox="1"/>
          <p:nvPr/>
        </p:nvSpPr>
        <p:spPr>
          <a:xfrm>
            <a:off x="1207875" y="4206004"/>
            <a:ext cx="6683800" cy="1452384"/>
          </a:xfrm>
          <a:prstGeom prst="cloudCallout">
            <a:avLst>
              <a:gd name="adj1" fmla="val -43313"/>
              <a:gd name="adj2" fmla="val 51125"/>
            </a:avLst>
          </a:prstGeom>
          <a:noFill/>
          <a:ln w="19050">
            <a:solidFill>
              <a:srgbClr val="64C1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did you work this out?</a:t>
            </a:r>
          </a:p>
        </p:txBody>
      </p:sp>
    </p:spTree>
    <p:extLst>
      <p:ext uri="{BB962C8B-B14F-4D97-AF65-F5344CB8AC3E}">
        <p14:creationId xmlns:p14="http://schemas.microsoft.com/office/powerpoint/2010/main" val="47719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43281 -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0.21927 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65209 4.0740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34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FDC1AB-237A-718B-BEDE-A42C20879439}"/>
              </a:ext>
            </a:extLst>
          </p:cNvPr>
          <p:cNvSpPr txBox="1"/>
          <p:nvPr/>
        </p:nvSpPr>
        <p:spPr>
          <a:xfrm>
            <a:off x="203200" y="334776"/>
            <a:ext cx="7989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Which shapes have 6 faces?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227102-B87F-9093-E58C-08297B9FD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3" y="3741602"/>
            <a:ext cx="1718656" cy="2077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7F1AC3-3E0E-9226-9E44-C60BF337C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31" y="1020467"/>
            <a:ext cx="2179617" cy="2635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BADF88-5E65-EB28-DCD3-49FEFD0CA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54" y="3569982"/>
            <a:ext cx="2154989" cy="2154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249E30-2F76-6A24-5B76-7CE9E69F1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02" y="1151823"/>
            <a:ext cx="2672307" cy="2139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C48836-4407-5DC7-3515-EB1EED9D52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37" y="3569982"/>
            <a:ext cx="2002550" cy="242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8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67B30A-BC64-A909-2E6C-BE9283F6D55C}"/>
              </a:ext>
            </a:extLst>
          </p:cNvPr>
          <p:cNvSpPr txBox="1"/>
          <p:nvPr/>
        </p:nvSpPr>
        <p:spPr>
          <a:xfrm>
            <a:off x="203200" y="334776"/>
            <a:ext cx="7989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Which shapes have 6 faces?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21698E-F0C8-7B26-A2E4-C60BA2E92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3" y="3741602"/>
            <a:ext cx="1718656" cy="2077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CB2CD6-DE31-41BE-13A5-ADD0D668D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31" y="1020467"/>
            <a:ext cx="2179617" cy="2635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398E37-FAA7-795A-D4A1-D95BB857C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54" y="3569982"/>
            <a:ext cx="2154989" cy="2154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FD201E-8EFB-D0D4-96EA-357FF4AC3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02" y="1151823"/>
            <a:ext cx="2672307" cy="2139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5B8CD6-F2E0-98FC-AA1F-0864F6688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37" y="3569982"/>
            <a:ext cx="2002550" cy="2421162"/>
          </a:xfrm>
          <a:prstGeom prst="rect">
            <a:avLst/>
          </a:prstGeom>
        </p:spPr>
      </p:pic>
      <p:sp>
        <p:nvSpPr>
          <p:cNvPr id="8" name="L-shape 18">
            <a:extLst>
              <a:ext uri="{FF2B5EF4-FFF2-40B4-BE49-F238E27FC236}">
                <a16:creationId xmlns:a16="http://schemas.microsoft.com/office/drawing/2014/main" id="{276E8950-EA42-E20D-FA39-03CB7ADB248A}"/>
              </a:ext>
            </a:extLst>
          </p:cNvPr>
          <p:cNvSpPr/>
          <p:nvPr/>
        </p:nvSpPr>
        <p:spPr>
          <a:xfrm rot="2125914" flipH="1">
            <a:off x="6242987" y="1601324"/>
            <a:ext cx="415950" cy="779738"/>
          </a:xfrm>
          <a:prstGeom prst="corner">
            <a:avLst>
              <a:gd name="adj1" fmla="val 45656"/>
              <a:gd name="adj2" fmla="val 39492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-shape 18">
            <a:extLst>
              <a:ext uri="{FF2B5EF4-FFF2-40B4-BE49-F238E27FC236}">
                <a16:creationId xmlns:a16="http://schemas.microsoft.com/office/drawing/2014/main" id="{D82C7464-3A0F-E2AD-4BF3-181333F73AB9}"/>
              </a:ext>
            </a:extLst>
          </p:cNvPr>
          <p:cNvSpPr/>
          <p:nvPr/>
        </p:nvSpPr>
        <p:spPr>
          <a:xfrm rot="2125914" flipH="1">
            <a:off x="7033946" y="4320661"/>
            <a:ext cx="415950" cy="779738"/>
          </a:xfrm>
          <a:prstGeom prst="corner">
            <a:avLst>
              <a:gd name="adj1" fmla="val 46188"/>
              <a:gd name="adj2" fmla="val 43954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A17E19-6116-EF1F-1DD3-ACA830A14EF0}"/>
              </a:ext>
            </a:extLst>
          </p:cNvPr>
          <p:cNvSpPr txBox="1"/>
          <p:nvPr/>
        </p:nvSpPr>
        <p:spPr>
          <a:xfrm>
            <a:off x="746217" y="1836976"/>
            <a:ext cx="1847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prstClr val="black"/>
                </a:solidFill>
                <a:latin typeface="Comic Sans MS" panose="030F0702030302020204" pitchFamily="66" charset="0"/>
              </a:rPr>
              <a:t>5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2CB0F-7CC1-A4F8-0C6D-69F4EB8ACEB8}"/>
              </a:ext>
            </a:extLst>
          </p:cNvPr>
          <p:cNvSpPr txBox="1"/>
          <p:nvPr/>
        </p:nvSpPr>
        <p:spPr>
          <a:xfrm>
            <a:off x="136257" y="3819082"/>
            <a:ext cx="1847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prstClr val="black"/>
                </a:solidFill>
                <a:latin typeface="Comic Sans MS" panose="030F0702030302020204" pitchFamily="66" charset="0"/>
              </a:rPr>
              <a:t>7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43C751-2AEF-91B5-E460-A50175BFDF81}"/>
              </a:ext>
            </a:extLst>
          </p:cNvPr>
          <p:cNvSpPr txBox="1"/>
          <p:nvPr/>
        </p:nvSpPr>
        <p:spPr>
          <a:xfrm>
            <a:off x="2241314" y="3956680"/>
            <a:ext cx="1847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prstClr val="black"/>
                </a:solidFill>
                <a:latin typeface="Comic Sans MS" panose="030F0702030302020204" pitchFamily="66" charset="0"/>
              </a:rPr>
              <a:t>8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55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1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B7B396-AB11-759D-D0E1-5443043B3E2D}"/>
              </a:ext>
            </a:extLst>
          </p:cNvPr>
          <p:cNvSpPr txBox="1"/>
          <p:nvPr/>
        </p:nvSpPr>
        <p:spPr>
          <a:xfrm>
            <a:off x="765313" y="295225"/>
            <a:ext cx="7225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Which cube has its edges shown?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CF7569-B042-D2E1-6C74-649A0CACC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800" y="5304897"/>
            <a:ext cx="747045" cy="747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B91036-43D4-E989-36C1-A1D7D4A9A504}"/>
              </a:ext>
            </a:extLst>
          </p:cNvPr>
          <p:cNvSpPr txBox="1"/>
          <p:nvPr/>
        </p:nvSpPr>
        <p:spPr>
          <a:xfrm>
            <a:off x="5346319" y="544758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1B3F3-D732-73E9-1885-F1983EB206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AFA"/>
              </a:clrFrom>
              <a:clrTo>
                <a:srgbClr val="F3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5572" y="238453"/>
            <a:ext cx="1143260" cy="1135209"/>
          </a:xfrm>
          <a:prstGeom prst="rect">
            <a:avLst/>
          </a:prstGeom>
        </p:spPr>
      </p:pic>
      <p:sp>
        <p:nvSpPr>
          <p:cNvPr id="6" name="Cube 5">
            <a:extLst>
              <a:ext uri="{FF2B5EF4-FFF2-40B4-BE49-F238E27FC236}">
                <a16:creationId xmlns:a16="http://schemas.microsoft.com/office/drawing/2014/main" id="{89E11940-D4BF-7844-7B33-2A349BEDF44D}"/>
              </a:ext>
            </a:extLst>
          </p:cNvPr>
          <p:cNvSpPr/>
          <p:nvPr/>
        </p:nvSpPr>
        <p:spPr>
          <a:xfrm>
            <a:off x="684292" y="1821520"/>
            <a:ext cx="2160000" cy="2160000"/>
          </a:xfrm>
          <a:prstGeom prst="cube">
            <a:avLst>
              <a:gd name="adj" fmla="val 30639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A5967D82-F26A-42F2-86FB-BA8FD121996C}"/>
              </a:ext>
            </a:extLst>
          </p:cNvPr>
          <p:cNvSpPr/>
          <p:nvPr/>
        </p:nvSpPr>
        <p:spPr>
          <a:xfrm>
            <a:off x="5830493" y="1821520"/>
            <a:ext cx="2160000" cy="2160000"/>
          </a:xfrm>
          <a:prstGeom prst="cube">
            <a:avLst>
              <a:gd name="adj" fmla="val 30639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C2FE4765-362C-9080-C87E-1D34EA6849B5}"/>
              </a:ext>
            </a:extLst>
          </p:cNvPr>
          <p:cNvSpPr/>
          <p:nvPr/>
        </p:nvSpPr>
        <p:spPr>
          <a:xfrm>
            <a:off x="3257392" y="1821520"/>
            <a:ext cx="2160000" cy="2160000"/>
          </a:xfrm>
          <a:prstGeom prst="cube">
            <a:avLst>
              <a:gd name="adj" fmla="val 30639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0DACBE-B7DC-7B3A-8931-A55046DD094B}"/>
              </a:ext>
            </a:extLst>
          </p:cNvPr>
          <p:cNvSpPr/>
          <p:nvPr/>
        </p:nvSpPr>
        <p:spPr>
          <a:xfrm>
            <a:off x="3065909" y="2328573"/>
            <a:ext cx="381965" cy="381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575C08-8345-A3D1-12A3-1C12E1F3A634}"/>
              </a:ext>
            </a:extLst>
          </p:cNvPr>
          <p:cNvSpPr/>
          <p:nvPr/>
        </p:nvSpPr>
        <p:spPr>
          <a:xfrm>
            <a:off x="3065909" y="3754126"/>
            <a:ext cx="381965" cy="381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556D9D0-103B-4FA4-4C46-1C2124102836}"/>
              </a:ext>
            </a:extLst>
          </p:cNvPr>
          <p:cNvSpPr/>
          <p:nvPr/>
        </p:nvSpPr>
        <p:spPr>
          <a:xfrm>
            <a:off x="4544319" y="3772332"/>
            <a:ext cx="381965" cy="381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F73C455-2975-9BF7-8140-ED5423B06CC9}"/>
              </a:ext>
            </a:extLst>
          </p:cNvPr>
          <p:cNvSpPr/>
          <p:nvPr/>
        </p:nvSpPr>
        <p:spPr>
          <a:xfrm>
            <a:off x="4544319" y="2298485"/>
            <a:ext cx="381965" cy="381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3643AC-B154-A7B0-896B-2B7FFBD40523}"/>
              </a:ext>
            </a:extLst>
          </p:cNvPr>
          <p:cNvSpPr/>
          <p:nvPr/>
        </p:nvSpPr>
        <p:spPr>
          <a:xfrm>
            <a:off x="5243837" y="3185968"/>
            <a:ext cx="381965" cy="381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CDEB3D-5F4F-207B-4A2C-831F98A90298}"/>
              </a:ext>
            </a:extLst>
          </p:cNvPr>
          <p:cNvSpPr/>
          <p:nvPr/>
        </p:nvSpPr>
        <p:spPr>
          <a:xfrm>
            <a:off x="5198944" y="1681764"/>
            <a:ext cx="381965" cy="381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731564A-D057-8BBF-B1B7-DCDF84CCC4AF}"/>
              </a:ext>
            </a:extLst>
          </p:cNvPr>
          <p:cNvSpPr/>
          <p:nvPr/>
        </p:nvSpPr>
        <p:spPr>
          <a:xfrm>
            <a:off x="3751597" y="1642112"/>
            <a:ext cx="381965" cy="381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ECCA7BCA-361D-4DD0-365B-6C2389FA6120}"/>
              </a:ext>
            </a:extLst>
          </p:cNvPr>
          <p:cNvSpPr/>
          <p:nvPr/>
        </p:nvSpPr>
        <p:spPr>
          <a:xfrm>
            <a:off x="6289639" y="2985825"/>
            <a:ext cx="509286" cy="43574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FD5EE449-0350-AD3C-013D-6E683BE6C0B6}"/>
              </a:ext>
            </a:extLst>
          </p:cNvPr>
          <p:cNvSpPr/>
          <p:nvPr/>
        </p:nvSpPr>
        <p:spPr>
          <a:xfrm rot="533588">
            <a:off x="6627273" y="1931179"/>
            <a:ext cx="509286" cy="43574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718573BE-F2BA-850C-4069-59AA883B561B}"/>
              </a:ext>
            </a:extLst>
          </p:cNvPr>
          <p:cNvSpPr/>
          <p:nvPr/>
        </p:nvSpPr>
        <p:spPr>
          <a:xfrm rot="20491046">
            <a:off x="7449944" y="2767951"/>
            <a:ext cx="509286" cy="43574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017EF8-9813-3DF9-97D2-F6E46485212C}"/>
              </a:ext>
            </a:extLst>
          </p:cNvPr>
          <p:cNvSpPr txBox="1"/>
          <p:nvPr/>
        </p:nvSpPr>
        <p:spPr>
          <a:xfrm>
            <a:off x="2057551" y="4379767"/>
            <a:ext cx="5028898" cy="796469"/>
          </a:xfrm>
          <a:prstGeom prst="cloudCallout">
            <a:avLst>
              <a:gd name="adj1" fmla="val -34337"/>
              <a:gd name="adj2" fmla="val 89378"/>
            </a:avLst>
          </a:prstGeom>
          <a:noFill/>
          <a:ln w="19050">
            <a:solidFill>
              <a:srgbClr val="64C1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What is an edge?</a:t>
            </a:r>
          </a:p>
        </p:txBody>
      </p:sp>
    </p:spTree>
    <p:extLst>
      <p:ext uri="{BB962C8B-B14F-4D97-AF65-F5344CB8AC3E}">
        <p14:creationId xmlns:p14="http://schemas.microsoft.com/office/powerpoint/2010/main" val="264773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EB1B25-37AD-52A1-E212-ACA90E2D4CE3}"/>
              </a:ext>
            </a:extLst>
          </p:cNvPr>
          <p:cNvSpPr txBox="1"/>
          <p:nvPr/>
        </p:nvSpPr>
        <p:spPr>
          <a:xfrm>
            <a:off x="765313" y="295225"/>
            <a:ext cx="7225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Amir runs his finger along the edges of his board game.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21281D-06C3-17EE-5196-05014BF74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800" y="5304897"/>
            <a:ext cx="747045" cy="747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144163-4B05-6AAD-3603-6EFFF617CC88}"/>
              </a:ext>
            </a:extLst>
          </p:cNvPr>
          <p:cNvSpPr txBox="1"/>
          <p:nvPr/>
        </p:nvSpPr>
        <p:spPr>
          <a:xfrm>
            <a:off x="5346319" y="544758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E7902-E80A-8F1D-5515-D67900363A46}"/>
              </a:ext>
            </a:extLst>
          </p:cNvPr>
          <p:cNvSpPr txBox="1"/>
          <p:nvPr/>
        </p:nvSpPr>
        <p:spPr>
          <a:xfrm>
            <a:off x="769815" y="3466264"/>
            <a:ext cx="7261030" cy="1452384"/>
          </a:xfrm>
          <a:prstGeom prst="cloudCallout">
            <a:avLst>
              <a:gd name="adj1" fmla="val -43313"/>
              <a:gd name="adj2" fmla="val 51125"/>
            </a:avLst>
          </a:prstGeom>
          <a:noFill/>
          <a:ln w="19050">
            <a:solidFill>
              <a:srgbClr val="64C1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Do you think Amir has counted all the edges?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FF9E05-0E3F-0444-27E3-CBA2A8C3CE01}"/>
              </a:ext>
            </a:extLst>
          </p:cNvPr>
          <p:cNvSpPr/>
          <p:nvPr/>
        </p:nvSpPr>
        <p:spPr>
          <a:xfrm rot="841090">
            <a:off x="4058021" y="923761"/>
            <a:ext cx="2061881" cy="677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7A95040A-7C55-59F4-8C0B-6843758765C0}"/>
              </a:ext>
            </a:extLst>
          </p:cNvPr>
          <p:cNvSpPr/>
          <p:nvPr/>
        </p:nvSpPr>
        <p:spPr>
          <a:xfrm>
            <a:off x="2390775" y="1923560"/>
            <a:ext cx="3702021" cy="1298061"/>
          </a:xfrm>
          <a:prstGeom prst="cube">
            <a:avLst>
              <a:gd name="adj" fmla="val 46114"/>
            </a:avLst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D42EBA-38B2-7B55-2183-2D8CE6699A29}"/>
              </a:ext>
            </a:extLst>
          </p:cNvPr>
          <p:cNvSpPr txBox="1"/>
          <p:nvPr/>
        </p:nvSpPr>
        <p:spPr>
          <a:xfrm>
            <a:off x="2390775" y="2591640"/>
            <a:ext cx="3076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Board Game</a:t>
            </a:r>
            <a:endParaRPr lang="en-GB" sz="3200" i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9BC3D9-3853-A17D-D03B-696FA3CCFD64}"/>
              </a:ext>
            </a:extLst>
          </p:cNvPr>
          <p:cNvSpPr/>
          <p:nvPr/>
        </p:nvSpPr>
        <p:spPr>
          <a:xfrm>
            <a:off x="2390774" y="2493970"/>
            <a:ext cx="3114675" cy="97669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206E35-2806-3231-E635-9CF313CF5225}"/>
              </a:ext>
            </a:extLst>
          </p:cNvPr>
          <p:cNvSpPr/>
          <p:nvPr/>
        </p:nvSpPr>
        <p:spPr>
          <a:xfrm rot="18966308">
            <a:off x="5414133" y="2185734"/>
            <a:ext cx="756310" cy="97669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89A11-3B62-57E9-60B8-140C1BB8B26D}"/>
              </a:ext>
            </a:extLst>
          </p:cNvPr>
          <p:cNvSpPr/>
          <p:nvPr/>
        </p:nvSpPr>
        <p:spPr>
          <a:xfrm rot="16200000">
            <a:off x="5739041" y="2228481"/>
            <a:ext cx="707511" cy="97669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4C2815-1397-3B3B-5960-AA605E8C379B}"/>
              </a:ext>
            </a:extLst>
          </p:cNvPr>
          <p:cNvSpPr/>
          <p:nvPr/>
        </p:nvSpPr>
        <p:spPr>
          <a:xfrm>
            <a:off x="2390776" y="3151983"/>
            <a:ext cx="3114674" cy="97669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CA838361-0A3E-3ECB-284B-9352FA014E86}"/>
              </a:ext>
            </a:extLst>
          </p:cNvPr>
          <p:cNvSpPr/>
          <p:nvPr/>
        </p:nvSpPr>
        <p:spPr>
          <a:xfrm rot="15536432" flipH="1">
            <a:off x="5512290" y="2539269"/>
            <a:ext cx="572846" cy="711262"/>
          </a:xfrm>
          <a:prstGeom prst="parallelogram">
            <a:avLst>
              <a:gd name="adj" fmla="val 84358"/>
            </a:avLst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3D2860-1BB0-5CCC-CB42-EBBD18B66753}"/>
              </a:ext>
            </a:extLst>
          </p:cNvPr>
          <p:cNvSpPr/>
          <p:nvPr/>
        </p:nvSpPr>
        <p:spPr>
          <a:xfrm rot="16200000">
            <a:off x="2031163" y="2830332"/>
            <a:ext cx="707511" cy="97669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E9854BA8-1BD1-4648-B89B-910BEE7EF689}"/>
              </a:ext>
            </a:extLst>
          </p:cNvPr>
          <p:cNvSpPr/>
          <p:nvPr/>
        </p:nvSpPr>
        <p:spPr>
          <a:xfrm rot="18793440" flipH="1">
            <a:off x="2213310" y="2185094"/>
            <a:ext cx="914137" cy="75845"/>
          </a:xfrm>
          <a:prstGeom prst="parallelogram">
            <a:avLst>
              <a:gd name="adj" fmla="val 84358"/>
            </a:avLst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A66B9C06-8126-2B3B-6F4C-6D571E9EAF6B}"/>
              </a:ext>
            </a:extLst>
          </p:cNvPr>
          <p:cNvSpPr/>
          <p:nvPr/>
        </p:nvSpPr>
        <p:spPr>
          <a:xfrm flipH="1">
            <a:off x="2949872" y="1900956"/>
            <a:ext cx="3088233" cy="93566"/>
          </a:xfrm>
          <a:prstGeom prst="parallelogram">
            <a:avLst>
              <a:gd name="adj" fmla="val 38699"/>
            </a:avLst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4D08C-FAE6-B907-9792-9588BEFBE15D}"/>
              </a:ext>
            </a:extLst>
          </p:cNvPr>
          <p:cNvSpPr/>
          <p:nvPr/>
        </p:nvSpPr>
        <p:spPr>
          <a:xfrm rot="16200000">
            <a:off x="5144121" y="2819031"/>
            <a:ext cx="707511" cy="97669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27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8BD17B-1C56-F812-8DB3-B44308DD61D1}"/>
              </a:ext>
            </a:extLst>
          </p:cNvPr>
          <p:cNvSpPr txBox="1"/>
          <p:nvPr/>
        </p:nvSpPr>
        <p:spPr>
          <a:xfrm>
            <a:off x="765313" y="295225"/>
            <a:ext cx="7225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Dora is counting edges on a cuboid.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83EFBA-523D-592C-99A6-6D27D6FEF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165" y="1909793"/>
            <a:ext cx="3830436" cy="306707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092C70-83F8-F2B6-B04F-5048937C517B}"/>
              </a:ext>
            </a:extLst>
          </p:cNvPr>
          <p:cNvCxnSpPr/>
          <p:nvPr/>
        </p:nvCxnSpPr>
        <p:spPr>
          <a:xfrm flipV="1">
            <a:off x="3881012" y="2687782"/>
            <a:ext cx="2030261" cy="1012359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E71DA5-B043-8430-CE96-8AEFB01AFA6C}"/>
              </a:ext>
            </a:extLst>
          </p:cNvPr>
          <p:cNvCxnSpPr/>
          <p:nvPr/>
        </p:nvCxnSpPr>
        <p:spPr>
          <a:xfrm flipV="1">
            <a:off x="2966612" y="2228364"/>
            <a:ext cx="2030261" cy="1012359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45B64A-47F1-6A56-F158-E07ED6C2CA1B}"/>
              </a:ext>
            </a:extLst>
          </p:cNvPr>
          <p:cNvCxnSpPr/>
          <p:nvPr/>
        </p:nvCxnSpPr>
        <p:spPr>
          <a:xfrm>
            <a:off x="2966612" y="3240724"/>
            <a:ext cx="914400" cy="459417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6DF6B8-A8EB-0383-026E-35D216134FF5}"/>
              </a:ext>
            </a:extLst>
          </p:cNvPr>
          <p:cNvCxnSpPr/>
          <p:nvPr/>
        </p:nvCxnSpPr>
        <p:spPr>
          <a:xfrm>
            <a:off x="5006109" y="2209893"/>
            <a:ext cx="914400" cy="459417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CB090E-5372-869B-6C6B-2079D44F4DD3}"/>
              </a:ext>
            </a:extLst>
          </p:cNvPr>
          <p:cNvCxnSpPr/>
          <p:nvPr/>
        </p:nvCxnSpPr>
        <p:spPr>
          <a:xfrm flipV="1">
            <a:off x="3871776" y="3831294"/>
            <a:ext cx="2030261" cy="1012359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4B305D-032C-CC54-288C-618012F9011B}"/>
              </a:ext>
            </a:extLst>
          </p:cNvPr>
          <p:cNvCxnSpPr/>
          <p:nvPr/>
        </p:nvCxnSpPr>
        <p:spPr>
          <a:xfrm flipV="1">
            <a:off x="2957376" y="3371876"/>
            <a:ext cx="2030261" cy="1012359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1B2E7-9594-6A69-7D73-A31D3BE98C0A}"/>
              </a:ext>
            </a:extLst>
          </p:cNvPr>
          <p:cNvCxnSpPr>
            <a:cxnSpLocks/>
          </p:cNvCxnSpPr>
          <p:nvPr/>
        </p:nvCxnSpPr>
        <p:spPr>
          <a:xfrm>
            <a:off x="2957376" y="4384236"/>
            <a:ext cx="914400" cy="459417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FDB6FB-11BA-83F6-D975-2AC1875E1A03}"/>
              </a:ext>
            </a:extLst>
          </p:cNvPr>
          <p:cNvCxnSpPr/>
          <p:nvPr/>
        </p:nvCxnSpPr>
        <p:spPr>
          <a:xfrm>
            <a:off x="4996873" y="3353405"/>
            <a:ext cx="914400" cy="459417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B5E7AA-C86A-4B34-C851-951568C24636}"/>
              </a:ext>
            </a:extLst>
          </p:cNvPr>
          <p:cNvCxnSpPr/>
          <p:nvPr/>
        </p:nvCxnSpPr>
        <p:spPr>
          <a:xfrm>
            <a:off x="5920509" y="2745890"/>
            <a:ext cx="9236" cy="1085404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C52656-8F94-EC12-E19C-6686D6C1F83E}"/>
              </a:ext>
            </a:extLst>
          </p:cNvPr>
          <p:cNvCxnSpPr/>
          <p:nvPr/>
        </p:nvCxnSpPr>
        <p:spPr>
          <a:xfrm>
            <a:off x="3871776" y="3731018"/>
            <a:ext cx="9236" cy="1085404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791FBC-A47F-0203-1528-B21B4574F831}"/>
              </a:ext>
            </a:extLst>
          </p:cNvPr>
          <p:cNvCxnSpPr/>
          <p:nvPr/>
        </p:nvCxnSpPr>
        <p:spPr>
          <a:xfrm>
            <a:off x="2944007" y="3272568"/>
            <a:ext cx="9236" cy="1085404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2A9740-4994-5C25-BBD6-6578A8017B56}"/>
              </a:ext>
            </a:extLst>
          </p:cNvPr>
          <p:cNvCxnSpPr/>
          <p:nvPr/>
        </p:nvCxnSpPr>
        <p:spPr>
          <a:xfrm>
            <a:off x="4996873" y="2258765"/>
            <a:ext cx="0" cy="1085404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2204D99-7BD8-E113-0C71-9BE6F8268E3F}"/>
              </a:ext>
            </a:extLst>
          </p:cNvPr>
          <p:cNvSpPr txBox="1"/>
          <p:nvPr/>
        </p:nvSpPr>
        <p:spPr>
          <a:xfrm>
            <a:off x="984781" y="5018081"/>
            <a:ext cx="2460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Faces</a:t>
            </a:r>
            <a:endParaRPr lang="en-GB" sz="4000" i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4CA2E5-E1A1-05ED-0ACA-A7B16A9DA01F}"/>
              </a:ext>
            </a:extLst>
          </p:cNvPr>
          <p:cNvSpPr/>
          <p:nvPr/>
        </p:nvSpPr>
        <p:spPr>
          <a:xfrm>
            <a:off x="2231657" y="5018081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AE751B-3F66-6870-3B8E-E55743474F6F}"/>
              </a:ext>
            </a:extLst>
          </p:cNvPr>
          <p:cNvSpPr txBox="1"/>
          <p:nvPr/>
        </p:nvSpPr>
        <p:spPr>
          <a:xfrm>
            <a:off x="3981742" y="5018081"/>
            <a:ext cx="2460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Edges</a:t>
            </a:r>
            <a:endParaRPr lang="en-GB" sz="4000" i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2CEE45-6435-0360-E1D9-1C65FC5B45EE}"/>
              </a:ext>
            </a:extLst>
          </p:cNvPr>
          <p:cNvSpPr/>
          <p:nvPr/>
        </p:nvSpPr>
        <p:spPr>
          <a:xfrm>
            <a:off x="5212665" y="5018081"/>
            <a:ext cx="372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?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85B366-0590-8C34-C803-FA70D193B9C3}"/>
              </a:ext>
            </a:extLst>
          </p:cNvPr>
          <p:cNvSpPr/>
          <p:nvPr/>
        </p:nvSpPr>
        <p:spPr>
          <a:xfrm>
            <a:off x="5102859" y="5018081"/>
            <a:ext cx="566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12</a:t>
            </a:r>
            <a:endParaRPr lang="en-GB" sz="2800" dirty="0">
              <a:solidFill>
                <a:schemeClr val="accent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719D718-0416-45EF-A453-B273EA46D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476" y="783893"/>
            <a:ext cx="1225268" cy="10799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59DCFC9-1E3C-23A1-CED9-57C33F92682A}"/>
              </a:ext>
            </a:extLst>
          </p:cNvPr>
          <p:cNvSpPr txBox="1"/>
          <p:nvPr/>
        </p:nvSpPr>
        <p:spPr>
          <a:xfrm>
            <a:off x="6918174" y="1791716"/>
            <a:ext cx="117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ea typeface="White_Rose_Noto " panose="020B0502040504020204" pitchFamily="34" charset="0"/>
                <a:cs typeface="White_Rose_Noto " panose="020B0502040504020204" pitchFamily="34" charset="0"/>
              </a:rPr>
              <a:t>Dora</a:t>
            </a:r>
          </a:p>
        </p:txBody>
      </p:sp>
      <p:sp>
        <p:nvSpPr>
          <p:cNvPr id="23" name="Rounded Rectangular Callout 9">
            <a:extLst>
              <a:ext uri="{FF2B5EF4-FFF2-40B4-BE49-F238E27FC236}">
                <a16:creationId xmlns:a16="http://schemas.microsoft.com/office/drawing/2014/main" id="{6A3A9CA0-3394-88AA-56CD-D9F65E32D5E8}"/>
              </a:ext>
            </a:extLst>
          </p:cNvPr>
          <p:cNvSpPr/>
          <p:nvPr/>
        </p:nvSpPr>
        <p:spPr>
          <a:xfrm>
            <a:off x="1311159" y="970524"/>
            <a:ext cx="5209310" cy="1079926"/>
          </a:xfrm>
          <a:prstGeom prst="wedgeRoundRectCallout">
            <a:avLst>
              <a:gd name="adj1" fmla="val 57803"/>
              <a:gd name="adj2" fmla="val 12809"/>
              <a:gd name="adj3" fmla="val 16667"/>
            </a:avLst>
          </a:prstGeom>
          <a:ln w="38100">
            <a:solidFill>
              <a:srgbClr val="64C1B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think a good idea would be to work from the top down</a:t>
            </a:r>
          </a:p>
        </p:txBody>
      </p:sp>
    </p:spTree>
    <p:extLst>
      <p:ext uri="{BB962C8B-B14F-4D97-AF65-F5344CB8AC3E}">
        <p14:creationId xmlns:p14="http://schemas.microsoft.com/office/powerpoint/2010/main" val="262925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26961E-ED1E-CB73-943E-670C78B9368F}"/>
              </a:ext>
            </a:extLst>
          </p:cNvPr>
          <p:cNvSpPr txBox="1"/>
          <p:nvPr/>
        </p:nvSpPr>
        <p:spPr>
          <a:xfrm>
            <a:off x="765313" y="295225"/>
            <a:ext cx="7225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Mo is counting the edges of this shape.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1000B-86D7-DD9A-4839-93DF3B3D0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802" y="2170763"/>
            <a:ext cx="3371850" cy="40767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C346160-B5B1-F598-40AC-251E0E802FDA}"/>
              </a:ext>
            </a:extLst>
          </p:cNvPr>
          <p:cNvSpPr/>
          <p:nvPr/>
        </p:nvSpPr>
        <p:spPr>
          <a:xfrm>
            <a:off x="6668301" y="2376135"/>
            <a:ext cx="340963" cy="356461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3E193F-6E36-D244-DAAF-70A2BEA4936B}"/>
              </a:ext>
            </a:extLst>
          </p:cNvPr>
          <p:cNvSpPr/>
          <p:nvPr/>
        </p:nvSpPr>
        <p:spPr>
          <a:xfrm>
            <a:off x="6319450" y="2944261"/>
            <a:ext cx="340963" cy="356461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EE8D50F-3617-C7A5-36D3-717CFB974F88}"/>
              </a:ext>
            </a:extLst>
          </p:cNvPr>
          <p:cNvSpPr/>
          <p:nvPr/>
        </p:nvSpPr>
        <p:spPr>
          <a:xfrm>
            <a:off x="7240188" y="2844953"/>
            <a:ext cx="340963" cy="356461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AFEE-4AB4-3C30-A959-E334A50DDCE7}"/>
              </a:ext>
            </a:extLst>
          </p:cNvPr>
          <p:cNvSpPr/>
          <p:nvPr/>
        </p:nvSpPr>
        <p:spPr>
          <a:xfrm>
            <a:off x="5664585" y="3496191"/>
            <a:ext cx="340963" cy="356461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7964BD-9946-905B-260E-55670E8B5D01}"/>
              </a:ext>
            </a:extLst>
          </p:cNvPr>
          <p:cNvSpPr/>
          <p:nvPr/>
        </p:nvSpPr>
        <p:spPr>
          <a:xfrm>
            <a:off x="6967827" y="4232065"/>
            <a:ext cx="340963" cy="356461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0FE319-E668-BE22-B99C-5824A47F391F}"/>
              </a:ext>
            </a:extLst>
          </p:cNvPr>
          <p:cNvSpPr/>
          <p:nvPr/>
        </p:nvSpPr>
        <p:spPr>
          <a:xfrm>
            <a:off x="6327338" y="4981082"/>
            <a:ext cx="340963" cy="35646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7903AD-F699-F584-904B-29981EFA22E8}"/>
              </a:ext>
            </a:extLst>
          </p:cNvPr>
          <p:cNvSpPr/>
          <p:nvPr/>
        </p:nvSpPr>
        <p:spPr>
          <a:xfrm>
            <a:off x="6319451" y="5468477"/>
            <a:ext cx="340963" cy="356461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D7452D-1DA2-592A-6C8B-170621ADE527}"/>
              </a:ext>
            </a:extLst>
          </p:cNvPr>
          <p:cNvSpPr/>
          <p:nvPr/>
        </p:nvSpPr>
        <p:spPr>
          <a:xfrm>
            <a:off x="7585645" y="3527621"/>
            <a:ext cx="340963" cy="356461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17A35E1-D172-39EB-16CB-26638BA6F0DC}"/>
              </a:ext>
            </a:extLst>
          </p:cNvPr>
          <p:cNvSpPr/>
          <p:nvPr/>
        </p:nvSpPr>
        <p:spPr>
          <a:xfrm>
            <a:off x="7309655" y="5239764"/>
            <a:ext cx="340963" cy="356461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AEFAD7-43E6-DFD9-6FF5-12423370F589}"/>
              </a:ext>
            </a:extLst>
          </p:cNvPr>
          <p:cNvCxnSpPr/>
          <p:nvPr/>
        </p:nvCxnSpPr>
        <p:spPr>
          <a:xfrm flipH="1">
            <a:off x="6489932" y="5140546"/>
            <a:ext cx="143555" cy="3753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657054D-EE04-088C-EF06-CBD77DA65FDD}"/>
              </a:ext>
            </a:extLst>
          </p:cNvPr>
          <p:cNvSpPr txBox="1"/>
          <p:nvPr/>
        </p:nvSpPr>
        <p:spPr>
          <a:xfrm>
            <a:off x="933124" y="1987261"/>
            <a:ext cx="117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  <a:ea typeface="White_Rose_Noto " panose="020B0502040504020204" pitchFamily="34" charset="0"/>
                <a:cs typeface="White_Rose_Noto " panose="020B0502040504020204" pitchFamily="34" charset="0"/>
              </a:rPr>
              <a:t>Mo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97B357-5E8A-C6BE-C7C6-BDFF5757D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1385" y="1055065"/>
            <a:ext cx="1223351" cy="930567"/>
          </a:xfrm>
          <a:prstGeom prst="rect">
            <a:avLst/>
          </a:prstGeom>
        </p:spPr>
      </p:pic>
      <p:sp>
        <p:nvSpPr>
          <p:cNvPr id="16" name="Rounded Rectangular Callout 9">
            <a:extLst>
              <a:ext uri="{FF2B5EF4-FFF2-40B4-BE49-F238E27FC236}">
                <a16:creationId xmlns:a16="http://schemas.microsoft.com/office/drawing/2014/main" id="{234372EC-D074-3E64-1FE0-6EF476775989}"/>
              </a:ext>
            </a:extLst>
          </p:cNvPr>
          <p:cNvSpPr/>
          <p:nvPr/>
        </p:nvSpPr>
        <p:spPr>
          <a:xfrm>
            <a:off x="2543678" y="983970"/>
            <a:ext cx="5209310" cy="1079926"/>
          </a:xfrm>
          <a:prstGeom prst="wedgeRoundRectCallout">
            <a:avLst>
              <a:gd name="adj1" fmla="val -57071"/>
              <a:gd name="adj2" fmla="val 27814"/>
              <a:gd name="adj3" fmla="val 16667"/>
            </a:avLst>
          </a:prstGeom>
          <a:ln w="38100">
            <a:solidFill>
              <a:srgbClr val="64C1B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will use stickers so I do not miss any edges.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00186D-2414-4726-4722-09C99A04B83F}"/>
              </a:ext>
            </a:extLst>
          </p:cNvPr>
          <p:cNvSpPr txBox="1"/>
          <p:nvPr/>
        </p:nvSpPr>
        <p:spPr>
          <a:xfrm>
            <a:off x="596373" y="4065306"/>
            <a:ext cx="7225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 ____________ has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__ edges.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E11CFF6-17C8-B4BC-05E6-905098AB6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086" y="5210421"/>
            <a:ext cx="747045" cy="7470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E40DE7B-71C8-3D6D-02F3-26923694B4B4}"/>
              </a:ext>
            </a:extLst>
          </p:cNvPr>
          <p:cNvSpPr txBox="1"/>
          <p:nvPr/>
        </p:nvSpPr>
        <p:spPr>
          <a:xfrm>
            <a:off x="1408605" y="5353110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1942CA-45C0-89FB-7FDE-A080C7FEBFB7}"/>
              </a:ext>
            </a:extLst>
          </p:cNvPr>
          <p:cNvSpPr txBox="1"/>
          <p:nvPr/>
        </p:nvSpPr>
        <p:spPr>
          <a:xfrm>
            <a:off x="933124" y="4066878"/>
            <a:ext cx="289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triangular prism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E31670-EE28-B39E-95FC-F37D61118810}"/>
              </a:ext>
            </a:extLst>
          </p:cNvPr>
          <p:cNvSpPr txBox="1"/>
          <p:nvPr/>
        </p:nvSpPr>
        <p:spPr>
          <a:xfrm>
            <a:off x="734507" y="4497286"/>
            <a:ext cx="289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8219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/>
      <p:bldP spid="19" grpId="0"/>
      <p:bldP spid="19" grpId="1"/>
      <p:bldP spid="20" grpId="0"/>
      <p:bldP spid="21" grpId="0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da6996-7c60-4560-a249-3ce2994f950a">
      <Terms xmlns="http://schemas.microsoft.com/office/infopath/2007/PartnerControls"/>
    </lcf76f155ced4ddcb4097134ff3c332f>
    <TaxCatchAll xmlns="7319f17e-a99e-4a2f-8dfd-5323c3c763d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97E72B7E7CC4B86AEECF19757BBCA" ma:contentTypeVersion="16" ma:contentTypeDescription="Create a new document." ma:contentTypeScope="" ma:versionID="46456eda6480bd92c17afa68caad3eb1">
  <xsd:schema xmlns:xsd="http://www.w3.org/2001/XMLSchema" xmlns:xs="http://www.w3.org/2001/XMLSchema" xmlns:p="http://schemas.microsoft.com/office/2006/metadata/properties" xmlns:ns2="97da6996-7c60-4560-a249-3ce2994f950a" xmlns:ns3="7319f17e-a99e-4a2f-8dfd-5323c3c763d6" targetNamespace="http://schemas.microsoft.com/office/2006/metadata/properties" ma:root="true" ma:fieldsID="dbd85f11e3b61211d34febec675416ab" ns2:_="" ns3:_="">
    <xsd:import namespace="97da6996-7c60-4560-a249-3ce2994f950a"/>
    <xsd:import namespace="7319f17e-a99e-4a2f-8dfd-5323c3c763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a6996-7c60-4560-a249-3ce2994f95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58fbbca-8f92-47d4-9abb-c7eedca3b2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9f17e-a99e-4a2f-8dfd-5323c3c763d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279762d-c087-4b12-9ea7-587333d2b1d4}" ma:internalName="TaxCatchAll" ma:showField="CatchAllData" ma:web="7319f17e-a99e-4a2f-8dfd-5323c3c763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ABCEFF-6EA7-46A2-9261-65718C2961EA}">
  <ds:schemaRefs>
    <ds:schemaRef ds:uri="http://purl.org/dc/elements/1.1/"/>
    <ds:schemaRef ds:uri="1773a752-338d-48d4-aab1-fb5d939e1fab"/>
    <ds:schemaRef ds:uri="http://www.w3.org/XML/1998/namespace"/>
    <ds:schemaRef ds:uri="http://schemas.microsoft.com/office/2006/documentManagement/types"/>
    <ds:schemaRef ds:uri="http://purl.org/dc/terms/"/>
    <ds:schemaRef ds:uri="e9e213f7-a068-4185-ae5b-85aa76b56dbd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FDC0724-39FA-40B5-A6C9-7BD4B4AF52BF}"/>
</file>

<file path=customXml/itemProps3.xml><?xml version="1.0" encoding="utf-8"?>
<ds:datastoreItem xmlns:ds="http://schemas.openxmlformats.org/officeDocument/2006/customXml" ds:itemID="{273DB16B-E5CF-4700-AD18-19CAD5F749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707</TotalTime>
  <Words>297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Comic Sans MS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Amy Cape</cp:lastModifiedBy>
  <cp:revision>11</cp:revision>
  <dcterms:created xsi:type="dcterms:W3CDTF">2023-08-02T14:09:38Z</dcterms:created>
  <dcterms:modified xsi:type="dcterms:W3CDTF">2024-12-06T13:07:41Z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0x010100DA697E72B7E7CC4B86AEECF19757BBCA</vt:lpwstr>
  </property>
  <property fmtid="{D5CDD505-2E9C-101B-9397-08002B2CF9AE}" pid="3" name="MediaServiceImageTags">
    <vt:lpwstr/>
  </property>
</Properties>
</file>