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58" r:id="rId2"/>
    <p:sldId id="264" r:id="rId3"/>
    <p:sldId id="273" r:id="rId4"/>
    <p:sldId id="274" r:id="rId5"/>
    <p:sldId id="275" r:id="rId6"/>
    <p:sldId id="276" r:id="rId7"/>
    <p:sldId id="277" r:id="rId8"/>
    <p:sldId id="278" r:id="rId9"/>
    <p:sldId id="267" r:id="rId10"/>
  </p:sldIdLst>
  <p:sldSz cx="9144000" cy="6858000" type="screen4x3"/>
  <p:notesSz cx="6858000" cy="9144000"/>
  <p:embeddedFontLst>
    <p:embeddedFont>
      <p:font typeface="Twinkl" pitchFamily="2" charset="0"/>
      <p:regular r:id="rId13"/>
      <p:bold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9CA2"/>
    <a:srgbClr val="F59D94"/>
    <a:srgbClr val="EA516C"/>
    <a:srgbClr val="D81C33"/>
    <a:srgbClr val="ED6C76"/>
    <a:srgbClr val="6FBD84"/>
    <a:srgbClr val="F9CBCB"/>
    <a:srgbClr val="F39C93"/>
    <a:srgbClr val="BAD46E"/>
    <a:srgbClr val="E51E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114" d="100"/>
          <a:sy n="114" d="100"/>
        </p:scale>
        <p:origin x="1272"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05/12/2019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05/12/2019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twinkl.co.uk/resource/lks2-the-history-of-santa-claus-differentiated-reading-comprehension-activity-t-e-2549034"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twinkl.co.uk/resource/lks2-the-history-of-santa-claus-differentiated-reading-comprehension-activity-t-e-2549034"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9835"/>
          <a:stretch/>
        </p:blipFill>
        <p:spPr>
          <a:xfrm>
            <a:off x="0" y="0"/>
            <a:ext cx="9144000" cy="6183517"/>
          </a:xfrm>
          <a:prstGeom prst="rect">
            <a:avLst/>
          </a:prstGeom>
        </p:spPr>
      </p:pic>
      <p:sp>
        <p:nvSpPr>
          <p:cNvPr id="2" name="Rectangle 1">
            <a:hlinkClick r:id="rId3"/>
          </p:cNvPr>
          <p:cNvSpPr/>
          <p:nvPr/>
        </p:nvSpPr>
        <p:spPr>
          <a:xfrm>
            <a:off x="4022521" y="5545123"/>
            <a:ext cx="1098957" cy="613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Writing a Great Story</a:t>
            </a:r>
          </a:p>
        </p:txBody>
      </p:sp>
      <p:sp>
        <p:nvSpPr>
          <p:cNvPr id="6" name="Rectangle 5"/>
          <p:cNvSpPr/>
          <p:nvPr/>
        </p:nvSpPr>
        <p:spPr>
          <a:xfrm>
            <a:off x="755650" y="1513946"/>
            <a:ext cx="7632700" cy="2492990"/>
          </a:xfrm>
          <a:prstGeom prst="rect">
            <a:avLst/>
          </a:prstGeom>
        </p:spPr>
        <p:txBody>
          <a:bodyPr wrap="square" lIns="0" tIns="0" rIns="0" bIns="0">
            <a:spAutoFit/>
          </a:bodyPr>
          <a:lstStyle/>
          <a:p>
            <a:pPr algn="ctr"/>
            <a:r>
              <a:rPr lang="en-GB" dirty="0">
                <a:latin typeface="Twinkl" pitchFamily="2" charset="0"/>
              </a:rPr>
              <a:t>Great stories are exciting and make your audience want to carry on reading. They might do this by including lots of amazing descriptions and vocabulary, creating tension or by adding in some unmissable action that makes it impossible to stop reading.</a:t>
            </a:r>
          </a:p>
          <a:p>
            <a:pPr algn="ctr"/>
            <a:r>
              <a:rPr lang="en-GB" dirty="0">
                <a:latin typeface="Twinkl" pitchFamily="2" charset="0"/>
              </a:rPr>
              <a:t>Today, you’re going to be finishing a story all about a mischievous Christmas elf named Socks.</a:t>
            </a:r>
          </a:p>
          <a:p>
            <a:pPr algn="ctr"/>
            <a:endParaRPr lang="en-GB" dirty="0">
              <a:latin typeface="Twinkl" pitchFamily="2" charset="0"/>
            </a:endParaRPr>
          </a:p>
          <a:p>
            <a:pPr algn="ctr"/>
            <a:r>
              <a:rPr lang="en-GB" dirty="0">
                <a:latin typeface="Twinkl" pitchFamily="2" charset="0"/>
              </a:rPr>
              <a:t>While you’re writing, think carefully about your reader. How are you going to keep them hooked?</a:t>
            </a:r>
          </a:p>
        </p:txBody>
      </p:sp>
      <p:grpSp>
        <p:nvGrpSpPr>
          <p:cNvPr id="11" name="Group 10"/>
          <p:cNvGrpSpPr/>
          <p:nvPr/>
        </p:nvGrpSpPr>
        <p:grpSpPr>
          <a:xfrm>
            <a:off x="2431229" y="4261310"/>
            <a:ext cx="4281543" cy="2574656"/>
            <a:chOff x="2431229" y="4261310"/>
            <a:chExt cx="4281543" cy="2574656"/>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1229" y="4261310"/>
              <a:ext cx="4281543" cy="215966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4737" y="4934300"/>
              <a:ext cx="740467" cy="1901666"/>
            </a:xfrm>
            <a:prstGeom prst="rect">
              <a:avLst/>
            </a:prstGeom>
          </p:spPr>
        </p:pic>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Describing Characters</a:t>
            </a:r>
          </a:p>
        </p:txBody>
      </p:sp>
      <p:sp>
        <p:nvSpPr>
          <p:cNvPr id="6" name="Rectangle 5"/>
          <p:cNvSpPr/>
          <p:nvPr/>
        </p:nvSpPr>
        <p:spPr>
          <a:xfrm>
            <a:off x="750885" y="1256577"/>
            <a:ext cx="7632700" cy="830997"/>
          </a:xfrm>
          <a:prstGeom prst="rect">
            <a:avLst/>
          </a:prstGeom>
        </p:spPr>
        <p:txBody>
          <a:bodyPr wrap="square" lIns="0" tIns="0" rIns="0" bIns="0">
            <a:spAutoFit/>
          </a:bodyPr>
          <a:lstStyle/>
          <a:p>
            <a:pPr algn="ctr"/>
            <a:r>
              <a:rPr lang="en-GB" dirty="0">
                <a:latin typeface="Twinkl" pitchFamily="2" charset="0"/>
              </a:rPr>
              <a:t>When you’re writing a story, you’ll need to describe your characters to your reader. You might do this by using some exciting adjectives or by showing their personality through the way they move or act.</a:t>
            </a:r>
          </a:p>
        </p:txBody>
      </p:sp>
      <p:grpSp>
        <p:nvGrpSpPr>
          <p:cNvPr id="28" name="Group 27"/>
          <p:cNvGrpSpPr/>
          <p:nvPr/>
        </p:nvGrpSpPr>
        <p:grpSpPr>
          <a:xfrm>
            <a:off x="4244829" y="3742792"/>
            <a:ext cx="4193856" cy="1348122"/>
            <a:chOff x="4194494" y="3738547"/>
            <a:chExt cx="4193856" cy="1348122"/>
          </a:xfrm>
          <a:solidFill>
            <a:srgbClr val="F39CA2"/>
          </a:solidFill>
        </p:grpSpPr>
        <p:sp>
          <p:nvSpPr>
            <p:cNvPr id="27" name="Rectangle 26"/>
            <p:cNvSpPr/>
            <p:nvPr/>
          </p:nvSpPr>
          <p:spPr>
            <a:xfrm>
              <a:off x="4194494" y="3738547"/>
              <a:ext cx="763398" cy="1348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4681056" y="3738549"/>
              <a:ext cx="3707294" cy="1348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ysClr val="windowText" lastClr="000000"/>
                  </a:solidFill>
                  <a:latin typeface="Twinkl" pitchFamily="2" charset="0"/>
                </a:rPr>
                <a:t>remorseful</a:t>
              </a:r>
            </a:p>
            <a:p>
              <a:pPr algn="ctr"/>
              <a:r>
                <a:rPr lang="en-GB" sz="1600" dirty="0">
                  <a:solidFill>
                    <a:sysClr val="windowText" lastClr="000000"/>
                  </a:solidFill>
                  <a:latin typeface="Twinkl" pitchFamily="2" charset="0"/>
                </a:rPr>
                <a:t>Although often messy, Socks does try to put things right. However, this can sometimes lead to the situation becoming a lot worse.</a:t>
              </a:r>
            </a:p>
          </p:txBody>
        </p:sp>
      </p:grpSp>
      <p:grpSp>
        <p:nvGrpSpPr>
          <p:cNvPr id="26" name="Group 25"/>
          <p:cNvGrpSpPr/>
          <p:nvPr/>
        </p:nvGrpSpPr>
        <p:grpSpPr>
          <a:xfrm>
            <a:off x="4324310" y="2549595"/>
            <a:ext cx="4114375" cy="1095472"/>
            <a:chOff x="4273975" y="2545350"/>
            <a:chExt cx="4114375" cy="1095472"/>
          </a:xfrm>
          <a:solidFill>
            <a:srgbClr val="F39CA2"/>
          </a:solidFill>
        </p:grpSpPr>
        <p:sp>
          <p:nvSpPr>
            <p:cNvPr id="25" name="Rectangle 24"/>
            <p:cNvSpPr/>
            <p:nvPr/>
          </p:nvSpPr>
          <p:spPr>
            <a:xfrm>
              <a:off x="4273975" y="2545350"/>
              <a:ext cx="763398" cy="10954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681056" y="2545351"/>
              <a:ext cx="3707294" cy="10954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ysClr val="windowText" lastClr="000000"/>
                  </a:solidFill>
                  <a:latin typeface="Twinkl" pitchFamily="2" charset="0"/>
                </a:rPr>
                <a:t>fearless</a:t>
              </a:r>
              <a:endParaRPr lang="en-GB" sz="1600" dirty="0">
                <a:solidFill>
                  <a:sysClr val="windowText" lastClr="000000"/>
                </a:solidFill>
                <a:latin typeface="Twinkl" pitchFamily="2" charset="0"/>
              </a:endParaRPr>
            </a:p>
            <a:p>
              <a:pPr algn="ctr"/>
              <a:r>
                <a:rPr lang="en-GB" sz="1600" dirty="0">
                  <a:solidFill>
                    <a:sysClr val="windowText" lastClr="000000"/>
                  </a:solidFill>
                  <a:latin typeface="Twinkl" pitchFamily="2" charset="0"/>
                </a:rPr>
                <a:t>Socks has no problem with heights, pets or dangerous appliances and will happily climb in or on to any of them.</a:t>
              </a:r>
            </a:p>
          </p:txBody>
        </p:sp>
      </p:grpSp>
      <p:grpSp>
        <p:nvGrpSpPr>
          <p:cNvPr id="22" name="Group 21"/>
          <p:cNvGrpSpPr/>
          <p:nvPr/>
        </p:nvGrpSpPr>
        <p:grpSpPr>
          <a:xfrm>
            <a:off x="705316" y="3641233"/>
            <a:ext cx="3447235" cy="1052110"/>
            <a:chOff x="654981" y="3636988"/>
            <a:chExt cx="3447235" cy="1052110"/>
          </a:xfrm>
          <a:solidFill>
            <a:srgbClr val="F39CA2"/>
          </a:solidFill>
        </p:grpSpPr>
        <p:sp>
          <p:nvSpPr>
            <p:cNvPr id="20" name="Rectangle 19"/>
            <p:cNvSpPr/>
            <p:nvPr/>
          </p:nvSpPr>
          <p:spPr>
            <a:xfrm>
              <a:off x="3338818" y="3640822"/>
              <a:ext cx="763398" cy="10482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54981" y="3636988"/>
              <a:ext cx="3245899" cy="1052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ysClr val="windowText" lastClr="000000"/>
                  </a:solidFill>
                  <a:latin typeface="Twinkl" pitchFamily="2" charset="0"/>
                </a:rPr>
                <a:t>messy</a:t>
              </a:r>
            </a:p>
            <a:p>
              <a:pPr algn="ctr"/>
              <a:r>
                <a:rPr lang="en-GB" sz="1600" dirty="0">
                  <a:solidFill>
                    <a:sysClr val="windowText" lastClr="000000"/>
                  </a:solidFill>
                  <a:latin typeface="Twinkl" pitchFamily="2" charset="0"/>
                </a:rPr>
                <a:t>Last night, Socks covered the kitchen counter in flour and made ‘snow’ angels.</a:t>
              </a:r>
            </a:p>
          </p:txBody>
        </p:sp>
      </p:grpSp>
      <p:grpSp>
        <p:nvGrpSpPr>
          <p:cNvPr id="24" name="Group 23"/>
          <p:cNvGrpSpPr/>
          <p:nvPr/>
        </p:nvGrpSpPr>
        <p:grpSpPr>
          <a:xfrm>
            <a:off x="705316" y="4963656"/>
            <a:ext cx="3324092" cy="1281998"/>
            <a:chOff x="654981" y="4959411"/>
            <a:chExt cx="3324092" cy="1281998"/>
          </a:xfrm>
          <a:solidFill>
            <a:srgbClr val="F39CA2"/>
          </a:solidFill>
        </p:grpSpPr>
        <p:sp>
          <p:nvSpPr>
            <p:cNvPr id="23" name="Rectangle 22"/>
            <p:cNvSpPr/>
            <p:nvPr/>
          </p:nvSpPr>
          <p:spPr>
            <a:xfrm>
              <a:off x="3215675" y="4963245"/>
              <a:ext cx="763398" cy="1278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54981" y="4959411"/>
              <a:ext cx="2969063" cy="1281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ysClr val="windowText" lastClr="000000"/>
                  </a:solidFill>
                  <a:latin typeface="Twinkl" pitchFamily="2" charset="0"/>
                </a:rPr>
                <a:t>mischievous</a:t>
              </a:r>
            </a:p>
            <a:p>
              <a:pPr algn="ctr"/>
              <a:r>
                <a:rPr lang="en-GB" sz="1600" dirty="0">
                  <a:solidFill>
                    <a:sysClr val="windowText" lastClr="000000"/>
                  </a:solidFill>
                  <a:latin typeface="Twinkl" pitchFamily="2" charset="0"/>
                </a:rPr>
                <a:t>Despite being warned by the family, Socks still finds a way to climb down from the shelf each night.</a:t>
              </a:r>
            </a:p>
          </p:txBody>
        </p:sp>
      </p:grpSp>
      <p:grpSp>
        <p:nvGrpSpPr>
          <p:cNvPr id="18" name="Group 17"/>
          <p:cNvGrpSpPr/>
          <p:nvPr/>
        </p:nvGrpSpPr>
        <p:grpSpPr>
          <a:xfrm>
            <a:off x="705316" y="2549596"/>
            <a:ext cx="3631793" cy="821324"/>
            <a:chOff x="654981" y="2545351"/>
            <a:chExt cx="3631793" cy="821324"/>
          </a:xfrm>
          <a:solidFill>
            <a:srgbClr val="F39CA2"/>
          </a:solidFill>
        </p:grpSpPr>
        <p:sp>
          <p:nvSpPr>
            <p:cNvPr id="13" name="Rectangle 12"/>
            <p:cNvSpPr/>
            <p:nvPr/>
          </p:nvSpPr>
          <p:spPr>
            <a:xfrm>
              <a:off x="3523376" y="2545351"/>
              <a:ext cx="763398" cy="8213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54981" y="2545351"/>
              <a:ext cx="3245899" cy="8213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ysClr val="windowText" lastClr="000000"/>
                  </a:solidFill>
                  <a:latin typeface="Twinkl" pitchFamily="2" charset="0"/>
                </a:rPr>
                <a:t>creative</a:t>
              </a:r>
            </a:p>
            <a:p>
              <a:pPr algn="ctr"/>
              <a:r>
                <a:rPr lang="en-GB" sz="1600" dirty="0">
                  <a:solidFill>
                    <a:sysClr val="windowText" lastClr="000000"/>
                  </a:solidFill>
                  <a:latin typeface="Twinkl" pitchFamily="2" charset="0"/>
                </a:rPr>
                <a:t>A week ago, Socks made an entire igloo out of only marshmallows.</a:t>
              </a:r>
            </a:p>
          </p:txBody>
        </p:sp>
      </p:gr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6397"/>
          <a:stretch/>
        </p:blipFill>
        <p:spPr>
          <a:xfrm>
            <a:off x="3514988" y="2224648"/>
            <a:ext cx="2214694" cy="4186426"/>
          </a:xfrm>
          <a:prstGeom prst="rect">
            <a:avLst/>
          </a:prstGeom>
        </p:spPr>
      </p:pic>
      <p:sp>
        <p:nvSpPr>
          <p:cNvPr id="4" name="Rectangle 3"/>
          <p:cNvSpPr/>
          <p:nvPr/>
        </p:nvSpPr>
        <p:spPr>
          <a:xfrm>
            <a:off x="5729682" y="5188641"/>
            <a:ext cx="2964369" cy="973123"/>
          </a:xfrm>
          <a:prstGeom prst="rect">
            <a:avLst/>
          </a:prstGeom>
          <a:solidFill>
            <a:srgbClr val="6FB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How will you show your reader Socks’s personality </a:t>
            </a:r>
            <a:br>
              <a:rPr lang="en-GB" b="1" dirty="0">
                <a:solidFill>
                  <a:sysClr val="windowText" lastClr="000000"/>
                </a:solidFill>
              </a:rPr>
            </a:br>
            <a:r>
              <a:rPr lang="en-GB" b="1" dirty="0">
                <a:solidFill>
                  <a:sysClr val="windowText" lastClr="000000"/>
                </a:solidFill>
              </a:rPr>
              <a:t>in your writing?</a:t>
            </a:r>
          </a:p>
        </p:txBody>
      </p:sp>
      <p:sp>
        <p:nvSpPr>
          <p:cNvPr id="3" name="TextBox 2"/>
          <p:cNvSpPr txBox="1"/>
          <p:nvPr/>
        </p:nvSpPr>
        <p:spPr>
          <a:xfrm>
            <a:off x="705316" y="2181262"/>
            <a:ext cx="2356666" cy="369332"/>
          </a:xfrm>
          <a:prstGeom prst="rect">
            <a:avLst/>
          </a:prstGeom>
          <a:noFill/>
        </p:spPr>
        <p:txBody>
          <a:bodyPr wrap="square" rtlCol="0">
            <a:spAutoFit/>
          </a:bodyPr>
          <a:lstStyle/>
          <a:p>
            <a:r>
              <a:rPr lang="en-GB" b="1" dirty="0"/>
              <a:t>Socks the elf is…</a:t>
            </a:r>
          </a:p>
        </p:txBody>
      </p:sp>
    </p:spTree>
    <p:extLst>
      <p:ext uri="{BB962C8B-B14F-4D97-AF65-F5344CB8AC3E}">
        <p14:creationId xmlns:p14="http://schemas.microsoft.com/office/powerpoint/2010/main" val="120836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1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10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right)">
                                      <p:cBhvr>
                                        <p:cTn id="37" dur="1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right)">
                                      <p:cBhvr>
                                        <p:cTn id="4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The Beginning of the Story</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57085"/>
          <a:stretch/>
        </p:blipFill>
        <p:spPr>
          <a:xfrm>
            <a:off x="1716859" y="1418696"/>
            <a:ext cx="5700751" cy="3460601"/>
          </a:xfrm>
          <a:prstGeom prst="rect">
            <a:avLst/>
          </a:prstGeom>
          <a:ln w="28575">
            <a:solidFill>
              <a:schemeClr val="tx1"/>
            </a:solidFill>
          </a:ln>
        </p:spPr>
      </p:pic>
      <p:sp>
        <p:nvSpPr>
          <p:cNvPr id="7" name="Rectangle 6"/>
          <p:cNvSpPr/>
          <p:nvPr/>
        </p:nvSpPr>
        <p:spPr>
          <a:xfrm>
            <a:off x="1716859" y="5317097"/>
            <a:ext cx="5571558" cy="551551"/>
          </a:xfrm>
          <a:prstGeom prst="rect">
            <a:avLst/>
          </a:prstGeom>
          <a:solidFill>
            <a:srgbClr val="6FB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ysClr val="windowText" lastClr="000000"/>
                </a:solidFill>
                <a:latin typeface="Twinkl" pitchFamily="2" charset="0"/>
              </a:rPr>
              <a:t>What do you think Socks the elf will do next?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2470" y="3437263"/>
            <a:ext cx="1728513" cy="342073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22901">
            <a:off x="8014070" y="3892301"/>
            <a:ext cx="529999" cy="1361140"/>
          </a:xfrm>
          <a:prstGeom prst="rect">
            <a:avLst/>
          </a:prstGeom>
        </p:spPr>
      </p:pic>
    </p:spTree>
    <p:extLst>
      <p:ext uri="{BB962C8B-B14F-4D97-AF65-F5344CB8AC3E}">
        <p14:creationId xmlns:p14="http://schemas.microsoft.com/office/powerpoint/2010/main" val="172156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Deciding on a Problem</a:t>
            </a:r>
          </a:p>
        </p:txBody>
      </p:sp>
      <p:sp>
        <p:nvSpPr>
          <p:cNvPr id="6" name="Rectangle 5"/>
          <p:cNvSpPr/>
          <p:nvPr/>
        </p:nvSpPr>
        <p:spPr>
          <a:xfrm>
            <a:off x="755650" y="1513946"/>
            <a:ext cx="7632700" cy="553998"/>
          </a:xfrm>
          <a:prstGeom prst="rect">
            <a:avLst/>
          </a:prstGeom>
        </p:spPr>
        <p:txBody>
          <a:bodyPr wrap="square" lIns="0" tIns="0" rIns="0" bIns="0">
            <a:spAutoFit/>
          </a:bodyPr>
          <a:lstStyle/>
          <a:p>
            <a:pPr algn="ctr"/>
            <a:r>
              <a:rPr lang="en-GB" dirty="0">
                <a:latin typeface="Twinkl" pitchFamily="2" charset="0"/>
              </a:rPr>
              <a:t>To successfully continue the story of Socks the elf, you’ll need to think of </a:t>
            </a:r>
            <a:br>
              <a:rPr lang="en-GB" dirty="0">
                <a:latin typeface="Twinkl" pitchFamily="2" charset="0"/>
              </a:rPr>
            </a:br>
            <a:r>
              <a:rPr lang="en-GB" dirty="0">
                <a:latin typeface="Twinkl" pitchFamily="2" charset="0"/>
              </a:rPr>
              <a:t>a believable but interesting problem.</a:t>
            </a:r>
          </a:p>
        </p:txBody>
      </p:sp>
      <p:sp>
        <p:nvSpPr>
          <p:cNvPr id="2" name="Rectangle 1"/>
          <p:cNvSpPr/>
          <p:nvPr/>
        </p:nvSpPr>
        <p:spPr>
          <a:xfrm>
            <a:off x="442708" y="2343151"/>
            <a:ext cx="5410608" cy="971550"/>
          </a:xfrm>
          <a:prstGeom prst="rect">
            <a:avLst/>
          </a:prstGeom>
          <a:solidFill>
            <a:srgbClr val="F39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Twinkl" pitchFamily="2" charset="0"/>
              </a:rPr>
              <a:t>First, think of something believable which could </a:t>
            </a:r>
            <a:br>
              <a:rPr lang="en-GB" dirty="0">
                <a:solidFill>
                  <a:sysClr val="windowText" lastClr="000000"/>
                </a:solidFill>
                <a:latin typeface="Twinkl" pitchFamily="2" charset="0"/>
              </a:rPr>
            </a:br>
            <a:r>
              <a:rPr lang="en-GB" dirty="0">
                <a:solidFill>
                  <a:sysClr val="windowText" lastClr="000000"/>
                </a:solidFill>
                <a:latin typeface="Twinkl" pitchFamily="2" charset="0"/>
              </a:rPr>
              <a:t>be in the living room. </a:t>
            </a:r>
          </a:p>
        </p:txBody>
      </p:sp>
      <p:sp>
        <p:nvSpPr>
          <p:cNvPr id="5" name="Rectangle 4"/>
          <p:cNvSpPr/>
          <p:nvPr/>
        </p:nvSpPr>
        <p:spPr>
          <a:xfrm>
            <a:off x="6029528" y="2343151"/>
            <a:ext cx="2671764" cy="971550"/>
          </a:xfrm>
          <a:prstGeom prst="rect">
            <a:avLst/>
          </a:prstGeom>
          <a:solidFill>
            <a:srgbClr val="6FB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Twinkl" pitchFamily="2" charset="0"/>
              </a:rPr>
              <a:t>This could be something like a Christmas tree or a fireplace.</a:t>
            </a:r>
          </a:p>
        </p:txBody>
      </p:sp>
      <p:sp>
        <p:nvSpPr>
          <p:cNvPr id="7" name="Rectangle 6"/>
          <p:cNvSpPr/>
          <p:nvPr/>
        </p:nvSpPr>
        <p:spPr>
          <a:xfrm>
            <a:off x="442708" y="3490914"/>
            <a:ext cx="5410608" cy="971550"/>
          </a:xfrm>
          <a:prstGeom prst="rect">
            <a:avLst/>
          </a:prstGeom>
          <a:solidFill>
            <a:srgbClr val="F39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Twinkl" pitchFamily="2" charset="0"/>
              </a:rPr>
              <a:t>Next, think about Socks’s character. What </a:t>
            </a:r>
            <a:br>
              <a:rPr lang="en-GB" dirty="0">
                <a:solidFill>
                  <a:sysClr val="windowText" lastClr="000000"/>
                </a:solidFill>
                <a:latin typeface="Twinkl" pitchFamily="2" charset="0"/>
              </a:rPr>
            </a:br>
            <a:r>
              <a:rPr lang="en-GB" dirty="0">
                <a:solidFill>
                  <a:sysClr val="windowText" lastClr="000000"/>
                </a:solidFill>
                <a:latin typeface="Twinkl" pitchFamily="2" charset="0"/>
              </a:rPr>
              <a:t>might they do with that item?</a:t>
            </a:r>
          </a:p>
        </p:txBody>
      </p:sp>
      <p:sp>
        <p:nvSpPr>
          <p:cNvPr id="8" name="Rectangle 7"/>
          <p:cNvSpPr/>
          <p:nvPr/>
        </p:nvSpPr>
        <p:spPr>
          <a:xfrm>
            <a:off x="6029528" y="3490914"/>
            <a:ext cx="2671764" cy="971550"/>
          </a:xfrm>
          <a:prstGeom prst="rect">
            <a:avLst/>
          </a:prstGeom>
          <a:solidFill>
            <a:srgbClr val="6FB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Twinkl" pitchFamily="2" charset="0"/>
              </a:rPr>
              <a:t>We know they’re fearless so they might start to climb up high.</a:t>
            </a:r>
          </a:p>
        </p:txBody>
      </p:sp>
      <p:sp>
        <p:nvSpPr>
          <p:cNvPr id="9" name="Rectangle 8"/>
          <p:cNvSpPr/>
          <p:nvPr/>
        </p:nvSpPr>
        <p:spPr>
          <a:xfrm>
            <a:off x="442708" y="4638676"/>
            <a:ext cx="5410608" cy="971550"/>
          </a:xfrm>
          <a:prstGeom prst="rect">
            <a:avLst/>
          </a:prstGeom>
          <a:solidFill>
            <a:srgbClr val="F39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Twinkl" pitchFamily="2" charset="0"/>
              </a:rPr>
              <a:t>Finally, think about something believable </a:t>
            </a:r>
            <a:br>
              <a:rPr lang="en-GB" dirty="0">
                <a:solidFill>
                  <a:sysClr val="windowText" lastClr="000000"/>
                </a:solidFill>
                <a:latin typeface="Twinkl" pitchFamily="2" charset="0"/>
              </a:rPr>
            </a:br>
            <a:r>
              <a:rPr lang="en-GB" dirty="0">
                <a:solidFill>
                  <a:sysClr val="windowText" lastClr="000000"/>
                </a:solidFill>
                <a:latin typeface="Twinkl" pitchFamily="2" charset="0"/>
              </a:rPr>
              <a:t>that could go wrong.</a:t>
            </a:r>
          </a:p>
        </p:txBody>
      </p:sp>
      <p:sp>
        <p:nvSpPr>
          <p:cNvPr id="10" name="Rectangle 9"/>
          <p:cNvSpPr/>
          <p:nvPr/>
        </p:nvSpPr>
        <p:spPr>
          <a:xfrm>
            <a:off x="6029528" y="4638676"/>
            <a:ext cx="2671764" cy="971550"/>
          </a:xfrm>
          <a:prstGeom prst="rect">
            <a:avLst/>
          </a:prstGeom>
          <a:solidFill>
            <a:srgbClr val="6FB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latin typeface="Twinkl" pitchFamily="2" charset="0"/>
              </a:rPr>
              <a:t>Socks could fall and get stuck somewhere out </a:t>
            </a:r>
            <a:br>
              <a:rPr lang="en-GB" dirty="0">
                <a:solidFill>
                  <a:sysClr val="windowText" lastClr="000000"/>
                </a:solidFill>
                <a:latin typeface="Twinkl" pitchFamily="2" charset="0"/>
              </a:rPr>
            </a:br>
            <a:r>
              <a:rPr lang="en-GB" dirty="0">
                <a:solidFill>
                  <a:sysClr val="windowText" lastClr="000000"/>
                </a:solidFill>
                <a:latin typeface="Twinkl" pitchFamily="2" charset="0"/>
              </a:rPr>
              <a:t>of sight.</a:t>
            </a:r>
          </a:p>
        </p:txBody>
      </p:sp>
    </p:spTree>
    <p:extLst>
      <p:ext uri="{BB962C8B-B14F-4D97-AF65-F5344CB8AC3E}">
        <p14:creationId xmlns:p14="http://schemas.microsoft.com/office/powerpoint/2010/main" val="30062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Creating a Believable Solution</a:t>
            </a:r>
          </a:p>
        </p:txBody>
      </p:sp>
      <p:sp>
        <p:nvSpPr>
          <p:cNvPr id="6" name="Rectangle 5"/>
          <p:cNvSpPr/>
          <p:nvPr/>
        </p:nvSpPr>
        <p:spPr>
          <a:xfrm>
            <a:off x="755650" y="1513946"/>
            <a:ext cx="7632700" cy="553998"/>
          </a:xfrm>
          <a:prstGeom prst="rect">
            <a:avLst/>
          </a:prstGeom>
        </p:spPr>
        <p:txBody>
          <a:bodyPr wrap="square" lIns="0" tIns="0" rIns="0" bIns="0">
            <a:spAutoFit/>
          </a:bodyPr>
          <a:lstStyle/>
          <a:p>
            <a:pPr algn="ctr"/>
            <a:r>
              <a:rPr lang="en-GB" dirty="0">
                <a:latin typeface="Twinkl" pitchFamily="2" charset="0"/>
              </a:rPr>
              <a:t>To successfully continue the story of Socks the elf, you’ll need to think of </a:t>
            </a:r>
            <a:br>
              <a:rPr lang="en-GB" dirty="0">
                <a:latin typeface="Twinkl" pitchFamily="2" charset="0"/>
              </a:rPr>
            </a:br>
            <a:r>
              <a:rPr lang="en-GB" dirty="0">
                <a:latin typeface="Twinkl" pitchFamily="2" charset="0"/>
              </a:rPr>
              <a:t>a believable but interesting problem.</a:t>
            </a:r>
          </a:p>
        </p:txBody>
      </p:sp>
      <p:sp>
        <p:nvSpPr>
          <p:cNvPr id="2" name="Rectangle 1"/>
          <p:cNvSpPr/>
          <p:nvPr/>
        </p:nvSpPr>
        <p:spPr>
          <a:xfrm>
            <a:off x="3846867" y="2343151"/>
            <a:ext cx="4841558" cy="971550"/>
          </a:xfrm>
          <a:prstGeom prst="rect">
            <a:avLst/>
          </a:prstGeom>
          <a:solidFill>
            <a:srgbClr val="F39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First, think about what believable items </a:t>
            </a:r>
            <a:br>
              <a:rPr lang="en-GB" dirty="0">
                <a:solidFill>
                  <a:schemeClr val="tx1"/>
                </a:solidFill>
                <a:latin typeface="Twinkl" pitchFamily="2" charset="0"/>
              </a:rPr>
            </a:br>
            <a:r>
              <a:rPr lang="en-GB" dirty="0">
                <a:solidFill>
                  <a:schemeClr val="tx1"/>
                </a:solidFill>
                <a:latin typeface="Twinkl" pitchFamily="2" charset="0"/>
              </a:rPr>
              <a:t>might be near Socks. </a:t>
            </a:r>
          </a:p>
        </p:txBody>
      </p:sp>
      <p:sp>
        <p:nvSpPr>
          <p:cNvPr id="7" name="Rectangle 6"/>
          <p:cNvSpPr/>
          <p:nvPr/>
        </p:nvSpPr>
        <p:spPr>
          <a:xfrm>
            <a:off x="3846867" y="3490914"/>
            <a:ext cx="4841558" cy="971550"/>
          </a:xfrm>
          <a:prstGeom prst="rect">
            <a:avLst/>
          </a:prstGeom>
          <a:solidFill>
            <a:srgbClr val="F39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Next, think of a believable way that Socks </a:t>
            </a:r>
            <a:br>
              <a:rPr lang="en-GB" dirty="0">
                <a:solidFill>
                  <a:schemeClr val="tx1"/>
                </a:solidFill>
                <a:latin typeface="Twinkl" pitchFamily="2" charset="0"/>
              </a:rPr>
            </a:br>
            <a:r>
              <a:rPr lang="en-GB" dirty="0">
                <a:solidFill>
                  <a:schemeClr val="tx1"/>
                </a:solidFill>
                <a:latin typeface="Twinkl" pitchFamily="2" charset="0"/>
              </a:rPr>
              <a:t>could solve the problem.</a:t>
            </a:r>
          </a:p>
        </p:txBody>
      </p:sp>
      <p:sp>
        <p:nvSpPr>
          <p:cNvPr id="9" name="Rectangle 8"/>
          <p:cNvSpPr/>
          <p:nvPr/>
        </p:nvSpPr>
        <p:spPr>
          <a:xfrm>
            <a:off x="3846867" y="4638676"/>
            <a:ext cx="4841558" cy="971550"/>
          </a:xfrm>
          <a:prstGeom prst="rect">
            <a:avLst/>
          </a:prstGeom>
          <a:solidFill>
            <a:srgbClr val="F39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Finally, bring the story to a conclusion.</a:t>
            </a:r>
          </a:p>
        </p:txBody>
      </p:sp>
      <p:sp>
        <p:nvSpPr>
          <p:cNvPr id="5" name="Rectangle 4"/>
          <p:cNvSpPr/>
          <p:nvPr/>
        </p:nvSpPr>
        <p:spPr>
          <a:xfrm>
            <a:off x="447673" y="2343151"/>
            <a:ext cx="3209928" cy="971550"/>
          </a:xfrm>
          <a:prstGeom prst="rect">
            <a:avLst/>
          </a:prstGeom>
          <a:solidFill>
            <a:srgbClr val="6FB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The Christmas tree could be decorated with some colourful tinsel.</a:t>
            </a:r>
          </a:p>
        </p:txBody>
      </p:sp>
      <p:sp>
        <p:nvSpPr>
          <p:cNvPr id="8" name="Rectangle 7"/>
          <p:cNvSpPr/>
          <p:nvPr/>
        </p:nvSpPr>
        <p:spPr>
          <a:xfrm>
            <a:off x="447673" y="3490914"/>
            <a:ext cx="3209928" cy="971550"/>
          </a:xfrm>
          <a:prstGeom prst="rect">
            <a:avLst/>
          </a:prstGeom>
          <a:solidFill>
            <a:srgbClr val="6FB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Socks could tie the tinsel around themselves and use it to become unstuck.</a:t>
            </a:r>
          </a:p>
        </p:txBody>
      </p:sp>
      <p:sp>
        <p:nvSpPr>
          <p:cNvPr id="10" name="Rectangle 9"/>
          <p:cNvSpPr/>
          <p:nvPr/>
        </p:nvSpPr>
        <p:spPr>
          <a:xfrm>
            <a:off x="447673" y="4638676"/>
            <a:ext cx="3209928" cy="971550"/>
          </a:xfrm>
          <a:prstGeom prst="rect">
            <a:avLst/>
          </a:prstGeom>
          <a:solidFill>
            <a:srgbClr val="6FB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Socks could try and tidy up the mess or write an apology letter to the family.</a:t>
            </a:r>
          </a:p>
        </p:txBody>
      </p:sp>
    </p:spTree>
    <p:extLst>
      <p:ext uri="{BB962C8B-B14F-4D97-AF65-F5344CB8AC3E}">
        <p14:creationId xmlns:p14="http://schemas.microsoft.com/office/powerpoint/2010/main" val="328087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5"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Things to Remember</a:t>
            </a:r>
          </a:p>
        </p:txBody>
      </p:sp>
      <p:sp>
        <p:nvSpPr>
          <p:cNvPr id="6" name="Rectangle 5"/>
          <p:cNvSpPr/>
          <p:nvPr/>
        </p:nvSpPr>
        <p:spPr>
          <a:xfrm>
            <a:off x="755650" y="1667293"/>
            <a:ext cx="4562584" cy="553998"/>
          </a:xfrm>
          <a:prstGeom prst="rect">
            <a:avLst/>
          </a:prstGeom>
        </p:spPr>
        <p:txBody>
          <a:bodyPr wrap="square" lIns="0" tIns="0" rIns="0" bIns="0">
            <a:spAutoFit/>
          </a:bodyPr>
          <a:lstStyle/>
          <a:p>
            <a:pPr marL="285750" indent="-285750">
              <a:buFont typeface="Arial" panose="020B0604020202020204" pitchFamily="34" charset="0"/>
              <a:buChar char="•"/>
            </a:pPr>
            <a:r>
              <a:rPr lang="en-GB" dirty="0">
                <a:latin typeface="Twinkl" pitchFamily="2" charset="0"/>
              </a:rPr>
              <a:t>Make sure that the problem and solution</a:t>
            </a:r>
            <a:br>
              <a:rPr lang="en-GB" dirty="0">
                <a:latin typeface="Twinkl" pitchFamily="2" charset="0"/>
              </a:rPr>
            </a:br>
            <a:r>
              <a:rPr lang="en-GB" dirty="0">
                <a:latin typeface="Twinkl" pitchFamily="2" charset="0"/>
              </a:rPr>
              <a:t>are believable but interesting. </a:t>
            </a:r>
          </a:p>
        </p:txBody>
      </p:sp>
      <p:sp>
        <p:nvSpPr>
          <p:cNvPr id="4" name="Rectangle 3"/>
          <p:cNvSpPr/>
          <p:nvPr/>
        </p:nvSpPr>
        <p:spPr>
          <a:xfrm>
            <a:off x="755650" y="2714928"/>
            <a:ext cx="4562584" cy="830997"/>
          </a:xfrm>
          <a:prstGeom prst="rect">
            <a:avLst/>
          </a:prstGeom>
        </p:spPr>
        <p:txBody>
          <a:bodyPr wrap="square" lIns="0" tIns="0" rIns="0" bIns="0">
            <a:spAutoFit/>
          </a:bodyPr>
          <a:lstStyle/>
          <a:p>
            <a:pPr marL="285750" indent="-285750">
              <a:buFont typeface="Arial" panose="020B0604020202020204" pitchFamily="34" charset="0"/>
              <a:buChar char="•"/>
            </a:pPr>
            <a:r>
              <a:rPr lang="en-GB" dirty="0">
                <a:latin typeface="Twinkl" pitchFamily="2" charset="0"/>
              </a:rPr>
              <a:t>Use lots of exciting adjectives and vary your sentence starters to keep your reader interested.</a:t>
            </a:r>
          </a:p>
        </p:txBody>
      </p:sp>
      <p:sp>
        <p:nvSpPr>
          <p:cNvPr id="5" name="Rectangle 4"/>
          <p:cNvSpPr/>
          <p:nvPr/>
        </p:nvSpPr>
        <p:spPr>
          <a:xfrm>
            <a:off x="755650" y="4039562"/>
            <a:ext cx="4562584" cy="553998"/>
          </a:xfrm>
          <a:prstGeom prst="rect">
            <a:avLst/>
          </a:prstGeom>
        </p:spPr>
        <p:txBody>
          <a:bodyPr wrap="square" lIns="0" tIns="0" rIns="0" bIns="0">
            <a:spAutoFit/>
          </a:bodyPr>
          <a:lstStyle/>
          <a:p>
            <a:pPr marL="285750" indent="-285750">
              <a:buFont typeface="Arial" panose="020B0604020202020204" pitchFamily="34" charset="0"/>
              <a:buChar char="•"/>
            </a:pPr>
            <a:r>
              <a:rPr lang="en-GB" dirty="0">
                <a:latin typeface="Twinkl" pitchFamily="2" charset="0"/>
              </a:rPr>
              <a:t>Describe Socks’s character by showing your reader how they behave.</a:t>
            </a:r>
          </a:p>
        </p:txBody>
      </p:sp>
      <p:sp>
        <p:nvSpPr>
          <p:cNvPr id="11" name="Rectangle 10"/>
          <p:cNvSpPr/>
          <p:nvPr/>
        </p:nvSpPr>
        <p:spPr>
          <a:xfrm>
            <a:off x="755650" y="5087198"/>
            <a:ext cx="4562584" cy="553998"/>
          </a:xfrm>
          <a:prstGeom prst="rect">
            <a:avLst/>
          </a:prstGeom>
        </p:spPr>
        <p:txBody>
          <a:bodyPr wrap="square" lIns="0" tIns="0" rIns="0" bIns="0">
            <a:spAutoFit/>
          </a:bodyPr>
          <a:lstStyle/>
          <a:p>
            <a:pPr marL="285750" indent="-285750">
              <a:buFont typeface="Arial" panose="020B0604020202020204" pitchFamily="34" charset="0"/>
              <a:buChar char="•"/>
            </a:pPr>
            <a:r>
              <a:rPr lang="en-GB" dirty="0">
                <a:latin typeface="Twinkl" pitchFamily="2" charset="0"/>
              </a:rPr>
              <a:t>Bring your story to an end by concluding Socks’s adventures.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904" t="25957" r="58519" b="46750"/>
          <a:stretch/>
        </p:blipFill>
        <p:spPr>
          <a:xfrm>
            <a:off x="5318234" y="1966838"/>
            <a:ext cx="2195065" cy="225413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7733" y="3445652"/>
            <a:ext cx="1658493" cy="342073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38221" flipH="1">
            <a:off x="7437932" y="4729200"/>
            <a:ext cx="529999" cy="1361140"/>
          </a:xfrm>
          <a:prstGeom prst="rect">
            <a:avLst/>
          </a:prstGeom>
        </p:spPr>
      </p:pic>
    </p:spTree>
    <p:extLst>
      <p:ext uri="{BB962C8B-B14F-4D97-AF65-F5344CB8AC3E}">
        <p14:creationId xmlns:p14="http://schemas.microsoft.com/office/powerpoint/2010/main" val="214839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Story Writing Checklist</a:t>
            </a:r>
          </a:p>
        </p:txBody>
      </p:sp>
      <p:sp>
        <p:nvSpPr>
          <p:cNvPr id="6" name="Rectangle 5"/>
          <p:cNvSpPr/>
          <p:nvPr/>
        </p:nvSpPr>
        <p:spPr>
          <a:xfrm>
            <a:off x="755650" y="1513946"/>
            <a:ext cx="7632700" cy="553998"/>
          </a:xfrm>
          <a:prstGeom prst="rect">
            <a:avLst/>
          </a:prstGeom>
        </p:spPr>
        <p:txBody>
          <a:bodyPr wrap="square" lIns="0" tIns="0" rIns="0" bIns="0">
            <a:spAutoFit/>
          </a:bodyPr>
          <a:lstStyle/>
          <a:p>
            <a:pPr algn="ctr"/>
            <a:r>
              <a:rPr lang="en-GB" dirty="0">
                <a:latin typeface="Twinkl" pitchFamily="2" charset="0"/>
              </a:rPr>
              <a:t>Use this checklist to help you remember what you need to include within your story.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5101" y="2291056"/>
            <a:ext cx="4893799" cy="3460600"/>
          </a:xfrm>
          <a:prstGeom prst="rect">
            <a:avLst/>
          </a:prstGeom>
          <a:ln w="28575">
            <a:solidFill>
              <a:schemeClr val="tx1"/>
            </a:solidFill>
          </a:ln>
        </p:spPr>
      </p:pic>
    </p:spTree>
    <p:extLst>
      <p:ext uri="{BB962C8B-B14F-4D97-AF65-F5344CB8AC3E}">
        <p14:creationId xmlns:p14="http://schemas.microsoft.com/office/powerpoint/2010/main" val="197165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4047688" y="3129094"/>
            <a:ext cx="1098957" cy="613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697E72B7E7CC4B86AEECF19757BBCA" ma:contentTypeVersion="16" ma:contentTypeDescription="Create a new document." ma:contentTypeScope="" ma:versionID="46456eda6480bd92c17afa68caad3eb1">
  <xsd:schema xmlns:xsd="http://www.w3.org/2001/XMLSchema" xmlns:xs="http://www.w3.org/2001/XMLSchema" xmlns:p="http://schemas.microsoft.com/office/2006/metadata/properties" xmlns:ns2="97da6996-7c60-4560-a249-3ce2994f950a" xmlns:ns3="7319f17e-a99e-4a2f-8dfd-5323c3c763d6" targetNamespace="http://schemas.microsoft.com/office/2006/metadata/properties" ma:root="true" ma:fieldsID="dbd85f11e3b61211d34febec675416ab" ns2:_="" ns3:_="">
    <xsd:import namespace="97da6996-7c60-4560-a249-3ce2994f950a"/>
    <xsd:import namespace="7319f17e-a99e-4a2f-8dfd-5323c3c763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da6996-7c60-4560-a249-3ce2994f95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58fbbca-8f92-47d4-9abb-c7eedca3b26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19f17e-a99e-4a2f-8dfd-5323c3c763d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279762d-c087-4b12-9ea7-587333d2b1d4}" ma:internalName="TaxCatchAll" ma:showField="CatchAllData" ma:web="7319f17e-a99e-4a2f-8dfd-5323c3c763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7da6996-7c60-4560-a249-3ce2994f950a">
      <Terms xmlns="http://schemas.microsoft.com/office/infopath/2007/PartnerControls"/>
    </lcf76f155ced4ddcb4097134ff3c332f>
    <TaxCatchAll xmlns="7319f17e-a99e-4a2f-8dfd-5323c3c763d6" xsi:nil="true"/>
  </documentManagement>
</p:properties>
</file>

<file path=customXml/itemProps1.xml><?xml version="1.0" encoding="utf-8"?>
<ds:datastoreItem xmlns:ds="http://schemas.openxmlformats.org/officeDocument/2006/customXml" ds:itemID="{D9C1C98B-19C4-444F-89ED-27C2B9705C12}"/>
</file>

<file path=customXml/itemProps2.xml><?xml version="1.0" encoding="utf-8"?>
<ds:datastoreItem xmlns:ds="http://schemas.openxmlformats.org/officeDocument/2006/customXml" ds:itemID="{CB0BD2DC-0C4F-4177-9B42-ED134E4C20DF}"/>
</file>

<file path=customXml/itemProps3.xml><?xml version="1.0" encoding="utf-8"?>
<ds:datastoreItem xmlns:ds="http://schemas.openxmlformats.org/officeDocument/2006/customXml" ds:itemID="{00846ED8-53E5-4EEA-A5AC-D3757CDCC2CE}"/>
</file>

<file path=docProps/app.xml><?xml version="1.0" encoding="utf-8"?>
<Properties xmlns="http://schemas.openxmlformats.org/officeDocument/2006/extended-properties" xmlns:vt="http://schemas.openxmlformats.org/officeDocument/2006/docPropsVTypes">
  <Template>PowerPoint Template</Template>
  <TotalTime>401</TotalTime>
  <Words>487</Words>
  <Application>Microsoft Office PowerPoint</Application>
  <PresentationFormat>On-screen Show (4:3)</PresentationFormat>
  <Paragraphs>44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Twinkl</vt:lpstr>
      <vt:lpstr>Calibri</vt:lpstr>
      <vt:lpstr>Arial</vt:lpstr>
      <vt:lpstr>Office Theme</vt:lpstr>
      <vt:lpstr>PowerPoint Presentation</vt:lpstr>
      <vt:lpstr>Writing a Great Story</vt:lpstr>
      <vt:lpstr>Describing Characters</vt:lpstr>
      <vt:lpstr>The Beginning of the Story</vt:lpstr>
      <vt:lpstr>Deciding on a Problem</vt:lpstr>
      <vt:lpstr>Creating a Believable Solution</vt:lpstr>
      <vt:lpstr>Things to Remember</vt:lpstr>
      <vt:lpstr>Story Writing Checklist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Alice Kendall</dc:creator>
  <cp:lastModifiedBy>Alice Kendall</cp:lastModifiedBy>
  <cp:revision>91</cp:revision>
  <dcterms:created xsi:type="dcterms:W3CDTF">2019-11-29T11:54:09Z</dcterms:created>
  <dcterms:modified xsi:type="dcterms:W3CDTF">2019-12-05T16:58:24Z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0x010100DA697E72B7E7CC4B86AEECF19757BBCA</vt:lpwstr>
  </property>
  <property fmtid="{D5CDD505-2E9C-101B-9397-08002B2CF9AE}" pid="3" name="MediaServiceImageTags">
    <vt:lpwstr/>
  </property>
</Properties>
</file>