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embeddedFontLst>
    <p:embeddedFont>
      <p:font typeface="Roboto" panose="02000000000000000000" pitchFamily="2" charset="0"/>
      <p:regular r:id="rId22"/>
      <p:bold r:id="rId23"/>
      <p:italic r:id="rId24"/>
      <p:boldItalic r:id="rId25"/>
    </p:embeddedFont>
    <p:embeddedFont>
      <p:font typeface="Twinkl" panose="02000000000000000000" pitchFamily="2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538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777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Hm3fJV+6iK8cmsFxL0RzRk6vm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621"/>
    <a:srgbClr val="9E1512"/>
    <a:srgbClr val="F9CFCB"/>
    <a:srgbClr val="F8C4BF"/>
    <a:srgbClr val="94A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5" autoAdjust="0"/>
    <p:restoredTop sz="94719"/>
  </p:normalViewPr>
  <p:slideViewPr>
    <p:cSldViewPr snapToGrid="0">
      <p:cViewPr varScale="1">
        <p:scale>
          <a:sx n="59" d="100"/>
          <a:sy n="59" d="100"/>
        </p:scale>
        <p:origin x="1480" y="52"/>
      </p:cViewPr>
      <p:guideLst>
        <p:guide orient="horz" pos="2160"/>
        <p:guide pos="3538"/>
        <p:guide pos="340"/>
        <p:guide orient="horz" pos="3974"/>
        <p:guide pos="5420"/>
        <p:guide orient="horz" pos="346"/>
        <p:guide pos="476"/>
        <p:guide orient="horz" pos="777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customschemas.google.com/relationships/presentationmetadata" Target="meta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4" name="Google Shape;1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57150" cap="rnd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 dirty="0">
                <a:solidFill>
                  <a:schemeClr val="lt1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anose="02000000000000000000" pitchFamily="2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57150" cap="rnd" cmpd="sng">
            <a:solidFill>
              <a:srgbClr val="E5262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 dirty="0">
                <a:solidFill>
                  <a:schemeClr val="lt1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3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/>
          <p:nvPr/>
        </p:nvSpPr>
        <p:spPr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chemeClr val="lt1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anose="02000000000000000000" pitchFamily="2" charset="0"/>
            </a:endParaRPr>
          </a:p>
        </p:txBody>
      </p:sp>
      <p:pic>
        <p:nvPicPr>
          <p:cNvPr id="19" name="Google Shape;1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/>
          <p:nvPr/>
        </p:nvSpPr>
        <p:spPr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chemeClr val="lt1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anose="02000000000000000000" pitchFamily="2" charset="0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 cmpd="sng">
            <a:solidFill>
              <a:srgbClr val="FEFBD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dirty="0">
                <a:solidFill>
                  <a:schemeClr val="lt1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endParaRPr dirty="0">
              <a:latin typeface="Twinkl" panose="02000000000000000000" pitchFamily="2" charset="0"/>
            </a:endParaRPr>
          </a:p>
        </p:txBody>
      </p:sp>
      <p:sp>
        <p:nvSpPr>
          <p:cNvPr id="23" name="Google Shape;23;p25"/>
          <p:cNvSpPr txBox="1"/>
          <p:nvPr/>
        </p:nvSpPr>
        <p:spPr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dirty="0">
                <a:solidFill>
                  <a:schemeClr val="dk1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Success Criteria</a:t>
            </a:r>
            <a:endParaRPr dirty="0">
              <a:latin typeface="Twinkl" panose="02000000000000000000" pitchFamily="2" charset="0"/>
            </a:endParaRPr>
          </a:p>
        </p:txBody>
      </p:sp>
      <p:sp>
        <p:nvSpPr>
          <p:cNvPr id="24" name="Google Shape;24;p25"/>
          <p:cNvSpPr txBox="1"/>
          <p:nvPr/>
        </p:nvSpPr>
        <p:spPr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600" b="1" dirty="0">
                <a:solidFill>
                  <a:schemeClr val="dk1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Aim</a:t>
            </a:r>
            <a:endParaRPr dirty="0">
              <a:latin typeface="Twinkl" panose="02000000000000000000" pitchFamily="2" charset="0"/>
            </a:endParaRPr>
          </a:p>
        </p:txBody>
      </p:sp>
      <p:sp>
        <p:nvSpPr>
          <p:cNvPr id="25" name="Google Shape;25;p25"/>
          <p:cNvSpPr txBox="1"/>
          <p:nvPr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252000" rIns="252000" bIns="1800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Statement 1 Lorem ipsum </a:t>
            </a:r>
            <a:r>
              <a:rPr lang="en-GB" sz="1800" dirty="0" err="1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dolor</a:t>
            </a:r>
            <a:r>
              <a:rPr lang="en-GB" sz="1800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sit </a:t>
            </a:r>
            <a:r>
              <a:rPr lang="en-GB" sz="1800" dirty="0" err="1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amet</a:t>
            </a:r>
            <a:r>
              <a:rPr lang="en-GB" sz="1800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, </a:t>
            </a:r>
            <a:r>
              <a:rPr lang="en-GB" sz="1800" dirty="0" err="1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consectetur</a:t>
            </a:r>
            <a:r>
              <a:rPr lang="en-GB" sz="1800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GB" sz="1800" dirty="0" err="1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adipiscing</a:t>
            </a:r>
            <a:r>
              <a:rPr lang="en-GB" sz="1800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 </a:t>
            </a:r>
            <a:r>
              <a:rPr lang="en-GB" sz="1800" dirty="0" err="1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elit</a:t>
            </a:r>
            <a:r>
              <a:rPr lang="en-GB" sz="1800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.</a:t>
            </a:r>
            <a:endParaRPr dirty="0">
              <a:latin typeface="Twinkl" panose="02000000000000000000" pitchFamily="2" charset="0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Statement 2</a:t>
            </a:r>
            <a:endParaRPr dirty="0">
              <a:latin typeface="Twinkl" panose="02000000000000000000" pitchFamily="2" charset="0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</a:pPr>
            <a:r>
              <a:rPr lang="en-GB" sz="1600" b="0" i="0" u="none" strike="noStrike" cap="none" dirty="0">
                <a:solidFill>
                  <a:srgbClr val="1C1C1C"/>
                </a:solidFill>
                <a:latin typeface="Twinkl" panose="02000000000000000000" pitchFamily="2" charset="0"/>
                <a:ea typeface="Arial"/>
                <a:cs typeface="Arial"/>
                <a:sym typeface="Arial"/>
              </a:rPr>
              <a:t>Sub statement</a:t>
            </a:r>
            <a:endParaRPr dirty="0">
              <a:latin typeface="Twinkl" panose="02000000000000000000" pitchFamily="2" charset="0"/>
            </a:endParaRPr>
          </a:p>
        </p:txBody>
      </p:sp>
      <p:sp>
        <p:nvSpPr>
          <p:cNvPr id="26" name="Google Shape;26;p25"/>
          <p:cNvSpPr>
            <a:spLocks noGrp="1"/>
          </p:cNvSpPr>
          <p:nvPr>
            <p:ph type="body" idx="1"/>
          </p:nvPr>
        </p:nvSpPr>
        <p:spPr>
          <a:xfrm>
            <a:off x="628650" y="1127760"/>
            <a:ext cx="7886700" cy="1409700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 sz="1665"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Char char="•"/>
              <a:defRPr sz="148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>
            <a:spLocks noGrp="1"/>
          </p:cNvSpPr>
          <p:nvPr>
            <p:ph type="title"/>
          </p:nvPr>
        </p:nvSpPr>
        <p:spPr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20"/>
          <p:cNvSpPr>
            <a:spLocks noGrp="1"/>
          </p:cNvSpPr>
          <p:nvPr>
            <p:ph type="body" idx="1"/>
          </p:nvPr>
        </p:nvSpPr>
        <p:spPr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anose="02000000000000000000" pitchFamily="2" charset="0"/>
          <a:ea typeface="Twinkl" panose="020000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winkl" panose="02000000000000000000" pitchFamily="2" charset="0"/>
          <a:ea typeface="Twinkl" panose="020000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nkl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hyperlink" Target="http://www.twinkl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winkl.co.uk/" TargetMode="External"/><Relationship Id="rId5" Type="http://schemas.openxmlformats.org/officeDocument/2006/relationships/hyperlink" Target="https://creativecommons.org/licenses/by/2.0/uk/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hyperlink" Target="http://www.twinkl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winkl.co.uk/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creativecommons.org/licenses/by/2.0/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winkl.co.uk/" TargetMode="External"/><Relationship Id="rId5" Type="http://schemas.openxmlformats.org/officeDocument/2006/relationships/hyperlink" Target="https://creativecommons.org/licenses/by/2.0/uk/" TargetMode="Externa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creativecommons.org/licenses/by/2.0/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/2.0/uk/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nkl.co.uk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hyperlink" Target="http://www.twinkl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www.twinkl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hyperlink" Target="http://www.twinkl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www.twinkl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hyperlink" Target="http://www.twinkl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www.twinkl.co.u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twinkl.co.uk/" TargetMode="Externa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twinkl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">
            <a:hlinkClick r:id="rId3"/>
          </p:cNvPr>
          <p:cNvSpPr/>
          <p:nvPr/>
        </p:nvSpPr>
        <p:spPr>
          <a:xfrm>
            <a:off x="103909" y="5943600"/>
            <a:ext cx="1143000" cy="77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32" name="Google Shape;32;p1">
            <a:hlinkClick r:id="rId3"/>
          </p:cNvPr>
          <p:cNvSpPr/>
          <p:nvPr/>
        </p:nvSpPr>
        <p:spPr>
          <a:xfrm>
            <a:off x="8388350" y="6005946"/>
            <a:ext cx="714086" cy="77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/>
          <p:nvPr/>
        </p:nvSpPr>
        <p:spPr>
          <a:xfrm>
            <a:off x="4799013" y="2274470"/>
            <a:ext cx="3673475" cy="346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The Christmas meal in Nigeria is usually roasted goat meat and chicken with rice. </a:t>
            </a:r>
            <a:endParaRPr dirty="0">
              <a:latin typeface="Twinkl" panose="02000000000000000000" pitchFamily="2" charset="0"/>
            </a:endParaRPr>
          </a:p>
          <a:p>
            <a:pPr marL="1809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Special events and dances take place. There are masquerade displays where dancers perform wearing masks.</a:t>
            </a:r>
            <a:endParaRPr dirty="0">
              <a:latin typeface="Twinkl" panose="02000000000000000000" pitchFamily="2" charset="0"/>
            </a:endParaRPr>
          </a:p>
          <a:p>
            <a:pPr marL="466725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There is a festive atmosphere with lots of sparklers and fireworks to celebrate the day.</a:t>
            </a:r>
            <a:endParaRPr dirty="0">
              <a:latin typeface="Twinkl" panose="02000000000000000000" pitchFamily="2" charset="0"/>
            </a:endParaRPr>
          </a:p>
        </p:txBody>
      </p:sp>
      <p:pic>
        <p:nvPicPr>
          <p:cNvPr id="113" name="Google Shape;113;p10"/>
          <p:cNvPicPr preferRelativeResize="0"/>
          <p:nvPr/>
        </p:nvPicPr>
        <p:blipFill rotWithShape="1">
          <a:blip r:embed="rId3">
            <a:alphaModFix/>
          </a:blip>
          <a:srcRect l="30016" t="4467" r="26450" b="3513"/>
          <a:stretch/>
        </p:blipFill>
        <p:spPr>
          <a:xfrm>
            <a:off x="633793" y="608373"/>
            <a:ext cx="4045259" cy="5700352"/>
          </a:xfrm>
          <a:prstGeom prst="roundRect">
            <a:avLst>
              <a:gd name="adj" fmla="val 5966"/>
            </a:avLst>
          </a:prstGeom>
          <a:noFill/>
          <a:ln>
            <a:noFill/>
          </a:ln>
        </p:spPr>
      </p:pic>
      <p:sp>
        <p:nvSpPr>
          <p:cNvPr id="114" name="Google Shape;114;p10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0CDFAF6E-6132-6E9E-CF40-A9F7917226BB}"/>
              </a:ext>
            </a:extLst>
          </p:cNvPr>
          <p:cNvSpPr txBox="1">
            <a:spLocks/>
          </p:cNvSpPr>
          <p:nvPr/>
        </p:nvSpPr>
        <p:spPr>
          <a:xfrm rot="307430">
            <a:off x="4888757" y="848474"/>
            <a:ext cx="3577720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 dirty="0">
                <a:ea typeface="Arial"/>
                <a:sym typeface="Arial"/>
              </a:rPr>
              <a:t>Nigeria</a:t>
            </a:r>
            <a:endParaRPr lang="en-GB" sz="4800" dirty="0"/>
          </a:p>
        </p:txBody>
      </p:sp>
      <p:pic>
        <p:nvPicPr>
          <p:cNvPr id="112" name="Google Shape;112;p10"/>
          <p:cNvPicPr preferRelativeResize="0"/>
          <p:nvPr/>
        </p:nvPicPr>
        <p:blipFill>
          <a:blip r:embed="rId5"/>
          <a:srcRect t="4163" b="4163"/>
          <a:stretch/>
        </p:blipFill>
        <p:spPr>
          <a:xfrm rot="20935259">
            <a:off x="410388" y="538905"/>
            <a:ext cx="1245393" cy="766762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1"/>
          <p:cNvSpPr/>
          <p:nvPr/>
        </p:nvSpPr>
        <p:spPr>
          <a:xfrm>
            <a:off x="4326674" y="2025412"/>
            <a:ext cx="4103936" cy="402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The Christmas season begins in September.</a:t>
            </a:r>
            <a:endParaRPr dirty="0">
              <a:latin typeface="Twinkl" panose="02000000000000000000" pitchFamily="2" charset="0"/>
            </a:endParaRPr>
          </a:p>
          <a:p>
            <a:pPr marL="1809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Many people decorate their homes with lights and a lantern ornament called a ‘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parol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’. </a:t>
            </a:r>
            <a:r>
              <a:rPr lang="en-GB" sz="1800" b="0" i="0" u="none" strike="noStrike" cap="none" dirty="0" err="1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Parols</a:t>
            </a:r>
            <a: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 are more often star-shaped but they can come in lots of different shapes and sizes.</a:t>
            </a:r>
            <a:endParaRPr dirty="0">
              <a:latin typeface="Twinkl" panose="02000000000000000000" pitchFamily="2" charset="0"/>
            </a:endParaRPr>
          </a:p>
          <a:p>
            <a:pPr marL="1809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People usually eat their Christmas meal with their family on Christmas Eve. They call this Noche Buena. </a:t>
            </a: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121" name="Google Shape;121;p11" descr="A picture containing lit, night, decorated, christma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4959"/>
          <a:stretch/>
        </p:blipFill>
        <p:spPr>
          <a:xfrm>
            <a:off x="755650" y="1619250"/>
            <a:ext cx="3613973" cy="4249700"/>
          </a:xfrm>
          <a:prstGeom prst="roundRect">
            <a:avLst>
              <a:gd name="adj" fmla="val 4177"/>
            </a:avLst>
          </a:prstGeom>
          <a:noFill/>
          <a:ln>
            <a:noFill/>
          </a:ln>
        </p:spPr>
      </p:pic>
      <p:pic>
        <p:nvPicPr>
          <p:cNvPr id="122" name="Google Shape;122;p11"/>
          <p:cNvPicPr preferRelativeResize="0"/>
          <p:nvPr/>
        </p:nvPicPr>
        <p:blipFill>
          <a:blip r:embed="rId4"/>
          <a:srcRect t="2581" b="2581"/>
          <a:stretch/>
        </p:blipFill>
        <p:spPr>
          <a:xfrm rot="21024410">
            <a:off x="611890" y="642595"/>
            <a:ext cx="1270397" cy="801291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23" name="Google Shape;123;p11"/>
          <p:cNvSpPr txBox="1"/>
          <p:nvPr/>
        </p:nvSpPr>
        <p:spPr>
          <a:xfrm>
            <a:off x="592263" y="5620496"/>
            <a:ext cx="4064000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Roboto"/>
              <a:buNone/>
            </a:pPr>
            <a:r>
              <a:rPr lang="en-GB" sz="5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GB" sz="5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More Parol lanterns</a:t>
            </a:r>
            <a:r>
              <a:rPr lang="en-GB" sz="5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” by [</a:t>
            </a:r>
            <a:r>
              <a:rPr lang="en-GB" sz="5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Gary Stevens</a:t>
            </a:r>
            <a:r>
              <a:rPr lang="en-GB" sz="5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] is licensed under </a:t>
            </a:r>
            <a:r>
              <a:rPr lang="en-GB" sz="500" b="1" i="0" u="sng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sz="500" b="1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11">
            <a:hlinkClick r:id="rId6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3D916249-F3EE-FD5E-AEB8-F36CE87043F5}"/>
              </a:ext>
            </a:extLst>
          </p:cNvPr>
          <p:cNvSpPr txBox="1">
            <a:spLocks/>
          </p:cNvSpPr>
          <p:nvPr/>
        </p:nvSpPr>
        <p:spPr>
          <a:xfrm rot="307430">
            <a:off x="4411859" y="568077"/>
            <a:ext cx="4326506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dirty="0">
                <a:ea typeface="Arial"/>
                <a:sym typeface="Arial"/>
              </a:rPr>
              <a:t>The Philippines</a:t>
            </a:r>
            <a:endParaRPr lang="en-GB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>
            <a:off x="3976688" y="2162223"/>
            <a:ext cx="4297362" cy="4146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Many people in Botswana travel to spend Christmas with their families.</a:t>
            </a:r>
            <a:endParaRPr sz="1600" dirty="0">
              <a:latin typeface="Twinkl" panose="02000000000000000000" pitchFamily="2" charset="0"/>
            </a:endParaRPr>
          </a:p>
          <a:p>
            <a:pPr marL="466725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b="0" i="0" u="none" strike="noStrike" cap="none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Seswaa</a:t>
            </a:r>
            <a:r>
              <a:rPr lang="en-GB" sz="20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is a stew made with beef or goat meat that is very traditional at Christmas. Barbecues or braai are also becoming more popular.</a:t>
            </a:r>
            <a:endParaRPr sz="1600" dirty="0">
              <a:latin typeface="Twinkl" panose="02000000000000000000" pitchFamily="2" charset="0"/>
            </a:endParaRPr>
          </a:p>
          <a:p>
            <a:pPr marL="466725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People share their feasts with the whole family or sometimes even the whole village.</a:t>
            </a: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132" name="Google Shape;132;p12" descr="A picture containing person, indoor, grill, barbecu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0671" t="6252" r="4517" b="9936"/>
          <a:stretch/>
        </p:blipFill>
        <p:spPr>
          <a:xfrm>
            <a:off x="755650" y="778512"/>
            <a:ext cx="3154363" cy="5300975"/>
          </a:xfrm>
          <a:prstGeom prst="roundRect">
            <a:avLst>
              <a:gd name="adj" fmla="val 4136"/>
            </a:avLst>
          </a:prstGeom>
          <a:noFill/>
          <a:ln>
            <a:noFill/>
          </a:ln>
        </p:spPr>
      </p:pic>
      <p:sp>
        <p:nvSpPr>
          <p:cNvPr id="133" name="Google Shape;133;p12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1DF07418-DF34-9EF4-DC62-2708509FA815}"/>
              </a:ext>
            </a:extLst>
          </p:cNvPr>
          <p:cNvSpPr txBox="1">
            <a:spLocks/>
          </p:cNvSpPr>
          <p:nvPr/>
        </p:nvSpPr>
        <p:spPr>
          <a:xfrm rot="307430">
            <a:off x="4982798" y="706759"/>
            <a:ext cx="3577720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 dirty="0">
                <a:ea typeface="Arial"/>
                <a:sym typeface="Arial"/>
              </a:rPr>
              <a:t>Botswana</a:t>
            </a:r>
            <a:endParaRPr lang="en-GB" sz="4800" dirty="0"/>
          </a:p>
        </p:txBody>
      </p:sp>
      <p:pic>
        <p:nvPicPr>
          <p:cNvPr id="131" name="Google Shape;131;p12"/>
          <p:cNvPicPr preferRelativeResize="0"/>
          <p:nvPr/>
        </p:nvPicPr>
        <p:blipFill>
          <a:blip r:embed="rId5"/>
          <a:srcRect t="2418" b="2418"/>
          <a:stretch/>
        </p:blipFill>
        <p:spPr>
          <a:xfrm rot="21025053">
            <a:off x="599862" y="633297"/>
            <a:ext cx="1308100" cy="8318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A788AD33-D2B8-7B06-403B-CF9149579200}"/>
              </a:ext>
            </a:extLst>
          </p:cNvPr>
          <p:cNvSpPr txBox="1">
            <a:spLocks/>
          </p:cNvSpPr>
          <p:nvPr/>
        </p:nvSpPr>
        <p:spPr>
          <a:xfrm rot="307430">
            <a:off x="5552187" y="388959"/>
            <a:ext cx="3336599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000" dirty="0">
                <a:ea typeface="Arial"/>
                <a:sym typeface="Arial"/>
              </a:rPr>
              <a:t>Ethiopia</a:t>
            </a:r>
            <a:endParaRPr lang="en-GB" sz="4400" dirty="0"/>
          </a:p>
        </p:txBody>
      </p:sp>
      <p:sp>
        <p:nvSpPr>
          <p:cNvPr id="139" name="Google Shape;139;p13"/>
          <p:cNvSpPr txBox="1"/>
          <p:nvPr/>
        </p:nvSpPr>
        <p:spPr>
          <a:xfrm>
            <a:off x="4297681" y="1702183"/>
            <a:ext cx="4203382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Christmas is celebrated on 7</a:t>
            </a:r>
            <a:r>
              <a:rPr lang="en-GB" sz="1800" b="0" i="0" u="none" strike="noStrike" cap="none" baseline="30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th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January in the Ethiopian Orthodox Church. It is called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Ganna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or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Genna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.</a:t>
            </a:r>
            <a:endParaRPr dirty="0">
              <a:latin typeface="Twinkl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Many Christians fast for up to 44 days before Christmas. During this time, they don’t eat meat, fat, eggs and dairy products. They break their fast with the Christmas feast.</a:t>
            </a:r>
            <a:endParaRPr dirty="0">
              <a:latin typeface="Twinkl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The Christmas feast often includes injera (a traditional Ethiopian flatbread) and </a:t>
            </a:r>
            <a:r>
              <a:rPr lang="en-GB" sz="1800" b="0" i="0" u="none" strike="noStrike" cap="none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w’et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, a stew made with chicken, beef, lamb or other meat, plus vegetables and peas or lentils.</a:t>
            </a: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</a:b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140" name="Google Shape;140;p13" descr="A picture containing honeycomb, brea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839" t="667" b="16048"/>
          <a:stretch/>
        </p:blipFill>
        <p:spPr>
          <a:xfrm rot="5400000">
            <a:off x="-209287" y="1716487"/>
            <a:ext cx="5327652" cy="3425026"/>
          </a:xfrm>
          <a:prstGeom prst="roundRect">
            <a:avLst>
              <a:gd name="adj" fmla="val 6516"/>
            </a:avLst>
          </a:prstGeom>
          <a:noFill/>
          <a:ln>
            <a:noFill/>
          </a:ln>
        </p:spPr>
      </p:pic>
      <p:sp>
        <p:nvSpPr>
          <p:cNvPr id="141" name="Google Shape;141;p13"/>
          <p:cNvSpPr txBox="1"/>
          <p:nvPr/>
        </p:nvSpPr>
        <p:spPr>
          <a:xfrm>
            <a:off x="755650" y="5923549"/>
            <a:ext cx="328077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Roboto"/>
              <a:buNone/>
            </a:pP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GB" sz="5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Injera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” by [</a:t>
            </a:r>
            <a:r>
              <a:rPr lang="en-GB" sz="5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Malcom Manners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] is licensed under </a:t>
            </a:r>
            <a:r>
              <a:rPr lang="en-GB" sz="500" b="1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sz="5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2" name="Google Shape;142;p13"/>
          <p:cNvPicPr preferRelativeResize="0"/>
          <p:nvPr/>
        </p:nvPicPr>
        <p:blipFill>
          <a:blip r:embed="rId5"/>
          <a:srcRect t="423" b="423"/>
          <a:stretch/>
        </p:blipFill>
        <p:spPr>
          <a:xfrm rot="21055311">
            <a:off x="511969" y="558616"/>
            <a:ext cx="1243013" cy="8001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43" name="Google Shape;143;p13">
            <a:hlinkClick r:id="rId6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"/>
          <p:cNvSpPr txBox="1"/>
          <p:nvPr/>
        </p:nvSpPr>
        <p:spPr>
          <a:xfrm>
            <a:off x="5386935" y="1845508"/>
            <a:ext cx="3089613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Christmas services are held at the cathedral and other churches. Some services are in Cantonese and some are in English.</a:t>
            </a:r>
            <a:endParaRPr dirty="0">
              <a:latin typeface="Twinkl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Hong Kong is decorated with lots of lights and decorations. Shops and attractions take part in a big celebration called ‘Winterfest’.</a:t>
            </a:r>
            <a:endParaRPr dirty="0">
              <a:latin typeface="Twinkl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Boxing Day is a public holiday in Hong Kong.</a:t>
            </a: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</a:br>
            <a:endParaRPr sz="18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150" name="Google Shape;150;p14" descr="A group of children wearing santa hat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14509" t="1390" r="28888" b="-351"/>
          <a:stretch/>
        </p:blipFill>
        <p:spPr>
          <a:xfrm>
            <a:off x="819151" y="819150"/>
            <a:ext cx="4119915" cy="5367338"/>
          </a:xfrm>
          <a:prstGeom prst="roundRect">
            <a:avLst>
              <a:gd name="adj" fmla="val 4414"/>
            </a:avLst>
          </a:prstGeom>
          <a:noFill/>
          <a:ln>
            <a:noFill/>
          </a:ln>
        </p:spPr>
      </p:pic>
      <p:pic>
        <p:nvPicPr>
          <p:cNvPr id="151" name="Google Shape;151;p14"/>
          <p:cNvPicPr preferRelativeResize="0"/>
          <p:nvPr/>
        </p:nvPicPr>
        <p:blipFill>
          <a:blip r:embed="rId4"/>
          <a:srcRect t="1312" b="1312"/>
          <a:stretch/>
        </p:blipFill>
        <p:spPr>
          <a:xfrm rot="20906176">
            <a:off x="370188" y="354926"/>
            <a:ext cx="1422009" cy="92844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52" name="Google Shape;152;p14"/>
          <p:cNvSpPr txBox="1"/>
          <p:nvPr/>
        </p:nvSpPr>
        <p:spPr>
          <a:xfrm>
            <a:off x="1249489" y="5869573"/>
            <a:ext cx="328077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GB" sz="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CHRISTMAS CAROLERS ON NATHAN ROAD</a:t>
            </a:r>
            <a:r>
              <a:rPr lang="en-GB" sz="5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” 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by [</a:t>
            </a:r>
            <a:r>
              <a:rPr lang="en-GB" sz="5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Michael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] is licensed under </a:t>
            </a:r>
            <a:r>
              <a:rPr lang="en-GB" sz="500" b="1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sz="5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4">
            <a:hlinkClick r:id="rId6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5B0880B8-5D60-D0E7-1FD8-28CB36DFA5CC}"/>
              </a:ext>
            </a:extLst>
          </p:cNvPr>
          <p:cNvSpPr txBox="1">
            <a:spLocks/>
          </p:cNvSpPr>
          <p:nvPr/>
        </p:nvSpPr>
        <p:spPr>
          <a:xfrm rot="307430">
            <a:off x="5230987" y="548611"/>
            <a:ext cx="3577720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 dirty="0">
                <a:ea typeface="Arial"/>
                <a:sym typeface="Arial"/>
              </a:rPr>
              <a:t>Hong Kong</a:t>
            </a:r>
            <a:endParaRPr lang="en-GB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"/>
          <p:cNvSpPr txBox="1"/>
          <p:nvPr/>
        </p:nvSpPr>
        <p:spPr>
          <a:xfrm>
            <a:off x="4176713" y="1687513"/>
            <a:ext cx="4343885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The festive period begins on 6</a:t>
            </a:r>
            <a:r>
              <a:rPr lang="en-GB" sz="1800" baseline="30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th</a:t>
            </a:r>
            <a:r>
              <a:rPr lang="en-GB" sz="18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December with The Day of Saint Nicholas. Children will receive small gifts on this day.</a:t>
            </a:r>
            <a:endParaRPr dirty="0">
              <a:latin typeface="Twinkl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In Poland, Christmas is mostly a time for religion and for family. </a:t>
            </a:r>
            <a:endParaRPr dirty="0">
              <a:latin typeface="Twinkl" panose="02000000000000000000" pitchFamily="2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During Advent, people bake  Christmas </a:t>
            </a:r>
            <a:r>
              <a:rPr lang="en-GB" sz="1800" dirty="0" err="1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piernik</a:t>
            </a:r>
            <a:r>
              <a:rPr lang="en-GB" sz="18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 (gingerbread).</a:t>
            </a:r>
            <a:endParaRPr dirty="0">
              <a:latin typeface="Twinkl" panose="02000000000000000000" pitchFamily="2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On Christmas Eve, people in Poland watch for the first star to appear in the sky. This is when they are allowed to begin their </a:t>
            </a:r>
            <a:r>
              <a:rPr lang="en-GB" sz="1800" i="0" dirty="0" err="1">
                <a:solidFill>
                  <a:srgbClr val="202122"/>
                </a:solidFill>
                <a:latin typeface="Twinkl" panose="02000000000000000000" pitchFamily="2" charset="0"/>
                <a:sym typeface="Arial"/>
              </a:rPr>
              <a:t>Wigilia</a:t>
            </a:r>
            <a:r>
              <a:rPr lang="en-GB" sz="1800" i="0" dirty="0">
                <a:solidFill>
                  <a:srgbClr val="202122"/>
                </a:solidFill>
                <a:latin typeface="Twinkl" panose="02000000000000000000" pitchFamily="2" charset="0"/>
                <a:sym typeface="Arial"/>
              </a:rPr>
              <a:t>, the Christmas Eve supper.</a:t>
            </a:r>
            <a:endParaRPr sz="18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</a:br>
            <a:endParaRPr sz="18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2" name="Google Shape;150;p14">
            <a:extLst>
              <a:ext uri="{FF2B5EF4-FFF2-40B4-BE49-F238E27FC236}">
                <a16:creationId xmlns:a16="http://schemas.microsoft.com/office/drawing/2014/main" id="{33884D7A-8929-7018-5614-604741F56577}"/>
              </a:ext>
            </a:extLst>
          </p:cNvPr>
          <p:cNvPicPr preferRelativeResize="0"/>
          <p:nvPr/>
        </p:nvPicPr>
        <p:blipFill rotWithShape="1">
          <a:blip r:embed="rId3"/>
          <a:srcRect l="25975" r="31351"/>
          <a:stretch/>
        </p:blipFill>
        <p:spPr>
          <a:xfrm>
            <a:off x="623402" y="800100"/>
            <a:ext cx="3443773" cy="5367338"/>
          </a:xfrm>
          <a:prstGeom prst="roundRect">
            <a:avLst>
              <a:gd name="adj" fmla="val 4414"/>
            </a:avLst>
          </a:prstGeom>
          <a:noFill/>
          <a:ln>
            <a:noFill/>
          </a:ln>
        </p:spPr>
      </p:pic>
      <p:sp>
        <p:nvSpPr>
          <p:cNvPr id="3" name="Google Shape;152;p14">
            <a:extLst>
              <a:ext uri="{FF2B5EF4-FFF2-40B4-BE49-F238E27FC236}">
                <a16:creationId xmlns:a16="http://schemas.microsoft.com/office/drawing/2014/main" id="{5E54BFEF-C15A-9F10-763D-FF4B5BB2B5DC}"/>
              </a:ext>
            </a:extLst>
          </p:cNvPr>
          <p:cNvSpPr txBox="1"/>
          <p:nvPr/>
        </p:nvSpPr>
        <p:spPr>
          <a:xfrm>
            <a:off x="704900" y="5923548"/>
            <a:ext cx="328077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GB" sz="500" b="1" i="0" u="none" strike="noStrike" cap="none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Pierniki</a:t>
            </a:r>
            <a:r>
              <a:rPr lang="en-GB" sz="5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” 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by [</a:t>
            </a:r>
            <a:r>
              <a:rPr lang="en-GB" sz="5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Kris </a:t>
            </a:r>
            <a:r>
              <a:rPr lang="en-GB" sz="500" b="1" i="0" u="none" strike="noStrike" cap="none" dirty="0" err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Duda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] is licensed under </a:t>
            </a:r>
            <a:r>
              <a:rPr lang="en-GB" sz="500" b="1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lang="en-GB" sz="5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38;p2">
            <a:extLst>
              <a:ext uri="{FF2B5EF4-FFF2-40B4-BE49-F238E27FC236}">
                <a16:creationId xmlns:a16="http://schemas.microsoft.com/office/drawing/2014/main" id="{F680BBBF-FC8A-721B-75A3-F010E13B4560}"/>
              </a:ext>
            </a:extLst>
          </p:cNvPr>
          <p:cNvSpPr txBox="1">
            <a:spLocks/>
          </p:cNvSpPr>
          <p:nvPr/>
        </p:nvSpPr>
        <p:spPr>
          <a:xfrm rot="307430">
            <a:off x="5065958" y="249443"/>
            <a:ext cx="3336599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/>
              <a:t>Poland</a:t>
            </a:r>
            <a:endParaRPr lang="en-GB" sz="4400" dirty="0"/>
          </a:p>
        </p:txBody>
      </p:sp>
      <p:pic>
        <p:nvPicPr>
          <p:cNvPr id="7" name="Google Shape;151;p14">
            <a:extLst>
              <a:ext uri="{FF2B5EF4-FFF2-40B4-BE49-F238E27FC236}">
                <a16:creationId xmlns:a16="http://schemas.microsoft.com/office/drawing/2014/main" id="{DC31BE7A-96F8-FF19-C1B0-8C947E12E9D5}"/>
              </a:ext>
            </a:extLst>
          </p:cNvPr>
          <p:cNvPicPr preferRelativeResize="0"/>
          <p:nvPr/>
        </p:nvPicPr>
        <p:blipFill>
          <a:blip r:embed="rId5"/>
          <a:srcRect l="286" r="286"/>
          <a:stretch/>
        </p:blipFill>
        <p:spPr>
          <a:xfrm rot="20906176">
            <a:off x="370188" y="354926"/>
            <a:ext cx="1422009" cy="92844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 txBox="1"/>
          <p:nvPr/>
        </p:nvSpPr>
        <p:spPr>
          <a:xfrm>
            <a:off x="4147753" y="1882594"/>
            <a:ext cx="4456497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St Nicholas Day is celebrated every year on 5</a:t>
            </a:r>
            <a:r>
              <a:rPr lang="en-GB" sz="2000" baseline="300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th</a:t>
            </a:r>
            <a:r>
              <a:rPr lang="en-GB" sz="20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 December. This is when children hope that </a:t>
            </a:r>
            <a:r>
              <a:rPr lang="en-GB" sz="2000" b="0" i="0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Svatý</a:t>
            </a: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Mikuláš</a:t>
            </a: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(St Nicholas) will arrive and give them presents. He is accompanied by an angel and a devil.</a:t>
            </a:r>
            <a:endParaRPr sz="1600" dirty="0">
              <a:latin typeface="Twinkl" panose="02000000000000000000" pitchFamily="2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sz="20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It is traditional to eat carp for Christmas dinner.</a:t>
            </a:r>
            <a:endParaRPr sz="1600" dirty="0">
              <a:latin typeface="Twinkl" panose="02000000000000000000" pitchFamily="2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sz="20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Baby Jesus (</a:t>
            </a:r>
            <a:r>
              <a:rPr lang="en-GB" sz="2000" b="0" i="0" dirty="0" err="1">
                <a:solidFill>
                  <a:srgbClr val="202124"/>
                </a:solidFill>
                <a:latin typeface="Twinkl" panose="02000000000000000000" pitchFamily="2" charset="0"/>
                <a:sym typeface="Arial"/>
              </a:rPr>
              <a:t>Ježíšek</a:t>
            </a:r>
            <a:r>
              <a:rPr lang="en-GB" sz="2000" b="0" i="0" dirty="0">
                <a:solidFill>
                  <a:srgbClr val="202124"/>
                </a:solidFill>
                <a:latin typeface="Twinkl" panose="02000000000000000000" pitchFamily="2" charset="0"/>
                <a:sym typeface="Arial"/>
              </a:rPr>
              <a:t>)</a:t>
            </a:r>
            <a:br>
              <a:rPr lang="en-GB" sz="1600" dirty="0">
                <a:solidFill>
                  <a:srgbClr val="202124"/>
                </a:solidFill>
                <a:latin typeface="Twinkl" panose="02000000000000000000" pitchFamily="2" charset="0"/>
                <a:sym typeface="Arial"/>
              </a:rPr>
            </a:b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brings the Christmas presents on Christmas Eve when none of the children are looking!</a:t>
            </a: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br>
              <a:rPr lang="en-GB" sz="20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</a:b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2" name="Google Shape;150;p14">
            <a:extLst>
              <a:ext uri="{FF2B5EF4-FFF2-40B4-BE49-F238E27FC236}">
                <a16:creationId xmlns:a16="http://schemas.microsoft.com/office/drawing/2014/main" id="{4471061C-BBA6-4564-7D5F-1E983917D331}"/>
              </a:ext>
            </a:extLst>
          </p:cNvPr>
          <p:cNvPicPr preferRelativeResize="0"/>
          <p:nvPr/>
        </p:nvPicPr>
        <p:blipFill rotWithShape="1">
          <a:blip r:embed="rId3"/>
          <a:srcRect l="21215" r="32532"/>
          <a:stretch/>
        </p:blipFill>
        <p:spPr>
          <a:xfrm>
            <a:off x="819152" y="819150"/>
            <a:ext cx="3309780" cy="5367338"/>
          </a:xfrm>
          <a:prstGeom prst="roundRect">
            <a:avLst>
              <a:gd name="adj" fmla="val 4414"/>
            </a:avLst>
          </a:prstGeom>
          <a:noFill/>
          <a:ln>
            <a:noFill/>
          </a:ln>
        </p:spPr>
      </p:pic>
      <p:pic>
        <p:nvPicPr>
          <p:cNvPr id="3" name="Google Shape;151;p14">
            <a:extLst>
              <a:ext uri="{FF2B5EF4-FFF2-40B4-BE49-F238E27FC236}">
                <a16:creationId xmlns:a16="http://schemas.microsoft.com/office/drawing/2014/main" id="{2CC6F43B-4E12-BD83-F3E0-F5F6B0378805}"/>
              </a:ext>
            </a:extLst>
          </p:cNvPr>
          <p:cNvPicPr preferRelativeResize="0"/>
          <p:nvPr/>
        </p:nvPicPr>
        <p:blipFill>
          <a:blip r:embed="rId4"/>
          <a:srcRect l="286" r="286"/>
          <a:stretch/>
        </p:blipFill>
        <p:spPr>
          <a:xfrm rot="20906176">
            <a:off x="370188" y="354926"/>
            <a:ext cx="1422009" cy="92844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" name="Google Shape;38;p2">
            <a:extLst>
              <a:ext uri="{FF2B5EF4-FFF2-40B4-BE49-F238E27FC236}">
                <a16:creationId xmlns:a16="http://schemas.microsoft.com/office/drawing/2014/main" id="{E6447E16-D712-B9F7-165F-DDA64917F5C4}"/>
              </a:ext>
            </a:extLst>
          </p:cNvPr>
          <p:cNvSpPr txBox="1">
            <a:spLocks/>
          </p:cNvSpPr>
          <p:nvPr/>
        </p:nvSpPr>
        <p:spPr>
          <a:xfrm rot="307430">
            <a:off x="4749835" y="567088"/>
            <a:ext cx="4187634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ea typeface="Arial"/>
                <a:sym typeface="Arial"/>
              </a:rPr>
              <a:t>Czech Republic</a:t>
            </a:r>
            <a:endParaRPr lang="en-GB" sz="4400" dirty="0"/>
          </a:p>
        </p:txBody>
      </p:sp>
      <p:sp>
        <p:nvSpPr>
          <p:cNvPr id="5" name="Google Shape;152;p14">
            <a:extLst>
              <a:ext uri="{FF2B5EF4-FFF2-40B4-BE49-F238E27FC236}">
                <a16:creationId xmlns:a16="http://schemas.microsoft.com/office/drawing/2014/main" id="{1AFBA59B-F6F1-B9F1-D476-5C7187619966}"/>
              </a:ext>
            </a:extLst>
          </p:cNvPr>
          <p:cNvSpPr txBox="1"/>
          <p:nvPr/>
        </p:nvSpPr>
        <p:spPr>
          <a:xfrm>
            <a:off x="819152" y="6008186"/>
            <a:ext cx="3280775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lang="en-GB" sz="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Christmas Old Town Square Prague 2007</a:t>
            </a:r>
            <a:r>
              <a:rPr lang="en-GB" sz="500" b="0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” 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by [</a:t>
            </a:r>
            <a:r>
              <a:rPr lang="en-GB" sz="5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Pazuzu</a:t>
            </a:r>
            <a:r>
              <a:rPr lang="en-GB" sz="5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] is licensed under </a:t>
            </a:r>
            <a:r>
              <a:rPr lang="en-GB" sz="500" b="1" i="0" u="sng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sz="500" b="1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/>
          <p:nvPr/>
        </p:nvSpPr>
        <p:spPr>
          <a:xfrm>
            <a:off x="4378863" y="1885649"/>
            <a:ext cx="4121583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6</a:t>
            </a:r>
            <a:r>
              <a:rPr lang="en-GB" sz="2000" baseline="30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th</a:t>
            </a: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December is </a:t>
            </a:r>
            <a:r>
              <a:rPr lang="en-GB" sz="2000" b="0" i="0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Sfantul</a:t>
            </a: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 Nicolae's</a:t>
            </a:r>
            <a:r>
              <a:rPr lang="en-GB" sz="2000" dirty="0">
                <a:latin typeface="Twinkl" panose="02000000000000000000" pitchFamily="2" charset="0"/>
              </a:rPr>
              <a:t> </a:t>
            </a: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(St Nicholas) Day. </a:t>
            </a:r>
            <a:r>
              <a:rPr lang="en-GB" sz="2000" dirty="0">
                <a:latin typeface="Twinkl" panose="02000000000000000000" pitchFamily="2" charset="0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The day before</a:t>
            </a: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, children leave their boots out in the hope that they will get filled with small presents.</a:t>
            </a:r>
            <a:endParaRPr sz="1600" dirty="0">
              <a:latin typeface="Twinkl" panose="02000000000000000000" pitchFamily="2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Christmas trees are decorated on Christmas Eve.</a:t>
            </a:r>
            <a:endParaRPr sz="1600" dirty="0">
              <a:latin typeface="Twinkl" panose="02000000000000000000" pitchFamily="2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Carol singing is a very important tradition. Children sing and dance and may receive some sweets or fruit. </a:t>
            </a: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</a:b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2" name="Google Shape;150;p14">
            <a:extLst>
              <a:ext uri="{FF2B5EF4-FFF2-40B4-BE49-F238E27FC236}">
                <a16:creationId xmlns:a16="http://schemas.microsoft.com/office/drawing/2014/main" id="{B47951A3-61FD-EE71-FBD9-4BA58EDB26FE}"/>
              </a:ext>
            </a:extLst>
          </p:cNvPr>
          <p:cNvPicPr preferRelativeResize="0"/>
          <p:nvPr/>
        </p:nvPicPr>
        <p:blipFill>
          <a:blip r:embed="rId3"/>
          <a:srcRect l="1860" r="1860"/>
          <a:stretch/>
        </p:blipFill>
        <p:spPr>
          <a:xfrm>
            <a:off x="623402" y="800100"/>
            <a:ext cx="3443773" cy="5367338"/>
          </a:xfrm>
          <a:prstGeom prst="roundRect">
            <a:avLst>
              <a:gd name="adj" fmla="val 4414"/>
            </a:avLst>
          </a:prstGeom>
          <a:noFill/>
          <a:ln>
            <a:noFill/>
          </a:ln>
        </p:spPr>
      </p:pic>
      <p:sp>
        <p:nvSpPr>
          <p:cNvPr id="4" name="Google Shape;38;p2">
            <a:extLst>
              <a:ext uri="{FF2B5EF4-FFF2-40B4-BE49-F238E27FC236}">
                <a16:creationId xmlns:a16="http://schemas.microsoft.com/office/drawing/2014/main" id="{00FF84DE-04EE-F315-3DA1-292112DCB46D}"/>
              </a:ext>
            </a:extLst>
          </p:cNvPr>
          <p:cNvSpPr txBox="1">
            <a:spLocks/>
          </p:cNvSpPr>
          <p:nvPr/>
        </p:nvSpPr>
        <p:spPr>
          <a:xfrm rot="307430">
            <a:off x="5310886" y="529669"/>
            <a:ext cx="3336599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dirty="0"/>
              <a:t>Romania </a:t>
            </a:r>
            <a:endParaRPr lang="en-GB" sz="4400" dirty="0"/>
          </a:p>
        </p:txBody>
      </p:sp>
      <p:pic>
        <p:nvPicPr>
          <p:cNvPr id="5" name="Google Shape;151;p14">
            <a:extLst>
              <a:ext uri="{FF2B5EF4-FFF2-40B4-BE49-F238E27FC236}">
                <a16:creationId xmlns:a16="http://schemas.microsoft.com/office/drawing/2014/main" id="{B28F4869-080F-9A13-52F2-1B996BE39331}"/>
              </a:ext>
            </a:extLst>
          </p:cNvPr>
          <p:cNvPicPr preferRelativeResize="0"/>
          <p:nvPr/>
        </p:nvPicPr>
        <p:blipFill>
          <a:blip r:embed="rId4"/>
          <a:srcRect t="1032" b="1032"/>
          <a:stretch/>
        </p:blipFill>
        <p:spPr>
          <a:xfrm rot="20906176">
            <a:off x="370188" y="354926"/>
            <a:ext cx="1422009" cy="92844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"/>
          <p:cNvSpPr txBox="1"/>
          <p:nvPr/>
        </p:nvSpPr>
        <p:spPr>
          <a:xfrm>
            <a:off x="4851402" y="1778428"/>
            <a:ext cx="3752848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b="0" i="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Christmas Eve</a:t>
            </a: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 (</a:t>
            </a:r>
            <a:r>
              <a:rPr lang="en-GB" sz="2000" b="0" i="0" dirty="0" err="1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Kūčios</a:t>
            </a: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) is the most important day of the celebrations. In the evening, families celebrate with a feast.</a:t>
            </a:r>
            <a:endParaRPr sz="1600" dirty="0">
              <a:latin typeface="Twinkl" panose="02000000000000000000" pitchFamily="2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b="0" i="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The feast is traditionally made up of 12 courses – none of which include meat. </a:t>
            </a:r>
            <a:endParaRPr sz="1600" dirty="0">
              <a:latin typeface="Twinkl" panose="02000000000000000000" pitchFamily="2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rgbClr val="000000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winkl" panose="02000000000000000000" pitchFamily="2" charset="0"/>
                <a:sym typeface="Arial"/>
              </a:rPr>
              <a:t>Straw is used for decorating to symbolise Baby Jesus lying in a manger surrounded by straw. </a:t>
            </a: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</a:br>
            <a:endParaRPr sz="2000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2" name="Google Shape;150;p14">
            <a:extLst>
              <a:ext uri="{FF2B5EF4-FFF2-40B4-BE49-F238E27FC236}">
                <a16:creationId xmlns:a16="http://schemas.microsoft.com/office/drawing/2014/main" id="{194A1780-2D19-5067-9BFA-B35C779EC47C}"/>
              </a:ext>
            </a:extLst>
          </p:cNvPr>
          <p:cNvPicPr preferRelativeResize="0"/>
          <p:nvPr/>
        </p:nvPicPr>
        <p:blipFill rotWithShape="1">
          <a:blip r:embed="rId3"/>
          <a:srcRect l="21316" t="3444" r="33136"/>
          <a:stretch/>
        </p:blipFill>
        <p:spPr>
          <a:xfrm>
            <a:off x="819152" y="666750"/>
            <a:ext cx="3911598" cy="5519738"/>
          </a:xfrm>
          <a:prstGeom prst="roundRect">
            <a:avLst>
              <a:gd name="adj" fmla="val 4414"/>
            </a:avLst>
          </a:prstGeom>
          <a:noFill/>
          <a:ln>
            <a:noFill/>
          </a:ln>
        </p:spPr>
      </p:pic>
      <p:pic>
        <p:nvPicPr>
          <p:cNvPr id="3" name="Google Shape;151;p14">
            <a:extLst>
              <a:ext uri="{FF2B5EF4-FFF2-40B4-BE49-F238E27FC236}">
                <a16:creationId xmlns:a16="http://schemas.microsoft.com/office/drawing/2014/main" id="{B14AE2C4-44AF-BAAD-655D-C9C3C83D7502}"/>
              </a:ext>
            </a:extLst>
          </p:cNvPr>
          <p:cNvPicPr preferRelativeResize="0"/>
          <p:nvPr/>
        </p:nvPicPr>
        <p:blipFill>
          <a:blip r:embed="rId4"/>
          <a:srcRect l="4052" r="4052"/>
          <a:stretch/>
        </p:blipFill>
        <p:spPr>
          <a:xfrm rot="20906176">
            <a:off x="370188" y="354926"/>
            <a:ext cx="1422009" cy="928448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" name="Google Shape;38;p2">
            <a:extLst>
              <a:ext uri="{FF2B5EF4-FFF2-40B4-BE49-F238E27FC236}">
                <a16:creationId xmlns:a16="http://schemas.microsoft.com/office/drawing/2014/main" id="{97C51BD0-1F74-222D-880F-5047F01F05F3}"/>
              </a:ext>
            </a:extLst>
          </p:cNvPr>
          <p:cNvSpPr txBox="1">
            <a:spLocks/>
          </p:cNvSpPr>
          <p:nvPr/>
        </p:nvSpPr>
        <p:spPr>
          <a:xfrm rot="307430">
            <a:off x="5180136" y="388951"/>
            <a:ext cx="3782521" cy="889042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Lithuania</a:t>
            </a:r>
            <a:endParaRPr lang="en-GB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>
            <a:hlinkClick r:id="rId3"/>
          </p:cNvPr>
          <p:cNvSpPr/>
          <p:nvPr/>
        </p:nvSpPr>
        <p:spPr>
          <a:xfrm>
            <a:off x="103909" y="5943600"/>
            <a:ext cx="1143000" cy="77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191" name="Google Shape;191;p19">
            <a:hlinkClick r:id="rId3"/>
          </p:cNvPr>
          <p:cNvSpPr/>
          <p:nvPr/>
        </p:nvSpPr>
        <p:spPr>
          <a:xfrm>
            <a:off x="8388350" y="6005946"/>
            <a:ext cx="714086" cy="77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"/>
          <p:cNvSpPr/>
          <p:nvPr/>
        </p:nvSpPr>
        <p:spPr>
          <a:xfrm>
            <a:off x="4770841" y="2591093"/>
            <a:ext cx="3635227" cy="1992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In India, people like to decorate their houses and streets with colourful, folded paper stars.</a:t>
            </a:r>
            <a:endParaRPr sz="2400" b="1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14407" t="1877" r="11173" b="2234"/>
          <a:stretch/>
        </p:blipFill>
        <p:spPr>
          <a:xfrm>
            <a:off x="755651" y="711044"/>
            <a:ext cx="4015190" cy="5326899"/>
          </a:xfrm>
          <a:prstGeom prst="roundRect">
            <a:avLst>
              <a:gd name="adj" fmla="val 4849"/>
            </a:avLst>
          </a:prstGeom>
          <a:noFill/>
          <a:ln w="19050">
            <a:noFill/>
          </a:ln>
        </p:spPr>
      </p:pic>
      <p:sp>
        <p:nvSpPr>
          <p:cNvPr id="42" name="Google Shape;42;p2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40" name="Google Shape;40;p2"/>
          <p:cNvPicPr preferRelativeResize="0"/>
          <p:nvPr/>
        </p:nvPicPr>
        <p:blipFill>
          <a:blip r:embed="rId5"/>
          <a:srcRect t="605" b="605"/>
          <a:stretch/>
        </p:blipFill>
        <p:spPr>
          <a:xfrm rot="20816654">
            <a:off x="310170" y="489530"/>
            <a:ext cx="1313767" cy="87543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9" name="Google Shape;38;p2">
            <a:extLst>
              <a:ext uri="{FF2B5EF4-FFF2-40B4-BE49-F238E27FC236}">
                <a16:creationId xmlns:a16="http://schemas.microsoft.com/office/drawing/2014/main" id="{A5679301-2A83-F701-4EE4-85B7343C07FF}"/>
              </a:ext>
            </a:extLst>
          </p:cNvPr>
          <p:cNvSpPr txBox="1">
            <a:spLocks/>
          </p:cNvSpPr>
          <p:nvPr/>
        </p:nvSpPr>
        <p:spPr>
          <a:xfrm rot="307430">
            <a:off x="5390654" y="932328"/>
            <a:ext cx="2666649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ea typeface="Arial"/>
              </a:rPr>
              <a:t>India</a:t>
            </a:r>
            <a:endParaRPr lang="en-GB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4366965" y="2668039"/>
            <a:ext cx="4057069" cy="236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In Ireland, people like to light candles in the windows of their homes to act as a guide for Joseph and Mary to travel to their resting place.</a:t>
            </a:r>
            <a:endParaRPr sz="2400" b="1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50" name="Google Shape;50;p3"/>
          <p:cNvPicPr preferRelativeResize="0"/>
          <p:nvPr/>
        </p:nvPicPr>
        <p:blipFill rotWithShape="1">
          <a:blip r:embed="rId3">
            <a:alphaModFix/>
          </a:blip>
          <a:srcRect l="21657" t="5691" r="18455" b="1689"/>
          <a:stretch/>
        </p:blipFill>
        <p:spPr>
          <a:xfrm>
            <a:off x="691543" y="600869"/>
            <a:ext cx="3657433" cy="5656262"/>
          </a:xfrm>
          <a:prstGeom prst="roundRect">
            <a:avLst>
              <a:gd name="adj" fmla="val 5084"/>
            </a:avLst>
          </a:prstGeom>
          <a:noFill/>
          <a:ln w="28575">
            <a:noFill/>
          </a:ln>
        </p:spPr>
      </p:pic>
      <p:sp>
        <p:nvSpPr>
          <p:cNvPr id="51" name="Google Shape;51;p3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B2956019-5CDA-2702-E1AE-51AC973A6BBA}"/>
              </a:ext>
            </a:extLst>
          </p:cNvPr>
          <p:cNvSpPr txBox="1">
            <a:spLocks/>
          </p:cNvSpPr>
          <p:nvPr/>
        </p:nvSpPr>
        <p:spPr>
          <a:xfrm rot="307430">
            <a:off x="4839464" y="1004989"/>
            <a:ext cx="3223861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ea typeface="Arial"/>
              </a:rPr>
              <a:t>Ireland</a:t>
            </a:r>
            <a:endParaRPr lang="en-GB" sz="6000" dirty="0"/>
          </a:p>
        </p:txBody>
      </p:sp>
      <p:pic>
        <p:nvPicPr>
          <p:cNvPr id="49" name="Google Shape;49;p3"/>
          <p:cNvPicPr preferRelativeResize="0"/>
          <p:nvPr/>
        </p:nvPicPr>
        <p:blipFill>
          <a:blip r:embed="rId5"/>
          <a:srcRect t="260" b="260"/>
          <a:stretch/>
        </p:blipFill>
        <p:spPr>
          <a:xfrm rot="20889755">
            <a:off x="287420" y="386830"/>
            <a:ext cx="1331119" cy="8596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"/>
          <p:cNvSpPr/>
          <p:nvPr/>
        </p:nvSpPr>
        <p:spPr>
          <a:xfrm>
            <a:off x="4800177" y="2132496"/>
            <a:ext cx="3649353" cy="346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In the south-west USA, people display ‘luminarias’ or ‘farolitos’ to celebrate the birth of Jesus.  </a:t>
            </a:r>
            <a:endParaRPr sz="2400" dirty="0">
              <a:latin typeface="Twinkl" panose="02000000000000000000" pitchFamily="2" charset="0"/>
            </a:endParaRPr>
          </a:p>
          <a:p>
            <a:pPr marL="1809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These are small, paper lanterns with a candle inside. </a:t>
            </a:r>
            <a:endParaRPr sz="2400" b="1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 rotWithShape="1">
          <a:blip r:embed="rId3">
            <a:alphaModFix/>
          </a:blip>
          <a:srcRect l="5289" t="3510" r="22996" b="1225"/>
          <a:stretch/>
        </p:blipFill>
        <p:spPr>
          <a:xfrm>
            <a:off x="586151" y="632087"/>
            <a:ext cx="4173189" cy="5543550"/>
          </a:xfrm>
          <a:prstGeom prst="roundRect">
            <a:avLst>
              <a:gd name="adj" fmla="val 4803"/>
            </a:avLst>
          </a:prstGeom>
          <a:noFill/>
          <a:ln w="28575">
            <a:noFill/>
          </a:ln>
        </p:spPr>
      </p:pic>
      <p:sp>
        <p:nvSpPr>
          <p:cNvPr id="60" name="Google Shape;60;p4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F62B824A-5D35-E9E5-5384-79E5FD1FE84D}"/>
              </a:ext>
            </a:extLst>
          </p:cNvPr>
          <p:cNvSpPr txBox="1">
            <a:spLocks/>
          </p:cNvSpPr>
          <p:nvPr/>
        </p:nvSpPr>
        <p:spPr>
          <a:xfrm rot="307430">
            <a:off x="4144039" y="545157"/>
            <a:ext cx="4733030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ea typeface="Arial"/>
              </a:rPr>
              <a:t>New Mexico, USA</a:t>
            </a:r>
            <a:endParaRPr lang="en-GB" sz="4400" dirty="0"/>
          </a:p>
        </p:txBody>
      </p:sp>
      <p:pic>
        <p:nvPicPr>
          <p:cNvPr id="58" name="Google Shape;58;p4"/>
          <p:cNvPicPr preferRelativeResize="0"/>
          <p:nvPr/>
        </p:nvPicPr>
        <p:blipFill>
          <a:blip r:embed="rId5"/>
          <a:srcRect t="243" b="243"/>
          <a:stretch/>
        </p:blipFill>
        <p:spPr>
          <a:xfrm rot="20832346">
            <a:off x="304507" y="420762"/>
            <a:ext cx="1337657" cy="86344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"/>
          <p:cNvSpPr/>
          <p:nvPr/>
        </p:nvSpPr>
        <p:spPr>
          <a:xfrm>
            <a:off x="4572000" y="2365224"/>
            <a:ext cx="3871913" cy="38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Each Christmas, thousands of people go to see the world’s tallest floating Christmas tree in a lagoon in Rio de Janeiro. </a:t>
            </a:r>
            <a:endParaRPr sz="2400" dirty="0">
              <a:latin typeface="Twinkl" panose="02000000000000000000" pitchFamily="2" charset="0"/>
            </a:endParaRPr>
          </a:p>
          <a:p>
            <a:pPr marL="1809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It is 85 metres tall and contains 3.1 million bulbs.</a:t>
            </a:r>
            <a:endParaRPr sz="2400" b="1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68" name="Google Shape;68;p5"/>
          <p:cNvPicPr preferRelativeResize="0"/>
          <p:nvPr/>
        </p:nvPicPr>
        <p:blipFill rotWithShape="1">
          <a:blip r:embed="rId3">
            <a:alphaModFix/>
          </a:blip>
          <a:srcRect l="21038" t="368" r="16056" b="9337"/>
          <a:stretch/>
        </p:blipFill>
        <p:spPr>
          <a:xfrm>
            <a:off x="703263" y="611188"/>
            <a:ext cx="3868737" cy="5553075"/>
          </a:xfrm>
          <a:prstGeom prst="roundRect">
            <a:avLst>
              <a:gd name="adj" fmla="val 5125"/>
            </a:avLst>
          </a:prstGeom>
          <a:noFill/>
          <a:ln w="19050">
            <a:noFill/>
          </a:ln>
        </p:spPr>
      </p:pic>
      <p:sp>
        <p:nvSpPr>
          <p:cNvPr id="69" name="Google Shape;69;p5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13593A0A-8B24-29C9-C71A-054C721C984C}"/>
              </a:ext>
            </a:extLst>
          </p:cNvPr>
          <p:cNvSpPr txBox="1">
            <a:spLocks/>
          </p:cNvSpPr>
          <p:nvPr/>
        </p:nvSpPr>
        <p:spPr>
          <a:xfrm rot="307430">
            <a:off x="5039488" y="795734"/>
            <a:ext cx="3223861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5400" dirty="0">
                <a:ea typeface="Arial"/>
              </a:rPr>
              <a:t>Brazil</a:t>
            </a:r>
            <a:endParaRPr lang="en-GB" sz="6000" dirty="0"/>
          </a:p>
        </p:txBody>
      </p:sp>
      <p:pic>
        <p:nvPicPr>
          <p:cNvPr id="67" name="Google Shape;67;p5"/>
          <p:cNvPicPr preferRelativeResize="0"/>
          <p:nvPr/>
        </p:nvPicPr>
        <p:blipFill>
          <a:blip r:embed="rId5"/>
          <a:srcRect t="7263" b="7263"/>
          <a:stretch/>
        </p:blipFill>
        <p:spPr>
          <a:xfrm rot="20655127">
            <a:off x="484583" y="601264"/>
            <a:ext cx="1362075" cy="86082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/>
          <p:nvPr/>
        </p:nvSpPr>
        <p:spPr>
          <a:xfrm>
            <a:off x="4572000" y="2254100"/>
            <a:ext cx="3816350" cy="38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As well as Christmas trees and other decorations, Australians decorate their houses with ‘Christmas Bush’. </a:t>
            </a:r>
            <a:endParaRPr sz="2400" dirty="0">
              <a:latin typeface="Twinkl" panose="02000000000000000000" pitchFamily="2" charset="0"/>
            </a:endParaRPr>
          </a:p>
          <a:p>
            <a:pPr marL="1809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This is an Australian plant with white flowers that turn a deep, shiny red at Christmas time.</a:t>
            </a:r>
            <a:endParaRPr sz="2400" dirty="0">
              <a:latin typeface="Twinkl" panose="02000000000000000000" pitchFamily="2" charset="0"/>
            </a:endParaRPr>
          </a:p>
        </p:txBody>
      </p:sp>
      <p:pic>
        <p:nvPicPr>
          <p:cNvPr id="77" name="Google Shape;77;p6"/>
          <p:cNvPicPr preferRelativeResize="0"/>
          <p:nvPr/>
        </p:nvPicPr>
        <p:blipFill rotWithShape="1">
          <a:blip r:embed="rId3">
            <a:alphaModFix/>
          </a:blip>
          <a:srcRect l="18765" t="4012" r="16544" b="1974"/>
          <a:stretch/>
        </p:blipFill>
        <p:spPr>
          <a:xfrm>
            <a:off x="723901" y="652463"/>
            <a:ext cx="3743325" cy="5440362"/>
          </a:xfrm>
          <a:prstGeom prst="roundRect">
            <a:avLst>
              <a:gd name="adj" fmla="val 4063"/>
            </a:avLst>
          </a:prstGeom>
          <a:noFill/>
          <a:ln w="19050">
            <a:noFill/>
          </a:ln>
        </p:spPr>
      </p:pic>
      <p:sp>
        <p:nvSpPr>
          <p:cNvPr id="78" name="Google Shape;78;p6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EB467988-2A5D-4C69-9F4C-B1E027D61C88}"/>
              </a:ext>
            </a:extLst>
          </p:cNvPr>
          <p:cNvSpPr txBox="1">
            <a:spLocks/>
          </p:cNvSpPr>
          <p:nvPr/>
        </p:nvSpPr>
        <p:spPr>
          <a:xfrm rot="307430">
            <a:off x="4862150" y="794432"/>
            <a:ext cx="3577720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 dirty="0">
                <a:ea typeface="Arial"/>
              </a:rPr>
              <a:t>Australia</a:t>
            </a:r>
            <a:endParaRPr lang="en-GB" sz="4800" dirty="0"/>
          </a:p>
        </p:txBody>
      </p:sp>
      <p:pic>
        <p:nvPicPr>
          <p:cNvPr id="76" name="Google Shape;76;p6"/>
          <p:cNvPicPr preferRelativeResize="0"/>
          <p:nvPr/>
        </p:nvPicPr>
        <p:blipFill>
          <a:blip r:embed="rId5"/>
          <a:srcRect t="1085" b="1085"/>
          <a:stretch/>
        </p:blipFill>
        <p:spPr>
          <a:xfrm rot="21125357">
            <a:off x="345282" y="412824"/>
            <a:ext cx="1357313" cy="86201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"/>
          <p:cNvSpPr/>
          <p:nvPr/>
        </p:nvSpPr>
        <p:spPr>
          <a:xfrm>
            <a:off x="4784327" y="2450481"/>
            <a:ext cx="3523461" cy="2730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Most Guatemalans plan and build a Nativity scene with their family. </a:t>
            </a:r>
            <a:endParaRPr sz="2400" dirty="0">
              <a:latin typeface="Twinkl" panose="02000000000000000000" pitchFamily="2" charset="0"/>
            </a:endParaRPr>
          </a:p>
          <a:p>
            <a:pPr marL="1809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The Nativity scene is called a ‘Nacimiento’.</a:t>
            </a:r>
            <a:endParaRPr sz="2400" b="1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86" name="Google Shape;86;p7"/>
          <p:cNvPicPr preferRelativeResize="0"/>
          <p:nvPr/>
        </p:nvPicPr>
        <p:blipFill rotWithShape="1">
          <a:blip r:embed="rId3">
            <a:alphaModFix/>
          </a:blip>
          <a:srcRect l="1888" t="1045" r="4322"/>
          <a:stretch/>
        </p:blipFill>
        <p:spPr>
          <a:xfrm>
            <a:off x="682779" y="1868944"/>
            <a:ext cx="4003417" cy="4223881"/>
          </a:xfrm>
          <a:prstGeom prst="roundRect">
            <a:avLst>
              <a:gd name="adj" fmla="val 4300"/>
            </a:avLst>
          </a:prstGeom>
          <a:noFill/>
          <a:ln>
            <a:noFill/>
          </a:ln>
        </p:spPr>
      </p:pic>
      <p:sp>
        <p:nvSpPr>
          <p:cNvPr id="87" name="Google Shape;87;p7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85" name="Google Shape;85;p7"/>
          <p:cNvPicPr preferRelativeResize="0"/>
          <p:nvPr/>
        </p:nvPicPr>
        <p:blipFill>
          <a:blip r:embed="rId5"/>
          <a:srcRect l="2390" r="2390"/>
          <a:stretch/>
        </p:blipFill>
        <p:spPr>
          <a:xfrm rot="20932519">
            <a:off x="654030" y="667655"/>
            <a:ext cx="1310878" cy="86042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CD49180B-E938-1C84-32A8-A46CE1838EAC}"/>
              </a:ext>
            </a:extLst>
          </p:cNvPr>
          <p:cNvSpPr txBox="1">
            <a:spLocks/>
          </p:cNvSpPr>
          <p:nvPr/>
        </p:nvSpPr>
        <p:spPr>
          <a:xfrm rot="307430">
            <a:off x="5039488" y="795734"/>
            <a:ext cx="3223861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ea typeface="Arial"/>
              </a:rPr>
              <a:t>Guatemala</a:t>
            </a:r>
            <a:endParaRPr lang="en-GB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8"/>
          <p:cNvPicPr preferRelativeResize="0"/>
          <p:nvPr/>
        </p:nvPicPr>
        <p:blipFill rotWithShape="1">
          <a:blip r:embed="rId3">
            <a:alphaModFix/>
          </a:blip>
          <a:srcRect l="18415" t="5511" r="20521"/>
          <a:stretch/>
        </p:blipFill>
        <p:spPr>
          <a:xfrm>
            <a:off x="726463" y="782240"/>
            <a:ext cx="3490734" cy="5401449"/>
          </a:xfrm>
          <a:prstGeom prst="roundRect">
            <a:avLst>
              <a:gd name="adj" fmla="val 4783"/>
            </a:avLst>
          </a:prstGeom>
          <a:noFill/>
          <a:ln>
            <a:noFill/>
          </a:ln>
        </p:spPr>
      </p:pic>
      <p:sp>
        <p:nvSpPr>
          <p:cNvPr id="93" name="Google Shape;93;p8"/>
          <p:cNvSpPr/>
          <p:nvPr/>
        </p:nvSpPr>
        <p:spPr>
          <a:xfrm>
            <a:off x="4421190" y="2254100"/>
            <a:ext cx="4062412" cy="38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In Sweden, one of the biggest celebrations around Christmas time is St. Lucia Day, which is on December 13th.  </a:t>
            </a:r>
            <a:endParaRPr sz="1600" dirty="0">
              <a:latin typeface="Twinkl" panose="02000000000000000000" pitchFamily="2" charset="0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A girl is dressed up in a white dress with a red sash around her waist and a crown of candles on her head.</a:t>
            </a:r>
            <a:endParaRPr sz="1600" dirty="0">
              <a:latin typeface="Twinkl" panose="02000000000000000000" pitchFamily="2" charset="0"/>
            </a:endParaRPr>
          </a:p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A popular food eaten for breakfast on St. Lucia Day is a saffron bun called ‘</a:t>
            </a:r>
            <a:r>
              <a:rPr lang="en-GB" sz="2000" b="0" i="0" u="none" strike="noStrike" cap="none" dirty="0" err="1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Lussekatt</a:t>
            </a:r>
            <a:r>
              <a:rPr lang="en-GB" sz="20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’, which means ‘Lucia cat’. </a:t>
            </a:r>
            <a:endParaRPr sz="1600" dirty="0">
              <a:latin typeface="Twinkl" panose="02000000000000000000" pitchFamily="2" charset="0"/>
            </a:endParaRPr>
          </a:p>
        </p:txBody>
      </p:sp>
      <p:pic>
        <p:nvPicPr>
          <p:cNvPr id="94" name="Google Shape;94;p8"/>
          <p:cNvPicPr preferRelativeResize="0"/>
          <p:nvPr/>
        </p:nvPicPr>
        <p:blipFill>
          <a:blip r:embed="rId4"/>
          <a:srcRect l="1346" r="1346"/>
          <a:stretch/>
        </p:blipFill>
        <p:spPr>
          <a:xfrm rot="20897746">
            <a:off x="426244" y="506014"/>
            <a:ext cx="1334690" cy="8572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96" name="Google Shape;96;p8">
            <a:hlinkClick r:id="rId5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8D95C33B-3467-F04F-25FC-F2BC059A4E0D}"/>
              </a:ext>
            </a:extLst>
          </p:cNvPr>
          <p:cNvSpPr txBox="1">
            <a:spLocks/>
          </p:cNvSpPr>
          <p:nvPr/>
        </p:nvSpPr>
        <p:spPr>
          <a:xfrm rot="307430">
            <a:off x="4766898" y="765857"/>
            <a:ext cx="3577720" cy="1139413"/>
          </a:xfrm>
          <a:prstGeom prst="roundRect">
            <a:avLst>
              <a:gd name="adj" fmla="val 9639"/>
            </a:avLst>
          </a:prstGeom>
          <a:solidFill>
            <a:srgbClr val="F9CFCB"/>
          </a:solidFill>
          <a:ln w="38100" cap="rnd">
            <a:solidFill>
              <a:srgbClr val="E52621"/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400" dirty="0">
                <a:ea typeface="Arial"/>
              </a:rPr>
              <a:t>Sweden</a:t>
            </a:r>
            <a:endParaRPr lang="en-GB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"/>
          <p:cNvSpPr/>
          <p:nvPr/>
        </p:nvSpPr>
        <p:spPr>
          <a:xfrm>
            <a:off x="5086351" y="2419773"/>
            <a:ext cx="3443287" cy="2361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t" anchorCtr="0">
            <a:spAutoFit/>
          </a:bodyPr>
          <a:lstStyle/>
          <a:p>
            <a:pPr marL="466725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2400" b="0" i="0" u="none" strike="noStrike" cap="none" dirty="0">
                <a:solidFill>
                  <a:schemeClr val="dk1"/>
                </a:solidFill>
                <a:latin typeface="Twinkl" panose="02000000000000000000" pitchFamily="2" charset="0"/>
                <a:sym typeface="Arial"/>
              </a:rPr>
              <a:t>Just before Christmas, during the ‘Festival of Radishes’, Mexican farmers carve radishes to make Nativity scenes.</a:t>
            </a:r>
            <a:endParaRPr sz="2400" b="1" i="0" u="none" strike="noStrike" cap="none" dirty="0">
              <a:solidFill>
                <a:schemeClr val="dk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104" name="Google Shape;10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1305040"/>
            <a:ext cx="4473575" cy="4473574"/>
          </a:xfrm>
          <a:prstGeom prst="roundRect">
            <a:avLst>
              <a:gd name="adj" fmla="val 5614"/>
            </a:avLst>
          </a:prstGeom>
          <a:noFill/>
          <a:ln>
            <a:noFill/>
          </a:ln>
        </p:spPr>
      </p:pic>
      <p:sp>
        <p:nvSpPr>
          <p:cNvPr id="105" name="Google Shape;105;p9">
            <a:hlinkClick r:id="rId4"/>
          </p:cNvPr>
          <p:cNvSpPr/>
          <p:nvPr/>
        </p:nvSpPr>
        <p:spPr>
          <a:xfrm>
            <a:off x="8604250" y="6619008"/>
            <a:ext cx="539750" cy="23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inkl" panose="02000000000000000000" pitchFamily="2" charset="0"/>
              <a:sym typeface="Arial"/>
            </a:endParaRPr>
          </a:p>
        </p:txBody>
      </p:sp>
      <p:pic>
        <p:nvPicPr>
          <p:cNvPr id="103" name="Google Shape;103;p9"/>
          <p:cNvPicPr preferRelativeResize="0"/>
          <p:nvPr/>
        </p:nvPicPr>
        <p:blipFill>
          <a:blip r:embed="rId5"/>
          <a:srcRect t="853" b="853"/>
          <a:stretch/>
        </p:blipFill>
        <p:spPr>
          <a:xfrm rot="20749963">
            <a:off x="330200" y="419101"/>
            <a:ext cx="1333500" cy="8509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Google Shape;38;p2">
            <a:extLst>
              <a:ext uri="{FF2B5EF4-FFF2-40B4-BE49-F238E27FC236}">
                <a16:creationId xmlns:a16="http://schemas.microsoft.com/office/drawing/2014/main" id="{B3075735-7CD6-E3DC-6F24-2778C0AF3628}"/>
              </a:ext>
            </a:extLst>
          </p:cNvPr>
          <p:cNvSpPr txBox="1">
            <a:spLocks/>
          </p:cNvSpPr>
          <p:nvPr/>
        </p:nvSpPr>
        <p:spPr>
          <a:xfrm rot="307430">
            <a:off x="5039488" y="795734"/>
            <a:ext cx="3223861" cy="1139413"/>
          </a:xfrm>
          <a:prstGeom prst="roundRect">
            <a:avLst>
              <a:gd name="adj" fmla="val 9639"/>
            </a:avLst>
          </a:pr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50000"/>
              </a:schemeClr>
            </a:solidFill>
            <a:prstDash val="dashDot"/>
          </a:ln>
        </p:spPr>
        <p:txBody>
          <a:bodyPr spcFirstLastPara="1" wrap="square" lIns="252000" tIns="324000" rIns="252000" bIns="252000" anchor="ctr" anchorCtr="1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Twinkl" panose="02000000000000000000" pitchFamily="2" charset="0"/>
                <a:ea typeface="Twinkl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>
                <a:ea typeface="Arial"/>
              </a:rPr>
              <a:t>Mexico</a:t>
            </a:r>
            <a:endParaRPr lang="en-GB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697E72B7E7CC4B86AEECF19757BBCA" ma:contentTypeVersion="16" ma:contentTypeDescription="Create a new document." ma:contentTypeScope="" ma:versionID="46456eda6480bd92c17afa68caad3eb1">
  <xsd:schema xmlns:xsd="http://www.w3.org/2001/XMLSchema" xmlns:xs="http://www.w3.org/2001/XMLSchema" xmlns:p="http://schemas.microsoft.com/office/2006/metadata/properties" xmlns:ns2="97da6996-7c60-4560-a249-3ce2994f950a" xmlns:ns3="7319f17e-a99e-4a2f-8dfd-5323c3c763d6" targetNamespace="http://schemas.microsoft.com/office/2006/metadata/properties" ma:root="true" ma:fieldsID="dbd85f11e3b61211d34febec675416ab" ns2:_="" ns3:_="">
    <xsd:import namespace="97da6996-7c60-4560-a249-3ce2994f950a"/>
    <xsd:import namespace="7319f17e-a99e-4a2f-8dfd-5323c3c76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a6996-7c60-4560-a249-3ce2994f95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58fbbca-8f92-47d4-9abb-c7eedca3b2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f17e-a99e-4a2f-8dfd-5323c3c763d6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279762d-c087-4b12-9ea7-587333d2b1d4}" ma:internalName="TaxCatchAll" ma:showField="CatchAllData" ma:web="7319f17e-a99e-4a2f-8dfd-5323c3c763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da6996-7c60-4560-a249-3ce2994f950a">
      <Terms xmlns="http://schemas.microsoft.com/office/infopath/2007/PartnerControls"/>
    </lcf76f155ced4ddcb4097134ff3c332f>
    <TaxCatchAll xmlns="7319f17e-a99e-4a2f-8dfd-5323c3c763d6" xsi:nil="true"/>
  </documentManagement>
</p:properties>
</file>

<file path=customXml/itemProps1.xml><?xml version="1.0" encoding="utf-8"?>
<ds:datastoreItem xmlns:ds="http://schemas.openxmlformats.org/officeDocument/2006/customXml" ds:itemID="{7CF9E3B6-0B5A-4A25-B241-770B9C8EE815}"/>
</file>

<file path=customXml/itemProps2.xml><?xml version="1.0" encoding="utf-8"?>
<ds:datastoreItem xmlns:ds="http://schemas.openxmlformats.org/officeDocument/2006/customXml" ds:itemID="{C6BCCC66-1D12-408C-863C-FC3B59031BF2}"/>
</file>

<file path=customXml/itemProps3.xml><?xml version="1.0" encoding="utf-8"?>
<ds:datastoreItem xmlns:ds="http://schemas.openxmlformats.org/officeDocument/2006/customXml" ds:itemID="{70C48D66-F8BF-4C4D-99E7-099A4250D9C5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948</Words>
  <Application>Microsoft Office PowerPoint</Application>
  <PresentationFormat>On-screen Show (4:3)</PresentationFormat>
  <Paragraphs>99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Twinkl</vt:lpstr>
      <vt:lpstr>Calibri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Carly Taylor</cp:lastModifiedBy>
  <cp:revision>13</cp:revision>
  <dcterms:created xsi:type="dcterms:W3CDTF">2014-10-01T16:09:27Z</dcterms:created>
  <dcterms:modified xsi:type="dcterms:W3CDTF">2024-12-04T14:51:02Z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0x010100DA697E72B7E7CC4B86AEECF19757BBCA</vt:lpwstr>
  </property>
  <property fmtid="{D5CDD505-2E9C-101B-9397-08002B2CF9AE}" pid="3" name="MediaServiceImageTags">
    <vt:lpwstr/>
  </property>
</Properties>
</file>