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4"/>
    <p:sldMasterId id="2147483672" r:id="rId5"/>
  </p:sldMasterIdLst>
  <p:notesMasterIdLst>
    <p:notesMasterId r:id="rId20"/>
  </p:notesMasterIdLst>
  <p:handoutMasterIdLst>
    <p:handoutMasterId r:id="rId21"/>
  </p:handoutMasterIdLst>
  <p:sldIdLst>
    <p:sldId id="268" r:id="rId6"/>
    <p:sldId id="273" r:id="rId7"/>
    <p:sldId id="275" r:id="rId8"/>
    <p:sldId id="274" r:id="rId9"/>
    <p:sldId id="277" r:id="rId10"/>
    <p:sldId id="282" r:id="rId11"/>
    <p:sldId id="278" r:id="rId12"/>
    <p:sldId id="284" r:id="rId13"/>
    <p:sldId id="276" r:id="rId14"/>
    <p:sldId id="280" r:id="rId15"/>
    <p:sldId id="281" r:id="rId16"/>
    <p:sldId id="283" r:id="rId17"/>
    <p:sldId id="279" r:id="rId18"/>
    <p:sldId id="270" r:id="rId19"/>
  </p:sldIdLst>
  <p:sldSz cx="9144000" cy="6858000" type="screen4x3"/>
  <p:notesSz cx="6858000" cy="9144000"/>
  <p:embeddedFontLst>
    <p:embeddedFont>
      <p:font typeface="Roboto" panose="02000000000000000000" pitchFamily="2" charset="0"/>
      <p:regular r:id="rId22"/>
      <p:bold r:id="rId23"/>
      <p:italic r:id="rId24"/>
      <p:boldItalic r:id="rId25"/>
    </p:embeddedFont>
    <p:embeddedFont>
      <p:font typeface="Twinkl" panose="020B0604020202020204" charset="0"/>
      <p:regular r:id="rId26"/>
      <p:bold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6B0"/>
    <a:srgbClr val="BC0105"/>
    <a:srgbClr val="21A6F9"/>
    <a:srgbClr val="4DB1E3"/>
    <a:srgbClr val="E34192"/>
    <a:srgbClr val="18A0DB"/>
    <a:srgbClr val="DE1E5A"/>
    <a:srgbClr val="80C1EB"/>
    <a:srgbClr val="ACDDF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74" d="100"/>
          <a:sy n="74" d="100"/>
        </p:scale>
        <p:origin x="1044" y="56"/>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03/12/2024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03/12/2024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twinklcares@twinkl.co.uk" TargetMode="External"/><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9641"/>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a:extLst>
              <a:ext uri="{28A0092B-C50C-407E-A947-70E740481C1C}">
                <a14:useLocalDpi xmlns:a14="http://schemas.microsoft.com/office/drawing/2010/main" val="0"/>
              </a:ext>
            </a:extLst>
          </a:blip>
          <a:srcRect l="14311" t="18852" r="58228" b="54654"/>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a:extLst>
              <a:ext uri="{28A0092B-C50C-407E-A947-70E740481C1C}">
                <a14:useLocalDpi xmlns:a14="http://schemas.microsoft.com/office/drawing/2010/main" val="0"/>
              </a:ext>
            </a:extLst>
          </a:blip>
          <a:srcRect l="15067" t="26003" r="44786" b="11296"/>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a:extLst>
              <a:ext uri="{28A0092B-C50C-407E-A947-70E740481C1C}">
                <a14:useLocalDpi xmlns:a14="http://schemas.microsoft.com/office/drawing/2010/main" val="0"/>
              </a:ext>
            </a:extLst>
          </a:blip>
          <a:srcRect l="14085" t="17912" r="52493" b="25307"/>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a:extLst>
              <a:ext uri="{28A0092B-C50C-407E-A947-70E740481C1C}">
                <a14:useLocalDpi xmlns:a14="http://schemas.microsoft.com/office/drawing/2010/main" val="0"/>
              </a:ext>
            </a:extLst>
          </a:blip>
          <a:srcRect t="65628"/>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a:extLst>
                  <a:ext uri="{28A0092B-C50C-407E-A947-70E740481C1C}">
                    <a14:useLocalDpi xmlns:a14="http://schemas.microsoft.com/office/drawing/2010/main" val="0"/>
                  </a:ext>
                </a:extLst>
              </a:blip>
              <a:srcRect t="60687"/>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dvance Copy">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43" name="Rectangle 42">
            <a:extLst>
              <a:ext uri="{FF2B5EF4-FFF2-40B4-BE49-F238E27FC236}">
                <a16:creationId xmlns:a16="http://schemas.microsoft.com/office/drawing/2014/main" id="{6A96975B-C3DC-451D-8423-D15D5BCDB436}"/>
              </a:ext>
            </a:extLst>
          </p:cNvPr>
          <p:cNvSpPr/>
          <p:nvPr/>
        </p:nvSpPr>
        <p:spPr>
          <a:xfrm>
            <a:off x="755649" y="1716190"/>
            <a:ext cx="7632700" cy="1236438"/>
          </a:xfrm>
          <a:prstGeom prst="rect">
            <a:avLst/>
          </a:prstGeom>
          <a:noFill/>
          <a:ln w="19050">
            <a:solidFill>
              <a:srgbClr val="18A0DB"/>
            </a:solidFill>
          </a:ln>
        </p:spPr>
        <p:txBody>
          <a:bodyPr wrap="square" lIns="216000" tIns="216000" rIns="216000" bIns="216000">
            <a:spAutoFit/>
          </a:bodyPr>
          <a:lstStyle/>
          <a:p>
            <a:pPr algn="ctr">
              <a:spcAft>
                <a:spcPts val="600"/>
              </a:spcAft>
            </a:pPr>
            <a:r>
              <a:rPr lang="en-GB" sz="1400" dirty="0">
                <a:latin typeface="Roboto" panose="02000000000000000000" pitchFamily="2" charset="0"/>
                <a:ea typeface="Roboto" panose="02000000000000000000" pitchFamily="2" charset="0"/>
              </a:rPr>
              <a:t>This is an </a:t>
            </a:r>
            <a:r>
              <a:rPr lang="en-GB" sz="1400" b="1" dirty="0">
                <a:latin typeface="Roboto" panose="02000000000000000000" pitchFamily="2" charset="0"/>
                <a:ea typeface="Roboto" panose="02000000000000000000" pitchFamily="2" charset="0"/>
              </a:rPr>
              <a:t>exclusive, advance copy!</a:t>
            </a:r>
          </a:p>
          <a:p>
            <a:pPr algn="ctr">
              <a:spcAft>
                <a:spcPts val="600"/>
              </a:spcAft>
            </a:pPr>
            <a:r>
              <a:rPr lang="en-GB" sz="1400" dirty="0">
                <a:latin typeface="Roboto" panose="02000000000000000000" pitchFamily="2" charset="0"/>
                <a:ea typeface="Roboto" panose="02000000000000000000" pitchFamily="2" charset="0"/>
              </a:rPr>
              <a:t>Let us know what you think by emailing </a:t>
            </a:r>
            <a:r>
              <a:rPr lang="en-GB" sz="1400" b="1" u="sng" dirty="0">
                <a:latin typeface="Roboto" panose="02000000000000000000" pitchFamily="2" charset="0"/>
                <a:ea typeface="Roboto" panose="02000000000000000000" pitchFamily="2" charset="0"/>
                <a:hlinkClick r:id="rId2"/>
              </a:rPr>
              <a:t>twinklcares@twinkl.co.uk</a:t>
            </a:r>
            <a:endParaRPr lang="en-GB" sz="1400" b="1" u="sng" dirty="0">
              <a:latin typeface="Roboto" panose="02000000000000000000" pitchFamily="2" charset="0"/>
              <a:ea typeface="Roboto" panose="02000000000000000000" pitchFamily="2" charset="0"/>
            </a:endParaRPr>
          </a:p>
          <a:p>
            <a:pPr algn="ctr">
              <a:spcAft>
                <a:spcPts val="600"/>
              </a:spcAft>
            </a:pPr>
            <a:r>
              <a:rPr lang="en-GB" sz="1400" dirty="0">
                <a:latin typeface="Roboto" panose="02000000000000000000" pitchFamily="2" charset="0"/>
                <a:ea typeface="Roboto" panose="02000000000000000000" pitchFamily="2" charset="0"/>
              </a:rPr>
              <a:t>with the reference ‘</a:t>
            </a:r>
            <a:r>
              <a:rPr lang="en-GB" sz="1400" b="1" dirty="0">
                <a:latin typeface="Roboto" panose="02000000000000000000" pitchFamily="2" charset="0"/>
                <a:ea typeface="Roboto" panose="02000000000000000000" pitchFamily="2" charset="0"/>
              </a:rPr>
              <a:t>CODE</a:t>
            </a:r>
            <a:r>
              <a:rPr lang="en-GB" sz="1400" dirty="0">
                <a:latin typeface="Roboto" panose="02000000000000000000" pitchFamily="2" charset="0"/>
                <a:ea typeface="Roboto" panose="02000000000000000000" pitchFamily="2" charset="0"/>
              </a:rPr>
              <a:t>’.</a:t>
            </a:r>
          </a:p>
        </p:txBody>
      </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Advance Copy</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1787397"/>
            <a:chOff x="743837" y="1344834"/>
            <a:chExt cx="7644513" cy="1787397"/>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1513437"/>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b="0" i="0" dirty="0">
                  <a:solidFill>
                    <a:srgbClr val="202124"/>
                  </a:solidFill>
                  <a:effectLst/>
                  <a:latin typeface="Roboto" panose="02000000000000000000" pitchFamily="2" charset="0"/>
                </a:rPr>
                <a:t>This resource has been designed with animations on each slide to make it as fun and engaging as possible. To view the content in the correct formatting, please view the slideshow in ‘</a:t>
              </a:r>
              <a:r>
                <a:rPr lang="en-GB" sz="1400" b="1" i="0" dirty="0">
                  <a:solidFill>
                    <a:srgbClr val="202124"/>
                  </a:solidFill>
                  <a:effectLst/>
                  <a:latin typeface="Roboto" panose="02000000000000000000" pitchFamily="2" charset="0"/>
                </a:rPr>
                <a:t>presentation mode</a:t>
              </a:r>
              <a:r>
                <a:rPr lang="en-GB" sz="1400" b="0" i="0" dirty="0">
                  <a:solidFill>
                    <a:srgbClr val="202124"/>
                  </a:solidFill>
                  <a:effectLst/>
                  <a:latin typeface="Roboto" panose="02000000000000000000" pitchFamily="2" charset="0"/>
                </a:rPr>
                <a:t>’. If you view the slides without selecting ‘presentation mode’, you may find that some of the text and images overlap each other or are difficult to read.</a:t>
              </a:r>
              <a:endParaRPr lang="en-GB" sz="1400" dirty="0">
                <a:latin typeface="Roboto" panose="02000000000000000000" pitchFamily="2" charset="0"/>
                <a:ea typeface="Roboto" panose="02000000000000000000" pitchFamily="2" charset="0"/>
              </a:endParaRP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357706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73" r:id="rId3"/>
    <p:sldLayoutId id="2147483669" r:id="rId4"/>
    <p:sldLayoutId id="2147483670" r:id="rId5"/>
    <p:sldLayoutId id="2147483671"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7014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06628" y="0"/>
            <a:ext cx="12186361" cy="6858000"/>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179532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364483" y="0"/>
            <a:ext cx="10287001" cy="6858000"/>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173376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2194" y="0"/>
            <a:ext cx="10282390" cy="6858000"/>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20761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2872" y="0"/>
            <a:ext cx="10303915" cy="6858000"/>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1378788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893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104335-D614-1074-91E7-9EC2F89D77E4}"/>
              </a:ext>
            </a:extLst>
          </p:cNvPr>
          <p:cNvSpPr/>
          <p:nvPr/>
        </p:nvSpPr>
        <p:spPr>
          <a:xfrm>
            <a:off x="1062031" y="1716051"/>
            <a:ext cx="7019938" cy="3662541"/>
          </a:xfrm>
          <a:prstGeom prst="rect">
            <a:avLst/>
          </a:prstGeom>
        </p:spPr>
        <p:txBody>
          <a:bodyPr wrap="square">
            <a:spAutoFit/>
          </a:bodyPr>
          <a:lstStyle/>
          <a:p>
            <a:pPr marL="285750" indent="-285750" rtl="0" fontAlgn="base">
              <a:spcBef>
                <a:spcPts val="1000"/>
              </a:spcBef>
              <a:spcAft>
                <a:spcPts val="0"/>
              </a:spcAft>
              <a:buFont typeface="Arial" panose="020B0604020202020204" pitchFamily="34" charset="0"/>
              <a:buChar char="•"/>
            </a:pPr>
            <a:r>
              <a:rPr lang="en-GB" sz="1400" b="0" i="0" u="none" strike="noStrike" dirty="0">
                <a:solidFill>
                  <a:srgbClr val="000000"/>
                </a:solidFill>
                <a:effectLst/>
                <a:latin typeface="Roboto" panose="02000000000000000000" pitchFamily="2" charset="0"/>
                <a:ea typeface="Roboto" panose="02000000000000000000" pitchFamily="2" charset="0"/>
              </a:rPr>
              <a:t>This PowerPoint contains eleven interesting winter photographs. It has been designed to</a:t>
            </a:r>
            <a:r>
              <a:rPr lang="en-GB" sz="1400" b="1" i="0" u="none" strike="noStrike" dirty="0">
                <a:solidFill>
                  <a:srgbClr val="000000"/>
                </a:solidFill>
                <a:effectLst/>
                <a:latin typeface="Roboto" panose="02000000000000000000" pitchFamily="2" charset="0"/>
                <a:ea typeface="Roboto" panose="02000000000000000000" pitchFamily="2" charset="0"/>
              </a:rPr>
              <a:t> stimulate talk </a:t>
            </a:r>
            <a:r>
              <a:rPr lang="en-GB" sz="1400" b="0" i="0" u="none" strike="noStrike" dirty="0">
                <a:solidFill>
                  <a:srgbClr val="000000"/>
                </a:solidFill>
                <a:effectLst/>
                <a:latin typeface="Roboto" panose="02000000000000000000" pitchFamily="2" charset="0"/>
                <a:ea typeface="Roboto" panose="02000000000000000000" pitchFamily="2" charset="0"/>
              </a:rPr>
              <a:t>and encourage children to </a:t>
            </a:r>
            <a:r>
              <a:rPr lang="en-GB" sz="1400" b="1" i="0" u="none" strike="noStrike" dirty="0">
                <a:solidFill>
                  <a:srgbClr val="000000"/>
                </a:solidFill>
                <a:effectLst/>
                <a:latin typeface="Roboto" panose="02000000000000000000" pitchFamily="2" charset="0"/>
                <a:ea typeface="Roboto" panose="02000000000000000000" pitchFamily="2" charset="0"/>
              </a:rPr>
              <a:t>share experiences </a:t>
            </a:r>
            <a:r>
              <a:rPr lang="en-GB" sz="1400" b="0" i="0" u="none" strike="noStrike" dirty="0">
                <a:solidFill>
                  <a:srgbClr val="000000"/>
                </a:solidFill>
                <a:effectLst/>
                <a:latin typeface="Roboto" panose="02000000000000000000" pitchFamily="2" charset="0"/>
                <a:ea typeface="Roboto" panose="02000000000000000000" pitchFamily="2" charset="0"/>
              </a:rPr>
              <a:t>and </a:t>
            </a:r>
            <a:r>
              <a:rPr lang="en-GB" sz="1400" b="1" i="0" u="none" strike="noStrike" dirty="0">
                <a:solidFill>
                  <a:srgbClr val="000000"/>
                </a:solidFill>
                <a:effectLst/>
                <a:latin typeface="Roboto" panose="02000000000000000000" pitchFamily="2" charset="0"/>
                <a:ea typeface="Roboto" panose="02000000000000000000" pitchFamily="2" charset="0"/>
              </a:rPr>
              <a:t>talk about what they can see.</a:t>
            </a:r>
            <a:endParaRPr lang="en-GB" sz="1400" b="0" i="0" u="none" strike="noStrike" dirty="0">
              <a:solidFill>
                <a:srgbClr val="1C1C1C"/>
              </a:solidFill>
              <a:effectLst/>
              <a:latin typeface="Roboto" panose="02000000000000000000" pitchFamily="2" charset="0"/>
              <a:ea typeface="Roboto" panose="02000000000000000000" pitchFamily="2" charset="0"/>
            </a:endParaRPr>
          </a:p>
          <a:p>
            <a:pPr marL="285750" indent="-285750" rtl="0" fontAlgn="base">
              <a:spcBef>
                <a:spcPts val="1000"/>
              </a:spcBef>
              <a:spcAft>
                <a:spcPts val="0"/>
              </a:spcAft>
              <a:buFont typeface="Arial" panose="020B0604020202020204" pitchFamily="34" charset="0"/>
              <a:buChar char="•"/>
            </a:pPr>
            <a:r>
              <a:rPr lang="en-GB" sz="1400" b="0" i="0" u="none" strike="noStrike" dirty="0">
                <a:solidFill>
                  <a:srgbClr val="000000"/>
                </a:solidFill>
                <a:effectLst/>
                <a:latin typeface="Roboto" panose="02000000000000000000" pitchFamily="2" charset="0"/>
                <a:ea typeface="Roboto" panose="02000000000000000000" pitchFamily="2" charset="0"/>
              </a:rPr>
              <a:t>Follow the children’s lead and talk about the things they are interested in.</a:t>
            </a:r>
            <a:endParaRPr lang="en-GB" sz="1400" b="0" i="0" u="none" strike="noStrike" dirty="0">
              <a:solidFill>
                <a:srgbClr val="1C1C1C"/>
              </a:solidFill>
              <a:effectLst/>
              <a:latin typeface="Roboto" panose="02000000000000000000" pitchFamily="2" charset="0"/>
              <a:ea typeface="Roboto" panose="02000000000000000000" pitchFamily="2" charset="0"/>
            </a:endParaRPr>
          </a:p>
          <a:p>
            <a:pPr marL="285750" indent="-285750" rtl="0" fontAlgn="base">
              <a:spcBef>
                <a:spcPts val="1000"/>
              </a:spcBef>
              <a:spcAft>
                <a:spcPts val="0"/>
              </a:spcAft>
              <a:buFont typeface="Arial" panose="020B0604020202020204" pitchFamily="34" charset="0"/>
              <a:buChar char="•"/>
            </a:pPr>
            <a:r>
              <a:rPr lang="en-GB" sz="1400" b="0" i="0" u="none" strike="noStrike" dirty="0">
                <a:solidFill>
                  <a:srgbClr val="000000"/>
                </a:solidFill>
                <a:effectLst/>
                <a:latin typeface="Roboto" panose="02000000000000000000" pitchFamily="2" charset="0"/>
                <a:ea typeface="Roboto" panose="02000000000000000000" pitchFamily="2" charset="0"/>
              </a:rPr>
              <a:t>Try to keep questions to a minimum. The aim of displaying these photos is to use them as a stimulus and to provoke an emotional response.</a:t>
            </a:r>
            <a:endParaRPr lang="en-GB" sz="1400" b="0" i="0" u="none" strike="noStrike" dirty="0">
              <a:solidFill>
                <a:srgbClr val="1C1C1C"/>
              </a:solidFill>
              <a:effectLst/>
              <a:latin typeface="Roboto" panose="02000000000000000000" pitchFamily="2" charset="0"/>
              <a:ea typeface="Roboto" panose="02000000000000000000" pitchFamily="2" charset="0"/>
            </a:endParaRPr>
          </a:p>
          <a:p>
            <a:pPr marL="285750" indent="-285750" rtl="0" fontAlgn="base">
              <a:spcBef>
                <a:spcPts val="1000"/>
              </a:spcBef>
              <a:spcAft>
                <a:spcPts val="0"/>
              </a:spcAft>
              <a:buFont typeface="Arial" panose="020B0604020202020204" pitchFamily="34" charset="0"/>
              <a:buChar char="•"/>
            </a:pPr>
            <a:r>
              <a:rPr lang="en-GB" sz="1400" b="0" i="0" u="none" strike="noStrike" dirty="0">
                <a:solidFill>
                  <a:srgbClr val="000000"/>
                </a:solidFill>
                <a:effectLst/>
                <a:latin typeface="Roboto" panose="02000000000000000000" pitchFamily="2" charset="0"/>
                <a:ea typeface="Roboto" panose="02000000000000000000" pitchFamily="2" charset="0"/>
              </a:rPr>
              <a:t>Try displaying the image and leaving it available for children to talk about as they play and explore. </a:t>
            </a:r>
            <a:endParaRPr lang="en-GB" sz="1400" b="0" i="0" u="none" strike="noStrike" dirty="0">
              <a:solidFill>
                <a:srgbClr val="1C1C1C"/>
              </a:solidFill>
              <a:effectLst/>
              <a:latin typeface="Roboto" panose="02000000000000000000" pitchFamily="2" charset="0"/>
              <a:ea typeface="Roboto" panose="02000000000000000000" pitchFamily="2" charset="0"/>
            </a:endParaRPr>
          </a:p>
          <a:p>
            <a:pPr marL="285750" indent="-285750" rtl="0" fontAlgn="base">
              <a:spcBef>
                <a:spcPts val="1000"/>
              </a:spcBef>
              <a:spcAft>
                <a:spcPts val="0"/>
              </a:spcAft>
              <a:buFont typeface="Arial" panose="020B0604020202020204" pitchFamily="34" charset="0"/>
              <a:buChar char="•"/>
            </a:pPr>
            <a:r>
              <a:rPr lang="en-GB" sz="1400" b="0" i="0" u="none" strike="noStrike" dirty="0">
                <a:solidFill>
                  <a:srgbClr val="000000"/>
                </a:solidFill>
                <a:effectLst/>
                <a:latin typeface="Roboto" panose="02000000000000000000" pitchFamily="2" charset="0"/>
                <a:ea typeface="Roboto" panose="02000000000000000000" pitchFamily="2" charset="0"/>
              </a:rPr>
              <a:t>Use these photo pages over time. </a:t>
            </a:r>
            <a:endParaRPr lang="en-GB" sz="1400" b="0" i="0" u="none" strike="noStrike" dirty="0">
              <a:solidFill>
                <a:srgbClr val="1C1C1C"/>
              </a:solidFill>
              <a:effectLst/>
              <a:latin typeface="Roboto" panose="02000000000000000000" pitchFamily="2" charset="0"/>
              <a:ea typeface="Roboto" panose="02000000000000000000" pitchFamily="2" charset="0"/>
            </a:endParaRPr>
          </a:p>
          <a:p>
            <a:pPr marL="285750" indent="-285750" rtl="0" fontAlgn="base">
              <a:spcBef>
                <a:spcPts val="1000"/>
              </a:spcBef>
              <a:spcAft>
                <a:spcPts val="0"/>
              </a:spcAft>
              <a:buFont typeface="Arial" panose="020B0604020202020204" pitchFamily="34" charset="0"/>
              <a:buChar char="•"/>
            </a:pPr>
            <a:r>
              <a:rPr lang="en-GB" sz="1400" b="0" i="0" u="none" strike="noStrike" dirty="0">
                <a:solidFill>
                  <a:srgbClr val="000000"/>
                </a:solidFill>
                <a:effectLst/>
                <a:latin typeface="Roboto" panose="02000000000000000000" pitchFamily="2" charset="0"/>
                <a:ea typeface="Roboto" panose="02000000000000000000" pitchFamily="2" charset="0"/>
              </a:rPr>
              <a:t>You may wish to display a photo after children have discovered something for themselves. For example, display the frozen leaves or cobweb image if they have seen frost outside.</a:t>
            </a:r>
            <a:endParaRPr lang="en-GB" sz="1400" b="0" i="0" u="none" strike="noStrike" dirty="0">
              <a:solidFill>
                <a:srgbClr val="1C1C1C"/>
              </a:solidFill>
              <a:effectLst/>
              <a:latin typeface="Roboto" panose="02000000000000000000" pitchFamily="2" charset="0"/>
              <a:ea typeface="Roboto" panose="02000000000000000000" pitchFamily="2" charset="0"/>
            </a:endParaRPr>
          </a:p>
          <a:p>
            <a:pPr marL="285750" indent="-285750" rtl="0" fontAlgn="base">
              <a:spcBef>
                <a:spcPts val="1000"/>
              </a:spcBef>
              <a:spcAft>
                <a:spcPts val="0"/>
              </a:spcAft>
              <a:buFont typeface="Arial" panose="020B0604020202020204" pitchFamily="34" charset="0"/>
              <a:buChar char="•"/>
            </a:pPr>
            <a:r>
              <a:rPr lang="en-GB" sz="1400" b="0" i="0" u="none" strike="noStrike" dirty="0">
                <a:solidFill>
                  <a:srgbClr val="111111"/>
                </a:solidFill>
                <a:effectLst/>
                <a:latin typeface="Roboto" panose="02000000000000000000" pitchFamily="2" charset="0"/>
                <a:ea typeface="Roboto" panose="02000000000000000000" pitchFamily="2" charset="0"/>
              </a:rPr>
              <a:t>If the children are not interested in the photo, then move on to another photo.</a:t>
            </a:r>
            <a:endParaRPr lang="en-GB" sz="1400" b="0" i="0" u="none" strike="noStrike" dirty="0">
              <a:solidFill>
                <a:srgbClr val="1C1C1C"/>
              </a:solidFill>
              <a:effectLst/>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DC1523F2-1BD4-4914-728D-A8E2268696BA}"/>
              </a:ext>
            </a:extLst>
          </p:cNvPr>
          <p:cNvSpPr txBox="1"/>
          <p:nvPr/>
        </p:nvSpPr>
        <p:spPr>
          <a:xfrm>
            <a:off x="755650" y="668014"/>
            <a:ext cx="7632700" cy="523220"/>
          </a:xfrm>
          <a:prstGeom prst="rect">
            <a:avLst/>
          </a:prstGeom>
          <a:noFill/>
        </p:spPr>
        <p:txBody>
          <a:bodyPr wrap="square">
            <a:spAutoFit/>
          </a:bodyPr>
          <a:lstStyle/>
          <a:p>
            <a:pPr lvl="0" algn="ctr"/>
            <a:r>
              <a:rPr lang="en-US" sz="2800" b="1" dirty="0">
                <a:solidFill>
                  <a:srgbClr val="0076B0"/>
                </a:solidFill>
                <a:latin typeface="Roboto" panose="02000000000000000000" pitchFamily="2" charset="0"/>
                <a:ea typeface="Roboto" panose="02000000000000000000" pitchFamily="2" charset="0"/>
              </a:rPr>
              <a:t>Adult Guidance</a:t>
            </a:r>
            <a:endParaRPr lang="en-GB" sz="2800" b="1" dirty="0">
              <a:solidFill>
                <a:srgbClr val="0076B0"/>
              </a:solidFill>
            </a:endParaRPr>
          </a:p>
        </p:txBody>
      </p:sp>
    </p:spTree>
    <p:extLst>
      <p:ext uri="{BB962C8B-B14F-4D97-AF65-F5344CB8AC3E}">
        <p14:creationId xmlns:p14="http://schemas.microsoft.com/office/powerpoint/2010/main" val="252107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72918" y="-69011"/>
            <a:ext cx="9870495" cy="6975704"/>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541628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0936" y="-4653"/>
            <a:ext cx="10292925" cy="6862653"/>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36696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70516" y="-71098"/>
            <a:ext cx="10521806" cy="7015362"/>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2661149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64110" y="0"/>
            <a:ext cx="10286249" cy="6858000"/>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37392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0936" y="-4303"/>
            <a:ext cx="10293455" cy="6862303"/>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121615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70936" y="-8120"/>
            <a:ext cx="10287650" cy="6866120"/>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293426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651472-8521-C91A-86AF-67953621993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59345" y="-103019"/>
            <a:ext cx="9795118" cy="7009632"/>
          </a:xfrm>
          <a:prstGeom prst="rect">
            <a:avLst/>
          </a:prstGeom>
        </p:spPr>
      </p:pic>
      <p:sp>
        <p:nvSpPr>
          <p:cNvPr id="4" name="Rectangle: Rounded Corners 3">
            <a:extLst>
              <a:ext uri="{FF2B5EF4-FFF2-40B4-BE49-F238E27FC236}">
                <a16:creationId xmlns:a16="http://schemas.microsoft.com/office/drawing/2014/main" id="{0559E242-FBD4-B9AA-9F33-59B2EB69E6CD}"/>
              </a:ext>
            </a:extLst>
          </p:cNvPr>
          <p:cNvSpPr/>
          <p:nvPr/>
        </p:nvSpPr>
        <p:spPr>
          <a:xfrm>
            <a:off x="-470516" y="328472"/>
            <a:ext cx="5628441" cy="763480"/>
          </a:xfrm>
          <a:prstGeom prst="roundRect">
            <a:avLst/>
          </a:prstGeom>
          <a:solidFill>
            <a:srgbClr val="4EB2E5"/>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b="1" dirty="0"/>
              <a:t>     Tell Me What You See  </a:t>
            </a:r>
          </a:p>
        </p:txBody>
      </p:sp>
    </p:spTree>
    <p:extLst>
      <p:ext uri="{BB962C8B-B14F-4D97-AF65-F5344CB8AC3E}">
        <p14:creationId xmlns:p14="http://schemas.microsoft.com/office/powerpoint/2010/main" val="2783107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3B1C08F5-5315-487F-9B55-50747BA125B9}" vid="{591DCDC8-B5CB-40D9-895D-BF0BE3276CC9}"/>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B1C08F5-5315-487F-9B55-50747BA125B9}" vid="{CC6DB3A1-B424-437D-9AB2-DB05A7DEA75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697E72B7E7CC4B86AEECF19757BBCA" ma:contentTypeVersion="16" ma:contentTypeDescription="Create a new document." ma:contentTypeScope="" ma:versionID="46456eda6480bd92c17afa68caad3eb1">
  <xsd:schema xmlns:xsd="http://www.w3.org/2001/XMLSchema" xmlns:xs="http://www.w3.org/2001/XMLSchema" xmlns:p="http://schemas.microsoft.com/office/2006/metadata/properties" xmlns:ns2="97da6996-7c60-4560-a249-3ce2994f950a" xmlns:ns3="7319f17e-a99e-4a2f-8dfd-5323c3c763d6" targetNamespace="http://schemas.microsoft.com/office/2006/metadata/properties" ma:root="true" ma:fieldsID="dbd85f11e3b61211d34febec675416ab" ns2:_="" ns3:_="">
    <xsd:import namespace="97da6996-7c60-4560-a249-3ce2994f950a"/>
    <xsd:import namespace="7319f17e-a99e-4a2f-8dfd-5323c3c763d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da6996-7c60-4560-a249-3ce2994f95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458fbbca-8f92-47d4-9abb-c7eedca3b26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19f17e-a99e-4a2f-8dfd-5323c3c763d6"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279762d-c087-4b12-9ea7-587333d2b1d4}" ma:internalName="TaxCatchAll" ma:showField="CatchAllData" ma:web="7319f17e-a99e-4a2f-8dfd-5323c3c763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7da6996-7c60-4560-a249-3ce2994f950a">
      <Terms xmlns="http://schemas.microsoft.com/office/infopath/2007/PartnerControls"/>
    </lcf76f155ced4ddcb4097134ff3c332f>
    <TaxCatchAll xmlns="7319f17e-a99e-4a2f-8dfd-5323c3c763d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19EF7F-7839-4FF0-B710-FB640E36B38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da6996-7c60-4560-a249-3ce2994f950a"/>
    <ds:schemaRef ds:uri="7319f17e-a99e-4a2f-8dfd-5323c3c763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E23EA0E-B328-48CA-845D-1DBBDCD79B4D}">
  <ds:schemaRefs>
    <ds:schemaRef ds:uri="http://schemas.microsoft.com/office/2006/metadata/properties"/>
    <ds:schemaRef ds:uri="http://schemas.microsoft.com/office/infopath/2007/PartnerControls"/>
    <ds:schemaRef ds:uri="97da6996-7c60-4560-a249-3ce2994f950a"/>
    <ds:schemaRef ds:uri="7319f17e-a99e-4a2f-8dfd-5323c3c763d6"/>
  </ds:schemaRefs>
</ds:datastoreItem>
</file>

<file path=customXml/itemProps3.xml><?xml version="1.0" encoding="utf-8"?>
<ds:datastoreItem xmlns:ds="http://schemas.openxmlformats.org/officeDocument/2006/customXml" ds:itemID="{F3882E36-6862-4575-AA60-827022A8A7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Template</Template>
  <TotalTime>51</TotalTime>
  <Words>214</Words>
  <Application>Microsoft Office PowerPoint</Application>
  <PresentationFormat>On-screen Show (4:3)</PresentationFormat>
  <Paragraphs>19</Paragraphs>
  <Slides>14</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Arial</vt:lpstr>
      <vt:lpstr>Calibri</vt:lpstr>
      <vt:lpstr>Twinkl</vt:lpstr>
      <vt:lpstr>Roboto</vt:lpstr>
      <vt:lpstr>Slide Layouts</vt:lpstr>
      <vt:lpstr>Disclaimers/Guidance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Evie Crook</dc:creator>
  <cp:lastModifiedBy>Jane Blackburn</cp:lastModifiedBy>
  <cp:revision>1</cp:revision>
  <dcterms:created xsi:type="dcterms:W3CDTF">2023-09-18T13:57:18Z</dcterms:created>
  <dcterms:modified xsi:type="dcterms:W3CDTF">2024-12-03T22:31:11Z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0x010100DA697E72B7E7CC4B86AEECF19757BBCA</vt:lpwstr>
  </property>
</Properties>
</file>