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5.jpg" ContentType="image/jpeg"/>
  <Override PartName="/ppt/media/image6.jpg" ContentType="image/jpeg"/>
  <Override PartName="/ppt/media/image8.jpg" ContentType="image/jpe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61" r:id="rId8"/>
    <p:sldId id="262" r:id="rId9"/>
    <p:sldId id="263" r:id="rId10"/>
    <p:sldId id="265" r:id="rId11"/>
    <p:sldId id="267" r:id="rId12"/>
    <p:sldId id="264" r:id="rId13"/>
    <p:sldId id="266" r:id="rId1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79D242-E9EB-4F04-9B5B-B42269FAE004}" v="10" dt="2024-05-22T10:46:23.04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22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4834" y="680669"/>
            <a:ext cx="5306059" cy="2771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C0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57200" y="0"/>
            <a:ext cx="1123950" cy="5334000"/>
          </a:xfrm>
          <a:custGeom>
            <a:avLst/>
            <a:gdLst/>
            <a:ahLst/>
            <a:cxnLst/>
            <a:rect l="l" t="t" r="r" b="b"/>
            <a:pathLst>
              <a:path w="1123950" h="5334000">
                <a:moveTo>
                  <a:pt x="1123950" y="0"/>
                </a:moveTo>
                <a:lnTo>
                  <a:pt x="869569" y="0"/>
                </a:lnTo>
                <a:lnTo>
                  <a:pt x="0" y="5291074"/>
                </a:lnTo>
                <a:lnTo>
                  <a:pt x="248005" y="5334000"/>
                </a:lnTo>
                <a:lnTo>
                  <a:pt x="1123950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52400" y="0"/>
            <a:ext cx="1114425" cy="5276850"/>
          </a:xfrm>
          <a:custGeom>
            <a:avLst/>
            <a:gdLst/>
            <a:ahLst/>
            <a:cxnLst/>
            <a:rect l="l" t="t" r="r" b="b"/>
            <a:pathLst>
              <a:path w="1114425" h="5276850">
                <a:moveTo>
                  <a:pt x="1114425" y="0"/>
                </a:moveTo>
                <a:lnTo>
                  <a:pt x="862723" y="0"/>
                </a:lnTo>
                <a:lnTo>
                  <a:pt x="0" y="5238750"/>
                </a:lnTo>
                <a:lnTo>
                  <a:pt x="248526" y="5276850"/>
                </a:lnTo>
                <a:lnTo>
                  <a:pt x="111442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52400" y="5238750"/>
            <a:ext cx="1228725" cy="1619250"/>
          </a:xfrm>
          <a:custGeom>
            <a:avLst/>
            <a:gdLst/>
            <a:ahLst/>
            <a:cxnLst/>
            <a:rect l="l" t="t" r="r" b="b"/>
            <a:pathLst>
              <a:path w="1228725" h="1619250">
                <a:moveTo>
                  <a:pt x="0" y="0"/>
                </a:moveTo>
                <a:lnTo>
                  <a:pt x="1174750" y="1619246"/>
                </a:lnTo>
                <a:lnTo>
                  <a:pt x="1228725" y="1619246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57200" y="5295900"/>
            <a:ext cx="1495425" cy="1562100"/>
          </a:xfrm>
          <a:custGeom>
            <a:avLst/>
            <a:gdLst/>
            <a:ahLst/>
            <a:cxnLst/>
            <a:rect l="l" t="t" r="r" b="b"/>
            <a:pathLst>
              <a:path w="1495425" h="1562100">
                <a:moveTo>
                  <a:pt x="0" y="0"/>
                </a:moveTo>
                <a:lnTo>
                  <a:pt x="1443101" y="1562096"/>
                </a:lnTo>
                <a:lnTo>
                  <a:pt x="1495425" y="1562096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57200" y="5286375"/>
            <a:ext cx="2133600" cy="1571625"/>
          </a:xfrm>
          <a:custGeom>
            <a:avLst/>
            <a:gdLst/>
            <a:ahLst/>
            <a:cxnLst/>
            <a:rect l="l" t="t" r="r" b="b"/>
            <a:pathLst>
              <a:path w="2133600" h="1571625">
                <a:moveTo>
                  <a:pt x="0" y="0"/>
                </a:moveTo>
                <a:lnTo>
                  <a:pt x="0" y="4825"/>
                </a:lnTo>
                <a:lnTo>
                  <a:pt x="1497711" y="1571621"/>
                </a:lnTo>
                <a:lnTo>
                  <a:pt x="2133600" y="1571621"/>
                </a:lnTo>
                <a:lnTo>
                  <a:pt x="248018" y="42925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52400" y="5238750"/>
            <a:ext cx="1695450" cy="1619250"/>
          </a:xfrm>
          <a:custGeom>
            <a:avLst/>
            <a:gdLst/>
            <a:ahLst/>
            <a:cxnLst/>
            <a:rect l="l" t="t" r="r" b="b"/>
            <a:pathLst>
              <a:path w="1695450" h="1619250">
                <a:moveTo>
                  <a:pt x="0" y="0"/>
                </a:moveTo>
                <a:lnTo>
                  <a:pt x="1228725" y="1619246"/>
                </a:lnTo>
                <a:lnTo>
                  <a:pt x="1695450" y="1619246"/>
                </a:lnTo>
                <a:lnTo>
                  <a:pt x="292100" y="95250"/>
                </a:lnTo>
                <a:lnTo>
                  <a:pt x="244475" y="42925"/>
                </a:lnTo>
                <a:lnTo>
                  <a:pt x="249237" y="42925"/>
                </a:lnTo>
                <a:lnTo>
                  <a:pt x="249237" y="38100"/>
                </a:lnTo>
                <a:lnTo>
                  <a:pt x="244475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634" y="1274825"/>
            <a:ext cx="5391150" cy="404812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0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0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0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57200" y="0"/>
            <a:ext cx="1123950" cy="5334000"/>
          </a:xfrm>
          <a:custGeom>
            <a:avLst/>
            <a:gdLst/>
            <a:ahLst/>
            <a:cxnLst/>
            <a:rect l="l" t="t" r="r" b="b"/>
            <a:pathLst>
              <a:path w="1123950" h="5334000">
                <a:moveTo>
                  <a:pt x="1123950" y="0"/>
                </a:moveTo>
                <a:lnTo>
                  <a:pt x="869569" y="0"/>
                </a:lnTo>
                <a:lnTo>
                  <a:pt x="0" y="5291074"/>
                </a:lnTo>
                <a:lnTo>
                  <a:pt x="248005" y="5334000"/>
                </a:lnTo>
                <a:lnTo>
                  <a:pt x="1123950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52400" y="0"/>
            <a:ext cx="1114425" cy="5276850"/>
          </a:xfrm>
          <a:custGeom>
            <a:avLst/>
            <a:gdLst/>
            <a:ahLst/>
            <a:cxnLst/>
            <a:rect l="l" t="t" r="r" b="b"/>
            <a:pathLst>
              <a:path w="1114425" h="5276850">
                <a:moveTo>
                  <a:pt x="1114425" y="0"/>
                </a:moveTo>
                <a:lnTo>
                  <a:pt x="862723" y="0"/>
                </a:lnTo>
                <a:lnTo>
                  <a:pt x="0" y="5238750"/>
                </a:lnTo>
                <a:lnTo>
                  <a:pt x="248526" y="5276850"/>
                </a:lnTo>
                <a:lnTo>
                  <a:pt x="111442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52400" y="5238750"/>
            <a:ext cx="1228725" cy="1619250"/>
          </a:xfrm>
          <a:custGeom>
            <a:avLst/>
            <a:gdLst/>
            <a:ahLst/>
            <a:cxnLst/>
            <a:rect l="l" t="t" r="r" b="b"/>
            <a:pathLst>
              <a:path w="1228725" h="1619250">
                <a:moveTo>
                  <a:pt x="0" y="0"/>
                </a:moveTo>
                <a:lnTo>
                  <a:pt x="1174750" y="1619246"/>
                </a:lnTo>
                <a:lnTo>
                  <a:pt x="1228725" y="1619246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57200" y="5295900"/>
            <a:ext cx="1495425" cy="1562100"/>
          </a:xfrm>
          <a:custGeom>
            <a:avLst/>
            <a:gdLst/>
            <a:ahLst/>
            <a:cxnLst/>
            <a:rect l="l" t="t" r="r" b="b"/>
            <a:pathLst>
              <a:path w="1495425" h="1562100">
                <a:moveTo>
                  <a:pt x="0" y="0"/>
                </a:moveTo>
                <a:lnTo>
                  <a:pt x="1443101" y="1562096"/>
                </a:lnTo>
                <a:lnTo>
                  <a:pt x="1495425" y="1562096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57200" y="5286375"/>
            <a:ext cx="2133600" cy="1571625"/>
          </a:xfrm>
          <a:custGeom>
            <a:avLst/>
            <a:gdLst/>
            <a:ahLst/>
            <a:cxnLst/>
            <a:rect l="l" t="t" r="r" b="b"/>
            <a:pathLst>
              <a:path w="2133600" h="1571625">
                <a:moveTo>
                  <a:pt x="0" y="0"/>
                </a:moveTo>
                <a:lnTo>
                  <a:pt x="0" y="4825"/>
                </a:lnTo>
                <a:lnTo>
                  <a:pt x="1497711" y="1571621"/>
                </a:lnTo>
                <a:lnTo>
                  <a:pt x="2133600" y="1571621"/>
                </a:lnTo>
                <a:lnTo>
                  <a:pt x="248018" y="42925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52400" y="5238750"/>
            <a:ext cx="1695450" cy="1619250"/>
          </a:xfrm>
          <a:custGeom>
            <a:avLst/>
            <a:gdLst/>
            <a:ahLst/>
            <a:cxnLst/>
            <a:rect l="l" t="t" r="r" b="b"/>
            <a:pathLst>
              <a:path w="1695450" h="1619250">
                <a:moveTo>
                  <a:pt x="0" y="0"/>
                </a:moveTo>
                <a:lnTo>
                  <a:pt x="1228725" y="1619246"/>
                </a:lnTo>
                <a:lnTo>
                  <a:pt x="1695450" y="1619246"/>
                </a:lnTo>
                <a:lnTo>
                  <a:pt x="292100" y="95250"/>
                </a:lnTo>
                <a:lnTo>
                  <a:pt x="244475" y="42925"/>
                </a:lnTo>
                <a:lnTo>
                  <a:pt x="249237" y="42925"/>
                </a:lnTo>
                <a:lnTo>
                  <a:pt x="249237" y="38100"/>
                </a:lnTo>
                <a:lnTo>
                  <a:pt x="244475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02994" y="208534"/>
            <a:ext cx="9800716" cy="12552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C0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20739" y="1662048"/>
            <a:ext cx="5208270" cy="2418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sex.police.uk/ro/report/ocr/af/how-to-report-a-crime/" TargetMode="External"/><Relationship Id="rId2" Type="http://schemas.openxmlformats.org/officeDocument/2006/relationships/hyperlink" Target="https://www.essex.police.uk/area/your-area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76599" y="680669"/>
            <a:ext cx="7294295" cy="18588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7830" marR="5080" indent="-405765">
              <a:lnSpc>
                <a:spcPct val="100099"/>
              </a:lnSpc>
              <a:spcBef>
                <a:spcPts val="95"/>
              </a:spcBef>
            </a:pPr>
            <a:r>
              <a:rPr sz="6000" spc="-160" dirty="0">
                <a:solidFill>
                  <a:srgbClr val="C00000"/>
                </a:solidFill>
                <a:latin typeface="Trebuchet MS"/>
                <a:cs typeface="Trebuchet MS"/>
              </a:rPr>
              <a:t>Keeping</a:t>
            </a:r>
            <a:r>
              <a:rPr sz="6000" spc="-57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lang="en-GB" sz="6000" spc="-265" dirty="0">
                <a:solidFill>
                  <a:srgbClr val="C00000"/>
                </a:solidFill>
                <a:latin typeface="Trebuchet MS"/>
                <a:cs typeface="Trebuchet MS"/>
              </a:rPr>
              <a:t>C</a:t>
            </a:r>
            <a:r>
              <a:rPr sz="6000" spc="-265" dirty="0" err="1">
                <a:solidFill>
                  <a:srgbClr val="C00000"/>
                </a:solidFill>
                <a:latin typeface="Trebuchet MS"/>
                <a:cs typeface="Trebuchet MS"/>
              </a:rPr>
              <a:t>hildren</a:t>
            </a:r>
            <a:r>
              <a:rPr sz="6000" spc="-26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lang="en-GB" sz="6000" spc="-229" dirty="0">
                <a:solidFill>
                  <a:srgbClr val="C00000"/>
                </a:solidFill>
                <a:latin typeface="Trebuchet MS"/>
                <a:cs typeface="Trebuchet MS"/>
              </a:rPr>
              <a:t>S</a:t>
            </a:r>
            <a:r>
              <a:rPr sz="6000" spc="-229" dirty="0" err="1">
                <a:solidFill>
                  <a:srgbClr val="C00000"/>
                </a:solidFill>
                <a:latin typeface="Trebuchet MS"/>
                <a:cs typeface="Trebuchet MS"/>
              </a:rPr>
              <a:t>afe</a:t>
            </a:r>
            <a:r>
              <a:rPr sz="6000" spc="-56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lang="en-GB" sz="6000" spc="-204" dirty="0">
                <a:solidFill>
                  <a:srgbClr val="C00000"/>
                </a:solidFill>
                <a:latin typeface="Trebuchet MS"/>
                <a:cs typeface="Trebuchet MS"/>
              </a:rPr>
              <a:t>O</a:t>
            </a:r>
            <a:r>
              <a:rPr sz="6000" spc="-204" dirty="0" err="1">
                <a:solidFill>
                  <a:srgbClr val="C00000"/>
                </a:solidFill>
                <a:latin typeface="Trebuchet MS"/>
                <a:cs typeface="Trebuchet MS"/>
              </a:rPr>
              <a:t>utside</a:t>
            </a:r>
            <a:r>
              <a:rPr sz="6000" spc="-55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6000" spc="-25" dirty="0">
                <a:solidFill>
                  <a:srgbClr val="C00000"/>
                </a:solidFill>
                <a:latin typeface="Trebuchet MS"/>
                <a:cs typeface="Trebuchet MS"/>
              </a:rPr>
              <a:t>of </a:t>
            </a:r>
            <a:r>
              <a:rPr lang="en-GB" sz="6000" spc="-10" dirty="0">
                <a:solidFill>
                  <a:srgbClr val="C00000"/>
                </a:solidFill>
                <a:latin typeface="Trebuchet MS"/>
                <a:cs typeface="Trebuchet MS"/>
              </a:rPr>
              <a:t>S</a:t>
            </a:r>
            <a:r>
              <a:rPr sz="6000" spc="-10" dirty="0" err="1">
                <a:solidFill>
                  <a:srgbClr val="C00000"/>
                </a:solidFill>
                <a:latin typeface="Trebuchet MS"/>
                <a:cs typeface="Trebuchet MS"/>
              </a:rPr>
              <a:t>chool</a:t>
            </a:r>
            <a:endParaRPr sz="60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43375" y="2895600"/>
            <a:ext cx="5841366" cy="705321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3200" spc="-65" dirty="0">
                <a:solidFill>
                  <a:srgbClr val="C00000"/>
                </a:solidFill>
                <a:latin typeface="Trebuchet MS"/>
                <a:cs typeface="Trebuchet MS"/>
              </a:rPr>
              <a:t>Graham</a:t>
            </a:r>
            <a:r>
              <a:rPr sz="3200" spc="-22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3200" spc="-95" dirty="0">
                <a:solidFill>
                  <a:srgbClr val="C00000"/>
                </a:solidFill>
                <a:latin typeface="Trebuchet MS"/>
                <a:cs typeface="Trebuchet MS"/>
              </a:rPr>
              <a:t>James</a:t>
            </a:r>
            <a:r>
              <a:rPr sz="3200" spc="-17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3200" spc="-70" dirty="0">
                <a:solidFill>
                  <a:srgbClr val="C00000"/>
                </a:solidFill>
                <a:latin typeface="Trebuchet MS"/>
                <a:cs typeface="Trebuchet MS"/>
              </a:rPr>
              <a:t>Primary</a:t>
            </a:r>
            <a:r>
              <a:rPr sz="3200" spc="-26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3200" spc="-20" dirty="0">
                <a:solidFill>
                  <a:srgbClr val="C00000"/>
                </a:solidFill>
                <a:latin typeface="Trebuchet MS"/>
                <a:cs typeface="Trebuchet MS"/>
              </a:rPr>
              <a:t>Academy</a:t>
            </a:r>
            <a:endParaRPr sz="32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endParaRPr sz="1100" dirty="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42925" y="0"/>
            <a:ext cx="5019040" cy="6857365"/>
            <a:chOff x="542925" y="0"/>
            <a:chExt cx="5019040" cy="6857365"/>
          </a:xfrm>
        </p:grpSpPr>
        <p:sp>
          <p:nvSpPr>
            <p:cNvPr id="5" name="object 5"/>
            <p:cNvSpPr/>
            <p:nvPr/>
          </p:nvSpPr>
          <p:spPr>
            <a:xfrm>
              <a:off x="981024" y="0"/>
              <a:ext cx="1064260" cy="2781300"/>
            </a:xfrm>
            <a:custGeom>
              <a:avLst/>
              <a:gdLst/>
              <a:ahLst/>
              <a:cxnLst/>
              <a:rect l="l" t="t" r="r" b="b"/>
              <a:pathLst>
                <a:path w="1064260" h="2781300">
                  <a:moveTo>
                    <a:pt x="1064183" y="0"/>
                  </a:moveTo>
                  <a:lnTo>
                    <a:pt x="682167" y="0"/>
                  </a:lnTo>
                  <a:lnTo>
                    <a:pt x="0" y="2690241"/>
                  </a:lnTo>
                  <a:lnTo>
                    <a:pt x="358190" y="2781046"/>
                  </a:lnTo>
                  <a:lnTo>
                    <a:pt x="1064183" y="0"/>
                  </a:lnTo>
                  <a:close/>
                </a:path>
              </a:pathLst>
            </a:custGeom>
            <a:solidFill>
              <a:srgbClr val="BB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2925" y="0"/>
              <a:ext cx="1035685" cy="2667000"/>
            </a:xfrm>
            <a:custGeom>
              <a:avLst/>
              <a:gdLst/>
              <a:ahLst/>
              <a:cxnLst/>
              <a:rect l="l" t="t" r="r" b="b"/>
              <a:pathLst>
                <a:path w="1035685" h="2667000">
                  <a:moveTo>
                    <a:pt x="1035685" y="0"/>
                  </a:moveTo>
                  <a:lnTo>
                    <a:pt x="651979" y="0"/>
                  </a:lnTo>
                  <a:lnTo>
                    <a:pt x="0" y="2576195"/>
                  </a:lnTo>
                  <a:lnTo>
                    <a:pt x="348691" y="2661920"/>
                  </a:lnTo>
                  <a:lnTo>
                    <a:pt x="358228" y="2666746"/>
                  </a:lnTo>
                  <a:lnTo>
                    <a:pt x="1035685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2925" y="2581020"/>
              <a:ext cx="2695575" cy="4276725"/>
            </a:xfrm>
            <a:custGeom>
              <a:avLst/>
              <a:gdLst/>
              <a:ahLst/>
              <a:cxnLst/>
              <a:rect l="l" t="t" r="r" b="b"/>
              <a:pathLst>
                <a:path w="2695575" h="4276725">
                  <a:moveTo>
                    <a:pt x="0" y="0"/>
                  </a:moveTo>
                  <a:lnTo>
                    <a:pt x="2576068" y="4276342"/>
                  </a:lnTo>
                  <a:lnTo>
                    <a:pt x="2695194" y="42763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90549" y="2695320"/>
              <a:ext cx="3333750" cy="4162425"/>
            </a:xfrm>
            <a:custGeom>
              <a:avLst/>
              <a:gdLst/>
              <a:ahLst/>
              <a:cxnLst/>
              <a:rect l="l" t="t" r="r" b="b"/>
              <a:pathLst>
                <a:path w="3333750" h="4162425">
                  <a:moveTo>
                    <a:pt x="0" y="0"/>
                  </a:moveTo>
                  <a:lnTo>
                    <a:pt x="3209467" y="4162043"/>
                  </a:lnTo>
                  <a:lnTo>
                    <a:pt x="3333292" y="41620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81024" y="2685795"/>
              <a:ext cx="4581525" cy="4171950"/>
            </a:xfrm>
            <a:custGeom>
              <a:avLst/>
              <a:gdLst/>
              <a:ahLst/>
              <a:cxnLst/>
              <a:rect l="l" t="t" r="r" b="b"/>
              <a:pathLst>
                <a:path w="4581525" h="4171950">
                  <a:moveTo>
                    <a:pt x="0" y="0"/>
                  </a:moveTo>
                  <a:lnTo>
                    <a:pt x="4762" y="4825"/>
                  </a:lnTo>
                  <a:lnTo>
                    <a:pt x="3339896" y="4171568"/>
                  </a:lnTo>
                  <a:lnTo>
                    <a:pt x="4580940" y="4171568"/>
                  </a:lnTo>
                  <a:lnTo>
                    <a:pt x="357428" y="90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15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2925" y="2581020"/>
              <a:ext cx="3590925" cy="4276725"/>
            </a:xfrm>
            <a:custGeom>
              <a:avLst/>
              <a:gdLst/>
              <a:ahLst/>
              <a:cxnLst/>
              <a:rect l="l" t="t" r="r" b="b"/>
              <a:pathLst>
                <a:path w="3590925" h="4276725">
                  <a:moveTo>
                    <a:pt x="0" y="0"/>
                  </a:moveTo>
                  <a:lnTo>
                    <a:pt x="0" y="4699"/>
                  </a:lnTo>
                  <a:lnTo>
                    <a:pt x="2698369" y="4276342"/>
                  </a:lnTo>
                  <a:lnTo>
                    <a:pt x="3590416" y="4276342"/>
                  </a:lnTo>
                  <a:lnTo>
                    <a:pt x="419785" y="176021"/>
                  </a:lnTo>
                  <a:lnTo>
                    <a:pt x="362534" y="95123"/>
                  </a:lnTo>
                  <a:lnTo>
                    <a:pt x="357771" y="904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Picture 10" descr="realsmart authentication">
            <a:extLst>
              <a:ext uri="{FF2B5EF4-FFF2-40B4-BE49-F238E27FC236}">
                <a16:creationId xmlns:a16="http://schemas.microsoft.com/office/drawing/2014/main" id="{CA1C62DF-7EFF-7E4F-3BDD-0644DEBE47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2" y="3960837"/>
            <a:ext cx="1529131" cy="1529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2994" y="208534"/>
            <a:ext cx="9800716" cy="5807614"/>
          </a:xfrm>
          <a:prstGeom prst="rect">
            <a:avLst/>
          </a:prstGeom>
        </p:spPr>
        <p:txBody>
          <a:bodyPr vert="horz" wrap="square" lIns="0" tIns="508888" rIns="0" bIns="0" rtlCol="0">
            <a:spAutoFit/>
          </a:bodyPr>
          <a:lstStyle/>
          <a:p>
            <a:pPr marL="32384" algn="ctr">
              <a:lnSpc>
                <a:spcPct val="100000"/>
              </a:lnSpc>
              <a:spcBef>
                <a:spcPts val="95"/>
              </a:spcBef>
            </a:pPr>
            <a:r>
              <a:rPr lang="en-GB" spc="-185" dirty="0"/>
              <a:t>Keeping your children safe</a:t>
            </a:r>
            <a:br>
              <a:rPr lang="en-GB" spc="-185" dirty="0"/>
            </a:br>
            <a:r>
              <a:rPr lang="en-GB" spc="-185" dirty="0"/>
              <a:t>Find out what is happening in your local area</a:t>
            </a:r>
            <a:br>
              <a:rPr lang="en-GB" spc="-185" dirty="0"/>
            </a:br>
            <a:br>
              <a:rPr lang="en-GB" spc="-185" dirty="0"/>
            </a:br>
            <a:br>
              <a:rPr lang="en-GB" spc="-185" dirty="0"/>
            </a:br>
            <a:br>
              <a:rPr lang="en-GB" spc="-185" dirty="0"/>
            </a:br>
            <a:br>
              <a:rPr lang="en-GB" spc="-185" dirty="0"/>
            </a:br>
            <a:br>
              <a:rPr lang="en-GB" spc="-185" dirty="0"/>
            </a:br>
            <a:br>
              <a:rPr lang="en-GB" spc="-185" dirty="0"/>
            </a:br>
            <a:r>
              <a:rPr lang="en-GB" sz="2400" spc="-185" dirty="0">
                <a:solidFill>
                  <a:srgbClr val="002060"/>
                </a:solidFill>
              </a:rPr>
              <a:t>Click on the links below:</a:t>
            </a:r>
            <a:endParaRPr sz="2400" spc="-75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DF564F-6647-E1EA-445F-BB4C0959A81E}"/>
              </a:ext>
            </a:extLst>
          </p:cNvPr>
          <p:cNvSpPr txBox="1"/>
          <p:nvPr/>
        </p:nvSpPr>
        <p:spPr>
          <a:xfrm>
            <a:off x="1143000" y="5839734"/>
            <a:ext cx="10591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F</a:t>
            </a:r>
            <a:r>
              <a:rPr lang="en-GB" sz="2400" b="0" i="0" dirty="0">
                <a:solidFill>
                  <a:srgbClr val="1F497D"/>
                </a:solidFill>
                <a:effectLst/>
                <a:highlight>
                  <a:srgbClr val="FFFFFF"/>
                </a:highlight>
                <a:latin typeface="Trebuchet MS" panose="020B0603020202020204" pitchFamily="34" charset="0"/>
              </a:rPr>
              <a:t>ind out what is happening in your local area, visit </a:t>
            </a:r>
            <a:r>
              <a:rPr lang="en-GB" sz="2400" b="0" i="0" dirty="0">
                <a:solidFill>
                  <a:srgbClr val="1155C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2"/>
              </a:rPr>
              <a:t>Your area | Essex Police</a:t>
            </a:r>
            <a:endParaRPr lang="en-GB" sz="2400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l"/>
            <a:r>
              <a:rPr lang="en-GB" sz="2400" b="0" i="0" dirty="0">
                <a:solidFill>
                  <a:srgbClr val="1F497D"/>
                </a:solidFill>
                <a:effectLst/>
                <a:highlight>
                  <a:srgbClr val="FFFFFF"/>
                </a:highlight>
                <a:latin typeface="Trebuchet MS" panose="020B0603020202020204" pitchFamily="34" charset="0"/>
              </a:rPr>
              <a:t>Report non-emergency crime: </a:t>
            </a:r>
            <a:r>
              <a:rPr lang="en-GB" sz="2400" b="0" i="0" dirty="0">
                <a:solidFill>
                  <a:srgbClr val="1155C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3"/>
              </a:rPr>
              <a:t>Report a crime | Essex Police</a:t>
            </a:r>
            <a:endParaRPr lang="en-GB" sz="2400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  <p:pic>
        <p:nvPicPr>
          <p:cNvPr id="6" name="Picture 5" descr="A letter to a police officer&#10;&#10;Description automatically generated">
            <a:extLst>
              <a:ext uri="{FF2B5EF4-FFF2-40B4-BE49-F238E27FC236}">
                <a16:creationId xmlns:a16="http://schemas.microsoft.com/office/drawing/2014/main" id="{6A2089E7-E28E-F21A-069E-3FCE49D7DD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162" y="2099885"/>
            <a:ext cx="2362200" cy="3400135"/>
          </a:xfrm>
          <a:prstGeom prst="rect">
            <a:avLst/>
          </a:prstGeom>
        </p:spPr>
      </p:pic>
      <p:pic>
        <p:nvPicPr>
          <p:cNvPr id="8" name="Picture 7" descr="A document with text on it&#10;&#10;Description automatically generated">
            <a:extLst>
              <a:ext uri="{FF2B5EF4-FFF2-40B4-BE49-F238E27FC236}">
                <a16:creationId xmlns:a16="http://schemas.microsoft.com/office/drawing/2014/main" id="{F37F5C71-04D7-5C74-6137-06829A911D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362" y="2099885"/>
            <a:ext cx="2315503" cy="3400134"/>
          </a:xfrm>
          <a:prstGeom prst="rect">
            <a:avLst/>
          </a:prstGeom>
        </p:spPr>
      </p:pic>
      <p:pic>
        <p:nvPicPr>
          <p:cNvPr id="5" name="Picture 4" descr="A blue and white flyer with text and images&#10;&#10;Description automatically generated">
            <a:extLst>
              <a:ext uri="{FF2B5EF4-FFF2-40B4-BE49-F238E27FC236}">
                <a16:creationId xmlns:a16="http://schemas.microsoft.com/office/drawing/2014/main" id="{1AE86B46-C2B6-DAAF-E9DB-ADB7823D55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636" y="2224646"/>
            <a:ext cx="2258567" cy="32971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id="{D587AEF8-3EA7-B2A4-0E52-35C9DEF74853}"/>
              </a:ext>
            </a:extLst>
          </p:cNvPr>
          <p:cNvSpPr txBox="1"/>
          <p:nvPr/>
        </p:nvSpPr>
        <p:spPr>
          <a:xfrm>
            <a:off x="2430146" y="4411980"/>
            <a:ext cx="7628254" cy="144398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40"/>
              </a:spcBef>
            </a:pPr>
            <a:r>
              <a:rPr lang="en-GB" sz="4000" spc="-65" dirty="0">
                <a:solidFill>
                  <a:srgbClr val="C00000"/>
                </a:solidFill>
                <a:latin typeface="Trebuchet MS"/>
                <a:cs typeface="Trebuchet MS"/>
              </a:rPr>
              <a:t>Year 4 Level 1; Year 6 Level 2 </a:t>
            </a:r>
            <a:r>
              <a:rPr lang="en-GB" sz="4000" spc="-65" dirty="0" err="1">
                <a:solidFill>
                  <a:srgbClr val="C00000"/>
                </a:solidFill>
                <a:latin typeface="Trebuchet MS"/>
                <a:cs typeface="Trebuchet MS"/>
              </a:rPr>
              <a:t>Bikeability</a:t>
            </a:r>
            <a:r>
              <a:rPr lang="en-GB" sz="4000" spc="-65" dirty="0">
                <a:solidFill>
                  <a:srgbClr val="C00000"/>
                </a:solidFill>
                <a:latin typeface="Trebuchet MS"/>
                <a:cs typeface="Trebuchet MS"/>
              </a:rPr>
              <a:t> – Autumn Term </a:t>
            </a:r>
            <a:endParaRPr sz="4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endParaRPr sz="1100" dirty="0">
              <a:latin typeface="Carlito"/>
              <a:cs typeface="Carlito"/>
            </a:endParaRPr>
          </a:p>
        </p:txBody>
      </p:sp>
      <p:pic>
        <p:nvPicPr>
          <p:cNvPr id="11" name="Picture 10" descr="A group of people wearing safety vests and standing on bicycles&#10;&#10;Description automatically generated">
            <a:extLst>
              <a:ext uri="{FF2B5EF4-FFF2-40B4-BE49-F238E27FC236}">
                <a16:creationId xmlns:a16="http://schemas.microsoft.com/office/drawing/2014/main" id="{5785F81F-BB2F-BAC9-5884-95DC645012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41020"/>
            <a:ext cx="4064000" cy="3048000"/>
          </a:xfrm>
          <a:prstGeom prst="rect">
            <a:avLst/>
          </a:prstGeom>
        </p:spPr>
      </p:pic>
      <p:pic>
        <p:nvPicPr>
          <p:cNvPr id="3" name="Picture 2" descr="A group of children on bicycles&#10;&#10;Description automatically generated">
            <a:extLst>
              <a:ext uri="{FF2B5EF4-FFF2-40B4-BE49-F238E27FC236}">
                <a16:creationId xmlns:a16="http://schemas.microsoft.com/office/drawing/2014/main" id="{DC9B8736-1AB2-3A0E-2283-11A3BA5CE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3" y="512178"/>
            <a:ext cx="4063998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2994" y="705358"/>
            <a:ext cx="95510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70" dirty="0"/>
              <a:t>NSPCC</a:t>
            </a:r>
            <a:r>
              <a:rPr spc="-465" dirty="0"/>
              <a:t> </a:t>
            </a:r>
            <a:r>
              <a:rPr spc="-70" dirty="0"/>
              <a:t>Speak</a:t>
            </a:r>
            <a:r>
              <a:rPr spc="-380" dirty="0"/>
              <a:t> </a:t>
            </a:r>
            <a:r>
              <a:rPr lang="en-GB" spc="-210" dirty="0"/>
              <a:t>O</a:t>
            </a:r>
            <a:r>
              <a:rPr spc="-210" dirty="0" err="1"/>
              <a:t>ut</a:t>
            </a:r>
            <a:r>
              <a:rPr spc="-210" dirty="0"/>
              <a:t>,</a:t>
            </a:r>
            <a:r>
              <a:rPr spc="-370" dirty="0"/>
              <a:t> </a:t>
            </a:r>
            <a:r>
              <a:rPr lang="en-GB" spc="-114" dirty="0"/>
              <a:t>S</a:t>
            </a:r>
            <a:r>
              <a:rPr spc="-114" dirty="0" err="1"/>
              <a:t>tay</a:t>
            </a:r>
            <a:r>
              <a:rPr spc="-375" dirty="0"/>
              <a:t> </a:t>
            </a:r>
            <a:r>
              <a:rPr lang="en-GB" spc="-155" dirty="0"/>
              <a:t>S</a:t>
            </a:r>
            <a:r>
              <a:rPr spc="-155" dirty="0" err="1"/>
              <a:t>afe</a:t>
            </a:r>
            <a:r>
              <a:rPr spc="-365" dirty="0"/>
              <a:t> </a:t>
            </a:r>
            <a:r>
              <a:rPr spc="470" dirty="0"/>
              <a:t>–</a:t>
            </a:r>
            <a:r>
              <a:rPr spc="-370" dirty="0"/>
              <a:t> </a:t>
            </a:r>
            <a:r>
              <a:rPr lang="en-GB" spc="-100" dirty="0"/>
              <a:t>January 2024</a:t>
            </a:r>
            <a:endParaRPr spc="-11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2AFE84-8F5A-CF3E-E748-9C4372B2C1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895600" y="1524000"/>
            <a:ext cx="7085013" cy="50223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D42D80-E2F1-A6D6-848B-E5A69C359B17}"/>
              </a:ext>
            </a:extLst>
          </p:cNvPr>
          <p:cNvSpPr txBox="1"/>
          <p:nvPr/>
        </p:nvSpPr>
        <p:spPr>
          <a:xfrm>
            <a:off x="4114800" y="52578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9th January 24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2994" y="208534"/>
            <a:ext cx="9800716" cy="2360517"/>
          </a:xfrm>
          <a:prstGeom prst="rect">
            <a:avLst/>
          </a:prstGeom>
        </p:spPr>
        <p:txBody>
          <a:bodyPr vert="horz" wrap="square" lIns="0" tIns="508888" rIns="0" bIns="0" rtlCol="0">
            <a:spAutoFit/>
          </a:bodyPr>
          <a:lstStyle/>
          <a:p>
            <a:pPr marL="513715">
              <a:lnSpc>
                <a:spcPct val="100000"/>
              </a:lnSpc>
              <a:spcBef>
                <a:spcPts val="95"/>
              </a:spcBef>
            </a:pPr>
            <a:r>
              <a:rPr lang="en-GB" spc="-215" dirty="0"/>
              <a:t>Year 6 – Knife Crime and Cyber Safety – Police and Fire Service</a:t>
            </a:r>
            <a:br>
              <a:rPr lang="en-GB" spc="-215" dirty="0"/>
            </a:br>
            <a:r>
              <a:rPr lang="en-GB" spc="-215" dirty="0"/>
              <a:t> - January </a:t>
            </a:r>
            <a:endParaRPr spc="-135" dirty="0"/>
          </a:p>
        </p:txBody>
      </p:sp>
      <p:pic>
        <p:nvPicPr>
          <p:cNvPr id="5" name="Picture 4" descr="A group of students in a classroom&#10;&#10;Description automatically generated">
            <a:extLst>
              <a:ext uri="{FF2B5EF4-FFF2-40B4-BE49-F238E27FC236}">
                <a16:creationId xmlns:a16="http://schemas.microsoft.com/office/drawing/2014/main" id="{F2D08DFF-69EA-CFB6-632C-F9A6490C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752" y="1439432"/>
            <a:ext cx="4698048" cy="35235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FDAB74-D2AA-B1CC-1E46-90B972A0CB97}"/>
              </a:ext>
            </a:extLst>
          </p:cNvPr>
          <p:cNvPicPr/>
          <p:nvPr/>
        </p:nvPicPr>
        <p:blipFill rotWithShape="1">
          <a:blip r:embed="rId3"/>
          <a:srcRect r="3915" b="56299"/>
          <a:stretch/>
        </p:blipFill>
        <p:spPr>
          <a:xfrm>
            <a:off x="1981200" y="3886200"/>
            <a:ext cx="6196013" cy="21145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37105" y="208534"/>
            <a:ext cx="9616695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pc="-215" dirty="0"/>
              <a:t>Walk Online Roadshow</a:t>
            </a:r>
            <a:r>
              <a:rPr spc="-360" dirty="0"/>
              <a:t> </a:t>
            </a:r>
            <a:r>
              <a:rPr lang="en-GB" spc="-360" dirty="0"/>
              <a:t>– Year 5 </a:t>
            </a:r>
            <a:r>
              <a:rPr spc="470" dirty="0"/>
              <a:t>–</a:t>
            </a:r>
            <a:r>
              <a:rPr spc="-335" dirty="0"/>
              <a:t> </a:t>
            </a:r>
            <a:r>
              <a:rPr lang="en-GB" spc="-155" dirty="0"/>
              <a:t>November</a:t>
            </a:r>
            <a:br>
              <a:rPr lang="en-GB" spc="-155" dirty="0"/>
            </a:br>
            <a:r>
              <a:rPr lang="en-GB" spc="-155" dirty="0"/>
              <a:t> </a:t>
            </a:r>
            <a:endParaRPr spc="-40" dirty="0"/>
          </a:p>
        </p:txBody>
      </p:sp>
      <p:pic>
        <p:nvPicPr>
          <p:cNvPr id="9" name="Picture 8" descr="A letter to a child&#10;&#10;Description automatically generated">
            <a:extLst>
              <a:ext uri="{FF2B5EF4-FFF2-40B4-BE49-F238E27FC236}">
                <a16:creationId xmlns:a16="http://schemas.microsoft.com/office/drawing/2014/main" id="{58EC4962-598E-CBA3-8628-A166D545D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95400"/>
            <a:ext cx="3492679" cy="454048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E8F0608-DC10-21D0-8C3B-E2B8B3886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33" y="2133600"/>
            <a:ext cx="6004322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8454" y="609600"/>
            <a:ext cx="8145146" cy="18588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pc="-55" dirty="0"/>
              <a:t>People Who Help Us</a:t>
            </a:r>
            <a:br>
              <a:rPr lang="en-GB" spc="-55" dirty="0"/>
            </a:br>
            <a:r>
              <a:rPr lang="en-GB" spc="-55" dirty="0"/>
              <a:t>Police and Fire Service Visit – EYFS</a:t>
            </a:r>
            <a:br>
              <a:rPr lang="en-GB" spc="-55" dirty="0"/>
            </a:br>
            <a:r>
              <a:rPr lang="en-GB" spc="-55" dirty="0"/>
              <a:t>Essex Fire </a:t>
            </a:r>
            <a:r>
              <a:rPr lang="en-GB" spc="-55"/>
              <a:t>Museum Visit– </a:t>
            </a:r>
            <a:r>
              <a:rPr lang="en-GB" spc="-55" dirty="0"/>
              <a:t>Year 2</a:t>
            </a:r>
            <a:endParaRPr spc="-55" dirty="0"/>
          </a:p>
        </p:txBody>
      </p:sp>
      <p:pic>
        <p:nvPicPr>
          <p:cNvPr id="5" name="Picture 4" descr="A group of children sitting on the floor&#10;&#10;Description automatically generated">
            <a:extLst>
              <a:ext uri="{FF2B5EF4-FFF2-40B4-BE49-F238E27FC236}">
                <a16:creationId xmlns:a16="http://schemas.microsoft.com/office/drawing/2014/main" id="{C46DD879-E11C-8680-9827-720F33A846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94529" y="3282400"/>
            <a:ext cx="3167310" cy="2365707"/>
          </a:xfrm>
          <a:prstGeom prst="rect">
            <a:avLst/>
          </a:prstGeom>
        </p:spPr>
      </p:pic>
      <p:pic>
        <p:nvPicPr>
          <p:cNvPr id="7" name="Picture 6" descr="A group of children in a classroom&#10;&#10;Description automatically generated">
            <a:extLst>
              <a:ext uri="{FF2B5EF4-FFF2-40B4-BE49-F238E27FC236}">
                <a16:creationId xmlns:a16="http://schemas.microsoft.com/office/drawing/2014/main" id="{83BD2284-EB6D-11B2-679D-B8BF1A076B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670" y="2881600"/>
            <a:ext cx="4240530" cy="3167309"/>
          </a:xfrm>
          <a:prstGeom prst="rect">
            <a:avLst/>
          </a:prstGeom>
        </p:spPr>
      </p:pic>
      <p:pic>
        <p:nvPicPr>
          <p:cNvPr id="9" name="Picture 8" descr="A group of kids standing next to a police car&#10;&#10;Description automatically generated">
            <a:extLst>
              <a:ext uri="{FF2B5EF4-FFF2-40B4-BE49-F238E27FC236}">
                <a16:creationId xmlns:a16="http://schemas.microsoft.com/office/drawing/2014/main" id="{C7C5C742-6006-AC68-A54C-A8744D7930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814798"/>
            <a:ext cx="2856555" cy="2133600"/>
          </a:xfrm>
          <a:prstGeom prst="rect">
            <a:avLst/>
          </a:prstGeom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76E85512-9A7D-535E-60B0-44A7F39A94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59BEAE31-F743-8806-5045-0A7EA29B62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DD82B143-3961-6497-CC38-809AA5B7FB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 descr="A group of people outside with a fire truck&#10;&#10;Description automatically generated">
            <a:extLst>
              <a:ext uri="{FF2B5EF4-FFF2-40B4-BE49-F238E27FC236}">
                <a16:creationId xmlns:a16="http://schemas.microsoft.com/office/drawing/2014/main" id="{7214C54A-C057-AD19-35B6-4D2BE10C41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355" y="3981055"/>
            <a:ext cx="3200400" cy="24003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2994" y="208534"/>
            <a:ext cx="9800716" cy="1129411"/>
          </a:xfrm>
          <a:prstGeom prst="rect">
            <a:avLst/>
          </a:prstGeom>
        </p:spPr>
        <p:txBody>
          <a:bodyPr vert="horz" wrap="square" lIns="0" tIns="508888" rIns="0" bIns="0" rtlCol="0">
            <a:spAutoFit/>
          </a:bodyPr>
          <a:lstStyle/>
          <a:p>
            <a:pPr marL="68580" algn="ctr">
              <a:lnSpc>
                <a:spcPct val="100000"/>
              </a:lnSpc>
              <a:spcBef>
                <a:spcPts val="95"/>
              </a:spcBef>
            </a:pPr>
            <a:r>
              <a:rPr spc="-55" dirty="0"/>
              <a:t>Swimming</a:t>
            </a:r>
            <a:r>
              <a:rPr spc="-370" dirty="0"/>
              <a:t> </a:t>
            </a:r>
            <a:r>
              <a:rPr spc="470" dirty="0"/>
              <a:t>–</a:t>
            </a:r>
            <a:r>
              <a:rPr spc="-370" dirty="0"/>
              <a:t> </a:t>
            </a:r>
            <a:r>
              <a:rPr lang="en-GB" spc="-165" dirty="0"/>
              <a:t>Year 3</a:t>
            </a:r>
            <a:r>
              <a:rPr spc="-370" dirty="0"/>
              <a:t> </a:t>
            </a:r>
            <a:r>
              <a:rPr spc="-155" dirty="0"/>
              <a:t>-</a:t>
            </a:r>
            <a:r>
              <a:rPr spc="-390" dirty="0"/>
              <a:t> </a:t>
            </a:r>
            <a:r>
              <a:rPr spc="-10" dirty="0"/>
              <a:t>ongoing</a:t>
            </a:r>
          </a:p>
        </p:txBody>
      </p:sp>
      <p:pic>
        <p:nvPicPr>
          <p:cNvPr id="5" name="Picture 4" descr="A letter of a child&#10;&#10;Description automatically generated with medium confidence">
            <a:extLst>
              <a:ext uri="{FF2B5EF4-FFF2-40B4-BE49-F238E27FC236}">
                <a16:creationId xmlns:a16="http://schemas.microsoft.com/office/drawing/2014/main" id="{EFD0BF93-B883-9990-CCD1-A3A459E4F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653322"/>
            <a:ext cx="3082008" cy="4269035"/>
          </a:xfrm>
          <a:prstGeom prst="rect">
            <a:avLst/>
          </a:prstGeom>
        </p:spPr>
      </p:pic>
      <p:pic>
        <p:nvPicPr>
          <p:cNvPr id="7" name="Picture 6" descr="A close-up of a letter&#10;&#10;Description automatically generated">
            <a:extLst>
              <a:ext uri="{FF2B5EF4-FFF2-40B4-BE49-F238E27FC236}">
                <a16:creationId xmlns:a16="http://schemas.microsoft.com/office/drawing/2014/main" id="{EA3CEBE5-D3F3-C5FF-9DD7-7D81FE829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3" y="1653322"/>
            <a:ext cx="4649246" cy="4292111"/>
          </a:xfrm>
          <a:prstGeom prst="rect">
            <a:avLst/>
          </a:prstGeom>
        </p:spPr>
      </p:pic>
      <p:pic>
        <p:nvPicPr>
          <p:cNvPr id="4" name="Picture 3" descr="A group of people in a pool&#10;&#10;Description automatically generated">
            <a:extLst>
              <a:ext uri="{FF2B5EF4-FFF2-40B4-BE49-F238E27FC236}">
                <a16:creationId xmlns:a16="http://schemas.microsoft.com/office/drawing/2014/main" id="{3EE9A601-0434-4168-C742-AF4BBAAC6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71" y="3934387"/>
            <a:ext cx="3380885" cy="2535664"/>
          </a:xfrm>
          <a:prstGeom prst="rect">
            <a:avLst/>
          </a:prstGeom>
        </p:spPr>
      </p:pic>
      <p:pic>
        <p:nvPicPr>
          <p:cNvPr id="8" name="Picture 7" descr="A group of children in a pool&#10;&#10;Description automatically generated">
            <a:extLst>
              <a:ext uri="{FF2B5EF4-FFF2-40B4-BE49-F238E27FC236}">
                <a16:creationId xmlns:a16="http://schemas.microsoft.com/office/drawing/2014/main" id="{25DB1008-3230-AC4F-9C90-D2985CAF4B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71" y="1398723"/>
            <a:ext cx="3380885" cy="25356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-2667000" y="208534"/>
            <a:ext cx="14070710" cy="1746503"/>
          </a:xfrm>
          <a:prstGeom prst="rect">
            <a:avLst/>
          </a:prstGeom>
        </p:spPr>
        <p:txBody>
          <a:bodyPr vert="horz" wrap="square" lIns="0" tIns="510412" rIns="0" bIns="0" rtlCol="0">
            <a:spAutoFit/>
          </a:bodyPr>
          <a:lstStyle/>
          <a:p>
            <a:pPr marL="4226560" algn="l">
              <a:lnSpc>
                <a:spcPct val="100000"/>
              </a:lnSpc>
              <a:spcBef>
                <a:spcPts val="95"/>
              </a:spcBef>
            </a:pPr>
            <a:r>
              <a:rPr lang="en-GB" spc="-95" dirty="0"/>
              <a:t>Resilience and Wellbeing for Year 6 - in and out of School</a:t>
            </a:r>
            <a:endParaRPr spc="-95" dirty="0"/>
          </a:p>
        </p:txBody>
      </p:sp>
      <p:pic>
        <p:nvPicPr>
          <p:cNvPr id="8" name="Picture 7" descr="A group of children sitting on the floor&#10;&#10;Description automatically generated">
            <a:extLst>
              <a:ext uri="{FF2B5EF4-FFF2-40B4-BE49-F238E27FC236}">
                <a16:creationId xmlns:a16="http://schemas.microsoft.com/office/drawing/2014/main" id="{E0C2E087-E36E-93DE-28B7-FD29F7D1FE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05000"/>
            <a:ext cx="4470400" cy="3352800"/>
          </a:xfrm>
          <a:prstGeom prst="rect">
            <a:avLst/>
          </a:prstGeom>
        </p:spPr>
      </p:pic>
      <p:pic>
        <p:nvPicPr>
          <p:cNvPr id="10" name="Picture 9" descr="A teacher teaching a class&#10;&#10;Description automatically generated">
            <a:extLst>
              <a:ext uri="{FF2B5EF4-FFF2-40B4-BE49-F238E27FC236}">
                <a16:creationId xmlns:a16="http://schemas.microsoft.com/office/drawing/2014/main" id="{81848E4C-82A7-E248-701B-BFC26008DA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485" y="1905000"/>
            <a:ext cx="44704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2332" rIns="0" bIns="0" rtlCol="0">
            <a:spAutoFit/>
          </a:bodyPr>
          <a:lstStyle/>
          <a:p>
            <a:pPr marL="2577465">
              <a:lnSpc>
                <a:spcPct val="100000"/>
              </a:lnSpc>
              <a:spcBef>
                <a:spcPts val="95"/>
              </a:spcBef>
            </a:pPr>
            <a:r>
              <a:rPr lang="en-GB" spc="-160" dirty="0"/>
              <a:t>E-Safety </a:t>
            </a:r>
            <a:r>
              <a:rPr lang="en-GB" spc="-160" dirty="0" err="1"/>
              <a:t>Newletters</a:t>
            </a:r>
            <a:endParaRPr spc="-10" dirty="0"/>
          </a:p>
        </p:txBody>
      </p:sp>
      <p:pic>
        <p:nvPicPr>
          <p:cNvPr id="8" name="Picture 7" descr="A paper with text and images&#10;&#10;Description automatically generated">
            <a:extLst>
              <a:ext uri="{FF2B5EF4-FFF2-40B4-BE49-F238E27FC236}">
                <a16:creationId xmlns:a16="http://schemas.microsoft.com/office/drawing/2014/main" id="{27912B0D-2BB3-7E71-6BC4-8E7EFCE87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462" y="1741048"/>
            <a:ext cx="2971800" cy="4199342"/>
          </a:xfrm>
          <a:prstGeom prst="rect">
            <a:avLst/>
          </a:prstGeom>
        </p:spPr>
      </p:pic>
      <p:pic>
        <p:nvPicPr>
          <p:cNvPr id="10" name="Picture 9" descr="A poster of a video game&#10;&#10;Description automatically generated">
            <a:extLst>
              <a:ext uri="{FF2B5EF4-FFF2-40B4-BE49-F238E27FC236}">
                <a16:creationId xmlns:a16="http://schemas.microsoft.com/office/drawing/2014/main" id="{577552AB-7E82-194D-EFFE-F790DD6CBA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262" y="1748803"/>
            <a:ext cx="3016405" cy="4229317"/>
          </a:xfrm>
          <a:prstGeom prst="rect">
            <a:avLst/>
          </a:prstGeom>
        </p:spPr>
      </p:pic>
      <p:pic>
        <p:nvPicPr>
          <p:cNvPr id="12" name="Picture 11" descr="A page of a social media post&#10;&#10;Description automatically generated">
            <a:extLst>
              <a:ext uri="{FF2B5EF4-FFF2-40B4-BE49-F238E27FC236}">
                <a16:creationId xmlns:a16="http://schemas.microsoft.com/office/drawing/2014/main" id="{D3F8CE89-B0E4-399E-C320-CE9F805E24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846" y="1781217"/>
            <a:ext cx="2997354" cy="4204658"/>
          </a:xfrm>
          <a:prstGeom prst="rect">
            <a:avLst/>
          </a:prstGeom>
        </p:spPr>
      </p:pic>
      <p:pic>
        <p:nvPicPr>
          <p:cNvPr id="14" name="Picture 13" descr="A screenshot of a phone&#10;&#10;Description automatically generated">
            <a:extLst>
              <a:ext uri="{FF2B5EF4-FFF2-40B4-BE49-F238E27FC236}">
                <a16:creationId xmlns:a16="http://schemas.microsoft.com/office/drawing/2014/main" id="{4213E89C-59CC-AE11-9AAF-A01606E4B9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95" y="1751461"/>
            <a:ext cx="2791200" cy="41785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E8666978552944BF46EE9B64D4F5EA" ma:contentTypeVersion="13" ma:contentTypeDescription="Create a new document." ma:contentTypeScope="" ma:versionID="0b64727d002fa4e40d08a02f0f528c53">
  <xsd:schema xmlns:xsd="http://www.w3.org/2001/XMLSchema" xmlns:xs="http://www.w3.org/2001/XMLSchema" xmlns:p="http://schemas.microsoft.com/office/2006/metadata/properties" xmlns:ns2="0f1cf6d3-2156-43d9-bbc4-c0f7115af27e" xmlns:ns3="3a6371b3-d84b-4f77-9e1c-c1e35afab0f0" targetNamespace="http://schemas.microsoft.com/office/2006/metadata/properties" ma:root="true" ma:fieldsID="dda6630e062e7de97b4bd907805378aa" ns2:_="" ns3:_="">
    <xsd:import namespace="0f1cf6d3-2156-43d9-bbc4-c0f7115af27e"/>
    <xsd:import namespace="3a6371b3-d84b-4f77-9e1c-c1e35afab0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1cf6d3-2156-43d9-bbc4-c0f7115af2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458fbbca-8f92-47d4-9abb-c7eedca3b2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371b3-d84b-4f77-9e1c-c1e35afab0f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e4386a1-e225-4880-8ff5-e9721e7ba748}" ma:internalName="TaxCatchAll" ma:showField="CatchAllData" ma:web="3a6371b3-d84b-4f77-9e1c-c1e35afab0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a6371b3-d84b-4f77-9e1c-c1e35afab0f0" xsi:nil="true"/>
    <lcf76f155ced4ddcb4097134ff3c332f xmlns="0f1cf6d3-2156-43d9-bbc4-c0f7115af27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2D4715F-6346-40A0-9718-9FCC43F585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1cf6d3-2156-43d9-bbc4-c0f7115af27e"/>
    <ds:schemaRef ds:uri="3a6371b3-d84b-4f77-9e1c-c1e35afab0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86B3A7-34B3-41E3-9804-00CA50C107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9FFBCB-18BD-43FB-B206-1B39F2491D88}">
  <ds:schemaRefs>
    <ds:schemaRef ds:uri="http://schemas.microsoft.com/office/2006/metadata/properties"/>
    <ds:schemaRef ds:uri="http://schemas.microsoft.com/office/infopath/2007/PartnerControls"/>
    <ds:schemaRef ds:uri="3a6371b3-d84b-4f77-9e1c-c1e35afab0f0"/>
    <ds:schemaRef ds:uri="0f1cf6d3-2156-43d9-bbc4-c0f7115af2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873</TotalTime>
  <Words>162</Words>
  <Application>Microsoft Office PowerPoint</Application>
  <PresentationFormat>Widescreen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Carlito</vt:lpstr>
      <vt:lpstr>Trebuchet MS</vt:lpstr>
      <vt:lpstr>Office Theme</vt:lpstr>
      <vt:lpstr>PowerPoint Presentation</vt:lpstr>
      <vt:lpstr>PowerPoint Presentation</vt:lpstr>
      <vt:lpstr>NSPCC Speak Out, Stay Safe – January 2024</vt:lpstr>
      <vt:lpstr>Year 6 – Knife Crime and Cyber Safety – Police and Fire Service  - January </vt:lpstr>
      <vt:lpstr>Walk Online Roadshow – Year 5 – November  </vt:lpstr>
      <vt:lpstr>People Who Help Us Police and Fire Service Visit – EYFS Essex Fire Museum Visit– Year 2</vt:lpstr>
      <vt:lpstr>Swimming – Year 3 - ongoing</vt:lpstr>
      <vt:lpstr>Resilience and Wellbeing for Year 6 - in and out of School</vt:lpstr>
      <vt:lpstr>E-Safety Newletters</vt:lpstr>
      <vt:lpstr>Keeping your children safe Find out what is happening in your local area       Click on the links below: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Conroy</dc:creator>
  <cp:lastModifiedBy>Graham James Primary School</cp:lastModifiedBy>
  <cp:revision>2</cp:revision>
  <dcterms:created xsi:type="dcterms:W3CDTF">2024-05-21T09:30:55Z</dcterms:created>
  <dcterms:modified xsi:type="dcterms:W3CDTF">2024-05-23T15:21:13Z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2024-05-21T00:00:00Z</vt:filetime>
  </property>
  <property fmtid="{D5CDD505-2E9C-101B-9397-08002B2CF9AE}" pid="3" name="Creator">
    <vt:lpwstr>Microsoft® Word for Microsoft 365</vt:lpwstr>
  </property>
  <property fmtid="{D5CDD505-2E9C-101B-9397-08002B2CF9AE}" pid="4" name="LastSaved">
    <vt:filetime>2024-05-21T00:00:00Z</vt:filetime>
  </property>
  <property fmtid="{D5CDD505-2E9C-101B-9397-08002B2CF9AE}" pid="5" name="Producer">
    <vt:lpwstr>3-Heights(TM) PDF Security Shell 4.8.25.2 (http://www.pdf-tools.com)</vt:lpwstr>
  </property>
  <property fmtid="{D5CDD505-2E9C-101B-9397-08002B2CF9AE}" pid="6" name="MediaServiceImageTags">
    <vt:lpwstr/>
  </property>
  <property fmtid="{D5CDD505-2E9C-101B-9397-08002B2CF9AE}" pid="7" name="ContentTypeId">
    <vt:lpwstr>0x01010091E8666978552944BF46EE9B64D4F5EA</vt:lpwstr>
  </property>
</Properties>
</file>