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2"/>
  </p:notesMasterIdLst>
  <p:sldIdLst>
    <p:sldId id="296" r:id="rId11"/>
    <p:sldId id="297" r:id="rId12"/>
    <p:sldId id="306" r:id="rId13"/>
    <p:sldId id="308" r:id="rId14"/>
    <p:sldId id="299" r:id="rId15"/>
    <p:sldId id="300" r:id="rId16"/>
    <p:sldId id="307" r:id="rId17"/>
    <p:sldId id="304" r:id="rId18"/>
    <p:sldId id="309" r:id="rId19"/>
    <p:sldId id="310" r:id="rId20"/>
    <p:sldId id="301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2C9C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69" d="100"/>
          <a:sy n="69" d="100"/>
        </p:scale>
        <p:origin x="122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28/01/2021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28/01/2021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12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11" Type="http://schemas.openxmlformats.org/officeDocument/2006/relationships/image" Target="../media/image16.png"/><Relationship Id="rId5" Type="http://schemas.openxmlformats.org/officeDocument/2006/relationships/image" Target="../media/image13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0.png"/><Relationship Id="rId9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5" Type="http://schemas.openxmlformats.org/officeDocument/2006/relationships/image" Target="../media/image22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0213" y="2474893"/>
            <a:ext cx="6724471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206413"/>
              </p:ext>
            </p:extLst>
          </p:nvPr>
        </p:nvGraphicFramePr>
        <p:xfrm>
          <a:off x="694808" y="1128045"/>
          <a:ext cx="7503723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793">
                  <a:extLst>
                    <a:ext uri="{9D8B030D-6E8A-4147-A177-3AD203B41FA5}">
                      <a16:colId xmlns:a16="http://schemas.microsoft.com/office/drawing/2014/main" val="1263891223"/>
                    </a:ext>
                  </a:extLst>
                </a:gridCol>
                <a:gridCol w="5574930">
                  <a:extLst>
                    <a:ext uri="{9D8B030D-6E8A-4147-A177-3AD203B41FA5}">
                      <a16:colId xmlns:a16="http://schemas.microsoft.com/office/drawing/2014/main" val="37870077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l"/>
                      <a:r>
                        <a:rPr lang="en-GB" sz="2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Monday</a:t>
                      </a:r>
                      <a:endParaRPr lang="en-GB" sz="2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465529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lang="en-GB" sz="2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Tuesday</a:t>
                      </a:r>
                      <a:endParaRPr lang="en-GB" sz="2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00427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lang="en-GB" sz="2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Wednesday</a:t>
                      </a:r>
                      <a:endParaRPr lang="en-GB" sz="2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208126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lang="en-GB" sz="2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Thursday</a:t>
                      </a:r>
                      <a:endParaRPr lang="en-GB" sz="2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148802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lang="en-GB" sz="2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Friday</a:t>
                      </a:r>
                      <a:endParaRPr lang="en-GB" sz="2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79722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lang="en-GB" sz="2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Saturday</a:t>
                      </a:r>
                      <a:endParaRPr lang="en-GB" sz="2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977811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lang="en-GB" sz="2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Sunday</a:t>
                      </a:r>
                      <a:endParaRPr lang="en-GB" sz="2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196925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48160" y="424695"/>
            <a:ext cx="508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Key                </a:t>
            </a:r>
            <a:r>
              <a:rPr lang="en-GB" sz="2800" dirty="0" smtClean="0">
                <a:ea typeface="Cambria Math" panose="02040503050406030204" pitchFamily="18" charset="0"/>
              </a:rPr>
              <a:t>=</a:t>
            </a:r>
            <a:r>
              <a:rPr lang="en-GB" sz="2800" dirty="0" smtClean="0"/>
              <a:t> 10 minutes</a:t>
            </a:r>
            <a:endParaRPr lang="en-GB" sz="2800" dirty="0"/>
          </a:p>
        </p:txBody>
      </p:sp>
      <p:pic>
        <p:nvPicPr>
          <p:cNvPr id="12" name="Picture 2" descr="File:Book SVG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1583486" y="395509"/>
            <a:ext cx="1050532" cy="602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File:Book SVG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2767347" y="1167496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File:Book SVG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3692550" y="1167495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File:Book SVG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2829372" y="1736326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File:Book SVG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3754575" y="1736325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4163569" y="1761490"/>
            <a:ext cx="485621" cy="3991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pic>
        <p:nvPicPr>
          <p:cNvPr id="18" name="Picture 2" descr="File:Book SVG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2829372" y="2298172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File:Book SVG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3754575" y="2810523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File:Book SVG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4679778" y="2810522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5044528" y="2835687"/>
            <a:ext cx="485621" cy="3991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pic>
        <p:nvPicPr>
          <p:cNvPr id="22" name="Picture 2" descr="File:Book SVG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2839838" y="2849709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File:Book SVG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2744752" y="3401950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File:Book SVG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3669955" y="3401949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File:Book SVG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4694541" y="3401949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File:Book SVG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2766439" y="3913244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File:Book SVG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3691642" y="3913243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File:Book SVG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4625663" y="3913243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File:Book SVG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5544532" y="3913069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File:Book SVG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6398606" y="3913244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File:Book SVG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7252680" y="3910479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angle 36"/>
          <p:cNvSpPr/>
          <p:nvPr/>
        </p:nvSpPr>
        <p:spPr>
          <a:xfrm>
            <a:off x="7608468" y="3910479"/>
            <a:ext cx="448246" cy="3991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pic>
        <p:nvPicPr>
          <p:cNvPr id="38" name="Picture 2" descr="File:Book SVG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2766439" y="4456325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File:Book SVG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3700460" y="4456325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File:Book SVG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4687688" y="4456151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File:Book SVG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5569498" y="4453561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File:Book SVG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6438742" y="4453561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Rectangle 42"/>
          <p:cNvSpPr/>
          <p:nvPr/>
        </p:nvSpPr>
        <p:spPr>
          <a:xfrm>
            <a:off x="6891587" y="4453561"/>
            <a:ext cx="485621" cy="3991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4" name="TextBox 43"/>
          <p:cNvSpPr txBox="1"/>
          <p:nvPr/>
        </p:nvSpPr>
        <p:spPr>
          <a:xfrm>
            <a:off x="667512" y="5126013"/>
            <a:ext cx="74171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Can you see how many minutes Alex read in total? </a:t>
            </a:r>
            <a:endParaRPr lang="en-GB" sz="2800" dirty="0"/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32467" y="236776"/>
            <a:ext cx="1477717" cy="178253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106123" y="5636403"/>
            <a:ext cx="6086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200 minutes or 3 hours and 20 minutes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217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 all of the questions on the worksheet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86544"/>
            <a:ext cx="749747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How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many does each tally </a:t>
            </a: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represent?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a)                            b</a:t>
            </a: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endParaRPr lang="en-GB" sz="6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Draw tallies to show</a:t>
            </a:r>
          </a:p>
          <a:p>
            <a:pPr marL="514350" indent="-514350">
              <a:buAutoNum type="arabicParenR" startAt="2"/>
            </a:pP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 a) 7                     b) 11</a:t>
            </a:r>
          </a:p>
          <a:p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) 	 Complete the tally chart.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1576842" y="1040588"/>
            <a:ext cx="965114" cy="483326"/>
            <a:chOff x="1611579" y="5272556"/>
            <a:chExt cx="965114" cy="483326"/>
          </a:xfrm>
        </p:grpSpPr>
        <p:grpSp>
          <p:nvGrpSpPr>
            <p:cNvPr id="85" name="Group 84"/>
            <p:cNvGrpSpPr/>
            <p:nvPr/>
          </p:nvGrpSpPr>
          <p:grpSpPr>
            <a:xfrm>
              <a:off x="1611579" y="5272556"/>
              <a:ext cx="504000" cy="483326"/>
              <a:chOff x="1611579" y="5272556"/>
              <a:chExt cx="504000" cy="483326"/>
            </a:xfrm>
          </p:grpSpPr>
          <p:cxnSp>
            <p:nvCxnSpPr>
              <p:cNvPr id="80" name="Straight Connector 79"/>
              <p:cNvCxnSpPr/>
              <p:nvPr/>
            </p:nvCxnSpPr>
            <p:spPr>
              <a:xfrm>
                <a:off x="1685601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1800264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1914927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2029590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1611579" y="5311744"/>
                <a:ext cx="504000" cy="378823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6" name="Straight Connector 85"/>
            <p:cNvCxnSpPr/>
            <p:nvPr/>
          </p:nvCxnSpPr>
          <p:spPr>
            <a:xfrm>
              <a:off x="2276246" y="5272556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2376395" y="5272556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2476544" y="5272556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2576693" y="5272556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>
            <a:off x="4110544" y="1040588"/>
            <a:ext cx="504000" cy="483326"/>
            <a:chOff x="4145281" y="457200"/>
            <a:chExt cx="504000" cy="483326"/>
          </a:xfrm>
        </p:grpSpPr>
        <p:cxnSp>
          <p:nvCxnSpPr>
            <p:cNvPr id="92" name="Straight Connector 91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7" name="Group 96"/>
          <p:cNvGrpSpPr/>
          <p:nvPr/>
        </p:nvGrpSpPr>
        <p:grpSpPr>
          <a:xfrm>
            <a:off x="4725572" y="1040588"/>
            <a:ext cx="504000" cy="483326"/>
            <a:chOff x="4145281" y="457200"/>
            <a:chExt cx="504000" cy="483326"/>
          </a:xfrm>
        </p:grpSpPr>
        <p:cxnSp>
          <p:nvCxnSpPr>
            <p:cNvPr id="98" name="Straight Connector 97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5325817" y="1040588"/>
            <a:ext cx="504000" cy="483326"/>
            <a:chOff x="4145281" y="457200"/>
            <a:chExt cx="504000" cy="483326"/>
          </a:xfrm>
        </p:grpSpPr>
        <p:cxnSp>
          <p:nvCxnSpPr>
            <p:cNvPr id="104" name="Straight Connector 103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9" name="Group 108"/>
          <p:cNvGrpSpPr/>
          <p:nvPr/>
        </p:nvGrpSpPr>
        <p:grpSpPr>
          <a:xfrm>
            <a:off x="5940258" y="1040588"/>
            <a:ext cx="504000" cy="483326"/>
            <a:chOff x="4145281" y="457200"/>
            <a:chExt cx="504000" cy="483326"/>
          </a:xfrm>
        </p:grpSpPr>
        <p:cxnSp>
          <p:nvCxnSpPr>
            <p:cNvPr id="110" name="Straight Connector 109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15" name="Straight Connector 114"/>
          <p:cNvCxnSpPr/>
          <p:nvPr/>
        </p:nvCxnSpPr>
        <p:spPr>
          <a:xfrm>
            <a:off x="6653446" y="1027524"/>
            <a:ext cx="0" cy="48332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6753595" y="1027524"/>
            <a:ext cx="0" cy="48332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17" name="Table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58219"/>
              </p:ext>
            </p:extLst>
          </p:nvPr>
        </p:nvGraphicFramePr>
        <p:xfrm>
          <a:off x="3865502" y="3857290"/>
          <a:ext cx="4310144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9428">
                  <a:extLst>
                    <a:ext uri="{9D8B030D-6E8A-4147-A177-3AD203B41FA5}">
                      <a16:colId xmlns:a16="http://schemas.microsoft.com/office/drawing/2014/main" val="1158947443"/>
                    </a:ext>
                  </a:extLst>
                </a:gridCol>
                <a:gridCol w="1267097">
                  <a:extLst>
                    <a:ext uri="{9D8B030D-6E8A-4147-A177-3AD203B41FA5}">
                      <a16:colId xmlns:a16="http://schemas.microsoft.com/office/drawing/2014/main" val="2934031234"/>
                    </a:ext>
                  </a:extLst>
                </a:gridCol>
                <a:gridCol w="1083619">
                  <a:extLst>
                    <a:ext uri="{9D8B030D-6E8A-4147-A177-3AD203B41FA5}">
                      <a16:colId xmlns:a16="http://schemas.microsoft.com/office/drawing/2014/main" val="6554469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Button Colour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Tally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Total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136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pink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451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blue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197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green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068814"/>
                  </a:ext>
                </a:extLst>
              </a:tr>
            </a:tbl>
          </a:graphicData>
        </a:graphic>
      </p:graphicFrame>
      <p:pic>
        <p:nvPicPr>
          <p:cNvPr id="131" name="Picture 1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420" y="3633605"/>
            <a:ext cx="2631843" cy="2223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250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86544"/>
            <a:ext cx="749747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How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many does each tally </a:t>
            </a: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represent?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a)                            b</a:t>
            </a: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endParaRPr lang="en-GB" sz="6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Draw tallies to show</a:t>
            </a:r>
          </a:p>
          <a:p>
            <a:pPr marL="514350" indent="-514350">
              <a:buAutoNum type="arabicParenR" startAt="2"/>
            </a:pP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 a) 7                     b) 11</a:t>
            </a:r>
          </a:p>
          <a:p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) 	 Complete the tally chart.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1576842" y="1040588"/>
            <a:ext cx="965114" cy="483326"/>
            <a:chOff x="1611579" y="5272556"/>
            <a:chExt cx="965114" cy="483326"/>
          </a:xfrm>
        </p:grpSpPr>
        <p:grpSp>
          <p:nvGrpSpPr>
            <p:cNvPr id="85" name="Group 84"/>
            <p:cNvGrpSpPr/>
            <p:nvPr/>
          </p:nvGrpSpPr>
          <p:grpSpPr>
            <a:xfrm>
              <a:off x="1611579" y="5272556"/>
              <a:ext cx="504000" cy="483326"/>
              <a:chOff x="1611579" y="5272556"/>
              <a:chExt cx="504000" cy="483326"/>
            </a:xfrm>
          </p:grpSpPr>
          <p:cxnSp>
            <p:nvCxnSpPr>
              <p:cNvPr id="80" name="Straight Connector 79"/>
              <p:cNvCxnSpPr/>
              <p:nvPr/>
            </p:nvCxnSpPr>
            <p:spPr>
              <a:xfrm>
                <a:off x="1685601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1800264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1914927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2029590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1611579" y="5311744"/>
                <a:ext cx="504000" cy="378823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6" name="Straight Connector 85"/>
            <p:cNvCxnSpPr/>
            <p:nvPr/>
          </p:nvCxnSpPr>
          <p:spPr>
            <a:xfrm>
              <a:off x="2276246" y="5272556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2376395" y="5272556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2476544" y="5272556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2576693" y="5272556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>
            <a:off x="4110544" y="1040588"/>
            <a:ext cx="504000" cy="483326"/>
            <a:chOff x="4145281" y="457200"/>
            <a:chExt cx="504000" cy="483326"/>
          </a:xfrm>
        </p:grpSpPr>
        <p:cxnSp>
          <p:nvCxnSpPr>
            <p:cNvPr id="92" name="Straight Connector 91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7" name="Group 96"/>
          <p:cNvGrpSpPr/>
          <p:nvPr/>
        </p:nvGrpSpPr>
        <p:grpSpPr>
          <a:xfrm>
            <a:off x="4725572" y="1040588"/>
            <a:ext cx="504000" cy="483326"/>
            <a:chOff x="4145281" y="457200"/>
            <a:chExt cx="504000" cy="483326"/>
          </a:xfrm>
        </p:grpSpPr>
        <p:cxnSp>
          <p:nvCxnSpPr>
            <p:cNvPr id="98" name="Straight Connector 97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5325817" y="1040588"/>
            <a:ext cx="504000" cy="483326"/>
            <a:chOff x="4145281" y="457200"/>
            <a:chExt cx="504000" cy="483326"/>
          </a:xfrm>
        </p:grpSpPr>
        <p:cxnSp>
          <p:nvCxnSpPr>
            <p:cNvPr id="104" name="Straight Connector 103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9" name="Group 108"/>
          <p:cNvGrpSpPr/>
          <p:nvPr/>
        </p:nvGrpSpPr>
        <p:grpSpPr>
          <a:xfrm>
            <a:off x="5940258" y="1040588"/>
            <a:ext cx="504000" cy="483326"/>
            <a:chOff x="4145281" y="457200"/>
            <a:chExt cx="504000" cy="483326"/>
          </a:xfrm>
        </p:grpSpPr>
        <p:cxnSp>
          <p:nvCxnSpPr>
            <p:cNvPr id="110" name="Straight Connector 109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6653446" y="1027524"/>
            <a:ext cx="100149" cy="483326"/>
            <a:chOff x="6653446" y="1027524"/>
            <a:chExt cx="100149" cy="483326"/>
          </a:xfrm>
        </p:grpSpPr>
        <p:cxnSp>
          <p:nvCxnSpPr>
            <p:cNvPr id="115" name="Straight Connector 114"/>
            <p:cNvCxnSpPr/>
            <p:nvPr/>
          </p:nvCxnSpPr>
          <p:spPr>
            <a:xfrm>
              <a:off x="6653446" y="1027524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6753595" y="1027524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117" name="Table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58219"/>
              </p:ext>
            </p:extLst>
          </p:nvPr>
        </p:nvGraphicFramePr>
        <p:xfrm>
          <a:off x="3865502" y="3857290"/>
          <a:ext cx="4310144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9428">
                  <a:extLst>
                    <a:ext uri="{9D8B030D-6E8A-4147-A177-3AD203B41FA5}">
                      <a16:colId xmlns:a16="http://schemas.microsoft.com/office/drawing/2014/main" val="1158947443"/>
                    </a:ext>
                  </a:extLst>
                </a:gridCol>
                <a:gridCol w="1267097">
                  <a:extLst>
                    <a:ext uri="{9D8B030D-6E8A-4147-A177-3AD203B41FA5}">
                      <a16:colId xmlns:a16="http://schemas.microsoft.com/office/drawing/2014/main" val="2934031234"/>
                    </a:ext>
                  </a:extLst>
                </a:gridCol>
                <a:gridCol w="1083619">
                  <a:extLst>
                    <a:ext uri="{9D8B030D-6E8A-4147-A177-3AD203B41FA5}">
                      <a16:colId xmlns:a16="http://schemas.microsoft.com/office/drawing/2014/main" val="6554469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Button Colour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Tally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Total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136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pink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451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blue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197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green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068814"/>
                  </a:ext>
                </a:extLst>
              </a:tr>
            </a:tbl>
          </a:graphicData>
        </a:graphic>
      </p:graphicFrame>
      <p:pic>
        <p:nvPicPr>
          <p:cNvPr id="131" name="Picture 1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420" y="3633605"/>
            <a:ext cx="2631843" cy="2223172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2747908" y="1053542"/>
            <a:ext cx="4117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9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058698" y="1053542"/>
            <a:ext cx="595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22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2163680" y="2372671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278343" y="2372671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393006" y="2372671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507669" y="2372671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089658" y="2411859"/>
            <a:ext cx="504000" cy="378823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738446" y="2372671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842949" y="2372671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504136" y="2354839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618799" y="2354839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733462" y="2354839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848125" y="2354839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430114" y="2394027"/>
            <a:ext cx="504000" cy="378823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195249" y="2354840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309912" y="2354840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424575" y="2354840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539238" y="2354840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121227" y="2394028"/>
            <a:ext cx="504000" cy="378823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846835" y="2372671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7416457" y="4280540"/>
            <a:ext cx="180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6279656" y="4372501"/>
            <a:ext cx="0" cy="324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379805" y="4372501"/>
            <a:ext cx="0" cy="324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479954" y="4372501"/>
            <a:ext cx="0" cy="324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6216821" y="5304377"/>
            <a:ext cx="0" cy="324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6316970" y="5304377"/>
            <a:ext cx="0" cy="324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6417119" y="5304377"/>
            <a:ext cx="0" cy="324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6512433" y="5304377"/>
            <a:ext cx="0" cy="324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227049" y="4843991"/>
            <a:ext cx="0" cy="324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6317142" y="4843991"/>
            <a:ext cx="0" cy="324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6407234" y="4843991"/>
            <a:ext cx="0" cy="324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6497326" y="4843991"/>
            <a:ext cx="0" cy="324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6168889" y="4870261"/>
            <a:ext cx="396000" cy="25394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681951" y="4835234"/>
            <a:ext cx="0" cy="324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7404804" y="4745191"/>
            <a:ext cx="180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6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7422505" y="5191272"/>
            <a:ext cx="180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545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0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1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64" grpId="0"/>
      <p:bldP spid="79" grpId="0"/>
      <p:bldP spid="1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622590"/>
              </p:ext>
            </p:extLst>
          </p:nvPr>
        </p:nvGraphicFramePr>
        <p:xfrm>
          <a:off x="1396725" y="1979419"/>
          <a:ext cx="6096000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158947443"/>
                    </a:ext>
                  </a:extLst>
                </a:gridCol>
                <a:gridCol w="2518682">
                  <a:extLst>
                    <a:ext uri="{9D8B030D-6E8A-4147-A177-3AD203B41FA5}">
                      <a16:colId xmlns:a16="http://schemas.microsoft.com/office/drawing/2014/main" val="2934031234"/>
                    </a:ext>
                  </a:extLst>
                </a:gridCol>
                <a:gridCol w="1545318">
                  <a:extLst>
                    <a:ext uri="{9D8B030D-6E8A-4147-A177-3AD203B41FA5}">
                      <a16:colId xmlns:a16="http://schemas.microsoft.com/office/drawing/2014/main" val="6554469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Type</a:t>
                      </a:r>
                      <a:r>
                        <a:rPr lang="en-GB" sz="2400" baseline="0" dirty="0" smtClean="0"/>
                        <a:t> of vehicle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Tally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Total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136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car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451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bus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197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lorry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068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motorcycle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727465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4049849" y="3417739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75874" y="3863890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685782" y="3863890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95689" y="3863890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601785" y="3399248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691878" y="3399248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781970" y="3399248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872062" y="3399248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543625" y="3425518"/>
            <a:ext cx="396000" cy="2539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617283" y="2966120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67512" y="311192"/>
            <a:ext cx="7300831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Ron and Amir have been tallying the vehicles which drive past their window.</a:t>
            </a:r>
          </a:p>
          <a:p>
            <a:r>
              <a:rPr lang="en-GB" sz="2800" dirty="0" smtClean="0"/>
              <a:t>Can you help to complete the tally chart?</a:t>
            </a:r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1000" dirty="0" smtClean="0"/>
          </a:p>
        </p:txBody>
      </p:sp>
      <p:grpSp>
        <p:nvGrpSpPr>
          <p:cNvPr id="19" name="Group 18"/>
          <p:cNvGrpSpPr/>
          <p:nvPr/>
        </p:nvGrpSpPr>
        <p:grpSpPr>
          <a:xfrm>
            <a:off x="3537529" y="2504588"/>
            <a:ext cx="396000" cy="324000"/>
            <a:chOff x="4145281" y="457200"/>
            <a:chExt cx="504000" cy="483326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991689" y="2504588"/>
            <a:ext cx="396000" cy="324000"/>
            <a:chOff x="4145281" y="457200"/>
            <a:chExt cx="504000" cy="483326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7" name="Straight Connector 36"/>
          <p:cNvCxnSpPr/>
          <p:nvPr/>
        </p:nvCxnSpPr>
        <p:spPr>
          <a:xfrm>
            <a:off x="3715499" y="2966120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330" y="3617363"/>
            <a:ext cx="1427798" cy="1703113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63227" flipH="1">
            <a:off x="470611" y="3660533"/>
            <a:ext cx="1389408" cy="1760737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6440491" y="2404978"/>
            <a:ext cx="73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10</a:t>
            </a:r>
            <a:endParaRPr lang="en-GB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6545605" y="2887334"/>
            <a:ext cx="73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525120" y="3335198"/>
            <a:ext cx="73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6</a:t>
            </a:r>
            <a:endParaRPr lang="en-GB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6544911" y="3795249"/>
            <a:ext cx="73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4</a:t>
            </a:r>
            <a:endParaRPr lang="en-GB" sz="2800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3865966" y="3863890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6" name="Picture 4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1902" y="5223112"/>
            <a:ext cx="747045" cy="747045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4684746" y="536580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7" grpId="0"/>
      <p:bldP spid="4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7512" y="311192"/>
            <a:ext cx="7634901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They use their tally to draw pictograms.</a:t>
            </a:r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1000" dirty="0" smtClean="0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534" y="3215120"/>
            <a:ext cx="1166916" cy="1391926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84467" y="882757"/>
            <a:ext cx="1190339" cy="1508465"/>
          </a:xfrm>
          <a:prstGeom prst="rect">
            <a:avLst/>
          </a:prstGeom>
        </p:spPr>
      </p:pic>
      <p:grpSp>
        <p:nvGrpSpPr>
          <p:cNvPr id="36" name="Group 35"/>
          <p:cNvGrpSpPr/>
          <p:nvPr/>
        </p:nvGrpSpPr>
        <p:grpSpPr>
          <a:xfrm>
            <a:off x="1674045" y="1636990"/>
            <a:ext cx="4007482" cy="2120633"/>
            <a:chOff x="1674045" y="1636990"/>
            <a:chExt cx="4007482" cy="2120633"/>
          </a:xfrm>
        </p:grpSpPr>
        <p:sp>
          <p:nvSpPr>
            <p:cNvPr id="109" name="Oval 108"/>
            <p:cNvSpPr/>
            <p:nvPr/>
          </p:nvSpPr>
          <p:spPr>
            <a:xfrm>
              <a:off x="3166480" y="1718928"/>
              <a:ext cx="288000" cy="288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674045" y="2088866"/>
              <a:ext cx="4007482" cy="1668757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2482903" y="1636990"/>
                  <a:ext cx="301214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400" dirty="0" smtClean="0"/>
                    <a:t>Key        </a:t>
                  </a:r>
                  <a14:m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= </m:t>
                      </m:r>
                    </m:oMath>
                  </a14:m>
                  <a:r>
                    <a:rPr lang="en-GB" sz="2400" dirty="0" smtClean="0"/>
                    <a:t>1 vehicle</a:t>
                  </a:r>
                  <a:endParaRPr lang="en-GB" sz="2400" dirty="0"/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82903" y="1636990"/>
                  <a:ext cx="3012141" cy="461665"/>
                </a:xfrm>
                <a:prstGeom prst="rect">
                  <a:avLst/>
                </a:prstGeom>
                <a:blipFill>
                  <a:blip r:embed="rId8"/>
                  <a:stretch>
                    <a:fillRect l="-3036" t="-10667" b="-30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4" name="Group 113"/>
          <p:cNvGrpSpPr/>
          <p:nvPr/>
        </p:nvGrpSpPr>
        <p:grpSpPr>
          <a:xfrm>
            <a:off x="4071071" y="4009001"/>
            <a:ext cx="4055004" cy="2163829"/>
            <a:chOff x="4071071" y="4009001"/>
            <a:chExt cx="4055004" cy="2163829"/>
          </a:xfrm>
        </p:grpSpPr>
        <p:sp>
          <p:nvSpPr>
            <p:cNvPr id="110" name="Oval 109"/>
            <p:cNvSpPr/>
            <p:nvPr/>
          </p:nvSpPr>
          <p:spPr>
            <a:xfrm>
              <a:off x="4773074" y="4065820"/>
              <a:ext cx="288000" cy="288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145488" y="4515272"/>
              <a:ext cx="3980587" cy="1657558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1" name="TextBox 110"/>
                <p:cNvSpPr txBox="1"/>
                <p:nvPr/>
              </p:nvSpPr>
              <p:spPr>
                <a:xfrm>
                  <a:off x="4071071" y="4009001"/>
                  <a:ext cx="301214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400" dirty="0" smtClean="0"/>
                    <a:t>Key        </a:t>
                  </a:r>
                  <a14:m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0" dirty="0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a14:m>
                  <a:r>
                    <a:rPr lang="en-GB" sz="2400" dirty="0" smtClean="0"/>
                    <a:t> vehicles</a:t>
                  </a:r>
                  <a:endParaRPr lang="en-GB" sz="2400" dirty="0"/>
                </a:p>
              </p:txBody>
            </p:sp>
          </mc:Choice>
          <mc:Fallback xmlns="">
            <p:sp>
              <p:nvSpPr>
                <p:cNvPr id="111" name="TextBox 1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71071" y="4009001"/>
                  <a:ext cx="3012141" cy="461665"/>
                </a:xfrm>
                <a:prstGeom prst="rect">
                  <a:avLst/>
                </a:prstGeom>
                <a:blipFill>
                  <a:blip r:embed="rId10"/>
                  <a:stretch>
                    <a:fillRect l="-3239" t="-10667" b="-30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35" name="Picture 3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160498" y="892337"/>
            <a:ext cx="2834906" cy="1184737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92397" flipH="1">
            <a:off x="422246" y="5242067"/>
            <a:ext cx="1252107" cy="878222"/>
          </a:xfrm>
          <a:prstGeom prst="rect">
            <a:avLst/>
          </a:prstGeom>
        </p:spPr>
      </p:pic>
      <p:sp>
        <p:nvSpPr>
          <p:cNvPr id="113" name="Rounded Rectangular Callout 112"/>
          <p:cNvSpPr/>
          <p:nvPr/>
        </p:nvSpPr>
        <p:spPr>
          <a:xfrm>
            <a:off x="1207708" y="4203916"/>
            <a:ext cx="2605374" cy="919401"/>
          </a:xfrm>
          <a:prstGeom prst="wedgeRoundRectCallout">
            <a:avLst>
              <a:gd name="adj1" fmla="val -32424"/>
              <a:gd name="adj2" fmla="val 80437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chemeClr val="accent6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400" dirty="0" smtClean="0"/>
              <a:t>Amir hasn’t drawn enough circles.</a:t>
            </a:r>
            <a:endParaRPr lang="en-GB" sz="2400" dirty="0"/>
          </a:p>
        </p:txBody>
      </p:sp>
      <p:sp>
        <p:nvSpPr>
          <p:cNvPr id="115" name="Rounded Rectangle 114"/>
          <p:cNvSpPr/>
          <p:nvPr/>
        </p:nvSpPr>
        <p:spPr>
          <a:xfrm>
            <a:off x="5522340" y="4846320"/>
            <a:ext cx="1271516" cy="324000"/>
          </a:xfrm>
          <a:prstGeom prst="roundRect">
            <a:avLst/>
          </a:prstGeom>
          <a:noFill/>
          <a:ln w="28575">
            <a:solidFill>
              <a:srgbClr val="E82C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Rounded Rectangle 115"/>
          <p:cNvSpPr/>
          <p:nvPr/>
        </p:nvSpPr>
        <p:spPr>
          <a:xfrm>
            <a:off x="4071070" y="3966874"/>
            <a:ext cx="2695489" cy="503792"/>
          </a:xfrm>
          <a:prstGeom prst="roundRect">
            <a:avLst/>
          </a:prstGeom>
          <a:noFill/>
          <a:ln w="28575">
            <a:solidFill>
              <a:srgbClr val="E82C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Rounded Rectangle 116"/>
          <p:cNvSpPr/>
          <p:nvPr/>
        </p:nvSpPr>
        <p:spPr>
          <a:xfrm>
            <a:off x="3042027" y="2428922"/>
            <a:ext cx="2300681" cy="324000"/>
          </a:xfrm>
          <a:prstGeom prst="roundRect">
            <a:avLst/>
          </a:prstGeom>
          <a:noFill/>
          <a:ln w="28575">
            <a:solidFill>
              <a:srgbClr val="E82C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Rounded Rectangle 117"/>
          <p:cNvSpPr/>
          <p:nvPr/>
        </p:nvSpPr>
        <p:spPr>
          <a:xfrm>
            <a:off x="2457770" y="1594863"/>
            <a:ext cx="2695489" cy="503792"/>
          </a:xfrm>
          <a:prstGeom prst="roundRect">
            <a:avLst/>
          </a:prstGeom>
          <a:noFill/>
          <a:ln w="28575">
            <a:solidFill>
              <a:srgbClr val="E82C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6899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115" grpId="0" animBg="1"/>
      <p:bldP spid="116" grpId="0" animBg="1"/>
      <p:bldP spid="117" grpId="0" animBg="1"/>
      <p:bldP spid="1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470" y="5223112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32314" y="536580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9534" y="226260"/>
            <a:ext cx="1166916" cy="13919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92397" flipH="1">
            <a:off x="505334" y="5231699"/>
            <a:ext cx="1252107" cy="878222"/>
          </a:xfrm>
          <a:prstGeom prst="rect">
            <a:avLst/>
          </a:prstGeom>
        </p:spPr>
      </p:pic>
      <p:sp>
        <p:nvSpPr>
          <p:cNvPr id="8" name="Rounded Rectangular Callout 7"/>
          <p:cNvSpPr/>
          <p:nvPr/>
        </p:nvSpPr>
        <p:spPr>
          <a:xfrm>
            <a:off x="4575102" y="486827"/>
            <a:ext cx="2605374" cy="919401"/>
          </a:xfrm>
          <a:prstGeom prst="wedgeRoundRectCallout">
            <a:avLst>
              <a:gd name="adj1" fmla="val 65532"/>
              <a:gd name="adj2" fmla="val 9185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rgbClr val="0070C0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400" dirty="0" smtClean="0"/>
              <a:t>Why don’t you have a go Tiny?</a:t>
            </a:r>
            <a:endParaRPr lang="en-GB" sz="2400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1748572" y="5415420"/>
            <a:ext cx="1436921" cy="510778"/>
          </a:xfrm>
          <a:prstGeom prst="wedgeRoundRectCallout">
            <a:avLst>
              <a:gd name="adj1" fmla="val -64510"/>
              <a:gd name="adj2" fmla="val 3247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chemeClr val="accent6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400" dirty="0" smtClean="0"/>
              <a:t>Ok I will!</a:t>
            </a:r>
            <a:endParaRPr lang="en-GB" sz="2400" dirty="0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7512" y="354483"/>
            <a:ext cx="2811458" cy="1997991"/>
          </a:xfrm>
          <a:prstGeom prst="rect">
            <a:avLst/>
          </a:prstGeom>
        </p:spPr>
      </p:pic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882066"/>
              </p:ext>
            </p:extLst>
          </p:nvPr>
        </p:nvGraphicFramePr>
        <p:xfrm>
          <a:off x="1131387" y="2771775"/>
          <a:ext cx="5862010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4705">
                  <a:extLst>
                    <a:ext uri="{9D8B030D-6E8A-4147-A177-3AD203B41FA5}">
                      <a16:colId xmlns:a16="http://schemas.microsoft.com/office/drawing/2014/main" val="1158947443"/>
                    </a:ext>
                  </a:extLst>
                </a:gridCol>
                <a:gridCol w="3637305">
                  <a:extLst>
                    <a:ext uri="{9D8B030D-6E8A-4147-A177-3AD203B41FA5}">
                      <a16:colId xmlns:a16="http://schemas.microsoft.com/office/drawing/2014/main" val="6554469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Type</a:t>
                      </a:r>
                      <a:r>
                        <a:rPr lang="en-GB" sz="2400" baseline="0" dirty="0" smtClean="0"/>
                        <a:t> of vehicle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136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car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451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bus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197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lorry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068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motorcycle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72746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226243" y="2255852"/>
                <a:ext cx="30121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Key      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0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400" dirty="0" smtClean="0"/>
                  <a:t> vehicles</a:t>
                </a:r>
                <a:endParaRPr lang="en-GB" sz="2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6243" y="2255852"/>
                <a:ext cx="3012141" cy="461665"/>
              </a:xfrm>
              <a:prstGeom prst="rect">
                <a:avLst/>
              </a:prstGeom>
              <a:blipFill>
                <a:blip r:embed="rId9"/>
                <a:stretch>
                  <a:fillRect l="-3036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Oval 56"/>
          <p:cNvSpPr/>
          <p:nvPr/>
        </p:nvSpPr>
        <p:spPr>
          <a:xfrm>
            <a:off x="4845003" y="2320083"/>
            <a:ext cx="324000" cy="324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ounded Rectangle 57"/>
          <p:cNvSpPr/>
          <p:nvPr/>
        </p:nvSpPr>
        <p:spPr>
          <a:xfrm>
            <a:off x="2246512" y="732927"/>
            <a:ext cx="1206000" cy="360000"/>
          </a:xfrm>
          <a:prstGeom prst="roundRect">
            <a:avLst/>
          </a:prstGeom>
          <a:noFill/>
          <a:ln w="28575">
            <a:solidFill>
              <a:srgbClr val="E82C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3438026" y="3295624"/>
            <a:ext cx="324000" cy="324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3829658" y="3295624"/>
            <a:ext cx="324000" cy="324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/>
          <p:cNvSpPr/>
          <p:nvPr/>
        </p:nvSpPr>
        <p:spPr>
          <a:xfrm>
            <a:off x="4221290" y="3295624"/>
            <a:ext cx="324000" cy="324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4612922" y="3295624"/>
            <a:ext cx="324000" cy="324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>
            <a:off x="5004554" y="3295624"/>
            <a:ext cx="324000" cy="324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/>
          <p:nvPr/>
        </p:nvSpPr>
        <p:spPr>
          <a:xfrm>
            <a:off x="5396186" y="3295624"/>
            <a:ext cx="324000" cy="324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/>
          <p:cNvSpPr/>
          <p:nvPr/>
        </p:nvSpPr>
        <p:spPr>
          <a:xfrm>
            <a:off x="3438026" y="3750322"/>
            <a:ext cx="324000" cy="324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/>
          <p:cNvSpPr/>
          <p:nvPr/>
        </p:nvSpPr>
        <p:spPr>
          <a:xfrm>
            <a:off x="3438026" y="4205020"/>
            <a:ext cx="324000" cy="324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/>
          <p:cNvSpPr/>
          <p:nvPr/>
        </p:nvSpPr>
        <p:spPr>
          <a:xfrm>
            <a:off x="3822909" y="4207183"/>
            <a:ext cx="324000" cy="324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/>
          <p:cNvSpPr/>
          <p:nvPr/>
        </p:nvSpPr>
        <p:spPr>
          <a:xfrm>
            <a:off x="3438026" y="4669714"/>
            <a:ext cx="324000" cy="324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/>
          <p:cNvSpPr/>
          <p:nvPr/>
        </p:nvSpPr>
        <p:spPr>
          <a:xfrm>
            <a:off x="3822909" y="4669714"/>
            <a:ext cx="324000" cy="324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/>
          <p:cNvSpPr/>
          <p:nvPr/>
        </p:nvSpPr>
        <p:spPr>
          <a:xfrm>
            <a:off x="4207792" y="4669714"/>
            <a:ext cx="324000" cy="324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ounded Rectangle 78"/>
          <p:cNvSpPr/>
          <p:nvPr/>
        </p:nvSpPr>
        <p:spPr>
          <a:xfrm>
            <a:off x="2246512" y="1106106"/>
            <a:ext cx="1206000" cy="360000"/>
          </a:xfrm>
          <a:prstGeom prst="roundRect">
            <a:avLst/>
          </a:prstGeom>
          <a:noFill/>
          <a:ln w="28575">
            <a:solidFill>
              <a:srgbClr val="E82C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ounded Rectangle 79"/>
          <p:cNvSpPr/>
          <p:nvPr/>
        </p:nvSpPr>
        <p:spPr>
          <a:xfrm>
            <a:off x="2246512" y="1463751"/>
            <a:ext cx="1206000" cy="360000"/>
          </a:xfrm>
          <a:prstGeom prst="roundRect">
            <a:avLst/>
          </a:prstGeom>
          <a:noFill/>
          <a:ln w="28575">
            <a:solidFill>
              <a:srgbClr val="E82C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ounded Rectangle 80"/>
          <p:cNvSpPr/>
          <p:nvPr/>
        </p:nvSpPr>
        <p:spPr>
          <a:xfrm>
            <a:off x="2246512" y="1822574"/>
            <a:ext cx="1206000" cy="360000"/>
          </a:xfrm>
          <a:prstGeom prst="roundRect">
            <a:avLst/>
          </a:prstGeom>
          <a:noFill/>
          <a:ln w="28575">
            <a:solidFill>
              <a:srgbClr val="E82C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/>
          <p:cNvSpPr/>
          <p:nvPr/>
        </p:nvSpPr>
        <p:spPr>
          <a:xfrm>
            <a:off x="4221290" y="4207309"/>
            <a:ext cx="324000" cy="324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Rectangle 82"/>
          <p:cNvSpPr/>
          <p:nvPr/>
        </p:nvSpPr>
        <p:spPr>
          <a:xfrm>
            <a:off x="4390609" y="4189183"/>
            <a:ext cx="248348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/>
          <p:cNvSpPr/>
          <p:nvPr/>
        </p:nvSpPr>
        <p:spPr>
          <a:xfrm>
            <a:off x="4622038" y="4687840"/>
            <a:ext cx="324000" cy="324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Rectangle 84"/>
          <p:cNvSpPr/>
          <p:nvPr/>
        </p:nvSpPr>
        <p:spPr>
          <a:xfrm>
            <a:off x="4791357" y="4669714"/>
            <a:ext cx="248348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8" grpId="0" animBg="1"/>
      <p:bldP spid="8" grpId="1" animBg="1"/>
      <p:bldP spid="9" grpId="0" animBg="1"/>
      <p:bldP spid="56" grpId="0"/>
      <p:bldP spid="57" grpId="0" animBg="1"/>
      <p:bldP spid="58" grpId="0" animBg="1"/>
      <p:bldP spid="58" grpId="5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7" grpId="0" animBg="1"/>
      <p:bldP spid="68" grpId="0" animBg="1"/>
      <p:bldP spid="71" grpId="0" animBg="1"/>
      <p:bldP spid="72" grpId="0" animBg="1"/>
      <p:bldP spid="73" grpId="0" animBg="1"/>
      <p:bldP spid="79" grpId="0" animBg="1"/>
      <p:bldP spid="79" grpId="1" animBg="1"/>
      <p:bldP spid="80" grpId="0" animBg="1"/>
      <p:bldP spid="80" grpId="1" animBg="1"/>
      <p:bldP spid="81" grpId="0" animBg="1"/>
      <p:bldP spid="82" grpId="0" animBg="1"/>
      <p:bldP spid="83" grpId="0" animBg="1"/>
      <p:bldP spid="84" grpId="0" animBg="1"/>
      <p:bldP spid="8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768345" y="4775236"/>
            <a:ext cx="7034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Key              </a:t>
            </a:r>
            <a:r>
              <a:rPr lang="en-GB" sz="3600" dirty="0" smtClean="0">
                <a:ea typeface="Cambria Math" panose="02040503050406030204" pitchFamily="18" charset="0"/>
              </a:rPr>
              <a:t>=</a:t>
            </a:r>
            <a:r>
              <a:rPr lang="en-GB" sz="3600" dirty="0" smtClean="0"/>
              <a:t> ________ minutes</a:t>
            </a:r>
            <a:endParaRPr lang="en-GB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470" y="5223112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32314" y="536580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952047"/>
              </p:ext>
            </p:extLst>
          </p:nvPr>
        </p:nvGraphicFramePr>
        <p:xfrm>
          <a:off x="716597" y="435857"/>
          <a:ext cx="5749638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8238">
                  <a:extLst>
                    <a:ext uri="{9D8B030D-6E8A-4147-A177-3AD203B41FA5}">
                      <a16:colId xmlns:a16="http://schemas.microsoft.com/office/drawing/2014/main" val="1263891223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378700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Minutes spent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reading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655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Monday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004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Tuesday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2081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Wednesday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1488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Thursday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824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Friday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719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Saturday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55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1041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Sunday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45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0859401"/>
                  </a:ext>
                </a:extLst>
              </a:tr>
            </a:tbl>
          </a:graphicData>
        </a:graphic>
      </p:graphicFrame>
      <p:pic>
        <p:nvPicPr>
          <p:cNvPr id="29" name="Picture 2" descr="File:Book SVG.sv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1709287" y="4741260"/>
            <a:ext cx="1284096" cy="7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3543646" y="4787941"/>
            <a:ext cx="1105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1"/>
                </a:solidFill>
              </a:rPr>
              <a:t>10</a:t>
            </a:r>
            <a:endParaRPr lang="en-GB" sz="3600" dirty="0">
              <a:solidFill>
                <a:schemeClr val="accent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089273" y="4786147"/>
            <a:ext cx="1105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1"/>
                </a:solidFill>
              </a:rPr>
              <a:t>or 5</a:t>
            </a:r>
            <a:endParaRPr lang="en-GB" sz="3600" dirty="0">
              <a:solidFill>
                <a:schemeClr val="accent1"/>
              </a:solidFill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15320" y="435857"/>
            <a:ext cx="1568607" cy="1892177"/>
          </a:xfrm>
          <a:prstGeom prst="rect">
            <a:avLst/>
          </a:prstGeom>
        </p:spPr>
      </p:pic>
      <p:sp>
        <p:nvSpPr>
          <p:cNvPr id="39" name="Rounded Rectangle 38"/>
          <p:cNvSpPr/>
          <p:nvPr/>
        </p:nvSpPr>
        <p:spPr>
          <a:xfrm>
            <a:off x="735330" y="3551210"/>
            <a:ext cx="5730905" cy="503792"/>
          </a:xfrm>
          <a:prstGeom prst="roundRect">
            <a:avLst/>
          </a:prstGeom>
          <a:noFill/>
          <a:ln w="28575">
            <a:solidFill>
              <a:srgbClr val="E82C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1356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30" grpId="0"/>
      <p:bldP spid="31" grpId="0"/>
      <p:bldP spid="3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|5.6|0.7|0.7|0.7|1.7|1.5|15|0.8|0.7|0.7|0.9|1.4|0.8|2.4|0.8|0.7|0.6|0.6|1.4|0.7|0.5|0.7|0.7|1.6|11.5|0.7|0.7|0.7|4.1|0.7|0.4|0.5|0.7|0.9|1.1|3.8|0.5|0.5|0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3|12.6|0.9|3.8|9.3|0.6|0.5|0.5|0.7|0.8|2.2|0.7|0.5|0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2.6|5.4|4.6|12|6.7|15|12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5.3|4|0.9|5.5|5.2|5.8|10.8|1.3|0.9|1.7|0.9|1.2|6.5|2.9|3.6|3.4|1.6|3.1|12.8|10.5|2.8|4.3|2.2|1.2|1.3|3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7|19.3|2.5|3.1|2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3|1.6|1|1.1|0.7|1.1|0.9|0.9|1.1|1|1.1|1.8|0.7|0.9|1|1.2|1.2|0.9|1.8|6.3|2.2|1.9|2.3|2.8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522d4c35-b548-4432-90ae-af4376e1c4b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10337</TotalTime>
  <Words>245</Words>
  <Application>Microsoft Office PowerPoint</Application>
  <PresentationFormat>On-screen Show (4:3)</PresentationFormat>
  <Paragraphs>112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all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Owen Thurbon</cp:lastModifiedBy>
  <cp:revision>230</cp:revision>
  <dcterms:created xsi:type="dcterms:W3CDTF">2019-07-05T11:02:13Z</dcterms:created>
  <dcterms:modified xsi:type="dcterms:W3CDTF">2021-01-28T10:01:48Z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