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258" r:id="rId2"/>
    <p:sldId id="264" r:id="rId3"/>
    <p:sldId id="271" r:id="rId4"/>
    <p:sldId id="292" r:id="rId5"/>
    <p:sldId id="293" r:id="rId6"/>
    <p:sldId id="294" r:id="rId7"/>
    <p:sldId id="279" r:id="rId8"/>
    <p:sldId id="295" r:id="rId9"/>
    <p:sldId id="296" r:id="rId10"/>
    <p:sldId id="297" r:id="rId11"/>
    <p:sldId id="282" r:id="rId12"/>
    <p:sldId id="283" r:id="rId13"/>
    <p:sldId id="298" r:id="rId14"/>
    <p:sldId id="284" r:id="rId15"/>
    <p:sldId id="299" r:id="rId16"/>
    <p:sldId id="300" r:id="rId17"/>
    <p:sldId id="301" r:id="rId18"/>
    <p:sldId id="302" r:id="rId19"/>
    <p:sldId id="303" r:id="rId20"/>
    <p:sldId id="267" r:id="rId21"/>
  </p:sldIdLst>
  <p:sldSz cx="9144000" cy="6858000" type="screen4x3"/>
  <p:notesSz cx="6858000" cy="9144000"/>
  <p:embeddedFontLst>
    <p:embeddedFont>
      <p:font typeface="Twinkl" panose="020B0604020202020204" charset="0"/>
      <p:regular r:id="rId24"/>
      <p:bold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>
          <p15:clr>
            <a:srgbClr val="A4A3A4"/>
          </p15:clr>
        </p15:guide>
        <p15:guide id="2" pos="2880">
          <p15:clr>
            <a:srgbClr val="A4A3A4"/>
          </p15:clr>
        </p15:guide>
        <p15:guide id="3" pos="340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5420">
          <p15:clr>
            <a:srgbClr val="A4A3A4"/>
          </p15:clr>
        </p15:guide>
        <p15:guide id="6" orient="horz" pos="346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82">
          <p15:clr>
            <a:srgbClr val="A4A3A4"/>
          </p15:clr>
        </p15:guide>
        <p15:guide id="9" orient="horz" pos="3861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B0E2"/>
    <a:srgbClr val="B0DEF8"/>
    <a:srgbClr val="87BD31"/>
    <a:srgbClr val="FFE100"/>
    <a:srgbClr val="715127"/>
    <a:srgbClr val="CEDF98"/>
    <a:srgbClr val="00639A"/>
    <a:srgbClr val="D91C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1184" y="44"/>
      </p:cViewPr>
      <p:guideLst>
        <p:guide orient="horz" pos="2183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61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168D837-34CB-41FC-AFDC-C5E1550AE06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44261D-2A7F-4471-9CE1-959542CADB6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9FBBCAF-469C-4E96-A24E-F05EDE8AC629}" type="datetimeFigureOut">
              <a:rPr lang="en-GB"/>
              <a:pPr>
                <a:defRPr/>
              </a:pPr>
              <a:t>04/02/2021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00AF4D-5B49-4684-AC70-672BEDE5D94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37E386-B858-415C-9325-F5D1E7346A5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D8927DB7-0D62-46B9-A88D-2BA3736F470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BB8097F-138A-4780-B98E-19C0570292C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5A7A9A-EF65-42BD-B278-E84291AFBA2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0622952-A4B4-4E31-B257-0665B0C826C4}" type="datetimeFigureOut">
              <a:rPr lang="en-GB"/>
              <a:pPr>
                <a:defRPr/>
              </a:pPr>
              <a:t>04/02/2021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D792F57F-A34D-4BC5-9468-D60B04CE6B6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37729FBA-D440-42DD-9FDF-0E311F6BE4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1D05D9-BE12-4E85-9808-F4FEF5AB3AA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526BB5-B823-4191-8CC8-44C14A9B9E4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13859FDA-CB8A-4968-9C92-DEE1377DF2AC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5FE2E19C-3DB1-4099-AD19-93D457A02D8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1814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89733930-6DD2-41E3-BC1F-A8F85FA378E8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F4BF5BB3-FC1E-4C70-B141-3137C7979A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5734050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116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33E7F982-3916-404F-9FE7-A8E5B56D3824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684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C42D1969-8C34-4DC0-A53F-924520BDF2C5}"/>
              </a:ext>
            </a:extLst>
          </p:cNvPr>
          <p:cNvSpPr/>
          <p:nvPr userDrawn="1"/>
        </p:nvSpPr>
        <p:spPr bwMode="auto">
          <a:xfrm>
            <a:off x="503238" y="512763"/>
            <a:ext cx="8137525" cy="5807075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1468FAD-4865-4D57-A0D7-5BE8D581CDC8}"/>
              </a:ext>
            </a:extLst>
          </p:cNvPr>
          <p:cNvSpPr txBox="1">
            <a:spLocks/>
          </p:cNvSpPr>
          <p:nvPr userDrawn="1"/>
        </p:nvSpPr>
        <p:spPr>
          <a:xfrm>
            <a:off x="628650" y="7350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80920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825CD685-F197-4DB7-BCD1-510E6765082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7496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ED2DB1E7-E724-4FBA-BE44-2A89EE17326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05D8B573-BDB0-42CD-BC6E-052524DE9BB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4E430714-2041-4D55-BDFC-1545415DC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>
                <a:solidFill>
                  <a:schemeClr val="tx1"/>
                </a:solidFill>
                <a:latin typeface="Twinkl" pitchFamily="2" charset="0"/>
              </a:rPr>
              <a:t>Spin the Wheel!</a:t>
            </a:r>
            <a:endParaRPr lang="en-GB" altLang="en-US"/>
          </a:p>
        </p:txBody>
      </p:sp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7040D90F-1DC6-45FF-8C32-469FAEEA2973}"/>
              </a:ext>
            </a:extLst>
          </p:cNvPr>
          <p:cNvSpPr>
            <a:spLocks/>
          </p:cNvSpPr>
          <p:nvPr/>
        </p:nvSpPr>
        <p:spPr bwMode="auto">
          <a:xfrm>
            <a:off x="755650" y="1266825"/>
            <a:ext cx="7777163" cy="454025"/>
          </a:xfrm>
          <a:prstGeom prst="roundRect">
            <a:avLst>
              <a:gd name="adj" fmla="val 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GB" altLang="en-US" sz="2000"/>
              <a:t>Spin the wheel to select a </a:t>
            </a:r>
            <a:r>
              <a:rPr lang="en-GB" altLang="en-US" sz="2000" b="1">
                <a:solidFill>
                  <a:srgbClr val="0070C0"/>
                </a:solidFill>
              </a:rPr>
              <a:t>subordinating</a:t>
            </a:r>
            <a:r>
              <a:rPr lang="en-GB" altLang="en-US" sz="2000"/>
              <a:t> </a:t>
            </a:r>
            <a:r>
              <a:rPr lang="en-GB" altLang="en-US" sz="2000" b="1">
                <a:solidFill>
                  <a:srgbClr val="0070C0"/>
                </a:solidFill>
              </a:rPr>
              <a:t>conjunction</a:t>
            </a:r>
            <a:r>
              <a:rPr lang="en-GB" altLang="en-US" sz="2000"/>
              <a:t>.</a:t>
            </a:r>
          </a:p>
        </p:txBody>
      </p:sp>
      <p:sp>
        <p:nvSpPr>
          <p:cNvPr id="18436" name="TextBox 9">
            <a:extLst>
              <a:ext uri="{FF2B5EF4-FFF2-40B4-BE49-F238E27FC236}">
                <a16:creationId xmlns:a16="http://schemas.microsoft.com/office/drawing/2014/main" id="{6A54F20E-ED75-4BEF-821D-99B0627312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0338" y="4910138"/>
            <a:ext cx="4418012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GB" altLang="en-US" dirty="0"/>
              <a:t>Spin the wheel to choose a </a:t>
            </a:r>
            <a:r>
              <a:rPr lang="en-GB" altLang="en-US" b="1" dirty="0">
                <a:solidFill>
                  <a:srgbClr val="0070C0"/>
                </a:solidFill>
              </a:rPr>
              <a:t>subordinating</a:t>
            </a:r>
            <a:r>
              <a:rPr lang="en-GB" altLang="en-US" dirty="0"/>
              <a:t> </a:t>
            </a:r>
            <a:r>
              <a:rPr lang="en-GB" altLang="en-US" b="1" dirty="0">
                <a:solidFill>
                  <a:srgbClr val="0070C0"/>
                </a:solidFill>
              </a:rPr>
              <a:t>conjunction</a:t>
            </a:r>
            <a:r>
              <a:rPr lang="en-GB" altLang="en-US" dirty="0"/>
              <a:t>. On your whiteboards, write your own sentence about the </a:t>
            </a:r>
            <a:r>
              <a:rPr lang="en-GB" altLang="en-US" b="1" dirty="0">
                <a:solidFill>
                  <a:schemeClr val="accent2">
                    <a:lumMod val="50000"/>
                  </a:schemeClr>
                </a:solidFill>
              </a:rPr>
              <a:t>queen’s crown </a:t>
            </a:r>
            <a:r>
              <a:rPr lang="en-GB" altLang="en-US" dirty="0"/>
              <a:t>including that conjunction to start a </a:t>
            </a:r>
            <a:r>
              <a:rPr lang="en-GB" altLang="en-US" b="1" dirty="0">
                <a:solidFill>
                  <a:srgbClr val="0070C0"/>
                </a:solidFill>
              </a:rPr>
              <a:t>subordinate</a:t>
            </a:r>
            <a:r>
              <a:rPr lang="en-GB" altLang="en-US" dirty="0"/>
              <a:t> </a:t>
            </a:r>
            <a:r>
              <a:rPr lang="en-GB" altLang="en-US" b="1" dirty="0">
                <a:solidFill>
                  <a:srgbClr val="0070C0"/>
                </a:solidFill>
              </a:rPr>
              <a:t>clause</a:t>
            </a:r>
            <a:r>
              <a:rPr lang="en-GB" altLang="en-US" dirty="0"/>
              <a:t>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A425BB7-B9AD-46D6-9392-CABDD5479E3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684338"/>
            <a:ext cx="3654425" cy="365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Pentagon 16">
            <a:extLst>
              <a:ext uri="{FF2B5EF4-FFF2-40B4-BE49-F238E27FC236}">
                <a16:creationId xmlns:a16="http://schemas.microsoft.com/office/drawing/2014/main" id="{BAF98808-738B-4703-BDA3-65E462FF4D20}"/>
              </a:ext>
            </a:extLst>
          </p:cNvPr>
          <p:cNvSpPr/>
          <p:nvPr/>
        </p:nvSpPr>
        <p:spPr>
          <a:xfrm rot="10800000">
            <a:off x="4040188" y="3375025"/>
            <a:ext cx="544512" cy="242888"/>
          </a:xfrm>
          <a:prstGeom prst="homePlate">
            <a:avLst>
              <a:gd name="adj" fmla="val 47878"/>
            </a:avLst>
          </a:prstGeom>
          <a:solidFill>
            <a:srgbClr val="E6C734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ysClr val="windowText" lastClr="000000"/>
              </a:solidFill>
            </a:endParaRPr>
          </a:p>
        </p:txBody>
      </p:sp>
      <p:sp>
        <p:nvSpPr>
          <p:cNvPr id="18" name="Spin Trigger">
            <a:extLst>
              <a:ext uri="{FF2B5EF4-FFF2-40B4-BE49-F238E27FC236}">
                <a16:creationId xmlns:a16="http://schemas.microsoft.com/office/drawing/2014/main" id="{337E1316-949B-4B58-A19F-9A20C27353A7}"/>
              </a:ext>
            </a:extLst>
          </p:cNvPr>
          <p:cNvSpPr/>
          <p:nvPr/>
        </p:nvSpPr>
        <p:spPr>
          <a:xfrm>
            <a:off x="1912938" y="5586413"/>
            <a:ext cx="1136650" cy="500062"/>
          </a:xfrm>
          <a:prstGeom prst="homePlate">
            <a:avLst>
              <a:gd name="adj" fmla="val 0"/>
            </a:avLst>
          </a:prstGeom>
          <a:solidFill>
            <a:schemeClr val="accent3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ysClr val="windowText" lastClr="000000"/>
                </a:solidFill>
                <a:latin typeface="Twinkl" pitchFamily="2" charset="0"/>
              </a:rPr>
              <a:t>Spin</a:t>
            </a:r>
          </a:p>
        </p:txBody>
      </p:sp>
      <p:pic>
        <p:nvPicPr>
          <p:cNvPr id="17416" name="Picture 2">
            <a:extLst>
              <a:ext uri="{FF2B5EF4-FFF2-40B4-BE49-F238E27FC236}">
                <a16:creationId xmlns:a16="http://schemas.microsoft.com/office/drawing/2014/main" id="{C1D9FCD4-F6A7-4ECA-BAF3-1CF582E2192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188" y="1943100"/>
            <a:ext cx="2133600" cy="269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780000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1840000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0240000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3760000"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99360000">
                                      <p:cBhvr>
                                        <p:cTn id="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3760000"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6160000">
                                      <p:cBhvr>
                                        <p:cTn id="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0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6160000">
                                      <p:cBhvr>
                                        <p:cTn id="3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7280000">
                                      <p:cBhvr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7280000">
                                      <p:cBhvr>
                                        <p:cTn id="46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Rot by="120000">
                                      <p:cBhvr>
                                        <p:cTn id="4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3569DF1D-0265-4DB2-BC26-C5A04D756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>
                <a:solidFill>
                  <a:schemeClr val="tx1"/>
                </a:solidFill>
                <a:latin typeface="Twinkl" pitchFamily="2" charset="0"/>
              </a:rPr>
              <a:t>Silly Sentences</a:t>
            </a:r>
            <a:endParaRPr lang="en-GB" altLang="en-US"/>
          </a:p>
        </p:txBody>
      </p:sp>
      <p:sp>
        <p:nvSpPr>
          <p:cNvPr id="18435" name="Content Placeholder 2">
            <a:extLst>
              <a:ext uri="{FF2B5EF4-FFF2-40B4-BE49-F238E27FC236}">
                <a16:creationId xmlns:a16="http://schemas.microsoft.com/office/drawing/2014/main" id="{E29EB3F3-8F19-472B-80E7-9B33DA278387}"/>
              </a:ext>
            </a:extLst>
          </p:cNvPr>
          <p:cNvSpPr>
            <a:spLocks/>
          </p:cNvSpPr>
          <p:nvPr/>
        </p:nvSpPr>
        <p:spPr bwMode="auto">
          <a:xfrm>
            <a:off x="644525" y="1282700"/>
            <a:ext cx="7888288" cy="454025"/>
          </a:xfrm>
          <a:prstGeom prst="roundRect">
            <a:avLst>
              <a:gd name="adj" fmla="val 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GB" altLang="en-US"/>
              <a:t>Choose a </a:t>
            </a:r>
            <a:r>
              <a:rPr lang="en-GB" altLang="en-US" b="1">
                <a:solidFill>
                  <a:srgbClr val="0070C0"/>
                </a:solidFill>
              </a:rPr>
              <a:t>main</a:t>
            </a:r>
            <a:r>
              <a:rPr lang="en-GB" altLang="en-US"/>
              <a:t> </a:t>
            </a:r>
            <a:r>
              <a:rPr lang="en-GB" altLang="en-US" b="1">
                <a:solidFill>
                  <a:srgbClr val="0070C0"/>
                </a:solidFill>
              </a:rPr>
              <a:t>clause</a:t>
            </a:r>
            <a:r>
              <a:rPr lang="en-GB" altLang="en-US"/>
              <a:t>, a </a:t>
            </a:r>
            <a:r>
              <a:rPr lang="en-GB" altLang="en-US" b="1">
                <a:solidFill>
                  <a:srgbClr val="0070C0"/>
                </a:solidFill>
              </a:rPr>
              <a:t>subordinating</a:t>
            </a:r>
            <a:r>
              <a:rPr lang="en-GB" altLang="en-US"/>
              <a:t> </a:t>
            </a:r>
            <a:r>
              <a:rPr lang="en-GB" altLang="en-US" b="1">
                <a:solidFill>
                  <a:srgbClr val="0070C0"/>
                </a:solidFill>
              </a:rPr>
              <a:t>conjunction</a:t>
            </a:r>
            <a:r>
              <a:rPr lang="en-GB" altLang="en-US"/>
              <a:t> and a </a:t>
            </a:r>
            <a:r>
              <a:rPr lang="en-GB" altLang="en-US" b="1">
                <a:solidFill>
                  <a:srgbClr val="0070C0"/>
                </a:solidFill>
              </a:rPr>
              <a:t>subordinate</a:t>
            </a:r>
            <a:r>
              <a:rPr lang="en-GB" altLang="en-US"/>
              <a:t> </a:t>
            </a:r>
            <a:r>
              <a:rPr lang="en-GB" altLang="en-US" b="1">
                <a:solidFill>
                  <a:srgbClr val="0070C0"/>
                </a:solidFill>
              </a:rPr>
              <a:t>clause</a:t>
            </a:r>
            <a:r>
              <a:rPr lang="en-GB" altLang="en-US"/>
              <a:t> to make the silliest sentences you can </a:t>
            </a:r>
            <a:r>
              <a:rPr lang="en-GB" altLang="en-US" b="1"/>
              <a:t>that still make sense.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BE2B57CA-44E5-4CEA-A74B-353B6A1A913F}"/>
              </a:ext>
            </a:extLst>
          </p:cNvPr>
          <p:cNvGraphicFramePr>
            <a:graphicFrameLocks noGrp="1"/>
          </p:cNvGraphicFramePr>
          <p:nvPr/>
        </p:nvGraphicFramePr>
        <p:xfrm>
          <a:off x="782638" y="1854200"/>
          <a:ext cx="7556499" cy="426085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5188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88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88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01113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Main </a:t>
                      </a:r>
                      <a:br>
                        <a:rPr lang="en-GB" sz="2000" dirty="0"/>
                      </a:br>
                      <a:r>
                        <a:rPr lang="en-GB" sz="2000" dirty="0"/>
                        <a:t>Clauses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Subordinating Conjunctions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Subordinate Clauses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24" marB="4572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59737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Jimmy was crying</a:t>
                      </a:r>
                    </a:p>
                    <a:p>
                      <a:pPr algn="ctr"/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Laura</a:t>
                      </a:r>
                      <a:r>
                        <a:rPr lang="en-GB" sz="1800" baseline="0" dirty="0">
                          <a:solidFill>
                            <a:schemeClr val="tx1"/>
                          </a:solidFill>
                        </a:rPr>
                        <a:t> needed a bag</a:t>
                      </a:r>
                    </a:p>
                    <a:p>
                      <a:pPr algn="ctr"/>
                      <a:endParaRPr lang="en-GB" sz="1800" baseline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GB" sz="1800" baseline="0" dirty="0">
                          <a:solidFill>
                            <a:schemeClr val="tx1"/>
                          </a:solidFill>
                        </a:rPr>
                        <a:t>The job was finished</a:t>
                      </a:r>
                    </a:p>
                    <a:p>
                      <a:pPr algn="ctr"/>
                      <a:endParaRPr lang="en-GB" sz="1800" baseline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GB" sz="1800" baseline="0" dirty="0">
                          <a:solidFill>
                            <a:schemeClr val="tx1"/>
                          </a:solidFill>
                        </a:rPr>
                        <a:t>School was closed</a:t>
                      </a:r>
                    </a:p>
                    <a:p>
                      <a:pPr algn="ctr"/>
                      <a:endParaRPr lang="en-GB" sz="1800" baseline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GB" sz="1800" baseline="0" dirty="0">
                          <a:solidFill>
                            <a:schemeClr val="tx1"/>
                          </a:solidFill>
                        </a:rPr>
                        <a:t>She put the flowers in the vase</a:t>
                      </a:r>
                    </a:p>
                    <a:p>
                      <a:pPr algn="ctr"/>
                      <a:endParaRPr lang="en-GB" sz="1800" baseline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GB" sz="1800" baseline="0" dirty="0">
                          <a:solidFill>
                            <a:schemeClr val="tx1"/>
                          </a:solidFill>
                        </a:rPr>
                        <a:t>I love crisps</a:t>
                      </a:r>
                    </a:p>
                  </a:txBody>
                  <a:tcPr marL="91435" marR="91435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because</a:t>
                      </a:r>
                      <a:r>
                        <a:rPr lang="en-GB" sz="18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algn="ctr"/>
                      <a:endParaRPr lang="en-GB" sz="1800" baseline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GB" sz="1800" baseline="0" dirty="0">
                          <a:solidFill>
                            <a:schemeClr val="tx1"/>
                          </a:solidFill>
                        </a:rPr>
                        <a:t>until</a:t>
                      </a:r>
                    </a:p>
                    <a:p>
                      <a:pPr algn="ctr"/>
                      <a:endParaRPr lang="en-GB" sz="1800" baseline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GB" sz="1800" baseline="0" dirty="0">
                          <a:solidFill>
                            <a:schemeClr val="tx1"/>
                          </a:solidFill>
                        </a:rPr>
                        <a:t>although</a:t>
                      </a:r>
                    </a:p>
                    <a:p>
                      <a:pPr algn="ctr"/>
                      <a:endParaRPr lang="en-GB" sz="1800" baseline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GB" sz="1800" baseline="0" dirty="0">
                          <a:solidFill>
                            <a:schemeClr val="tx1"/>
                          </a:solidFill>
                        </a:rPr>
                        <a:t>while</a:t>
                      </a:r>
                    </a:p>
                    <a:p>
                      <a:pPr algn="ctr"/>
                      <a:endParaRPr lang="en-GB" sz="1800" baseline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GB" sz="1800" baseline="0" dirty="0">
                          <a:solidFill>
                            <a:schemeClr val="tx1"/>
                          </a:solidFill>
                        </a:rPr>
                        <a:t>before</a:t>
                      </a:r>
                    </a:p>
                    <a:p>
                      <a:pPr algn="ctr"/>
                      <a:endParaRPr lang="en-GB" sz="1800" baseline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GB" sz="1800" baseline="0" dirty="0">
                          <a:solidFill>
                            <a:schemeClr val="tx1"/>
                          </a:solidFill>
                        </a:rPr>
                        <a:t>when</a:t>
                      </a:r>
                    </a:p>
                  </a:txBody>
                  <a:tcPr marL="91435" marR="91435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they are salty.</a:t>
                      </a:r>
                    </a:p>
                    <a:p>
                      <a:pPr algn="ctr"/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she dropped her shopping.</a:t>
                      </a:r>
                    </a:p>
                    <a:p>
                      <a:pPr algn="ctr"/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he lost his sock.</a:t>
                      </a:r>
                    </a:p>
                    <a:p>
                      <a:pPr algn="ctr"/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the painting was done.</a:t>
                      </a:r>
                    </a:p>
                    <a:p>
                      <a:pPr algn="ctr"/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she</a:t>
                      </a:r>
                      <a:r>
                        <a:rPr lang="en-GB" sz="1800" baseline="0" dirty="0">
                          <a:solidFill>
                            <a:schemeClr val="tx1"/>
                          </a:solidFill>
                        </a:rPr>
                        <a:t> bought them.</a:t>
                      </a:r>
                    </a:p>
                    <a:p>
                      <a:pPr algn="ctr"/>
                      <a:endParaRPr lang="en-GB" sz="1800" baseline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GB" sz="1800" baseline="0" dirty="0">
                          <a:solidFill>
                            <a:schemeClr val="tx1"/>
                          </a:solidFill>
                        </a:rPr>
                        <a:t>the end of the day.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24" marB="4572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EA1E7A0B-CCB5-4AC8-8F50-BB812C786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>
                <a:solidFill>
                  <a:schemeClr val="tx1"/>
                </a:solidFill>
                <a:latin typeface="Twinkl" pitchFamily="2" charset="0"/>
              </a:rPr>
              <a:t>Block Busters</a:t>
            </a:r>
            <a:endParaRPr lang="en-GB" altLang="en-US"/>
          </a:p>
        </p:txBody>
      </p:sp>
      <p:sp>
        <p:nvSpPr>
          <p:cNvPr id="19459" name="Rectangle 1">
            <a:extLst>
              <a:ext uri="{FF2B5EF4-FFF2-40B4-BE49-F238E27FC236}">
                <a16:creationId xmlns:a16="http://schemas.microsoft.com/office/drawing/2014/main" id="{4CDF197A-5F84-4427-A247-DEF7DCCCCB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888" y="1360488"/>
            <a:ext cx="76327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>
                <a:solidFill>
                  <a:schemeClr val="tx1"/>
                </a:solidFill>
              </a:rPr>
              <a:t>Fill in the missing words by choosing an appropriate subordinating conjunction. Use the first letter of each answer to spell out the </a:t>
            </a:r>
            <a:br>
              <a:rPr lang="en-GB" altLang="en-US">
                <a:solidFill>
                  <a:schemeClr val="tx1"/>
                </a:solidFill>
              </a:rPr>
            </a:br>
            <a:r>
              <a:rPr lang="en-GB" altLang="en-US">
                <a:solidFill>
                  <a:schemeClr val="tx1"/>
                </a:solidFill>
              </a:rPr>
              <a:t>hidden word.</a:t>
            </a:r>
            <a:endParaRPr lang="en-GB" altLang="en-US" u="sng">
              <a:solidFill>
                <a:schemeClr val="tx1"/>
              </a:solidFill>
            </a:endParaRPr>
          </a:p>
        </p:txBody>
      </p:sp>
      <p:sp>
        <p:nvSpPr>
          <p:cNvPr id="19460" name="TextBox 4">
            <a:extLst>
              <a:ext uri="{FF2B5EF4-FFF2-40B4-BE49-F238E27FC236}">
                <a16:creationId xmlns:a16="http://schemas.microsoft.com/office/drawing/2014/main" id="{6B94AD03-BBB7-48F0-B1A5-C3EAF210E7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888" y="4591050"/>
            <a:ext cx="7632700" cy="166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Twinkl Sb"/>
              <a:buAutoNum type="arabicParenR"/>
            </a:pPr>
            <a:r>
              <a:rPr lang="en-GB" altLang="en-US" sz="1700">
                <a:solidFill>
                  <a:schemeClr val="tx1"/>
                </a:solidFill>
              </a:rPr>
              <a:t>Li listened to some music </a:t>
            </a:r>
            <a:r>
              <a:rPr lang="en-GB" altLang="en-US" sz="1700" u="sng">
                <a:solidFill>
                  <a:schemeClr val="tx1"/>
                </a:solidFill>
              </a:rPr>
              <a:t> 		</a:t>
            </a:r>
            <a:r>
              <a:rPr lang="en-GB" altLang="en-US" sz="1700">
                <a:solidFill>
                  <a:schemeClr val="tx1"/>
                </a:solidFill>
              </a:rPr>
              <a:t> he waited.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Twinkl Sb"/>
              <a:buAutoNum type="arabicParenR"/>
            </a:pPr>
            <a:r>
              <a:rPr lang="en-GB" altLang="en-US" sz="1700">
                <a:solidFill>
                  <a:schemeClr val="tx1"/>
                </a:solidFill>
              </a:rPr>
              <a:t>I ate my dessert </a:t>
            </a:r>
            <a:r>
              <a:rPr lang="en-GB" altLang="en-US" sz="1700" u="sng">
                <a:solidFill>
                  <a:schemeClr val="tx1"/>
                </a:solidFill>
              </a:rPr>
              <a:t>		</a:t>
            </a:r>
            <a:r>
              <a:rPr lang="en-GB" altLang="en-US" sz="1700">
                <a:solidFill>
                  <a:schemeClr val="tx1"/>
                </a:solidFill>
              </a:rPr>
              <a:t> I ate my dinner.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Twinkl Sb"/>
              <a:buAutoNum type="arabicParenR"/>
            </a:pPr>
            <a:r>
              <a:rPr lang="en-GB" altLang="en-US" sz="1700">
                <a:solidFill>
                  <a:schemeClr val="tx1"/>
                </a:solidFill>
              </a:rPr>
              <a:t>It has been a long time </a:t>
            </a:r>
            <a:r>
              <a:rPr lang="en-GB" altLang="en-US" sz="1700" u="sng">
                <a:solidFill>
                  <a:schemeClr val="tx1"/>
                </a:solidFill>
              </a:rPr>
              <a:t>		</a:t>
            </a:r>
            <a:r>
              <a:rPr lang="en-GB" altLang="en-US" sz="1700">
                <a:solidFill>
                  <a:schemeClr val="tx1"/>
                </a:solidFill>
              </a:rPr>
              <a:t> I have seen my auntie.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Twinkl Sb"/>
              <a:buAutoNum type="arabicParenR"/>
            </a:pPr>
            <a:r>
              <a:rPr lang="en-GB" altLang="en-US" sz="1700">
                <a:solidFill>
                  <a:schemeClr val="tx1"/>
                </a:solidFill>
              </a:rPr>
              <a:t>I tried my best on the test </a:t>
            </a:r>
            <a:r>
              <a:rPr lang="en-GB" altLang="en-US" sz="1700" u="sng">
                <a:solidFill>
                  <a:schemeClr val="tx1"/>
                </a:solidFill>
              </a:rPr>
              <a:t>		</a:t>
            </a:r>
            <a:r>
              <a:rPr lang="en-GB" altLang="en-US" sz="1700">
                <a:solidFill>
                  <a:schemeClr val="tx1"/>
                </a:solidFill>
              </a:rPr>
              <a:t> it was hard.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Twinkl Sb"/>
              <a:buAutoNum type="arabicParenR"/>
            </a:pPr>
            <a:r>
              <a:rPr lang="en-GB" altLang="en-US" sz="1700">
                <a:solidFill>
                  <a:schemeClr val="tx1"/>
                </a:solidFill>
              </a:rPr>
              <a:t>Paul must tidy up the mess </a:t>
            </a:r>
            <a:r>
              <a:rPr lang="en-GB" altLang="en-US" sz="1700" u="sng">
                <a:solidFill>
                  <a:schemeClr val="tx1"/>
                </a:solidFill>
              </a:rPr>
              <a:t>		</a:t>
            </a:r>
            <a:r>
              <a:rPr lang="en-GB" altLang="en-US" sz="1700">
                <a:solidFill>
                  <a:schemeClr val="tx1"/>
                </a:solidFill>
              </a:rPr>
              <a:t> his Granny sees it.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Twinkl Sb"/>
              <a:buAutoNum type="arabicParenR"/>
            </a:pPr>
            <a:r>
              <a:rPr lang="en-GB" altLang="en-US" sz="1700">
                <a:solidFill>
                  <a:schemeClr val="tx1"/>
                </a:solidFill>
              </a:rPr>
              <a:t>You would be very tired </a:t>
            </a:r>
            <a:r>
              <a:rPr lang="en-GB" altLang="en-US" sz="1700" u="sng">
                <a:solidFill>
                  <a:schemeClr val="tx1"/>
                </a:solidFill>
              </a:rPr>
              <a:t>		</a:t>
            </a:r>
            <a:r>
              <a:rPr lang="en-GB" altLang="en-US" sz="1700">
                <a:solidFill>
                  <a:schemeClr val="tx1"/>
                </a:solidFill>
              </a:rPr>
              <a:t> you had just finished a marathon.</a:t>
            </a:r>
          </a:p>
        </p:txBody>
      </p:sp>
      <p:pic>
        <p:nvPicPr>
          <p:cNvPr id="19461" name="Picture 3">
            <a:extLst>
              <a:ext uri="{FF2B5EF4-FFF2-40B4-BE49-F238E27FC236}">
                <a16:creationId xmlns:a16="http://schemas.microsoft.com/office/drawing/2014/main" id="{55A649D8-612B-4513-B445-9EDD981F861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9" t="15707" r="14166" b="40695"/>
          <a:stretch>
            <a:fillRect/>
          </a:stretch>
        </p:blipFill>
        <p:spPr bwMode="auto">
          <a:xfrm>
            <a:off x="1384300" y="2276475"/>
            <a:ext cx="6156325" cy="227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TextBox 5">
            <a:extLst>
              <a:ext uri="{FF2B5EF4-FFF2-40B4-BE49-F238E27FC236}">
                <a16:creationId xmlns:a16="http://schemas.microsoft.com/office/drawing/2014/main" id="{4A2770CA-E08B-4225-9795-54AD17B6F1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8213" y="3430588"/>
            <a:ext cx="8556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9463" name="TextBox 14">
            <a:extLst>
              <a:ext uri="{FF2B5EF4-FFF2-40B4-BE49-F238E27FC236}">
                <a16:creationId xmlns:a16="http://schemas.microsoft.com/office/drawing/2014/main" id="{A60B85AB-B535-4BAA-AD15-AD671AF5C2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0300" y="3430588"/>
            <a:ext cx="8572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9464" name="TextBox 15">
            <a:extLst>
              <a:ext uri="{FF2B5EF4-FFF2-40B4-BE49-F238E27FC236}">
                <a16:creationId xmlns:a16="http://schemas.microsoft.com/office/drawing/2014/main" id="{76E4F18E-8B3B-4EB5-9BC2-A8E1D8947C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2388" y="3427413"/>
            <a:ext cx="8556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9465" name="TextBox 16">
            <a:extLst>
              <a:ext uri="{FF2B5EF4-FFF2-40B4-BE49-F238E27FC236}">
                <a16:creationId xmlns:a16="http://schemas.microsoft.com/office/drawing/2014/main" id="{98477584-BD00-4584-9644-8164A63B47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0050" y="3030538"/>
            <a:ext cx="8556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466" name="TextBox 17">
            <a:extLst>
              <a:ext uri="{FF2B5EF4-FFF2-40B4-BE49-F238E27FC236}">
                <a16:creationId xmlns:a16="http://schemas.microsoft.com/office/drawing/2014/main" id="{436176C8-B66C-41C4-8368-57F4B14A8A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6900" y="3030538"/>
            <a:ext cx="8556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9467" name="TextBox 18">
            <a:extLst>
              <a:ext uri="{FF2B5EF4-FFF2-40B4-BE49-F238E27FC236}">
                <a16:creationId xmlns:a16="http://schemas.microsoft.com/office/drawing/2014/main" id="{0613125D-F31D-4779-8CDC-643B9F8873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2638" y="3032125"/>
            <a:ext cx="8556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FB7A736-2360-46AE-86BF-3D0C8BFF13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0463" y="3432175"/>
            <a:ext cx="415925" cy="368300"/>
          </a:xfrm>
          <a:prstGeom prst="rect">
            <a:avLst/>
          </a:prstGeom>
          <a:solidFill>
            <a:srgbClr val="FFE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rgbClr val="87BD31"/>
                </a:solidFill>
              </a:rPr>
              <a:t>w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335A5CE-0FF9-41AA-A73B-4D3CA2646E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3888" y="3014663"/>
            <a:ext cx="415925" cy="369887"/>
          </a:xfrm>
          <a:prstGeom prst="rect">
            <a:avLst/>
          </a:prstGeom>
          <a:solidFill>
            <a:srgbClr val="FFE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87BD31"/>
                </a:solidFill>
              </a:rPr>
              <a:t>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65A890D-7CD7-4BCA-88E7-6E0855B6C1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4863" y="3011488"/>
            <a:ext cx="414337" cy="368300"/>
          </a:xfrm>
          <a:prstGeom prst="rect">
            <a:avLst/>
          </a:prstGeom>
          <a:solidFill>
            <a:srgbClr val="FFE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87BD31"/>
                </a:solidFill>
              </a:rPr>
              <a:t>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4A34623-5A08-468E-854D-0A042F078B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3300" y="3016250"/>
            <a:ext cx="414338" cy="369888"/>
          </a:xfrm>
          <a:prstGeom prst="rect">
            <a:avLst/>
          </a:prstGeom>
          <a:solidFill>
            <a:srgbClr val="FFE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87BD31"/>
                </a:solidFill>
              </a:rPr>
              <a:t>i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61C85FA-D077-4242-A1A3-7512FF2310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0963" y="3436938"/>
            <a:ext cx="415925" cy="368300"/>
          </a:xfrm>
          <a:prstGeom prst="rect">
            <a:avLst/>
          </a:prstGeom>
          <a:solidFill>
            <a:srgbClr val="FFE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87BD31"/>
                </a:solidFill>
              </a:rPr>
              <a:t>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DAA84AA-99A9-47F0-8601-489396E59A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2575" y="3436938"/>
            <a:ext cx="415925" cy="368300"/>
          </a:xfrm>
          <a:prstGeom prst="rect">
            <a:avLst/>
          </a:prstGeom>
          <a:solidFill>
            <a:srgbClr val="FFE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87BD31"/>
                </a:solidFill>
              </a:rPr>
              <a:t>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08CEAC38-D89D-4E9F-82EF-CCC99FDDD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>
                <a:solidFill>
                  <a:schemeClr val="tx1"/>
                </a:solidFill>
                <a:latin typeface="Twinkl" pitchFamily="2" charset="0"/>
              </a:rPr>
              <a:t>Block Busters</a:t>
            </a:r>
            <a:endParaRPr lang="en-GB" altLang="en-US"/>
          </a:p>
        </p:txBody>
      </p:sp>
      <p:pic>
        <p:nvPicPr>
          <p:cNvPr id="20483" name="Picture 3">
            <a:extLst>
              <a:ext uri="{FF2B5EF4-FFF2-40B4-BE49-F238E27FC236}">
                <a16:creationId xmlns:a16="http://schemas.microsoft.com/office/drawing/2014/main" id="{BC71F10B-7650-499E-97D1-1A26572F5E8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9" t="15707" r="14166" b="40695"/>
          <a:stretch>
            <a:fillRect/>
          </a:stretch>
        </p:blipFill>
        <p:spPr bwMode="auto">
          <a:xfrm>
            <a:off x="1384300" y="1370013"/>
            <a:ext cx="6156325" cy="227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Box 4">
            <a:extLst>
              <a:ext uri="{FF2B5EF4-FFF2-40B4-BE49-F238E27FC236}">
                <a16:creationId xmlns:a16="http://schemas.microsoft.com/office/drawing/2014/main" id="{B5D312C7-2895-447B-BCD5-CCBC08F97A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888" y="3676650"/>
            <a:ext cx="7632700" cy="166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Twinkl Sb"/>
              <a:buAutoNum type="arabicParenR"/>
            </a:pPr>
            <a:r>
              <a:rPr lang="en-GB" altLang="en-US" sz="1700" dirty="0">
                <a:solidFill>
                  <a:schemeClr val="tx1"/>
                </a:solidFill>
              </a:rPr>
              <a:t>Li listened to some music </a:t>
            </a:r>
            <a:r>
              <a:rPr lang="en-GB" altLang="en-US" sz="1700" b="1" dirty="0">
                <a:solidFill>
                  <a:srgbClr val="87BD31"/>
                </a:solidFill>
              </a:rPr>
              <a:t>while</a:t>
            </a:r>
            <a:r>
              <a:rPr lang="en-GB" altLang="en-US" sz="1700" dirty="0">
                <a:solidFill>
                  <a:schemeClr val="tx1"/>
                </a:solidFill>
              </a:rPr>
              <a:t> he waited.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Twinkl Sb"/>
              <a:buAutoNum type="arabicParenR"/>
            </a:pPr>
            <a:r>
              <a:rPr lang="en-GB" altLang="en-US" sz="1700" dirty="0">
                <a:solidFill>
                  <a:schemeClr val="tx1"/>
                </a:solidFill>
              </a:rPr>
              <a:t>I ate my dessert </a:t>
            </a:r>
            <a:r>
              <a:rPr lang="en-GB" altLang="en-US" sz="1700" b="1" dirty="0">
                <a:solidFill>
                  <a:srgbClr val="87BD31"/>
                </a:solidFill>
              </a:rPr>
              <a:t>after</a:t>
            </a:r>
            <a:r>
              <a:rPr lang="en-GB" altLang="en-US" sz="1700" dirty="0">
                <a:solidFill>
                  <a:schemeClr val="tx1"/>
                </a:solidFill>
              </a:rPr>
              <a:t> I ate my dinner.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Twinkl Sb"/>
              <a:buAutoNum type="arabicParenR"/>
            </a:pPr>
            <a:r>
              <a:rPr lang="en-GB" altLang="en-US" sz="1700" dirty="0">
                <a:solidFill>
                  <a:schemeClr val="tx1"/>
                </a:solidFill>
              </a:rPr>
              <a:t>It has been a long time </a:t>
            </a:r>
            <a:r>
              <a:rPr lang="en-GB" altLang="en-US" sz="1700" b="1" dirty="0">
                <a:solidFill>
                  <a:srgbClr val="87BD31"/>
                </a:solidFill>
              </a:rPr>
              <a:t>since</a:t>
            </a:r>
            <a:r>
              <a:rPr lang="en-GB" altLang="en-US" sz="1700" dirty="0">
                <a:solidFill>
                  <a:schemeClr val="tx1"/>
                </a:solidFill>
              </a:rPr>
              <a:t> I have seen my auntie.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Twinkl Sb"/>
              <a:buAutoNum type="arabicParenR"/>
            </a:pPr>
            <a:r>
              <a:rPr lang="en-GB" altLang="en-US" sz="1700" dirty="0">
                <a:solidFill>
                  <a:schemeClr val="tx1"/>
                </a:solidFill>
              </a:rPr>
              <a:t>I tried my best on the test </a:t>
            </a:r>
            <a:r>
              <a:rPr lang="en-GB" altLang="en-US" sz="1700" b="1" dirty="0">
                <a:solidFill>
                  <a:srgbClr val="87BD31"/>
                </a:solidFill>
              </a:rPr>
              <a:t>although</a:t>
            </a:r>
            <a:r>
              <a:rPr lang="en-GB" altLang="en-US" sz="1700" dirty="0">
                <a:solidFill>
                  <a:schemeClr val="tx1"/>
                </a:solidFill>
              </a:rPr>
              <a:t> it was hard.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Twinkl Sb"/>
              <a:buAutoNum type="arabicParenR"/>
            </a:pPr>
            <a:r>
              <a:rPr lang="en-GB" altLang="en-US" sz="1700" dirty="0">
                <a:solidFill>
                  <a:schemeClr val="tx1"/>
                </a:solidFill>
              </a:rPr>
              <a:t>Paul must tidy up the mess </a:t>
            </a:r>
            <a:r>
              <a:rPr lang="en-GB" altLang="en-US" sz="1700" b="1" dirty="0">
                <a:solidFill>
                  <a:srgbClr val="87BD31"/>
                </a:solidFill>
              </a:rPr>
              <a:t>before</a:t>
            </a:r>
            <a:r>
              <a:rPr lang="en-GB" altLang="en-US" sz="1700" dirty="0">
                <a:solidFill>
                  <a:schemeClr val="tx1"/>
                </a:solidFill>
              </a:rPr>
              <a:t> his Granny sees it.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Twinkl Sb"/>
              <a:buAutoNum type="arabicParenR"/>
            </a:pPr>
            <a:r>
              <a:rPr lang="en-GB" altLang="en-US" sz="1700" dirty="0">
                <a:solidFill>
                  <a:schemeClr val="tx1"/>
                </a:solidFill>
              </a:rPr>
              <a:t>You would be very tired </a:t>
            </a:r>
            <a:r>
              <a:rPr lang="en-GB" altLang="en-US" sz="1700" b="1" dirty="0">
                <a:solidFill>
                  <a:srgbClr val="87BD31"/>
                </a:solidFill>
              </a:rPr>
              <a:t>if</a:t>
            </a:r>
            <a:r>
              <a:rPr lang="en-GB" altLang="en-US" sz="1700" dirty="0">
                <a:solidFill>
                  <a:schemeClr val="tx1"/>
                </a:solidFill>
              </a:rPr>
              <a:t> you had just finished a marathon.</a:t>
            </a:r>
          </a:p>
        </p:txBody>
      </p:sp>
      <p:sp>
        <p:nvSpPr>
          <p:cNvPr id="20485" name="TextBox 5">
            <a:extLst>
              <a:ext uri="{FF2B5EF4-FFF2-40B4-BE49-F238E27FC236}">
                <a16:creationId xmlns:a16="http://schemas.microsoft.com/office/drawing/2014/main" id="{85E49F64-3E4D-4A98-B24F-89064B53AB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8213" y="2524125"/>
            <a:ext cx="8556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0486" name="TextBox 14">
            <a:extLst>
              <a:ext uri="{FF2B5EF4-FFF2-40B4-BE49-F238E27FC236}">
                <a16:creationId xmlns:a16="http://schemas.microsoft.com/office/drawing/2014/main" id="{6A101ABD-FCFC-4980-8861-8EDD435A2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0300" y="2524125"/>
            <a:ext cx="857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0487" name="TextBox 15">
            <a:extLst>
              <a:ext uri="{FF2B5EF4-FFF2-40B4-BE49-F238E27FC236}">
                <a16:creationId xmlns:a16="http://schemas.microsoft.com/office/drawing/2014/main" id="{E3A799A3-FE16-4E6C-B169-3185D73493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2388" y="2520950"/>
            <a:ext cx="8556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0488" name="TextBox 16">
            <a:extLst>
              <a:ext uri="{FF2B5EF4-FFF2-40B4-BE49-F238E27FC236}">
                <a16:creationId xmlns:a16="http://schemas.microsoft.com/office/drawing/2014/main" id="{4ECFBE0A-9AC7-4443-AF5B-3B2059DCFB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0050" y="2124075"/>
            <a:ext cx="8556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489" name="TextBox 17">
            <a:extLst>
              <a:ext uri="{FF2B5EF4-FFF2-40B4-BE49-F238E27FC236}">
                <a16:creationId xmlns:a16="http://schemas.microsoft.com/office/drawing/2014/main" id="{0527425A-56EA-477A-A51D-CB6BF3763C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6900" y="2124075"/>
            <a:ext cx="8556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0490" name="TextBox 18">
            <a:extLst>
              <a:ext uri="{FF2B5EF4-FFF2-40B4-BE49-F238E27FC236}">
                <a16:creationId xmlns:a16="http://schemas.microsoft.com/office/drawing/2014/main" id="{F2B15E66-ED7C-40D2-9EBE-E9BF441ADE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2638" y="2125663"/>
            <a:ext cx="8556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4297FF3-A63D-4B03-BA2D-3F1E5EE30D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0463" y="2525713"/>
            <a:ext cx="415925" cy="368300"/>
          </a:xfrm>
          <a:prstGeom prst="rect">
            <a:avLst/>
          </a:prstGeom>
          <a:solidFill>
            <a:srgbClr val="FFE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87BD31"/>
                </a:solidFill>
              </a:rPr>
              <a:t>w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ED0118E-8273-4C82-9669-AE0BC73CFA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3888" y="2108200"/>
            <a:ext cx="415925" cy="369888"/>
          </a:xfrm>
          <a:prstGeom prst="rect">
            <a:avLst/>
          </a:prstGeom>
          <a:solidFill>
            <a:srgbClr val="FFE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87BD31"/>
                </a:solidFill>
              </a:rPr>
              <a:t>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1D2B1C7-C284-47E5-90C2-59A8368B0E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4863" y="2105025"/>
            <a:ext cx="414337" cy="368300"/>
          </a:xfrm>
          <a:prstGeom prst="rect">
            <a:avLst/>
          </a:prstGeom>
          <a:solidFill>
            <a:srgbClr val="FFE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87BD31"/>
                </a:solidFill>
              </a:rPr>
              <a:t>a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54AEDF2-8D13-4E7B-BC90-BCE40163B6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3300" y="2109788"/>
            <a:ext cx="414338" cy="369887"/>
          </a:xfrm>
          <a:prstGeom prst="rect">
            <a:avLst/>
          </a:prstGeom>
          <a:solidFill>
            <a:srgbClr val="FFE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87BD31"/>
                </a:solidFill>
              </a:rPr>
              <a:t>i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E3C19B2-29A4-4C95-97FF-529BC7853E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0963" y="2530475"/>
            <a:ext cx="415925" cy="368300"/>
          </a:xfrm>
          <a:prstGeom prst="rect">
            <a:avLst/>
          </a:prstGeom>
          <a:solidFill>
            <a:srgbClr val="FFE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87BD31"/>
                </a:solidFill>
              </a:rPr>
              <a:t>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6DF3E04-CE67-4153-8500-2C0BC81E3B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2575" y="2530475"/>
            <a:ext cx="415925" cy="368300"/>
          </a:xfrm>
          <a:prstGeom prst="rect">
            <a:avLst/>
          </a:prstGeom>
          <a:solidFill>
            <a:srgbClr val="FFE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87BD31"/>
                </a:solidFill>
              </a:rPr>
              <a:t>b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7290EB-93DA-4CB3-A563-9AB49835A2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5486400"/>
            <a:ext cx="76327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What does the hidden word mean? Look it up in a dictionary!</a:t>
            </a:r>
            <a:br>
              <a:rPr lang="en-GB" altLang="en-US">
                <a:solidFill>
                  <a:schemeClr val="tx1"/>
                </a:solidFill>
              </a:rPr>
            </a:br>
            <a:r>
              <a:rPr lang="en-GB" altLang="en-US">
                <a:solidFill>
                  <a:schemeClr val="tx1"/>
                </a:solidFill>
              </a:rPr>
              <a:t>Can you write it in a sentence using a subordinating conjunction?</a:t>
            </a:r>
            <a:endParaRPr lang="en-GB" altLang="en-US" u="sng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C9D4B795-44FC-4D3A-AE30-0FA93B9EE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>
                <a:solidFill>
                  <a:schemeClr val="tx1"/>
                </a:solidFill>
                <a:latin typeface="Twinkl" pitchFamily="2" charset="0"/>
              </a:rPr>
              <a:t>Subordinate Clause Quick Quiz</a:t>
            </a:r>
            <a:endParaRPr lang="en-GB" altLang="en-US"/>
          </a:p>
        </p:txBody>
      </p:sp>
      <p:sp>
        <p:nvSpPr>
          <p:cNvPr id="21507" name="Title 1">
            <a:extLst>
              <a:ext uri="{FF2B5EF4-FFF2-40B4-BE49-F238E27FC236}">
                <a16:creationId xmlns:a16="http://schemas.microsoft.com/office/drawing/2014/main" id="{53AD136A-B969-4E1C-8497-85153B0D9EE4}"/>
              </a:ext>
            </a:extLst>
          </p:cNvPr>
          <p:cNvSpPr>
            <a:spLocks/>
          </p:cNvSpPr>
          <p:nvPr/>
        </p:nvSpPr>
        <p:spPr bwMode="auto">
          <a:xfrm>
            <a:off x="755650" y="1233488"/>
            <a:ext cx="7632700" cy="998537"/>
          </a:xfrm>
          <a:prstGeom prst="roundRect">
            <a:avLst>
              <a:gd name="adj" fmla="val 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16000" rIns="25200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Take a quiz to see if you are an expert!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In this sentence is it the main clause or the </a:t>
            </a:r>
            <a:br>
              <a:rPr lang="en-GB" altLang="en-US" b="1">
                <a:solidFill>
                  <a:schemeClr val="tx1"/>
                </a:solidFill>
              </a:rPr>
            </a:br>
            <a:r>
              <a:rPr lang="en-GB" altLang="en-US" b="1">
                <a:solidFill>
                  <a:schemeClr val="tx1"/>
                </a:solidFill>
              </a:rPr>
              <a:t>subordinate clause that is underlined?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6BB42503-0735-454F-ABEC-A90EF11BC28E}"/>
              </a:ext>
            </a:extLst>
          </p:cNvPr>
          <p:cNvSpPr/>
          <p:nvPr/>
        </p:nvSpPr>
        <p:spPr>
          <a:xfrm>
            <a:off x="784225" y="3876675"/>
            <a:ext cx="3457575" cy="1084263"/>
          </a:xfrm>
          <a:prstGeom prst="roundRect">
            <a:avLst/>
          </a:prstGeom>
          <a:solidFill>
            <a:srgbClr val="4DB1E2"/>
          </a:solidFill>
          <a:ln w="38100">
            <a:solidFill>
              <a:srgbClr val="AFDE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chemeClr val="tx1"/>
                </a:solidFill>
              </a:rPr>
              <a:t>main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29378379-EFBC-4D32-AD98-E949CCB34463}"/>
              </a:ext>
            </a:extLst>
          </p:cNvPr>
          <p:cNvSpPr/>
          <p:nvPr/>
        </p:nvSpPr>
        <p:spPr>
          <a:xfrm>
            <a:off x="4930775" y="3876675"/>
            <a:ext cx="3457575" cy="1084263"/>
          </a:xfrm>
          <a:prstGeom prst="roundRect">
            <a:avLst/>
          </a:prstGeom>
          <a:solidFill>
            <a:srgbClr val="4DB1E2"/>
          </a:solidFill>
          <a:ln w="38100">
            <a:solidFill>
              <a:srgbClr val="AFDE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chemeClr val="tx1"/>
                </a:solidFill>
              </a:rPr>
              <a:t>subordinate</a:t>
            </a:r>
          </a:p>
        </p:txBody>
      </p:sp>
      <p:sp>
        <p:nvSpPr>
          <p:cNvPr id="21510" name="Rectangle 1">
            <a:extLst>
              <a:ext uri="{FF2B5EF4-FFF2-40B4-BE49-F238E27FC236}">
                <a16:creationId xmlns:a16="http://schemas.microsoft.com/office/drawing/2014/main" id="{5275AB29-A3E1-4E8F-B05C-9F9DD86758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2597150"/>
            <a:ext cx="7632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tx1"/>
                </a:solidFill>
              </a:rPr>
              <a:t>Vivian was tired </a:t>
            </a:r>
            <a:r>
              <a:rPr lang="en-GB" altLang="en-US" sz="2400" u="sng">
                <a:solidFill>
                  <a:schemeClr val="tx1"/>
                </a:solidFill>
              </a:rPr>
              <a:t>as she hadn’t slept</a:t>
            </a:r>
            <a:r>
              <a:rPr lang="en-GB" altLang="en-US" sz="2400">
                <a:solidFill>
                  <a:schemeClr val="tx1"/>
                </a:solidFill>
              </a:rPr>
              <a:t>.</a:t>
            </a:r>
            <a:endParaRPr lang="en-GB" altLang="en-US" sz="2400" b="1">
              <a:solidFill>
                <a:schemeClr val="tx1"/>
              </a:solidFill>
            </a:endParaRPr>
          </a:p>
        </p:txBody>
      </p:sp>
      <p:sp>
        <p:nvSpPr>
          <p:cNvPr id="9" name="Rounded Rectangle 7">
            <a:extLst>
              <a:ext uri="{FF2B5EF4-FFF2-40B4-BE49-F238E27FC236}">
                <a16:creationId xmlns:a16="http://schemas.microsoft.com/office/drawing/2014/main" id="{585204EB-C0B4-419A-9AFC-0D67E7F04218}"/>
              </a:ext>
            </a:extLst>
          </p:cNvPr>
          <p:cNvSpPr/>
          <p:nvPr/>
        </p:nvSpPr>
        <p:spPr>
          <a:xfrm>
            <a:off x="755650" y="5599113"/>
            <a:ext cx="7632700" cy="530225"/>
          </a:xfrm>
          <a:prstGeom prst="roundRect">
            <a:avLst/>
          </a:prstGeom>
          <a:solidFill>
            <a:srgbClr val="4EB0E2"/>
          </a:solidFill>
          <a:ln w="38100">
            <a:solidFill>
              <a:srgbClr val="AFDE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chemeClr val="tx1"/>
                </a:solidFill>
              </a:rPr>
              <a:t>You’re correct. How did you know?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7C77919D-28F0-4014-A340-AEDC81D37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>
                <a:solidFill>
                  <a:schemeClr val="tx1"/>
                </a:solidFill>
                <a:latin typeface="Twinkl" pitchFamily="2" charset="0"/>
              </a:rPr>
              <a:t>Subordinate Clause Quick Quiz</a:t>
            </a:r>
            <a:endParaRPr lang="en-GB" altLang="en-US"/>
          </a:p>
        </p:txBody>
      </p:sp>
      <p:sp>
        <p:nvSpPr>
          <p:cNvPr id="22531" name="Title 1">
            <a:extLst>
              <a:ext uri="{FF2B5EF4-FFF2-40B4-BE49-F238E27FC236}">
                <a16:creationId xmlns:a16="http://schemas.microsoft.com/office/drawing/2014/main" id="{7390997F-02AE-473A-AFDA-0945B171487E}"/>
              </a:ext>
            </a:extLst>
          </p:cNvPr>
          <p:cNvSpPr>
            <a:spLocks/>
          </p:cNvSpPr>
          <p:nvPr/>
        </p:nvSpPr>
        <p:spPr bwMode="auto">
          <a:xfrm>
            <a:off x="755650" y="1233488"/>
            <a:ext cx="7632700" cy="998537"/>
          </a:xfrm>
          <a:prstGeom prst="roundRect">
            <a:avLst>
              <a:gd name="adj" fmla="val 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16000" rIns="25200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Take a quiz to see if you are an expert!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In this sentence is it the main clause or the </a:t>
            </a:r>
            <a:br>
              <a:rPr lang="en-GB" altLang="en-US" b="1">
                <a:solidFill>
                  <a:schemeClr val="tx1"/>
                </a:solidFill>
              </a:rPr>
            </a:br>
            <a:r>
              <a:rPr lang="en-GB" altLang="en-US" b="1">
                <a:solidFill>
                  <a:schemeClr val="tx1"/>
                </a:solidFill>
              </a:rPr>
              <a:t>subordinate clause that is underlined?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84FACD81-3EB8-41BD-B7FC-2C384AA4B8F6}"/>
              </a:ext>
            </a:extLst>
          </p:cNvPr>
          <p:cNvSpPr/>
          <p:nvPr/>
        </p:nvSpPr>
        <p:spPr>
          <a:xfrm>
            <a:off x="4930775" y="3876675"/>
            <a:ext cx="3457575" cy="1084263"/>
          </a:xfrm>
          <a:prstGeom prst="roundRect">
            <a:avLst/>
          </a:prstGeom>
          <a:solidFill>
            <a:srgbClr val="4DB1E2"/>
          </a:solidFill>
          <a:ln w="38100">
            <a:solidFill>
              <a:srgbClr val="AFDE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chemeClr val="tx1"/>
                </a:solidFill>
              </a:rPr>
              <a:t>subordinate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276D18D9-EA53-4A9B-A013-ADE410D1B5BB}"/>
              </a:ext>
            </a:extLst>
          </p:cNvPr>
          <p:cNvSpPr/>
          <p:nvPr/>
        </p:nvSpPr>
        <p:spPr>
          <a:xfrm>
            <a:off x="755650" y="3876675"/>
            <a:ext cx="3457575" cy="1084263"/>
          </a:xfrm>
          <a:prstGeom prst="roundRect">
            <a:avLst/>
          </a:prstGeom>
          <a:solidFill>
            <a:srgbClr val="4DB1E2"/>
          </a:solidFill>
          <a:ln w="38100">
            <a:solidFill>
              <a:srgbClr val="AFDE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chemeClr val="tx1"/>
                </a:solidFill>
              </a:rPr>
              <a:t>main</a:t>
            </a:r>
          </a:p>
        </p:txBody>
      </p:sp>
      <p:sp>
        <p:nvSpPr>
          <p:cNvPr id="22534" name="Rectangle 1">
            <a:extLst>
              <a:ext uri="{FF2B5EF4-FFF2-40B4-BE49-F238E27FC236}">
                <a16:creationId xmlns:a16="http://schemas.microsoft.com/office/drawing/2014/main" id="{562B7EE6-6474-4AD9-B862-C84A8A2A0E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2597150"/>
            <a:ext cx="7632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u="sng">
                <a:solidFill>
                  <a:schemeClr val="tx1"/>
                </a:solidFill>
              </a:rPr>
              <a:t>Greg put up an umbrella </a:t>
            </a:r>
            <a:r>
              <a:rPr lang="en-GB" altLang="en-US" sz="2400">
                <a:solidFill>
                  <a:schemeClr val="tx1"/>
                </a:solidFill>
              </a:rPr>
              <a:t>when it started raining.</a:t>
            </a:r>
            <a:endParaRPr lang="en-GB" altLang="en-US" sz="2800" b="1">
              <a:solidFill>
                <a:schemeClr val="tx1"/>
              </a:solidFill>
            </a:endParaRPr>
          </a:p>
        </p:txBody>
      </p:sp>
      <p:sp>
        <p:nvSpPr>
          <p:cNvPr id="9" name="Rounded Rectangle 7">
            <a:extLst>
              <a:ext uri="{FF2B5EF4-FFF2-40B4-BE49-F238E27FC236}">
                <a16:creationId xmlns:a16="http://schemas.microsoft.com/office/drawing/2014/main" id="{A3E1A9A6-34BB-4773-A103-B98E495A4DE0}"/>
              </a:ext>
            </a:extLst>
          </p:cNvPr>
          <p:cNvSpPr/>
          <p:nvPr/>
        </p:nvSpPr>
        <p:spPr>
          <a:xfrm>
            <a:off x="755650" y="5599113"/>
            <a:ext cx="7632700" cy="530225"/>
          </a:xfrm>
          <a:prstGeom prst="roundRect">
            <a:avLst/>
          </a:prstGeom>
          <a:solidFill>
            <a:srgbClr val="4EB0E2"/>
          </a:solidFill>
          <a:ln w="38100">
            <a:solidFill>
              <a:srgbClr val="AFDE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100" dirty="0">
                <a:solidFill>
                  <a:schemeClr val="tx1"/>
                </a:solidFill>
              </a:rPr>
              <a:t>We know it’s a main clause because it makes sense on its own.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96B282FE-4619-4A39-8AF6-45B1373FB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>
                <a:solidFill>
                  <a:schemeClr val="tx1"/>
                </a:solidFill>
                <a:latin typeface="Twinkl" pitchFamily="2" charset="0"/>
              </a:rPr>
              <a:t>Subordinate Clause Quick Quiz</a:t>
            </a:r>
            <a:endParaRPr lang="en-GB" altLang="en-US"/>
          </a:p>
        </p:txBody>
      </p:sp>
      <p:sp>
        <p:nvSpPr>
          <p:cNvPr id="23555" name="Title 1">
            <a:extLst>
              <a:ext uri="{FF2B5EF4-FFF2-40B4-BE49-F238E27FC236}">
                <a16:creationId xmlns:a16="http://schemas.microsoft.com/office/drawing/2014/main" id="{57D5523D-C740-49D1-9E47-B1B0FE9EA9B9}"/>
              </a:ext>
            </a:extLst>
          </p:cNvPr>
          <p:cNvSpPr>
            <a:spLocks/>
          </p:cNvSpPr>
          <p:nvPr/>
        </p:nvSpPr>
        <p:spPr bwMode="auto">
          <a:xfrm>
            <a:off x="755650" y="1233488"/>
            <a:ext cx="7632700" cy="998537"/>
          </a:xfrm>
          <a:prstGeom prst="roundRect">
            <a:avLst>
              <a:gd name="adj" fmla="val 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16000" rIns="25200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Take a quiz to see if you are an expert!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In this sentence is it the main clause or the </a:t>
            </a:r>
            <a:br>
              <a:rPr lang="en-GB" altLang="en-US" b="1">
                <a:solidFill>
                  <a:schemeClr val="tx1"/>
                </a:solidFill>
              </a:rPr>
            </a:br>
            <a:r>
              <a:rPr lang="en-GB" altLang="en-US" b="1">
                <a:solidFill>
                  <a:schemeClr val="tx1"/>
                </a:solidFill>
              </a:rPr>
              <a:t>subordinate clause that is underlined?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999330B2-FF26-4C76-A14C-9DD38712F7FD}"/>
              </a:ext>
            </a:extLst>
          </p:cNvPr>
          <p:cNvSpPr/>
          <p:nvPr/>
        </p:nvSpPr>
        <p:spPr>
          <a:xfrm>
            <a:off x="4930775" y="3876675"/>
            <a:ext cx="3457575" cy="1084263"/>
          </a:xfrm>
          <a:prstGeom prst="roundRect">
            <a:avLst/>
          </a:prstGeom>
          <a:solidFill>
            <a:srgbClr val="4DB1E2"/>
          </a:solidFill>
          <a:ln w="38100">
            <a:solidFill>
              <a:srgbClr val="AFDE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chemeClr val="tx1"/>
                </a:solidFill>
              </a:rPr>
              <a:t>subordinate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9C4EFDA6-06F8-4E30-B9AE-84A41A77A7C7}"/>
              </a:ext>
            </a:extLst>
          </p:cNvPr>
          <p:cNvSpPr/>
          <p:nvPr/>
        </p:nvSpPr>
        <p:spPr>
          <a:xfrm>
            <a:off x="755650" y="3876675"/>
            <a:ext cx="3457575" cy="1084263"/>
          </a:xfrm>
          <a:prstGeom prst="roundRect">
            <a:avLst/>
          </a:prstGeom>
          <a:solidFill>
            <a:srgbClr val="4DB1E2"/>
          </a:solidFill>
          <a:ln w="38100">
            <a:solidFill>
              <a:srgbClr val="AFDE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chemeClr val="tx1"/>
                </a:solidFill>
              </a:rPr>
              <a:t>main</a:t>
            </a:r>
          </a:p>
        </p:txBody>
      </p:sp>
      <p:sp>
        <p:nvSpPr>
          <p:cNvPr id="23558" name="Rectangle 1">
            <a:extLst>
              <a:ext uri="{FF2B5EF4-FFF2-40B4-BE49-F238E27FC236}">
                <a16:creationId xmlns:a16="http://schemas.microsoft.com/office/drawing/2014/main" id="{4C10E0AA-74BD-481D-AEBB-0FE2F50EF2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2597150"/>
            <a:ext cx="76327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u="sng">
                <a:solidFill>
                  <a:schemeClr val="tx1"/>
                </a:solidFill>
              </a:rPr>
              <a:t>We could not go to the swimming baths</a:t>
            </a:r>
            <a:r>
              <a:rPr lang="en-GB" altLang="en-US" sz="2400">
                <a:solidFill>
                  <a:schemeClr val="tx1"/>
                </a:solidFill>
              </a:rPr>
              <a:t> because </a:t>
            </a:r>
            <a:br>
              <a:rPr lang="en-GB" altLang="en-US" sz="2400">
                <a:solidFill>
                  <a:schemeClr val="tx1"/>
                </a:solidFill>
              </a:rPr>
            </a:br>
            <a:r>
              <a:rPr lang="en-GB" altLang="en-US" sz="2400">
                <a:solidFill>
                  <a:schemeClr val="tx1"/>
                </a:solidFill>
              </a:rPr>
              <a:t>it was closed.</a:t>
            </a:r>
            <a:endParaRPr lang="en-GB" altLang="en-US" sz="2800" b="1">
              <a:solidFill>
                <a:schemeClr val="tx1"/>
              </a:solidFill>
            </a:endParaRPr>
          </a:p>
        </p:txBody>
      </p:sp>
      <p:sp>
        <p:nvSpPr>
          <p:cNvPr id="9" name="Rounded Rectangle 7">
            <a:extLst>
              <a:ext uri="{FF2B5EF4-FFF2-40B4-BE49-F238E27FC236}">
                <a16:creationId xmlns:a16="http://schemas.microsoft.com/office/drawing/2014/main" id="{8909EF82-C6BD-472B-8DD9-18A34A581485}"/>
              </a:ext>
            </a:extLst>
          </p:cNvPr>
          <p:cNvSpPr/>
          <p:nvPr/>
        </p:nvSpPr>
        <p:spPr>
          <a:xfrm>
            <a:off x="755650" y="5599113"/>
            <a:ext cx="7632700" cy="530225"/>
          </a:xfrm>
          <a:prstGeom prst="roundRect">
            <a:avLst/>
          </a:prstGeom>
          <a:solidFill>
            <a:srgbClr val="4EB0E2"/>
          </a:solidFill>
          <a:ln w="38100">
            <a:solidFill>
              <a:srgbClr val="AFDE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dirty="0">
                <a:solidFill>
                  <a:schemeClr val="tx1"/>
                </a:solidFill>
              </a:rPr>
              <a:t>You’re correct. How did you know?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49E911E0-0B3C-4106-8F93-3B2BB6497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>
                <a:solidFill>
                  <a:schemeClr val="tx1"/>
                </a:solidFill>
                <a:latin typeface="Twinkl" pitchFamily="2" charset="0"/>
              </a:rPr>
              <a:t>Subordinate Clause Quick Quiz</a:t>
            </a:r>
            <a:endParaRPr lang="en-GB" altLang="en-US"/>
          </a:p>
        </p:txBody>
      </p:sp>
      <p:sp>
        <p:nvSpPr>
          <p:cNvPr id="24579" name="Title 1">
            <a:extLst>
              <a:ext uri="{FF2B5EF4-FFF2-40B4-BE49-F238E27FC236}">
                <a16:creationId xmlns:a16="http://schemas.microsoft.com/office/drawing/2014/main" id="{90EDA400-E8B9-4722-A29C-5EEA516BD1EA}"/>
              </a:ext>
            </a:extLst>
          </p:cNvPr>
          <p:cNvSpPr>
            <a:spLocks/>
          </p:cNvSpPr>
          <p:nvPr/>
        </p:nvSpPr>
        <p:spPr bwMode="auto">
          <a:xfrm>
            <a:off x="755650" y="1233488"/>
            <a:ext cx="7632700" cy="998537"/>
          </a:xfrm>
          <a:prstGeom prst="roundRect">
            <a:avLst>
              <a:gd name="adj" fmla="val 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16000" rIns="25200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Take a quiz to see if you are an expert!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In this sentence is it the main clause or the </a:t>
            </a:r>
            <a:br>
              <a:rPr lang="en-GB" altLang="en-US" b="1">
                <a:solidFill>
                  <a:schemeClr val="tx1"/>
                </a:solidFill>
              </a:rPr>
            </a:br>
            <a:r>
              <a:rPr lang="en-GB" altLang="en-US" b="1">
                <a:solidFill>
                  <a:schemeClr val="tx1"/>
                </a:solidFill>
              </a:rPr>
              <a:t>subordinate clause that is underlined?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330069B5-E43B-4704-9B18-9A2D7D6D7B85}"/>
              </a:ext>
            </a:extLst>
          </p:cNvPr>
          <p:cNvSpPr/>
          <p:nvPr/>
        </p:nvSpPr>
        <p:spPr>
          <a:xfrm>
            <a:off x="755650" y="3876675"/>
            <a:ext cx="3457575" cy="1084263"/>
          </a:xfrm>
          <a:prstGeom prst="roundRect">
            <a:avLst/>
          </a:prstGeom>
          <a:solidFill>
            <a:srgbClr val="4DB1E2"/>
          </a:solidFill>
          <a:ln w="38100">
            <a:solidFill>
              <a:srgbClr val="AFDE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chemeClr val="tx1"/>
                </a:solidFill>
              </a:rPr>
              <a:t>main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AE87E19E-C6E5-4704-B946-90EBA31BB850}"/>
              </a:ext>
            </a:extLst>
          </p:cNvPr>
          <p:cNvSpPr/>
          <p:nvPr/>
        </p:nvSpPr>
        <p:spPr>
          <a:xfrm>
            <a:off x="4930775" y="3876675"/>
            <a:ext cx="3457575" cy="1084263"/>
          </a:xfrm>
          <a:prstGeom prst="roundRect">
            <a:avLst/>
          </a:prstGeom>
          <a:solidFill>
            <a:srgbClr val="4DB1E2"/>
          </a:solidFill>
          <a:ln w="38100">
            <a:solidFill>
              <a:srgbClr val="AFDE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chemeClr val="tx1"/>
                </a:solidFill>
              </a:rPr>
              <a:t>subordinate</a:t>
            </a:r>
          </a:p>
        </p:txBody>
      </p:sp>
      <p:sp>
        <p:nvSpPr>
          <p:cNvPr id="24582" name="Rectangle 1">
            <a:extLst>
              <a:ext uri="{FF2B5EF4-FFF2-40B4-BE49-F238E27FC236}">
                <a16:creationId xmlns:a16="http://schemas.microsoft.com/office/drawing/2014/main" id="{026B5460-6B95-4F3F-8DA5-9958FBCFD9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2792413"/>
            <a:ext cx="76327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tx1"/>
                </a:solidFill>
              </a:rPr>
              <a:t>Don’t go into the sea </a:t>
            </a:r>
            <a:r>
              <a:rPr lang="en-GB" altLang="en-US" sz="2400" u="sng">
                <a:solidFill>
                  <a:schemeClr val="tx1"/>
                </a:solidFill>
              </a:rPr>
              <a:t>until the waves calm down.</a:t>
            </a:r>
            <a:endParaRPr lang="en-GB" altLang="en-US" sz="2800" b="1">
              <a:solidFill>
                <a:schemeClr val="tx1"/>
              </a:solidFill>
            </a:endParaRPr>
          </a:p>
        </p:txBody>
      </p:sp>
      <p:sp>
        <p:nvSpPr>
          <p:cNvPr id="9" name="Rounded Rectangle 7">
            <a:extLst>
              <a:ext uri="{FF2B5EF4-FFF2-40B4-BE49-F238E27FC236}">
                <a16:creationId xmlns:a16="http://schemas.microsoft.com/office/drawing/2014/main" id="{EBD6A92A-ABBA-4989-ABA9-52F4F3E63E8C}"/>
              </a:ext>
            </a:extLst>
          </p:cNvPr>
          <p:cNvSpPr/>
          <p:nvPr/>
        </p:nvSpPr>
        <p:spPr>
          <a:xfrm>
            <a:off x="755650" y="5599113"/>
            <a:ext cx="7632700" cy="530225"/>
          </a:xfrm>
          <a:prstGeom prst="roundRect">
            <a:avLst/>
          </a:prstGeom>
          <a:solidFill>
            <a:srgbClr val="4EB0E2"/>
          </a:solidFill>
          <a:ln w="38100">
            <a:solidFill>
              <a:srgbClr val="AFDE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100" dirty="0">
                <a:solidFill>
                  <a:schemeClr val="tx1"/>
                </a:solidFill>
              </a:rPr>
              <a:t>Which word in this sentence is the subordinating conjunction?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0EEE363E-3703-4661-8E0D-9B5A9EA6B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>
                <a:solidFill>
                  <a:schemeClr val="tx1"/>
                </a:solidFill>
                <a:latin typeface="Twinkl" pitchFamily="2" charset="0"/>
              </a:rPr>
              <a:t>Subordinate Clause Quick Quiz</a:t>
            </a:r>
            <a:endParaRPr lang="en-GB" altLang="en-US"/>
          </a:p>
        </p:txBody>
      </p:sp>
      <p:sp>
        <p:nvSpPr>
          <p:cNvPr id="25603" name="Title 1">
            <a:extLst>
              <a:ext uri="{FF2B5EF4-FFF2-40B4-BE49-F238E27FC236}">
                <a16:creationId xmlns:a16="http://schemas.microsoft.com/office/drawing/2014/main" id="{65CB1DFD-C2A3-40A3-88D9-BAABB13A8B27}"/>
              </a:ext>
            </a:extLst>
          </p:cNvPr>
          <p:cNvSpPr>
            <a:spLocks/>
          </p:cNvSpPr>
          <p:nvPr/>
        </p:nvSpPr>
        <p:spPr bwMode="auto">
          <a:xfrm>
            <a:off x="755650" y="1233488"/>
            <a:ext cx="7632700" cy="998537"/>
          </a:xfrm>
          <a:prstGeom prst="roundRect">
            <a:avLst>
              <a:gd name="adj" fmla="val 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16000" rIns="25200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Take a quiz to see if you are an expert!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In this sentence is it the main clause or the </a:t>
            </a:r>
            <a:br>
              <a:rPr lang="en-GB" altLang="en-US" b="1">
                <a:solidFill>
                  <a:schemeClr val="tx1"/>
                </a:solidFill>
              </a:rPr>
            </a:br>
            <a:r>
              <a:rPr lang="en-GB" altLang="en-US" b="1">
                <a:solidFill>
                  <a:schemeClr val="tx1"/>
                </a:solidFill>
              </a:rPr>
              <a:t>subordinate clause that is underlined?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FCEE9D06-1C37-4D93-BB30-062074480CAC}"/>
              </a:ext>
            </a:extLst>
          </p:cNvPr>
          <p:cNvSpPr/>
          <p:nvPr/>
        </p:nvSpPr>
        <p:spPr>
          <a:xfrm>
            <a:off x="4916488" y="3876675"/>
            <a:ext cx="3457575" cy="1084263"/>
          </a:xfrm>
          <a:prstGeom prst="roundRect">
            <a:avLst/>
          </a:prstGeom>
          <a:solidFill>
            <a:srgbClr val="4DB1E2"/>
          </a:solidFill>
          <a:ln w="38100">
            <a:solidFill>
              <a:srgbClr val="AFDE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chemeClr val="tx1"/>
                </a:solidFill>
              </a:rPr>
              <a:t>subordinate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509F5EFB-F79B-462C-B562-D1C28A519A7C}"/>
              </a:ext>
            </a:extLst>
          </p:cNvPr>
          <p:cNvSpPr/>
          <p:nvPr/>
        </p:nvSpPr>
        <p:spPr>
          <a:xfrm>
            <a:off x="765175" y="3876675"/>
            <a:ext cx="3457575" cy="1084263"/>
          </a:xfrm>
          <a:prstGeom prst="roundRect">
            <a:avLst/>
          </a:prstGeom>
          <a:solidFill>
            <a:srgbClr val="4DB1E2"/>
          </a:solidFill>
          <a:ln w="38100">
            <a:solidFill>
              <a:srgbClr val="AFDE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chemeClr val="tx1"/>
                </a:solidFill>
              </a:rPr>
              <a:t>main</a:t>
            </a:r>
          </a:p>
        </p:txBody>
      </p:sp>
      <p:sp>
        <p:nvSpPr>
          <p:cNvPr id="25606" name="Rectangle 1">
            <a:extLst>
              <a:ext uri="{FF2B5EF4-FFF2-40B4-BE49-F238E27FC236}">
                <a16:creationId xmlns:a16="http://schemas.microsoft.com/office/drawing/2014/main" id="{CE653A40-AB73-46B0-8BF7-BFA5276ADE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2668588"/>
            <a:ext cx="76327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u="sng">
                <a:solidFill>
                  <a:schemeClr val="tx1"/>
                </a:solidFill>
              </a:rPr>
              <a:t>Zhou could not go on holiday</a:t>
            </a:r>
            <a:r>
              <a:rPr lang="en-GB" altLang="en-US" sz="2400">
                <a:solidFill>
                  <a:schemeClr val="tx1"/>
                </a:solidFill>
              </a:rPr>
              <a:t> although she really wanted to.</a:t>
            </a:r>
            <a:endParaRPr lang="en-GB" altLang="en-US" sz="2800" b="1">
              <a:solidFill>
                <a:schemeClr val="tx1"/>
              </a:solidFill>
            </a:endParaRPr>
          </a:p>
        </p:txBody>
      </p:sp>
      <p:sp>
        <p:nvSpPr>
          <p:cNvPr id="9" name="Rounded Rectangle 7">
            <a:extLst>
              <a:ext uri="{FF2B5EF4-FFF2-40B4-BE49-F238E27FC236}">
                <a16:creationId xmlns:a16="http://schemas.microsoft.com/office/drawing/2014/main" id="{045C8811-26B0-4066-AA37-CF08671D9DCD}"/>
              </a:ext>
            </a:extLst>
          </p:cNvPr>
          <p:cNvSpPr/>
          <p:nvPr/>
        </p:nvSpPr>
        <p:spPr>
          <a:xfrm>
            <a:off x="755650" y="5599113"/>
            <a:ext cx="7632700" cy="530225"/>
          </a:xfrm>
          <a:prstGeom prst="roundRect">
            <a:avLst/>
          </a:prstGeom>
          <a:solidFill>
            <a:srgbClr val="4EB0E2"/>
          </a:solidFill>
          <a:ln w="38100">
            <a:solidFill>
              <a:srgbClr val="AFDE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dirty="0">
                <a:solidFill>
                  <a:schemeClr val="tx1"/>
                </a:solidFill>
              </a:rPr>
              <a:t>Why is this the main clause?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7AFEF502-C615-4854-B883-456CCD15A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>
                <a:solidFill>
                  <a:schemeClr val="tx1"/>
                </a:solidFill>
                <a:latin typeface="Twinkl" pitchFamily="2" charset="0"/>
              </a:rPr>
              <a:t>Subordinate Clause Quick Quiz</a:t>
            </a:r>
            <a:endParaRPr lang="en-GB" altLang="en-US"/>
          </a:p>
        </p:txBody>
      </p:sp>
      <p:sp>
        <p:nvSpPr>
          <p:cNvPr id="26627" name="Title 1">
            <a:extLst>
              <a:ext uri="{FF2B5EF4-FFF2-40B4-BE49-F238E27FC236}">
                <a16:creationId xmlns:a16="http://schemas.microsoft.com/office/drawing/2014/main" id="{B348B542-EAAB-45DD-B42F-E405608431A4}"/>
              </a:ext>
            </a:extLst>
          </p:cNvPr>
          <p:cNvSpPr>
            <a:spLocks/>
          </p:cNvSpPr>
          <p:nvPr/>
        </p:nvSpPr>
        <p:spPr bwMode="auto">
          <a:xfrm>
            <a:off x="755650" y="1233488"/>
            <a:ext cx="7632700" cy="998537"/>
          </a:xfrm>
          <a:prstGeom prst="roundRect">
            <a:avLst>
              <a:gd name="adj" fmla="val 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16000" rIns="25200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</a:rPr>
              <a:t>Take a quiz to see if you are an expert!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In this sentence is it the main clause or the </a:t>
            </a:r>
            <a:br>
              <a:rPr lang="en-GB" altLang="en-US" b="1">
                <a:solidFill>
                  <a:schemeClr val="tx1"/>
                </a:solidFill>
              </a:rPr>
            </a:br>
            <a:r>
              <a:rPr lang="en-GB" altLang="en-US" b="1">
                <a:solidFill>
                  <a:schemeClr val="tx1"/>
                </a:solidFill>
              </a:rPr>
              <a:t>subordinate clause that is underlined?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8F01EB4F-14B3-475E-9371-F4267C3168EE}"/>
              </a:ext>
            </a:extLst>
          </p:cNvPr>
          <p:cNvSpPr/>
          <p:nvPr/>
        </p:nvSpPr>
        <p:spPr>
          <a:xfrm>
            <a:off x="755650" y="3876675"/>
            <a:ext cx="3457575" cy="1084263"/>
          </a:xfrm>
          <a:prstGeom prst="roundRect">
            <a:avLst/>
          </a:prstGeom>
          <a:solidFill>
            <a:srgbClr val="4DB1E2"/>
          </a:solidFill>
          <a:ln w="38100">
            <a:solidFill>
              <a:srgbClr val="AFDE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chemeClr val="tx1"/>
                </a:solidFill>
              </a:rPr>
              <a:t>main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D603AC8E-C6BB-4FBB-88B1-81CE227EA54F}"/>
              </a:ext>
            </a:extLst>
          </p:cNvPr>
          <p:cNvSpPr/>
          <p:nvPr/>
        </p:nvSpPr>
        <p:spPr>
          <a:xfrm>
            <a:off x="4930775" y="3876675"/>
            <a:ext cx="3457575" cy="1084263"/>
          </a:xfrm>
          <a:prstGeom prst="roundRect">
            <a:avLst/>
          </a:prstGeom>
          <a:solidFill>
            <a:srgbClr val="4DB1E2"/>
          </a:solidFill>
          <a:ln w="38100">
            <a:solidFill>
              <a:srgbClr val="AFDE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chemeClr val="tx1"/>
                </a:solidFill>
              </a:rPr>
              <a:t>subordinate</a:t>
            </a:r>
          </a:p>
        </p:txBody>
      </p:sp>
      <p:sp>
        <p:nvSpPr>
          <p:cNvPr id="26630" name="Rectangle 1">
            <a:extLst>
              <a:ext uri="{FF2B5EF4-FFF2-40B4-BE49-F238E27FC236}">
                <a16:creationId xmlns:a16="http://schemas.microsoft.com/office/drawing/2014/main" id="{B45698A4-BA0C-40A3-96CB-26F4633C8D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2822575"/>
            <a:ext cx="7632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tx1"/>
                </a:solidFill>
              </a:rPr>
              <a:t>I can spot subordinate clauses </a:t>
            </a:r>
            <a:r>
              <a:rPr lang="en-GB" altLang="en-US" sz="2400" u="sng">
                <a:solidFill>
                  <a:schemeClr val="tx1"/>
                </a:solidFill>
              </a:rPr>
              <a:t>as I am a SPaG genius!</a:t>
            </a:r>
            <a:endParaRPr lang="en-GB" altLang="en-US" sz="2800" b="1">
              <a:solidFill>
                <a:schemeClr val="tx1"/>
              </a:solidFill>
            </a:endParaRPr>
          </a:p>
        </p:txBody>
      </p:sp>
      <p:sp>
        <p:nvSpPr>
          <p:cNvPr id="9" name="Rounded Rectangle 7">
            <a:extLst>
              <a:ext uri="{FF2B5EF4-FFF2-40B4-BE49-F238E27FC236}">
                <a16:creationId xmlns:a16="http://schemas.microsoft.com/office/drawing/2014/main" id="{869EFF39-3EFA-4102-8028-F542667672C7}"/>
              </a:ext>
            </a:extLst>
          </p:cNvPr>
          <p:cNvSpPr/>
          <p:nvPr/>
        </p:nvSpPr>
        <p:spPr>
          <a:xfrm>
            <a:off x="755650" y="5599113"/>
            <a:ext cx="7632700" cy="530225"/>
          </a:xfrm>
          <a:prstGeom prst="roundRect">
            <a:avLst/>
          </a:prstGeom>
          <a:solidFill>
            <a:srgbClr val="4EB0E2"/>
          </a:solidFill>
          <a:ln w="38100">
            <a:solidFill>
              <a:srgbClr val="AFDE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dirty="0">
                <a:solidFill>
                  <a:schemeClr val="tx1"/>
                </a:solidFill>
              </a:rPr>
              <a:t>You must be a genius because that’s right!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20">
            <a:extLst>
              <a:ext uri="{FF2B5EF4-FFF2-40B4-BE49-F238E27FC236}">
                <a16:creationId xmlns:a16="http://schemas.microsoft.com/office/drawing/2014/main" id="{C23D3E4F-4771-4575-84A4-D17C77C27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algn="ctr" eaLnBrk="1" hangingPunct="1"/>
            <a:r>
              <a:rPr lang="en-GB" altLang="en-US" sz="3400" dirty="0"/>
              <a:t>What Is a Subordinating Conjunction?</a:t>
            </a:r>
            <a:endParaRPr lang="en-GB" altLang="en-US" sz="3400" dirty="0">
              <a:latin typeface="Twinkl" pitchFamily="2" charset="0"/>
            </a:endParaRPr>
          </a:p>
        </p:txBody>
      </p:sp>
      <p:sp>
        <p:nvSpPr>
          <p:cNvPr id="9219" name="Rectangle 4">
            <a:extLst>
              <a:ext uri="{FF2B5EF4-FFF2-40B4-BE49-F238E27FC236}">
                <a16:creationId xmlns:a16="http://schemas.microsoft.com/office/drawing/2014/main" id="{F6E7B7C4-EFC8-4F5E-81B0-4FC1A534DB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352550"/>
            <a:ext cx="7632700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</a:rPr>
              <a:t>A </a:t>
            </a:r>
            <a:r>
              <a:rPr lang="en-GB" altLang="en-US" b="1" dirty="0">
                <a:solidFill>
                  <a:srgbClr val="00639A"/>
                </a:solidFill>
              </a:rPr>
              <a:t>subordinating</a:t>
            </a:r>
            <a:r>
              <a:rPr lang="en-GB" altLang="en-US" dirty="0">
                <a:solidFill>
                  <a:srgbClr val="00639A"/>
                </a:solidFill>
              </a:rPr>
              <a:t> </a:t>
            </a:r>
            <a:r>
              <a:rPr lang="en-GB" altLang="en-US" b="1" dirty="0">
                <a:solidFill>
                  <a:srgbClr val="00639A"/>
                </a:solidFill>
              </a:rPr>
              <a:t>conjunction</a:t>
            </a:r>
            <a:r>
              <a:rPr lang="en-GB" altLang="en-US" dirty="0">
                <a:solidFill>
                  <a:srgbClr val="00639A"/>
                </a:solidFill>
              </a:rPr>
              <a:t> </a:t>
            </a:r>
            <a:r>
              <a:rPr lang="en-GB" altLang="en-US" dirty="0">
                <a:solidFill>
                  <a:schemeClr val="tx1"/>
                </a:solidFill>
              </a:rPr>
              <a:t>is a word which still </a:t>
            </a:r>
            <a:r>
              <a:rPr lang="en-GB" altLang="en-US" b="1" dirty="0">
                <a:solidFill>
                  <a:schemeClr val="tx1"/>
                </a:solidFill>
              </a:rPr>
              <a:t>links two clauses </a:t>
            </a:r>
            <a:r>
              <a:rPr lang="en-GB" altLang="en-US" dirty="0">
                <a:solidFill>
                  <a:schemeClr val="tx1"/>
                </a:solidFill>
              </a:rPr>
              <a:t>together in a sentence, but the </a:t>
            </a:r>
            <a:r>
              <a:rPr lang="en-GB" altLang="en-US" b="1" dirty="0">
                <a:solidFill>
                  <a:srgbClr val="00639A"/>
                </a:solidFill>
              </a:rPr>
              <a:t>subordinate</a:t>
            </a:r>
            <a:r>
              <a:rPr lang="en-GB" altLang="en-US" dirty="0">
                <a:solidFill>
                  <a:srgbClr val="00639A"/>
                </a:solidFill>
              </a:rPr>
              <a:t> </a:t>
            </a:r>
            <a:r>
              <a:rPr lang="en-GB" altLang="en-US" b="1" dirty="0">
                <a:solidFill>
                  <a:srgbClr val="00639A"/>
                </a:solidFill>
              </a:rPr>
              <a:t>clause</a:t>
            </a:r>
            <a:r>
              <a:rPr lang="en-GB" altLang="en-US" dirty="0">
                <a:solidFill>
                  <a:srgbClr val="00639A"/>
                </a:solidFill>
              </a:rPr>
              <a:t> </a:t>
            </a:r>
            <a:r>
              <a:rPr lang="en-GB" altLang="en-US" dirty="0">
                <a:solidFill>
                  <a:schemeClr val="tx1"/>
                </a:solidFill>
              </a:rPr>
              <a:t>it adds does not make sense on its own.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</a:rPr>
              <a:t>Let’s look at a few examples:</a:t>
            </a:r>
          </a:p>
        </p:txBody>
      </p:sp>
      <p:sp>
        <p:nvSpPr>
          <p:cNvPr id="73" name="Rectangle 1">
            <a:extLst>
              <a:ext uri="{FF2B5EF4-FFF2-40B4-BE49-F238E27FC236}">
                <a16:creationId xmlns:a16="http://schemas.microsoft.com/office/drawing/2014/main" id="{84F9C7A3-D5BF-4C0E-BA65-6A3C2433B1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8713" y="3143250"/>
            <a:ext cx="59769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rgbClr val="87BD31"/>
                </a:solidFill>
              </a:rPr>
              <a:t>I will be late </a:t>
            </a:r>
            <a:r>
              <a:rPr lang="en-GB" altLang="en-US" sz="2400" b="1" dirty="0">
                <a:solidFill>
                  <a:srgbClr val="0070C0"/>
                </a:solidFill>
              </a:rPr>
              <a:t>if</a:t>
            </a:r>
            <a:r>
              <a:rPr lang="en-GB" altLang="en-US" sz="2400" dirty="0">
                <a:solidFill>
                  <a:schemeClr val="tx1"/>
                </a:solidFill>
              </a:rPr>
              <a:t> </a:t>
            </a:r>
            <a:r>
              <a:rPr lang="en-GB" altLang="en-US" sz="2400" dirty="0">
                <a:solidFill>
                  <a:srgbClr val="D91C31"/>
                </a:solidFill>
              </a:rPr>
              <a:t>I don’t get on the next bus.</a:t>
            </a:r>
          </a:p>
        </p:txBody>
      </p:sp>
      <p:pic>
        <p:nvPicPr>
          <p:cNvPr id="74" name="Picture 16" descr="Remove">
            <a:extLst>
              <a:ext uri="{FF2B5EF4-FFF2-40B4-BE49-F238E27FC236}">
                <a16:creationId xmlns:a16="http://schemas.microsoft.com/office/drawing/2014/main" id="{62476824-CD9B-474D-B8BD-3A4FADD98A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163" y="3184525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een">
            <a:extLst>
              <a:ext uri="{FF2B5EF4-FFF2-40B4-BE49-F238E27FC236}">
                <a16:creationId xmlns:a16="http://schemas.microsoft.com/office/drawing/2014/main" id="{BACE1F5A-B773-4719-9624-5D695D222A70}"/>
              </a:ext>
            </a:extLst>
          </p:cNvPr>
          <p:cNvGrpSpPr>
            <a:grpSpLocks/>
          </p:cNvGrpSpPr>
          <p:nvPr/>
        </p:nvGrpSpPr>
        <p:grpSpPr bwMode="auto">
          <a:xfrm>
            <a:off x="2520950" y="3524250"/>
            <a:ext cx="1724025" cy="947738"/>
            <a:chOff x="2520280" y="3524250"/>
            <a:chExt cx="1724025" cy="947082"/>
          </a:xfrm>
        </p:grpSpPr>
        <p:sp>
          <p:nvSpPr>
            <p:cNvPr id="78" name="Right Brace 77">
              <a:extLst>
                <a:ext uri="{FF2B5EF4-FFF2-40B4-BE49-F238E27FC236}">
                  <a16:creationId xmlns:a16="http://schemas.microsoft.com/office/drawing/2014/main" id="{4344BD01-68D3-45CB-AD32-EDECE9E4A123}"/>
                </a:ext>
              </a:extLst>
            </p:cNvPr>
            <p:cNvSpPr/>
            <p:nvPr/>
          </p:nvSpPr>
          <p:spPr>
            <a:xfrm rot="5400000">
              <a:off x="3144333" y="2900197"/>
              <a:ext cx="475920" cy="1724025"/>
            </a:xfrm>
            <a:prstGeom prst="rightBrace">
              <a:avLst>
                <a:gd name="adj1" fmla="val 48626"/>
                <a:gd name="adj2" fmla="val 48895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76" name="Rounded Rectangle 23">
              <a:extLst>
                <a:ext uri="{FF2B5EF4-FFF2-40B4-BE49-F238E27FC236}">
                  <a16:creationId xmlns:a16="http://schemas.microsoft.com/office/drawing/2014/main" id="{E9601D5F-DB55-4404-A8AF-1F1DA5182954}"/>
                </a:ext>
              </a:extLst>
            </p:cNvPr>
            <p:cNvSpPr/>
            <p:nvPr/>
          </p:nvSpPr>
          <p:spPr>
            <a:xfrm>
              <a:off x="2694905" y="3958924"/>
              <a:ext cx="1416050" cy="512408"/>
            </a:xfrm>
            <a:prstGeom prst="roundRect">
              <a:avLst/>
            </a:prstGeom>
            <a:solidFill>
              <a:srgbClr val="18A0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400" dirty="0"/>
                <a:t>Main Clause</a:t>
              </a: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3B80261-F361-4374-BB8B-7B45FA486994}"/>
              </a:ext>
            </a:extLst>
          </p:cNvPr>
          <p:cNvSpPr/>
          <p:nvPr/>
        </p:nvSpPr>
        <p:spPr>
          <a:xfrm>
            <a:off x="2505075" y="3532188"/>
            <a:ext cx="1795463" cy="1014412"/>
          </a:xfrm>
          <a:prstGeom prst="rect">
            <a:avLst/>
          </a:prstGeom>
          <a:solidFill>
            <a:srgbClr val="FBFC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grpSp>
        <p:nvGrpSpPr>
          <p:cNvPr id="4" name="blue">
            <a:extLst>
              <a:ext uri="{FF2B5EF4-FFF2-40B4-BE49-F238E27FC236}">
                <a16:creationId xmlns:a16="http://schemas.microsoft.com/office/drawing/2014/main" id="{E61B475D-0BF6-410C-95E0-DDC31C8961DC}"/>
              </a:ext>
            </a:extLst>
          </p:cNvPr>
          <p:cNvGrpSpPr>
            <a:grpSpLocks/>
          </p:cNvGrpSpPr>
          <p:nvPr/>
        </p:nvGrpSpPr>
        <p:grpSpPr bwMode="auto">
          <a:xfrm>
            <a:off x="3736975" y="3563938"/>
            <a:ext cx="1416050" cy="935037"/>
            <a:chOff x="3736771" y="3526521"/>
            <a:chExt cx="1416050" cy="936422"/>
          </a:xfrm>
        </p:grpSpPr>
        <p:sp>
          <p:nvSpPr>
            <p:cNvPr id="80" name="Right Brace 79">
              <a:extLst>
                <a:ext uri="{FF2B5EF4-FFF2-40B4-BE49-F238E27FC236}">
                  <a16:creationId xmlns:a16="http://schemas.microsoft.com/office/drawing/2014/main" id="{2B6BFBA8-FDAB-47A3-AC69-795552AFF08A}"/>
                </a:ext>
              </a:extLst>
            </p:cNvPr>
            <p:cNvSpPr/>
            <p:nvPr/>
          </p:nvSpPr>
          <p:spPr>
            <a:xfrm rot="5400000">
              <a:off x="4195206" y="3634824"/>
              <a:ext cx="476955" cy="260350"/>
            </a:xfrm>
            <a:prstGeom prst="rightBrace">
              <a:avLst>
                <a:gd name="adj1" fmla="val 48626"/>
                <a:gd name="adj2" fmla="val 48895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75" name="Rounded Rectangle 17">
              <a:extLst>
                <a:ext uri="{FF2B5EF4-FFF2-40B4-BE49-F238E27FC236}">
                  <a16:creationId xmlns:a16="http://schemas.microsoft.com/office/drawing/2014/main" id="{44C2AE8C-B553-4F14-A086-219874CA0505}"/>
                </a:ext>
              </a:extLst>
            </p:cNvPr>
            <p:cNvSpPr/>
            <p:nvPr/>
          </p:nvSpPr>
          <p:spPr>
            <a:xfrm>
              <a:off x="3736771" y="3968500"/>
              <a:ext cx="1416050" cy="494443"/>
            </a:xfrm>
            <a:prstGeom prst="roundRect">
              <a:avLst/>
            </a:prstGeom>
            <a:solidFill>
              <a:srgbClr val="18A0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400" dirty="0"/>
                <a:t>Subordinating Conjunction</a:t>
              </a: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06AA166D-5207-4F2E-BEEC-D6E415D3C005}"/>
              </a:ext>
            </a:extLst>
          </p:cNvPr>
          <p:cNvSpPr/>
          <p:nvPr/>
        </p:nvSpPr>
        <p:spPr>
          <a:xfrm>
            <a:off x="3325813" y="3563938"/>
            <a:ext cx="1979612" cy="977900"/>
          </a:xfrm>
          <a:prstGeom prst="rect">
            <a:avLst/>
          </a:prstGeom>
          <a:solidFill>
            <a:srgbClr val="FBFC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grpSp>
        <p:nvGrpSpPr>
          <p:cNvPr id="5" name="red">
            <a:extLst>
              <a:ext uri="{FF2B5EF4-FFF2-40B4-BE49-F238E27FC236}">
                <a16:creationId xmlns:a16="http://schemas.microsoft.com/office/drawing/2014/main" id="{877AB57D-0C7B-4633-B78C-ED68298227FF}"/>
              </a:ext>
            </a:extLst>
          </p:cNvPr>
          <p:cNvGrpSpPr>
            <a:grpSpLocks/>
          </p:cNvGrpSpPr>
          <p:nvPr/>
        </p:nvGrpSpPr>
        <p:grpSpPr bwMode="auto">
          <a:xfrm>
            <a:off x="4670425" y="3543300"/>
            <a:ext cx="3525838" cy="928688"/>
            <a:chOff x="4670658" y="3543300"/>
            <a:chExt cx="3525385" cy="928032"/>
          </a:xfrm>
        </p:grpSpPr>
        <p:sp>
          <p:nvSpPr>
            <p:cNvPr id="79" name="Right Brace 78">
              <a:extLst>
                <a:ext uri="{FF2B5EF4-FFF2-40B4-BE49-F238E27FC236}">
                  <a16:creationId xmlns:a16="http://schemas.microsoft.com/office/drawing/2014/main" id="{C857AD2F-73C0-495D-855A-503AE612DCFA}"/>
                </a:ext>
              </a:extLst>
            </p:cNvPr>
            <p:cNvSpPr/>
            <p:nvPr/>
          </p:nvSpPr>
          <p:spPr>
            <a:xfrm rot="5400000">
              <a:off x="6195394" y="2018564"/>
              <a:ext cx="475914" cy="3525385"/>
            </a:xfrm>
            <a:prstGeom prst="rightBrace">
              <a:avLst>
                <a:gd name="adj1" fmla="val 48626"/>
                <a:gd name="adj2" fmla="val 48895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77" name="Rounded Rectangle 24">
              <a:extLst>
                <a:ext uri="{FF2B5EF4-FFF2-40B4-BE49-F238E27FC236}">
                  <a16:creationId xmlns:a16="http://schemas.microsoft.com/office/drawing/2014/main" id="{7950DCFA-975E-4A9B-A600-F3C93BB12D25}"/>
                </a:ext>
              </a:extLst>
            </p:cNvPr>
            <p:cNvSpPr/>
            <p:nvPr/>
          </p:nvSpPr>
          <p:spPr>
            <a:xfrm>
              <a:off x="5565893" y="3977968"/>
              <a:ext cx="1830153" cy="493364"/>
            </a:xfrm>
            <a:prstGeom prst="roundRect">
              <a:avLst/>
            </a:prstGeom>
            <a:solidFill>
              <a:srgbClr val="18A0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400" dirty="0"/>
                <a:t>Subordinate Clause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9A6A6396-209D-47EE-88DC-1FB426EA2F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4503738"/>
            <a:ext cx="763270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rgbClr val="87BD31"/>
                </a:solidFill>
              </a:rPr>
              <a:t>‘I will be late’ </a:t>
            </a:r>
            <a:r>
              <a:rPr lang="en-GB" altLang="en-US" dirty="0">
                <a:solidFill>
                  <a:schemeClr val="tx1"/>
                </a:solidFill>
              </a:rPr>
              <a:t>is the </a:t>
            </a:r>
            <a:r>
              <a:rPr lang="en-GB" altLang="en-US" b="1" dirty="0">
                <a:solidFill>
                  <a:schemeClr val="tx1"/>
                </a:solidFill>
              </a:rPr>
              <a:t>main</a:t>
            </a:r>
            <a:r>
              <a:rPr lang="en-GB" altLang="en-US" dirty="0">
                <a:solidFill>
                  <a:schemeClr val="tx1"/>
                </a:solidFill>
              </a:rPr>
              <a:t> </a:t>
            </a:r>
            <a:r>
              <a:rPr lang="en-GB" altLang="en-US" b="1" dirty="0">
                <a:solidFill>
                  <a:schemeClr val="tx1"/>
                </a:solidFill>
              </a:rPr>
              <a:t>clause</a:t>
            </a:r>
            <a:r>
              <a:rPr lang="en-GB" altLang="en-US" dirty="0">
                <a:solidFill>
                  <a:schemeClr val="tx1"/>
                </a:solidFill>
              </a:rPr>
              <a:t>. This clause makes sense on its own.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</a:rPr>
              <a:t>The </a:t>
            </a:r>
            <a:r>
              <a:rPr lang="en-GB" altLang="en-US" b="1" dirty="0">
                <a:solidFill>
                  <a:schemeClr val="tx1"/>
                </a:solidFill>
              </a:rPr>
              <a:t>subordinating</a:t>
            </a:r>
            <a:r>
              <a:rPr lang="en-GB" altLang="en-US" dirty="0">
                <a:solidFill>
                  <a:schemeClr val="tx1"/>
                </a:solidFill>
              </a:rPr>
              <a:t> </a:t>
            </a:r>
            <a:r>
              <a:rPr lang="en-GB" altLang="en-US" b="1" dirty="0">
                <a:solidFill>
                  <a:schemeClr val="tx1"/>
                </a:solidFill>
              </a:rPr>
              <a:t>conjunction</a:t>
            </a:r>
            <a:r>
              <a:rPr lang="en-GB" altLang="en-US" dirty="0">
                <a:solidFill>
                  <a:schemeClr val="tx1"/>
                </a:solidFill>
              </a:rPr>
              <a:t> in this sentence is ‘</a:t>
            </a:r>
            <a:r>
              <a:rPr lang="en-GB" altLang="en-US" b="1" dirty="0">
                <a:solidFill>
                  <a:srgbClr val="00639A"/>
                </a:solidFill>
              </a:rPr>
              <a:t>if</a:t>
            </a:r>
            <a:r>
              <a:rPr lang="en-GB" altLang="en-US" dirty="0">
                <a:solidFill>
                  <a:schemeClr val="tx1"/>
                </a:solidFill>
              </a:rPr>
              <a:t>’. It starts the subordinate clause.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rgbClr val="D91C31"/>
                </a:solidFill>
              </a:rPr>
              <a:t>‘if I don’t get on the next </a:t>
            </a:r>
            <a:r>
              <a:rPr lang="en-GB" altLang="en-US" b="1" dirty="0" err="1">
                <a:solidFill>
                  <a:srgbClr val="D91C31"/>
                </a:solidFill>
              </a:rPr>
              <a:t>bus’</a:t>
            </a:r>
            <a:r>
              <a:rPr lang="en-GB" altLang="en-US" b="1" dirty="0">
                <a:solidFill>
                  <a:srgbClr val="D91C31"/>
                </a:solidFill>
              </a:rPr>
              <a:t> </a:t>
            </a:r>
            <a:r>
              <a:rPr lang="en-GB" altLang="en-US" dirty="0">
                <a:solidFill>
                  <a:schemeClr val="tx1"/>
                </a:solidFill>
              </a:rPr>
              <a:t>is the </a:t>
            </a:r>
            <a:r>
              <a:rPr lang="en-GB" altLang="en-US" b="1" dirty="0">
                <a:solidFill>
                  <a:schemeClr val="tx1"/>
                </a:solidFill>
              </a:rPr>
              <a:t>subordinate</a:t>
            </a:r>
            <a:r>
              <a:rPr lang="en-GB" altLang="en-US" dirty="0">
                <a:solidFill>
                  <a:schemeClr val="tx1"/>
                </a:solidFill>
              </a:rPr>
              <a:t> </a:t>
            </a:r>
            <a:r>
              <a:rPr lang="en-GB" altLang="en-US" b="1" dirty="0">
                <a:solidFill>
                  <a:schemeClr val="tx1"/>
                </a:solidFill>
              </a:rPr>
              <a:t>clause</a:t>
            </a:r>
            <a:r>
              <a:rPr lang="en-GB" altLang="en-US" dirty="0">
                <a:solidFill>
                  <a:schemeClr val="tx1"/>
                </a:solidFill>
              </a:rPr>
              <a:t>. This doesn’t make sense on its own but does add extra information to the main clause.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6" grpId="0" animBg="1"/>
      <p:bldP spid="7" grpId="0" animBg="1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48AAEEE8-1E25-4F9E-BB85-1F1844D57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769" y="479425"/>
            <a:ext cx="8334462" cy="993775"/>
          </a:xfrm>
        </p:spPr>
        <p:txBody>
          <a:bodyPr/>
          <a:lstStyle/>
          <a:p>
            <a:pPr algn="ctr" eaLnBrk="1" hangingPunct="1"/>
            <a:r>
              <a:rPr lang="en-GB" altLang="en-US" dirty="0"/>
              <a:t>Which Conjunction Makes Sense?</a:t>
            </a:r>
            <a:endParaRPr lang="en-GB" altLang="en-US" dirty="0">
              <a:latin typeface="Twinkl" pitchFamily="2" charset="0"/>
            </a:endParaRPr>
          </a:p>
        </p:txBody>
      </p:sp>
      <p:sp>
        <p:nvSpPr>
          <p:cNvPr id="10243" name="TextBox 1">
            <a:extLst>
              <a:ext uri="{FF2B5EF4-FFF2-40B4-BE49-F238E27FC236}">
                <a16:creationId xmlns:a16="http://schemas.microsoft.com/office/drawing/2014/main" id="{9CE055D9-AAF9-42B7-A03C-00BC668778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13" y="1419225"/>
            <a:ext cx="76327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</a:rPr>
              <a:t>Read the main and subordinate clauses below and decide which </a:t>
            </a:r>
            <a:r>
              <a:rPr lang="en-GB" altLang="en-US" b="1" dirty="0">
                <a:solidFill>
                  <a:srgbClr val="00639A"/>
                </a:solidFill>
              </a:rPr>
              <a:t>subordinating</a:t>
            </a:r>
            <a:r>
              <a:rPr lang="en-GB" altLang="en-US" dirty="0">
                <a:solidFill>
                  <a:srgbClr val="00639A"/>
                </a:solidFill>
              </a:rPr>
              <a:t> </a:t>
            </a:r>
            <a:r>
              <a:rPr lang="en-GB" altLang="en-US" b="1" dirty="0">
                <a:solidFill>
                  <a:srgbClr val="00639A"/>
                </a:solidFill>
              </a:rPr>
              <a:t>conjunction</a:t>
            </a:r>
            <a:r>
              <a:rPr lang="en-GB" altLang="en-US" dirty="0">
                <a:solidFill>
                  <a:srgbClr val="00639A"/>
                </a:solidFill>
              </a:rPr>
              <a:t> </a:t>
            </a:r>
            <a:r>
              <a:rPr lang="en-GB" altLang="en-US" dirty="0">
                <a:solidFill>
                  <a:schemeClr val="tx1"/>
                </a:solidFill>
              </a:rPr>
              <a:t>would make the most sense.</a:t>
            </a:r>
          </a:p>
        </p:txBody>
      </p:sp>
      <p:sp>
        <p:nvSpPr>
          <p:cNvPr id="18" name="Rectangle 1">
            <a:extLst>
              <a:ext uri="{FF2B5EF4-FFF2-40B4-BE49-F238E27FC236}">
                <a16:creationId xmlns:a16="http://schemas.microsoft.com/office/drawing/2014/main" id="{987A49B0-4431-4EA0-B2A5-F05222D0C4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9888" y="2298700"/>
            <a:ext cx="64595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chemeClr val="tx1"/>
                </a:solidFill>
              </a:rPr>
              <a:t>Beth was a little bit scared </a:t>
            </a:r>
            <a:r>
              <a:rPr lang="en-GB" altLang="en-US" sz="2000" u="sng">
                <a:solidFill>
                  <a:schemeClr val="tx1"/>
                </a:solidFill>
              </a:rPr>
              <a:t>          </a:t>
            </a:r>
            <a:r>
              <a:rPr lang="en-GB" altLang="en-US" sz="2000">
                <a:solidFill>
                  <a:schemeClr val="tx1"/>
                </a:solidFill>
              </a:rPr>
              <a:t> the ride was spinning quickly.</a:t>
            </a:r>
          </a:p>
        </p:txBody>
      </p:sp>
      <p:sp>
        <p:nvSpPr>
          <p:cNvPr id="19" name="Rectangle 1">
            <a:extLst>
              <a:ext uri="{FF2B5EF4-FFF2-40B4-BE49-F238E27FC236}">
                <a16:creationId xmlns:a16="http://schemas.microsoft.com/office/drawing/2014/main" id="{BBA97337-9CD0-44B1-8F80-443A789B1E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438" y="3619500"/>
            <a:ext cx="62134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chemeClr val="tx1"/>
                </a:solidFill>
              </a:rPr>
              <a:t>Hazim cheered loudly </a:t>
            </a:r>
            <a:r>
              <a:rPr lang="en-GB" altLang="en-US" sz="2000" u="sng">
                <a:solidFill>
                  <a:schemeClr val="tx1"/>
                </a:solidFill>
              </a:rPr>
              <a:t>          </a:t>
            </a:r>
            <a:r>
              <a:rPr lang="en-GB" altLang="en-US" sz="2000">
                <a:solidFill>
                  <a:schemeClr val="tx1"/>
                </a:solidFill>
              </a:rPr>
              <a:t> his favourite player scored a goal.</a:t>
            </a:r>
          </a:p>
        </p:txBody>
      </p:sp>
      <p:sp>
        <p:nvSpPr>
          <p:cNvPr id="20" name="Rectangle 1">
            <a:extLst>
              <a:ext uri="{FF2B5EF4-FFF2-40B4-BE49-F238E27FC236}">
                <a16:creationId xmlns:a16="http://schemas.microsoft.com/office/drawing/2014/main" id="{C9F41A8B-60CA-4D4D-B28F-C35EF6DED7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6325" y="4799013"/>
            <a:ext cx="62134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chemeClr val="tx1"/>
                </a:solidFill>
              </a:rPr>
              <a:t>I didn’t go to school </a:t>
            </a:r>
            <a:r>
              <a:rPr lang="en-GB" altLang="en-US" sz="2000" u="sng">
                <a:solidFill>
                  <a:schemeClr val="tx1"/>
                </a:solidFill>
              </a:rPr>
              <a:t>           </a:t>
            </a:r>
            <a:r>
              <a:rPr lang="en-GB" altLang="en-US" sz="2000">
                <a:solidFill>
                  <a:schemeClr val="tx1"/>
                </a:solidFill>
              </a:rPr>
              <a:t> it was closed for the summer holidays.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1400144-FB18-4EC3-86E8-76C3CAC8E60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2092325"/>
            <a:ext cx="1073150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AA085F1-F91A-4954-A180-9BDD447DF3E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463" y="3198813"/>
            <a:ext cx="1639887" cy="120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CAF096D-2259-4EFA-AF97-2C51EF4EE25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4524375"/>
            <a:ext cx="1639888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400ECA8-A619-4A64-B7A4-1DAD57965C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5867400"/>
            <a:ext cx="7632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rgbClr val="00639A"/>
                </a:solidFill>
              </a:rPr>
              <a:t>I</a:t>
            </a:r>
            <a:r>
              <a:rPr lang="en-GB" altLang="en-US" dirty="0">
                <a:solidFill>
                  <a:schemeClr val="tx1"/>
                </a:solidFill>
              </a:rPr>
              <a:t>f </a:t>
            </a:r>
            <a:r>
              <a:rPr lang="en-GB" altLang="en-US" b="1" dirty="0">
                <a:solidFill>
                  <a:srgbClr val="00639A"/>
                </a:solidFill>
              </a:rPr>
              <a:t>S</a:t>
            </a:r>
            <a:r>
              <a:rPr lang="en-GB" altLang="en-US" dirty="0">
                <a:solidFill>
                  <a:schemeClr val="tx1"/>
                </a:solidFill>
              </a:rPr>
              <a:t>ince </a:t>
            </a:r>
            <a:r>
              <a:rPr lang="en-GB" altLang="en-US" b="1" dirty="0">
                <a:solidFill>
                  <a:srgbClr val="00639A"/>
                </a:solidFill>
              </a:rPr>
              <a:t>A</a:t>
            </a:r>
            <a:r>
              <a:rPr lang="en-GB" altLang="en-US" dirty="0">
                <a:solidFill>
                  <a:schemeClr val="tx1"/>
                </a:solidFill>
              </a:rPr>
              <a:t>s </a:t>
            </a:r>
            <a:r>
              <a:rPr lang="en-GB" altLang="en-US" b="1" dirty="0">
                <a:solidFill>
                  <a:srgbClr val="00639A"/>
                </a:solidFill>
              </a:rPr>
              <a:t>W</a:t>
            </a:r>
            <a:r>
              <a:rPr lang="en-GB" altLang="en-US" dirty="0">
                <a:solidFill>
                  <a:schemeClr val="tx1"/>
                </a:solidFill>
              </a:rPr>
              <a:t>hen </a:t>
            </a:r>
            <a:r>
              <a:rPr lang="en-GB" altLang="en-US" b="1" dirty="0">
                <a:solidFill>
                  <a:srgbClr val="00639A"/>
                </a:solidFill>
              </a:rPr>
              <a:t>A</a:t>
            </a:r>
            <a:r>
              <a:rPr lang="en-GB" altLang="en-US" dirty="0">
                <a:solidFill>
                  <a:schemeClr val="tx1"/>
                </a:solidFill>
              </a:rPr>
              <a:t>lthough </a:t>
            </a:r>
            <a:r>
              <a:rPr lang="en-GB" altLang="en-US" b="1" dirty="0">
                <a:solidFill>
                  <a:srgbClr val="00639A"/>
                </a:solidFill>
              </a:rPr>
              <a:t>W</a:t>
            </a:r>
            <a:r>
              <a:rPr lang="en-GB" altLang="en-US" dirty="0">
                <a:solidFill>
                  <a:schemeClr val="tx1"/>
                </a:solidFill>
              </a:rPr>
              <a:t>hile </a:t>
            </a:r>
            <a:r>
              <a:rPr lang="en-GB" altLang="en-US" b="1" dirty="0">
                <a:solidFill>
                  <a:srgbClr val="00639A"/>
                </a:solidFill>
              </a:rPr>
              <a:t>A</a:t>
            </a:r>
            <a:r>
              <a:rPr lang="en-GB" altLang="en-US" dirty="0">
                <a:solidFill>
                  <a:schemeClr val="tx1"/>
                </a:solidFill>
              </a:rPr>
              <a:t>fter </a:t>
            </a:r>
            <a:r>
              <a:rPr lang="en-GB" altLang="en-US" b="1" dirty="0">
                <a:solidFill>
                  <a:srgbClr val="00639A"/>
                </a:solidFill>
              </a:rPr>
              <a:t>B</a:t>
            </a:r>
            <a:r>
              <a:rPr lang="en-GB" altLang="en-US" dirty="0">
                <a:solidFill>
                  <a:schemeClr val="tx1"/>
                </a:solidFill>
              </a:rPr>
              <a:t>efore </a:t>
            </a:r>
            <a:r>
              <a:rPr lang="en-GB" altLang="en-US" b="1" dirty="0">
                <a:solidFill>
                  <a:srgbClr val="00639A"/>
                </a:solidFill>
              </a:rPr>
              <a:t>U</a:t>
            </a:r>
            <a:r>
              <a:rPr lang="en-GB" altLang="en-US" dirty="0">
                <a:solidFill>
                  <a:schemeClr val="tx1"/>
                </a:solidFill>
              </a:rPr>
              <a:t>ntil </a:t>
            </a:r>
            <a:r>
              <a:rPr lang="en-GB" altLang="en-US" b="1" dirty="0">
                <a:solidFill>
                  <a:srgbClr val="00639A"/>
                </a:solidFill>
              </a:rPr>
              <a:t>B</a:t>
            </a:r>
            <a:r>
              <a:rPr lang="en-GB" altLang="en-US" dirty="0">
                <a:solidFill>
                  <a:schemeClr val="tx1"/>
                </a:solidFill>
              </a:rPr>
              <a:t>ecause!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CAF5E06F-D602-43CD-BB9E-410B01A9B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920" y="479425"/>
            <a:ext cx="8308159" cy="993775"/>
          </a:xfrm>
        </p:spPr>
        <p:txBody>
          <a:bodyPr/>
          <a:lstStyle/>
          <a:p>
            <a:pPr algn="ctr" eaLnBrk="1" hangingPunct="1"/>
            <a:r>
              <a:rPr lang="en-GB" altLang="en-US" dirty="0"/>
              <a:t>Which Conjunction Makes Sense?</a:t>
            </a:r>
            <a:endParaRPr lang="en-GB" altLang="en-US" dirty="0">
              <a:latin typeface="Twinkl" pitchFamily="2" charset="0"/>
            </a:endParaRPr>
          </a:p>
        </p:txBody>
      </p:sp>
      <p:sp>
        <p:nvSpPr>
          <p:cNvPr id="11267" name="TextBox 1">
            <a:extLst>
              <a:ext uri="{FF2B5EF4-FFF2-40B4-BE49-F238E27FC236}">
                <a16:creationId xmlns:a16="http://schemas.microsoft.com/office/drawing/2014/main" id="{2F4AB950-407E-4C33-A6C8-2A41A8FFA5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13" y="1419225"/>
            <a:ext cx="76327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Did you manage to choose a subordinating conjunction which makes sense in the sentence?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0C8D0B5-CECE-4888-9F4E-096A28BD0AA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" y="2178050"/>
            <a:ext cx="1074737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6077850-4FE2-4388-AE15-EC9EA68E180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" y="3484563"/>
            <a:ext cx="1639887" cy="120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CDC4E46-F8EA-45EB-BD47-AC60C6C20C6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4962525"/>
            <a:ext cx="1639888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">
            <a:extLst>
              <a:ext uri="{FF2B5EF4-FFF2-40B4-BE49-F238E27FC236}">
                <a16:creationId xmlns:a16="http://schemas.microsoft.com/office/drawing/2014/main" id="{22092747-AE78-409B-B01E-A4811ED60E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3150" y="2190750"/>
            <a:ext cx="62134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000" dirty="0"/>
              <a:t>Beth was a little bit scared </a:t>
            </a:r>
            <a:r>
              <a:rPr lang="en-GB" sz="2000" b="1" dirty="0">
                <a:solidFill>
                  <a:schemeClr val="accent5">
                    <a:lumMod val="50000"/>
                  </a:schemeClr>
                </a:solidFill>
              </a:rPr>
              <a:t>as</a:t>
            </a:r>
            <a:r>
              <a:rPr lang="en-GB" sz="2000" dirty="0"/>
              <a:t> the ride was </a:t>
            </a:r>
            <a:br>
              <a:rPr lang="en-GB" sz="2000" dirty="0"/>
            </a:br>
            <a:r>
              <a:rPr lang="en-GB" sz="2000" dirty="0"/>
              <a:t>spinning quickly.</a:t>
            </a:r>
          </a:p>
          <a:p>
            <a:pPr algn="ctr">
              <a:defRPr/>
            </a:pPr>
            <a:r>
              <a:rPr lang="en-GB" sz="1600" b="1" dirty="0">
                <a:solidFill>
                  <a:schemeClr val="accent5">
                    <a:lumMod val="50000"/>
                  </a:schemeClr>
                </a:solidFill>
              </a:rPr>
              <a:t>In this sentence, the conjunctions ‘because’, ‘when’ and ‘while’ also make sense.</a:t>
            </a:r>
          </a:p>
        </p:txBody>
      </p:sp>
      <p:sp>
        <p:nvSpPr>
          <p:cNvPr id="14" name="Rectangle 1">
            <a:extLst>
              <a:ext uri="{FF2B5EF4-FFF2-40B4-BE49-F238E27FC236}">
                <a16:creationId xmlns:a16="http://schemas.microsoft.com/office/drawing/2014/main" id="{E607315F-B7A2-4488-9F99-3463A9E740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6325" y="3625850"/>
            <a:ext cx="62134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000" dirty="0" err="1"/>
              <a:t>Hazim</a:t>
            </a:r>
            <a:r>
              <a:rPr lang="en-GB" sz="2000" dirty="0"/>
              <a:t> cheered loudly </a:t>
            </a:r>
            <a:r>
              <a:rPr lang="en-GB" sz="2000" b="1" dirty="0">
                <a:solidFill>
                  <a:schemeClr val="accent5">
                    <a:lumMod val="50000"/>
                  </a:schemeClr>
                </a:solidFill>
              </a:rPr>
              <a:t>when</a:t>
            </a:r>
            <a:r>
              <a:rPr lang="en-GB" sz="2000" dirty="0"/>
              <a:t> his favourite player scored a goal.</a:t>
            </a:r>
          </a:p>
          <a:p>
            <a:pPr algn="ctr">
              <a:defRPr/>
            </a:pPr>
            <a:r>
              <a:rPr lang="en-GB" sz="1600" b="1" dirty="0">
                <a:solidFill>
                  <a:schemeClr val="accent5">
                    <a:lumMod val="50000"/>
                  </a:schemeClr>
                </a:solidFill>
              </a:rPr>
              <a:t>In this sentence, the conjunctions ‘because’, ‘as’, ‘while’ and ‘after’ also make sense.</a:t>
            </a:r>
          </a:p>
        </p:txBody>
      </p:sp>
      <p:sp>
        <p:nvSpPr>
          <p:cNvPr id="15" name="Rectangle 1">
            <a:extLst>
              <a:ext uri="{FF2B5EF4-FFF2-40B4-BE49-F238E27FC236}">
                <a16:creationId xmlns:a16="http://schemas.microsoft.com/office/drawing/2014/main" id="{A0F69D7A-9EB3-43D5-AEF6-A86AF1AE5F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6325" y="5100638"/>
            <a:ext cx="6213475" cy="18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000" dirty="0"/>
              <a:t>I didn’t go to school </a:t>
            </a:r>
            <a:r>
              <a:rPr lang="en-GB" sz="2000" b="1" dirty="0">
                <a:solidFill>
                  <a:schemeClr val="accent5">
                    <a:lumMod val="50000"/>
                  </a:schemeClr>
                </a:solidFill>
              </a:rPr>
              <a:t>while </a:t>
            </a:r>
            <a:r>
              <a:rPr lang="en-GB" sz="2000" dirty="0"/>
              <a:t>it was closed for the summer holidays.</a:t>
            </a:r>
          </a:p>
          <a:p>
            <a:pPr algn="ctr">
              <a:defRPr/>
            </a:pPr>
            <a:r>
              <a:rPr lang="en-GB" sz="1600" b="1" dirty="0">
                <a:solidFill>
                  <a:schemeClr val="accent5">
                    <a:lumMod val="50000"/>
                  </a:schemeClr>
                </a:solidFill>
              </a:rPr>
              <a:t>In this sentence, the conjunctions ‘because’, ‘since’, ‘as’ and ‘when’ also make sense.</a:t>
            </a:r>
          </a:p>
          <a:p>
            <a:pPr algn="ctr">
              <a:defRPr/>
            </a:pPr>
            <a:endParaRPr lang="en-GB" sz="2000" dirty="0"/>
          </a:p>
          <a:p>
            <a:pPr algn="ctr">
              <a:defRPr/>
            </a:pP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53FBF639-E746-4D64-B492-1DEAFB178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algn="ctr" eaLnBrk="1" hangingPunct="1"/>
            <a:r>
              <a:rPr lang="en-GB" altLang="en-US" sz="3600"/>
              <a:t>Where Is the Subordinate Clause?</a:t>
            </a:r>
            <a:endParaRPr lang="en-GB" altLang="en-US" sz="3600">
              <a:latin typeface="Twinkl" pitchFamily="2" charset="0"/>
            </a:endParaRPr>
          </a:p>
        </p:txBody>
      </p:sp>
      <p:sp>
        <p:nvSpPr>
          <p:cNvPr id="13" name="Rectangle 1">
            <a:extLst>
              <a:ext uri="{FF2B5EF4-FFF2-40B4-BE49-F238E27FC236}">
                <a16:creationId xmlns:a16="http://schemas.microsoft.com/office/drawing/2014/main" id="{F259B093-DAF6-4468-9463-A6533BD718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788" y="1350963"/>
            <a:ext cx="77454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000" dirty="0"/>
              <a:t>Read the following sentences and write only the </a:t>
            </a:r>
            <a:r>
              <a:rPr lang="en-GB" sz="2000" b="1" dirty="0">
                <a:solidFill>
                  <a:schemeClr val="accent5">
                    <a:lumMod val="50000"/>
                  </a:schemeClr>
                </a:solidFill>
              </a:rPr>
              <a:t>subordinate</a:t>
            </a:r>
            <a:r>
              <a:rPr lang="en-GB" sz="2000" dirty="0"/>
              <a:t> </a:t>
            </a:r>
            <a:r>
              <a:rPr lang="en-GB" sz="2000" b="1" dirty="0">
                <a:solidFill>
                  <a:schemeClr val="accent5">
                    <a:lumMod val="50000"/>
                  </a:schemeClr>
                </a:solidFill>
              </a:rPr>
              <a:t>clause</a:t>
            </a:r>
            <a:r>
              <a:rPr lang="en-GB" sz="2000" dirty="0"/>
              <a:t> on your whiteboard.</a:t>
            </a:r>
          </a:p>
        </p:txBody>
      </p:sp>
      <p:sp>
        <p:nvSpPr>
          <p:cNvPr id="16" name="Rectangle 1">
            <a:extLst>
              <a:ext uri="{FF2B5EF4-FFF2-40B4-BE49-F238E27FC236}">
                <a16:creationId xmlns:a16="http://schemas.microsoft.com/office/drawing/2014/main" id="{1C706C0A-0D32-4E43-ADD2-A79E19A2C8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9813" y="2217738"/>
            <a:ext cx="62134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000" dirty="0"/>
              <a:t>Siobhan had not seen her auntie since she met her at the cinema last Friday.</a:t>
            </a:r>
            <a:endParaRPr lang="en-GB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7" name="Rectangle 1">
            <a:extLst>
              <a:ext uri="{FF2B5EF4-FFF2-40B4-BE49-F238E27FC236}">
                <a16:creationId xmlns:a16="http://schemas.microsoft.com/office/drawing/2014/main" id="{66872A66-BB35-4AEC-A239-255351A2E8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188" y="3490913"/>
            <a:ext cx="62134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000" dirty="0"/>
              <a:t>Mo smiled for the cameras as he crossed the </a:t>
            </a:r>
            <a:br>
              <a:rPr lang="en-GB" sz="2000" dirty="0"/>
            </a:br>
            <a:r>
              <a:rPr lang="en-GB" sz="2000" dirty="0"/>
              <a:t>finish line.</a:t>
            </a:r>
            <a:endParaRPr lang="en-GB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8" name="Rectangle 1">
            <a:extLst>
              <a:ext uri="{FF2B5EF4-FFF2-40B4-BE49-F238E27FC236}">
                <a16:creationId xmlns:a16="http://schemas.microsoft.com/office/drawing/2014/main" id="{00124A1D-604B-4040-9228-E1F4764B3F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6025" y="4867275"/>
            <a:ext cx="52895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chemeClr val="tx1"/>
                </a:solidFill>
              </a:rPr>
              <a:t>Keri was tired after completing her marathon swim.</a:t>
            </a:r>
          </a:p>
        </p:txBody>
      </p:sp>
      <p:sp>
        <p:nvSpPr>
          <p:cNvPr id="19" name="Rectangle 1">
            <a:extLst>
              <a:ext uri="{FF2B5EF4-FFF2-40B4-BE49-F238E27FC236}">
                <a16:creationId xmlns:a16="http://schemas.microsoft.com/office/drawing/2014/main" id="{568EA6EC-564D-421A-A99D-CBF797F3CB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388" y="5854700"/>
            <a:ext cx="77454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b="1">
                <a:solidFill>
                  <a:schemeClr val="tx1"/>
                </a:solidFill>
              </a:rPr>
              <a:t>Top tip: </a:t>
            </a:r>
            <a:r>
              <a:rPr lang="en-GB" altLang="en-US" sz="2000">
                <a:solidFill>
                  <a:schemeClr val="tx1"/>
                </a:solidFill>
              </a:rPr>
              <a:t>A subordinate clause does not make sense on its own.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647760-9AC1-4A9E-9561-0C087C64E03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0" y="3235325"/>
            <a:ext cx="1882775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D1347CB-C019-44BC-90A7-7BDA90F228E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25" y="1893888"/>
            <a:ext cx="1354138" cy="113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9F85C86-639C-4EDB-A0D3-000169A2D01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25" y="4443413"/>
            <a:ext cx="2911475" cy="113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B8C60E31-4E69-4BA2-AC27-5526CC726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algn="ctr" eaLnBrk="1" hangingPunct="1"/>
            <a:r>
              <a:rPr lang="en-GB" altLang="en-US" sz="3600"/>
              <a:t>Where Is the Subordinate Clause?</a:t>
            </a:r>
            <a:endParaRPr lang="en-GB" altLang="en-US" sz="3600">
              <a:latin typeface="Twinkl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9E6E2E-E1D1-4585-B113-74ED65C1E98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3560763"/>
            <a:ext cx="1600200" cy="114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D2292F7-92F5-4224-93C0-33C6DAB5B48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1885950"/>
            <a:ext cx="1354138" cy="113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2594DBB-B0D2-4603-A8A4-C3E5383D615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5248275"/>
            <a:ext cx="22860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Rectangle 1">
            <a:extLst>
              <a:ext uri="{FF2B5EF4-FFF2-40B4-BE49-F238E27FC236}">
                <a16:creationId xmlns:a16="http://schemas.microsoft.com/office/drawing/2014/main" id="{FC0FA8C9-58F3-4E61-AC18-6CDFAAE860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263" y="1217613"/>
            <a:ext cx="77454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chemeClr val="tx1"/>
                </a:solidFill>
              </a:rPr>
              <a:t>The </a:t>
            </a:r>
            <a:r>
              <a:rPr lang="en-GB" altLang="en-US" sz="2000" b="1">
                <a:solidFill>
                  <a:srgbClr val="00639A"/>
                </a:solidFill>
              </a:rPr>
              <a:t>subordinate</a:t>
            </a:r>
            <a:r>
              <a:rPr lang="en-GB" altLang="en-US" sz="2000">
                <a:solidFill>
                  <a:srgbClr val="00639A"/>
                </a:solidFill>
              </a:rPr>
              <a:t> </a:t>
            </a:r>
            <a:r>
              <a:rPr lang="en-GB" altLang="en-US" sz="2000" b="1">
                <a:solidFill>
                  <a:srgbClr val="00639A"/>
                </a:solidFill>
              </a:rPr>
              <a:t>clauses</a:t>
            </a:r>
            <a:r>
              <a:rPr lang="en-GB" altLang="en-US" sz="2000">
                <a:solidFill>
                  <a:srgbClr val="00639A"/>
                </a:solidFill>
              </a:rPr>
              <a:t> </a:t>
            </a:r>
            <a:r>
              <a:rPr lang="en-GB" altLang="en-US" sz="2000">
                <a:solidFill>
                  <a:schemeClr val="tx1"/>
                </a:solidFill>
              </a:rPr>
              <a:t>in these sentences are underlined. They always </a:t>
            </a:r>
            <a:r>
              <a:rPr lang="en-GB" altLang="en-US" sz="2000" b="1">
                <a:solidFill>
                  <a:srgbClr val="00639A"/>
                </a:solidFill>
              </a:rPr>
              <a:t>start with a subordinating</a:t>
            </a:r>
            <a:r>
              <a:rPr lang="en-GB" altLang="en-US" sz="2000">
                <a:solidFill>
                  <a:srgbClr val="00639A"/>
                </a:solidFill>
              </a:rPr>
              <a:t> </a:t>
            </a:r>
            <a:r>
              <a:rPr lang="en-GB" altLang="en-US" sz="2000" b="1">
                <a:solidFill>
                  <a:srgbClr val="00639A"/>
                </a:solidFill>
              </a:rPr>
              <a:t>conjunction</a:t>
            </a:r>
            <a:r>
              <a:rPr lang="en-GB" altLang="en-US" sz="200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326017A9-48A0-433F-A20F-9279A2375C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9338" y="2198688"/>
            <a:ext cx="62134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000" dirty="0"/>
              <a:t>Siobhan had not seen her auntie </a:t>
            </a:r>
            <a:r>
              <a:rPr lang="en-GB" sz="2000" b="1" u="sng" dirty="0">
                <a:solidFill>
                  <a:schemeClr val="accent5">
                    <a:lumMod val="50000"/>
                  </a:schemeClr>
                </a:solidFill>
              </a:rPr>
              <a:t>since</a:t>
            </a:r>
            <a:r>
              <a:rPr lang="en-GB" sz="2000" u="sng" dirty="0"/>
              <a:t> she met her at the cinema </a:t>
            </a:r>
            <a:r>
              <a:rPr lang="en-GB" sz="2000" u="sng"/>
              <a:t>last Friday</a:t>
            </a:r>
            <a:r>
              <a:rPr lang="en-GB" sz="2000"/>
              <a:t>.</a:t>
            </a:r>
            <a:endParaRPr lang="en-GB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" name="Rectangle 1">
            <a:extLst>
              <a:ext uri="{FF2B5EF4-FFF2-40B4-BE49-F238E27FC236}">
                <a16:creationId xmlns:a16="http://schemas.microsoft.com/office/drawing/2014/main" id="{314A407B-6E51-494F-BDF7-BFBC3DCEDE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4000" y="3779838"/>
            <a:ext cx="62134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000" dirty="0"/>
              <a:t>Mo smiled for the cameras </a:t>
            </a:r>
            <a:r>
              <a:rPr lang="en-GB" sz="2000" b="1" u="sng" dirty="0">
                <a:solidFill>
                  <a:srgbClr val="00639A"/>
                </a:solidFill>
              </a:rPr>
              <a:t>as</a:t>
            </a:r>
            <a:r>
              <a:rPr lang="en-GB" sz="2000" u="sng" dirty="0"/>
              <a:t> he crossed the </a:t>
            </a:r>
            <a:br>
              <a:rPr lang="en-GB" sz="2000" u="sng" dirty="0"/>
            </a:br>
            <a:r>
              <a:rPr lang="en-GB" sz="2000" u="sng" dirty="0"/>
              <a:t>finish line.</a:t>
            </a:r>
            <a:endParaRPr lang="en-GB" sz="1600" b="1" u="sng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Rectangle 1">
            <a:extLst>
              <a:ext uri="{FF2B5EF4-FFF2-40B4-BE49-F238E27FC236}">
                <a16:creationId xmlns:a16="http://schemas.microsoft.com/office/drawing/2014/main" id="{49D91A53-09C6-489A-8F57-925737CEBB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9300" y="5457825"/>
            <a:ext cx="62134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chemeClr val="tx1"/>
                </a:solidFill>
              </a:rPr>
              <a:t>Keri was tired </a:t>
            </a:r>
            <a:r>
              <a:rPr lang="en-GB" altLang="en-US" sz="2000" b="1" u="sng">
                <a:solidFill>
                  <a:srgbClr val="00639A"/>
                </a:solidFill>
              </a:rPr>
              <a:t>after</a:t>
            </a:r>
            <a:r>
              <a:rPr lang="en-GB" altLang="en-US" sz="2000" u="sng">
                <a:solidFill>
                  <a:schemeClr val="tx1"/>
                </a:solidFill>
              </a:rPr>
              <a:t> completing her </a:t>
            </a:r>
            <a:br>
              <a:rPr lang="en-GB" altLang="en-US" sz="2000" u="sng">
                <a:solidFill>
                  <a:schemeClr val="tx1"/>
                </a:solidFill>
              </a:rPr>
            </a:br>
            <a:r>
              <a:rPr lang="en-GB" altLang="en-US" sz="2000" u="sng">
                <a:solidFill>
                  <a:schemeClr val="tx1"/>
                </a:solidFill>
              </a:rPr>
              <a:t>marathon swim.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34002CD0-651A-4020-8C08-56E95DB61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>
                <a:solidFill>
                  <a:schemeClr val="tx1"/>
                </a:solidFill>
                <a:latin typeface="Twinkl" pitchFamily="2" charset="0"/>
              </a:rPr>
              <a:t>Spin the Wheel!</a:t>
            </a:r>
            <a:endParaRPr lang="en-GB" altLang="en-US"/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A6E95900-703B-4CEA-9F85-8E03F1DB327F}"/>
              </a:ext>
            </a:extLst>
          </p:cNvPr>
          <p:cNvSpPr>
            <a:spLocks/>
          </p:cNvSpPr>
          <p:nvPr/>
        </p:nvSpPr>
        <p:spPr bwMode="auto">
          <a:xfrm>
            <a:off x="755650" y="1266825"/>
            <a:ext cx="7777163" cy="454025"/>
          </a:xfrm>
          <a:prstGeom prst="roundRect">
            <a:avLst>
              <a:gd name="adj" fmla="val 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GB" altLang="en-US" sz="2000"/>
              <a:t>Spin the wheel to select a </a:t>
            </a:r>
            <a:r>
              <a:rPr lang="en-GB" altLang="en-US" sz="2000" b="1">
                <a:solidFill>
                  <a:srgbClr val="0070C0"/>
                </a:solidFill>
              </a:rPr>
              <a:t>subordinating</a:t>
            </a:r>
            <a:r>
              <a:rPr lang="en-GB" altLang="en-US" sz="2000"/>
              <a:t> </a:t>
            </a:r>
            <a:r>
              <a:rPr lang="en-GB" altLang="en-US" sz="2000" b="1">
                <a:solidFill>
                  <a:srgbClr val="0070C0"/>
                </a:solidFill>
              </a:rPr>
              <a:t>conjunction</a:t>
            </a:r>
            <a:r>
              <a:rPr lang="en-GB" altLang="en-US" sz="2000"/>
              <a:t>.</a:t>
            </a:r>
          </a:p>
        </p:txBody>
      </p:sp>
      <p:sp>
        <p:nvSpPr>
          <p:cNvPr id="14340" name="TextBox 9">
            <a:extLst>
              <a:ext uri="{FF2B5EF4-FFF2-40B4-BE49-F238E27FC236}">
                <a16:creationId xmlns:a16="http://schemas.microsoft.com/office/drawing/2014/main" id="{9C3D931A-7538-4FD5-9874-901598343C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0338" y="4910138"/>
            <a:ext cx="4418012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GB" altLang="en-US"/>
              <a:t>Spin the wheel to choose a </a:t>
            </a:r>
            <a:r>
              <a:rPr lang="en-GB" altLang="en-US" b="1">
                <a:solidFill>
                  <a:srgbClr val="0070C0"/>
                </a:solidFill>
              </a:rPr>
              <a:t>subordinating</a:t>
            </a:r>
            <a:r>
              <a:rPr lang="en-GB" altLang="en-US"/>
              <a:t> </a:t>
            </a:r>
            <a:r>
              <a:rPr lang="en-GB" altLang="en-US" b="1">
                <a:solidFill>
                  <a:srgbClr val="0070C0"/>
                </a:solidFill>
              </a:rPr>
              <a:t>conjunction</a:t>
            </a:r>
            <a:r>
              <a:rPr lang="en-GB" altLang="en-US"/>
              <a:t>. On your whiteboards, write your own sentence about </a:t>
            </a:r>
            <a:r>
              <a:rPr lang="en-GB" altLang="en-US" b="1">
                <a:solidFill>
                  <a:srgbClr val="715127"/>
                </a:solidFill>
              </a:rPr>
              <a:t>chocolate</a:t>
            </a:r>
            <a:r>
              <a:rPr lang="en-GB" altLang="en-US"/>
              <a:t> including that conjunction to start a </a:t>
            </a:r>
            <a:r>
              <a:rPr lang="en-GB" altLang="en-US" b="1">
                <a:solidFill>
                  <a:srgbClr val="0070C0"/>
                </a:solidFill>
              </a:rPr>
              <a:t>subordinate</a:t>
            </a:r>
            <a:r>
              <a:rPr lang="en-GB" altLang="en-US"/>
              <a:t> </a:t>
            </a:r>
            <a:r>
              <a:rPr lang="en-GB" altLang="en-US" b="1">
                <a:solidFill>
                  <a:srgbClr val="0070C0"/>
                </a:solidFill>
              </a:rPr>
              <a:t>clause</a:t>
            </a:r>
            <a:r>
              <a:rPr lang="en-GB" altLang="en-US"/>
              <a:t>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A503C03-F0EB-4689-BE4A-2DD57F00723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684338"/>
            <a:ext cx="3654425" cy="365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Pentagon 16">
            <a:extLst>
              <a:ext uri="{FF2B5EF4-FFF2-40B4-BE49-F238E27FC236}">
                <a16:creationId xmlns:a16="http://schemas.microsoft.com/office/drawing/2014/main" id="{B3774A35-D3C9-4EFE-BA73-1CF8004BC078}"/>
              </a:ext>
            </a:extLst>
          </p:cNvPr>
          <p:cNvSpPr/>
          <p:nvPr/>
        </p:nvSpPr>
        <p:spPr>
          <a:xfrm rot="10800000">
            <a:off x="4040188" y="3375025"/>
            <a:ext cx="544512" cy="242888"/>
          </a:xfrm>
          <a:prstGeom prst="homePlate">
            <a:avLst>
              <a:gd name="adj" fmla="val 47878"/>
            </a:avLst>
          </a:prstGeom>
          <a:solidFill>
            <a:srgbClr val="E6C734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ysClr val="windowText" lastClr="000000"/>
              </a:solidFill>
            </a:endParaRPr>
          </a:p>
        </p:txBody>
      </p:sp>
      <p:sp>
        <p:nvSpPr>
          <p:cNvPr id="18" name="Spin Trigger">
            <a:extLst>
              <a:ext uri="{FF2B5EF4-FFF2-40B4-BE49-F238E27FC236}">
                <a16:creationId xmlns:a16="http://schemas.microsoft.com/office/drawing/2014/main" id="{733C0C78-31C1-4EA3-B8AF-59E0D017EB63}"/>
              </a:ext>
            </a:extLst>
          </p:cNvPr>
          <p:cNvSpPr/>
          <p:nvPr/>
        </p:nvSpPr>
        <p:spPr>
          <a:xfrm>
            <a:off x="1912938" y="5586413"/>
            <a:ext cx="1136650" cy="500062"/>
          </a:xfrm>
          <a:prstGeom prst="homePlate">
            <a:avLst>
              <a:gd name="adj" fmla="val 0"/>
            </a:avLst>
          </a:prstGeom>
          <a:solidFill>
            <a:schemeClr val="accent3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ysClr val="windowText" lastClr="000000"/>
                </a:solidFill>
                <a:latin typeface="Twinkl" pitchFamily="2" charset="0"/>
              </a:rPr>
              <a:t>Spin</a:t>
            </a:r>
          </a:p>
        </p:txBody>
      </p:sp>
      <p:pic>
        <p:nvPicPr>
          <p:cNvPr id="14344" name="Picture 30">
            <a:extLst>
              <a:ext uri="{FF2B5EF4-FFF2-40B4-BE49-F238E27FC236}">
                <a16:creationId xmlns:a16="http://schemas.microsoft.com/office/drawing/2014/main" id="{07CF7769-6160-4283-91C5-1090EC3D125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33173">
            <a:off x="4852988" y="2808288"/>
            <a:ext cx="3236912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780000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1840000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0240000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3760000"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99360000">
                                      <p:cBhvr>
                                        <p:cTn id="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3760000"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6160000">
                                      <p:cBhvr>
                                        <p:cTn id="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0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6160000">
                                      <p:cBhvr>
                                        <p:cTn id="3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7280000">
                                      <p:cBhvr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7280000">
                                      <p:cBhvr>
                                        <p:cTn id="46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Rot by="120000">
                                      <p:cBhvr>
                                        <p:cTn id="4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77718E48-5C89-4938-B94A-5E369FA0A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>
                <a:solidFill>
                  <a:schemeClr val="tx1"/>
                </a:solidFill>
                <a:latin typeface="Twinkl" pitchFamily="2" charset="0"/>
              </a:rPr>
              <a:t>Spin the Wheel!</a:t>
            </a:r>
            <a:endParaRPr lang="en-GB" altLang="en-US"/>
          </a:p>
        </p:txBody>
      </p:sp>
      <p:sp>
        <p:nvSpPr>
          <p:cNvPr id="15363" name="Content Placeholder 2">
            <a:extLst>
              <a:ext uri="{FF2B5EF4-FFF2-40B4-BE49-F238E27FC236}">
                <a16:creationId xmlns:a16="http://schemas.microsoft.com/office/drawing/2014/main" id="{D4179E93-3D86-4A19-839D-A25EAFC7D5F3}"/>
              </a:ext>
            </a:extLst>
          </p:cNvPr>
          <p:cNvSpPr>
            <a:spLocks/>
          </p:cNvSpPr>
          <p:nvPr/>
        </p:nvSpPr>
        <p:spPr bwMode="auto">
          <a:xfrm>
            <a:off x="755650" y="1266825"/>
            <a:ext cx="7777163" cy="454025"/>
          </a:xfrm>
          <a:prstGeom prst="roundRect">
            <a:avLst>
              <a:gd name="adj" fmla="val 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GB" altLang="en-US" sz="2000"/>
              <a:t>Spin the wheel to select a </a:t>
            </a:r>
            <a:r>
              <a:rPr lang="en-GB" altLang="en-US" sz="2000" b="1">
                <a:solidFill>
                  <a:srgbClr val="0070C0"/>
                </a:solidFill>
              </a:rPr>
              <a:t>subordinating</a:t>
            </a:r>
            <a:r>
              <a:rPr lang="en-GB" altLang="en-US" sz="2000"/>
              <a:t> </a:t>
            </a:r>
            <a:r>
              <a:rPr lang="en-GB" altLang="en-US" sz="2000" b="1">
                <a:solidFill>
                  <a:srgbClr val="0070C0"/>
                </a:solidFill>
              </a:rPr>
              <a:t>conjunction</a:t>
            </a:r>
            <a:r>
              <a:rPr lang="en-GB" altLang="en-US" sz="2000"/>
              <a:t>.</a:t>
            </a:r>
          </a:p>
        </p:txBody>
      </p:sp>
      <p:sp>
        <p:nvSpPr>
          <p:cNvPr id="18436" name="TextBox 9">
            <a:extLst>
              <a:ext uri="{FF2B5EF4-FFF2-40B4-BE49-F238E27FC236}">
                <a16:creationId xmlns:a16="http://schemas.microsoft.com/office/drawing/2014/main" id="{8B9781FC-6AD2-46D3-B01C-31E341FC59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0338" y="4910138"/>
            <a:ext cx="4418012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GB" altLang="en-US" dirty="0"/>
              <a:t>Spin the wheel to choose a </a:t>
            </a:r>
            <a:r>
              <a:rPr lang="en-GB" altLang="en-US" b="1" dirty="0">
                <a:solidFill>
                  <a:srgbClr val="0070C0"/>
                </a:solidFill>
              </a:rPr>
              <a:t>subordinating</a:t>
            </a:r>
            <a:r>
              <a:rPr lang="en-GB" altLang="en-US" dirty="0"/>
              <a:t> </a:t>
            </a:r>
            <a:r>
              <a:rPr lang="en-GB" altLang="en-US" b="1" dirty="0">
                <a:solidFill>
                  <a:srgbClr val="0070C0"/>
                </a:solidFill>
              </a:rPr>
              <a:t>conjunction</a:t>
            </a:r>
            <a:r>
              <a:rPr lang="en-GB" altLang="en-US" dirty="0"/>
              <a:t>. On your whiteboards, write your own sentence about the </a:t>
            </a:r>
            <a:r>
              <a:rPr lang="en-GB" altLang="en-US" b="1" dirty="0">
                <a:solidFill>
                  <a:srgbClr val="715127"/>
                </a:solidFill>
              </a:rPr>
              <a:t>treehouse</a:t>
            </a:r>
            <a:r>
              <a:rPr lang="en-GB" altLang="en-US" b="1" dirty="0">
                <a:solidFill>
                  <a:schemeClr val="accent2">
                    <a:lumMod val="50000"/>
                  </a:schemeClr>
                </a:solidFill>
              </a:rPr>
              <a:t> bed</a:t>
            </a:r>
            <a:r>
              <a:rPr lang="en-GB" altLang="en-US" dirty="0"/>
              <a:t> including that conjunction to start a </a:t>
            </a:r>
            <a:r>
              <a:rPr lang="en-GB" altLang="en-US" b="1" dirty="0">
                <a:solidFill>
                  <a:srgbClr val="0070C0"/>
                </a:solidFill>
              </a:rPr>
              <a:t>subordinate</a:t>
            </a:r>
            <a:r>
              <a:rPr lang="en-GB" altLang="en-US" dirty="0"/>
              <a:t> </a:t>
            </a:r>
            <a:r>
              <a:rPr lang="en-GB" altLang="en-US" b="1" dirty="0">
                <a:solidFill>
                  <a:srgbClr val="0070C0"/>
                </a:solidFill>
              </a:rPr>
              <a:t>clause</a:t>
            </a:r>
            <a:r>
              <a:rPr lang="en-GB" altLang="en-US" dirty="0"/>
              <a:t>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3882FE2-A8D3-4AB0-AD12-0A6DD7A35AD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684338"/>
            <a:ext cx="3654425" cy="365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Pentagon 16">
            <a:extLst>
              <a:ext uri="{FF2B5EF4-FFF2-40B4-BE49-F238E27FC236}">
                <a16:creationId xmlns:a16="http://schemas.microsoft.com/office/drawing/2014/main" id="{E4446FDD-61EB-4D82-9C8E-A05A224AEB65}"/>
              </a:ext>
            </a:extLst>
          </p:cNvPr>
          <p:cNvSpPr/>
          <p:nvPr/>
        </p:nvSpPr>
        <p:spPr>
          <a:xfrm rot="10800000">
            <a:off x="4040188" y="3375025"/>
            <a:ext cx="544512" cy="242888"/>
          </a:xfrm>
          <a:prstGeom prst="homePlate">
            <a:avLst>
              <a:gd name="adj" fmla="val 47878"/>
            </a:avLst>
          </a:prstGeom>
          <a:solidFill>
            <a:srgbClr val="E6C734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ysClr val="windowText" lastClr="000000"/>
              </a:solidFill>
            </a:endParaRPr>
          </a:p>
        </p:txBody>
      </p:sp>
      <p:sp>
        <p:nvSpPr>
          <p:cNvPr id="18" name="Spin Trigger">
            <a:extLst>
              <a:ext uri="{FF2B5EF4-FFF2-40B4-BE49-F238E27FC236}">
                <a16:creationId xmlns:a16="http://schemas.microsoft.com/office/drawing/2014/main" id="{4C7127AF-1D45-492F-9695-5B4257A4A6D2}"/>
              </a:ext>
            </a:extLst>
          </p:cNvPr>
          <p:cNvSpPr/>
          <p:nvPr/>
        </p:nvSpPr>
        <p:spPr>
          <a:xfrm>
            <a:off x="1912938" y="5586413"/>
            <a:ext cx="1136650" cy="500062"/>
          </a:xfrm>
          <a:prstGeom prst="homePlate">
            <a:avLst>
              <a:gd name="adj" fmla="val 0"/>
            </a:avLst>
          </a:prstGeom>
          <a:solidFill>
            <a:schemeClr val="accent3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ysClr val="windowText" lastClr="000000"/>
                </a:solidFill>
                <a:latin typeface="Twinkl" pitchFamily="2" charset="0"/>
              </a:rPr>
              <a:t>Spin</a:t>
            </a:r>
          </a:p>
        </p:txBody>
      </p:sp>
      <p:pic>
        <p:nvPicPr>
          <p:cNvPr id="15368" name="Picture 2">
            <a:extLst>
              <a:ext uri="{FF2B5EF4-FFF2-40B4-BE49-F238E27FC236}">
                <a16:creationId xmlns:a16="http://schemas.microsoft.com/office/drawing/2014/main" id="{23BFB494-FEDB-4188-82ED-1414234531E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003425"/>
            <a:ext cx="3341688" cy="285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780000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1840000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0240000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3760000"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99360000">
                                      <p:cBhvr>
                                        <p:cTn id="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3760000"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6160000">
                                      <p:cBhvr>
                                        <p:cTn id="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0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6160000">
                                      <p:cBhvr>
                                        <p:cTn id="3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7280000">
                                      <p:cBhvr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7280000">
                                      <p:cBhvr>
                                        <p:cTn id="46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Rot by="120000">
                                      <p:cBhvr>
                                        <p:cTn id="4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CC00209C-87B7-4363-863A-5AD1968EF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>
                <a:solidFill>
                  <a:schemeClr val="tx1"/>
                </a:solidFill>
                <a:latin typeface="Twinkl" pitchFamily="2" charset="0"/>
              </a:rPr>
              <a:t>Spin the Wheel!</a:t>
            </a:r>
            <a:endParaRPr lang="en-GB" altLang="en-US"/>
          </a:p>
        </p:txBody>
      </p:sp>
      <p:sp>
        <p:nvSpPr>
          <p:cNvPr id="16387" name="Content Placeholder 2">
            <a:extLst>
              <a:ext uri="{FF2B5EF4-FFF2-40B4-BE49-F238E27FC236}">
                <a16:creationId xmlns:a16="http://schemas.microsoft.com/office/drawing/2014/main" id="{244E6CA6-745C-42A9-BA52-31BBBDDF8EA6}"/>
              </a:ext>
            </a:extLst>
          </p:cNvPr>
          <p:cNvSpPr>
            <a:spLocks/>
          </p:cNvSpPr>
          <p:nvPr/>
        </p:nvSpPr>
        <p:spPr bwMode="auto">
          <a:xfrm>
            <a:off x="755650" y="1266825"/>
            <a:ext cx="7777163" cy="454025"/>
          </a:xfrm>
          <a:prstGeom prst="roundRect">
            <a:avLst>
              <a:gd name="adj" fmla="val 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GB" altLang="en-US" sz="2000"/>
              <a:t>Spin the wheel to select a </a:t>
            </a:r>
            <a:r>
              <a:rPr lang="en-GB" altLang="en-US" sz="2000" b="1">
                <a:solidFill>
                  <a:srgbClr val="0070C0"/>
                </a:solidFill>
              </a:rPr>
              <a:t>subordinating</a:t>
            </a:r>
            <a:r>
              <a:rPr lang="en-GB" altLang="en-US" sz="2000"/>
              <a:t> </a:t>
            </a:r>
            <a:r>
              <a:rPr lang="en-GB" altLang="en-US" sz="2000" b="1">
                <a:solidFill>
                  <a:srgbClr val="0070C0"/>
                </a:solidFill>
              </a:rPr>
              <a:t>conjunction</a:t>
            </a:r>
            <a:r>
              <a:rPr lang="en-GB" altLang="en-US" sz="2000"/>
              <a:t>.</a:t>
            </a:r>
          </a:p>
        </p:txBody>
      </p:sp>
      <p:sp>
        <p:nvSpPr>
          <p:cNvPr id="18436" name="TextBox 9">
            <a:extLst>
              <a:ext uri="{FF2B5EF4-FFF2-40B4-BE49-F238E27FC236}">
                <a16:creationId xmlns:a16="http://schemas.microsoft.com/office/drawing/2014/main" id="{49913085-6AC2-441F-A748-1729456704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0338" y="4910138"/>
            <a:ext cx="4418012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GB" altLang="en-US" dirty="0"/>
              <a:t>Spin the wheel to choose a </a:t>
            </a:r>
            <a:r>
              <a:rPr lang="en-GB" altLang="en-US" b="1" dirty="0">
                <a:solidFill>
                  <a:srgbClr val="0070C0"/>
                </a:solidFill>
              </a:rPr>
              <a:t>subordinating</a:t>
            </a:r>
            <a:r>
              <a:rPr lang="en-GB" altLang="en-US" dirty="0"/>
              <a:t> </a:t>
            </a:r>
            <a:r>
              <a:rPr lang="en-GB" altLang="en-US" b="1" dirty="0">
                <a:solidFill>
                  <a:srgbClr val="0070C0"/>
                </a:solidFill>
              </a:rPr>
              <a:t>conjunction</a:t>
            </a:r>
            <a:r>
              <a:rPr lang="en-GB" altLang="en-US" dirty="0"/>
              <a:t>. On your whiteboards, write your own sentence about the </a:t>
            </a:r>
            <a:r>
              <a:rPr lang="en-GB" altLang="en-US" b="1" dirty="0">
                <a:solidFill>
                  <a:srgbClr val="715127"/>
                </a:solidFill>
              </a:rPr>
              <a:t>time machine</a:t>
            </a:r>
            <a:r>
              <a:rPr lang="en-GB" altLang="en-US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altLang="en-US" dirty="0"/>
              <a:t>including that conjunction to start a </a:t>
            </a:r>
            <a:r>
              <a:rPr lang="en-GB" altLang="en-US" b="1" dirty="0">
                <a:solidFill>
                  <a:srgbClr val="0070C0"/>
                </a:solidFill>
              </a:rPr>
              <a:t>subordinate</a:t>
            </a:r>
            <a:r>
              <a:rPr lang="en-GB" altLang="en-US" dirty="0"/>
              <a:t> </a:t>
            </a:r>
            <a:r>
              <a:rPr lang="en-GB" altLang="en-US" b="1" dirty="0">
                <a:solidFill>
                  <a:srgbClr val="0070C0"/>
                </a:solidFill>
              </a:rPr>
              <a:t>clause</a:t>
            </a:r>
            <a:r>
              <a:rPr lang="en-GB" altLang="en-US" dirty="0"/>
              <a:t>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43A3439-35A3-4317-9D5A-AF1E359DE3B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684338"/>
            <a:ext cx="3654425" cy="365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Pentagon 16">
            <a:extLst>
              <a:ext uri="{FF2B5EF4-FFF2-40B4-BE49-F238E27FC236}">
                <a16:creationId xmlns:a16="http://schemas.microsoft.com/office/drawing/2014/main" id="{572C92E6-3B30-4DB8-9AB9-D94A61CA7942}"/>
              </a:ext>
            </a:extLst>
          </p:cNvPr>
          <p:cNvSpPr/>
          <p:nvPr/>
        </p:nvSpPr>
        <p:spPr>
          <a:xfrm rot="10800000">
            <a:off x="4040188" y="3375025"/>
            <a:ext cx="544512" cy="242888"/>
          </a:xfrm>
          <a:prstGeom prst="homePlate">
            <a:avLst>
              <a:gd name="adj" fmla="val 47878"/>
            </a:avLst>
          </a:prstGeom>
          <a:solidFill>
            <a:srgbClr val="E6C734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ysClr val="windowText" lastClr="000000"/>
              </a:solidFill>
            </a:endParaRPr>
          </a:p>
        </p:txBody>
      </p:sp>
      <p:sp>
        <p:nvSpPr>
          <p:cNvPr id="18" name="Spin Trigger">
            <a:extLst>
              <a:ext uri="{FF2B5EF4-FFF2-40B4-BE49-F238E27FC236}">
                <a16:creationId xmlns:a16="http://schemas.microsoft.com/office/drawing/2014/main" id="{865E0CBF-BC8A-40BE-8E2F-5F41406CF842}"/>
              </a:ext>
            </a:extLst>
          </p:cNvPr>
          <p:cNvSpPr/>
          <p:nvPr/>
        </p:nvSpPr>
        <p:spPr>
          <a:xfrm>
            <a:off x="1912938" y="5586413"/>
            <a:ext cx="1136650" cy="500062"/>
          </a:xfrm>
          <a:prstGeom prst="homePlate">
            <a:avLst>
              <a:gd name="adj" fmla="val 0"/>
            </a:avLst>
          </a:prstGeom>
          <a:solidFill>
            <a:schemeClr val="accent3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ysClr val="windowText" lastClr="000000"/>
                </a:solidFill>
                <a:latin typeface="Twinkl" pitchFamily="2" charset="0"/>
              </a:rPr>
              <a:t>Spin</a:t>
            </a:r>
          </a:p>
        </p:txBody>
      </p:sp>
      <p:pic>
        <p:nvPicPr>
          <p:cNvPr id="16392" name="Picture 3">
            <a:extLst>
              <a:ext uri="{FF2B5EF4-FFF2-40B4-BE49-F238E27FC236}">
                <a16:creationId xmlns:a16="http://schemas.microsoft.com/office/drawing/2014/main" id="{127C33DF-A207-4990-B916-0E92BE501FB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7838" y="1743075"/>
            <a:ext cx="1911350" cy="297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780000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1840000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0240000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3760000"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99360000">
                                      <p:cBhvr>
                                        <p:cTn id="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3760000"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6160000">
                                      <p:cBhvr>
                                        <p:cTn id="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0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6160000">
                                      <p:cBhvr>
                                        <p:cTn id="3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7280000">
                                      <p:cBhvr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7280000">
                                      <p:cBhvr>
                                        <p:cTn id="46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Rot by="120000">
                                      <p:cBhvr>
                                        <p:cTn id="4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2" id="{CBCA707B-BBA2-4E7E-9DB6-705861FD9E17}" vid="{48CF7D95-9755-429D-A1B1-06B08BB4DD7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435</TotalTime>
  <Words>1282</Words>
  <Application>Microsoft Office PowerPoint</Application>
  <PresentationFormat>On-screen Show (4:3)</PresentationFormat>
  <Paragraphs>172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Twinkl</vt:lpstr>
      <vt:lpstr>Sassoon Infant Rg</vt:lpstr>
      <vt:lpstr>Arial</vt:lpstr>
      <vt:lpstr>Calibri</vt:lpstr>
      <vt:lpstr>Twinkl Sb</vt:lpstr>
      <vt:lpstr>Office Theme</vt:lpstr>
      <vt:lpstr>PowerPoint Presentation</vt:lpstr>
      <vt:lpstr>What Is a Subordinating Conjunction?</vt:lpstr>
      <vt:lpstr>Which Conjunction Makes Sense?</vt:lpstr>
      <vt:lpstr>Which Conjunction Makes Sense?</vt:lpstr>
      <vt:lpstr>Where Is the Subordinate Clause?</vt:lpstr>
      <vt:lpstr>Where Is the Subordinate Clause?</vt:lpstr>
      <vt:lpstr>Spin the Wheel!</vt:lpstr>
      <vt:lpstr>Spin the Wheel!</vt:lpstr>
      <vt:lpstr>Spin the Wheel!</vt:lpstr>
      <vt:lpstr>Spin the Wheel!</vt:lpstr>
      <vt:lpstr>Silly Sentences</vt:lpstr>
      <vt:lpstr>Block Busters</vt:lpstr>
      <vt:lpstr>Block Busters</vt:lpstr>
      <vt:lpstr>Subordinate Clause Quick Quiz</vt:lpstr>
      <vt:lpstr>Subordinate Clause Quick Quiz</vt:lpstr>
      <vt:lpstr>Subordinate Clause Quick Quiz</vt:lpstr>
      <vt:lpstr>Subordinate Clause Quick Quiz</vt:lpstr>
      <vt:lpstr>Subordinate Clause Quick Quiz</vt:lpstr>
      <vt:lpstr>Subordinate Clause Quick Quiz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Bracken Devlin</dc:creator>
  <cp:lastModifiedBy>Amy Cape</cp:lastModifiedBy>
  <cp:revision>61</cp:revision>
  <dcterms:created xsi:type="dcterms:W3CDTF">2017-04-19T10:51:46Z</dcterms:created>
  <dcterms:modified xsi:type="dcterms:W3CDTF">2021-02-04T14:21:10Z</dcterms:modified>
</cp:coreProperties>
</file>