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4" r:id="rId2"/>
    <p:sldId id="281" r:id="rId3"/>
    <p:sldId id="286" r:id="rId4"/>
    <p:sldId id="287" r:id="rId5"/>
    <p:sldId id="288" r:id="rId6"/>
    <p:sldId id="289" r:id="rId7"/>
  </p:sldIdLst>
  <p:sldSz cx="9144000" cy="6858000" type="screen4x3"/>
  <p:notesSz cx="6858000" cy="9144000"/>
  <p:embeddedFontLst>
    <p:embeddedFont>
      <p:font typeface="Twinkl" panose="020B0604020202020204" charset="0"/>
      <p:regular r:id="rId10"/>
      <p:bold r:id="rId11"/>
    </p:embeddedFont>
    <p:embeddedFont>
      <p:font typeface="Twinkl SemiBold" charset="0"/>
      <p:bold r:id="rId12"/>
    </p:embeddedFont>
    <p:embeddedFont>
      <p:font typeface="Sassoon Infant Rg" panose="02000503030000020003" pitchFamily="50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63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CD9"/>
    <a:srgbClr val="DB5183"/>
    <a:srgbClr val="14B4E4"/>
    <a:srgbClr val="E28EBE"/>
    <a:srgbClr val="C78F5A"/>
    <a:srgbClr val="F1A9BE"/>
    <a:srgbClr val="A672B0"/>
    <a:srgbClr val="E96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  <p:guide pos="363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4DB79F6-5415-4187-97CF-4C2ACE79525E}" type="datetimeFigureOut">
              <a:rPr lang="en-GB"/>
              <a:pPr>
                <a:defRPr/>
              </a:pPr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0D88B0A-C50C-4DB7-BE2A-7D5695FD6E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980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E43E29-225F-403B-8ED1-65980025DD8A}" type="datetimeFigureOut">
              <a:rPr lang="en-GB"/>
              <a:pPr>
                <a:defRPr/>
              </a:pPr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ADCB3B-01FB-44C1-9CA5-69A3CC884D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89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9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94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43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9275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85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6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image" Target="../media/image11.png"/><Relationship Id="rId3" Type="http://schemas.microsoft.com/office/2007/relationships/media" Target="../media/media2.WAV"/><Relationship Id="rId21" Type="http://schemas.openxmlformats.org/officeDocument/2006/relationships/image" Target="../media/image6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image" Target="../media/image10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image" Target="../media/image5.png"/><Relationship Id="rId29" Type="http://schemas.openxmlformats.org/officeDocument/2006/relationships/image" Target="../media/image14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9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10" Type="http://schemas.openxmlformats.org/officeDocument/2006/relationships/audio" Target="../media/media5.WAV"/><Relationship Id="rId19" Type="http://schemas.openxmlformats.org/officeDocument/2006/relationships/slideLayout" Target="../slideLayouts/slideLayout3.xml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7.png"/><Relationship Id="rId27" Type="http://schemas.openxmlformats.org/officeDocument/2006/relationships/image" Target="../media/image12.png"/><Relationship Id="rId30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13" Type="http://schemas.microsoft.com/office/2007/relationships/media" Target="../media/media16.WAV"/><Relationship Id="rId18" Type="http://schemas.openxmlformats.org/officeDocument/2006/relationships/audio" Target="../media/media18.WAV"/><Relationship Id="rId26" Type="http://schemas.openxmlformats.org/officeDocument/2006/relationships/image" Target="../media/image15.png"/><Relationship Id="rId3" Type="http://schemas.microsoft.com/office/2007/relationships/media" Target="../media/media11.WAV"/><Relationship Id="rId21" Type="http://schemas.microsoft.com/office/2007/relationships/media" Target="../media/media20.WAV"/><Relationship Id="rId7" Type="http://schemas.microsoft.com/office/2007/relationships/media" Target="../media/media13.WAV"/><Relationship Id="rId12" Type="http://schemas.openxmlformats.org/officeDocument/2006/relationships/audio" Target="../media/media15.WAV"/><Relationship Id="rId17" Type="http://schemas.microsoft.com/office/2007/relationships/media" Target="../media/media18.WAV"/><Relationship Id="rId25" Type="http://schemas.openxmlformats.org/officeDocument/2006/relationships/image" Target="../media/image14.png"/><Relationship Id="rId2" Type="http://schemas.openxmlformats.org/officeDocument/2006/relationships/audio" Target="../media/media10.WAV"/><Relationship Id="rId16" Type="http://schemas.openxmlformats.org/officeDocument/2006/relationships/audio" Target="../media/media17.WAV"/><Relationship Id="rId20" Type="http://schemas.openxmlformats.org/officeDocument/2006/relationships/audio" Target="../media/media19.WAV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microsoft.com/office/2007/relationships/media" Target="../media/media15.WAV"/><Relationship Id="rId24" Type="http://schemas.openxmlformats.org/officeDocument/2006/relationships/image" Target="../media/image16.png"/><Relationship Id="rId5" Type="http://schemas.microsoft.com/office/2007/relationships/media" Target="../media/media12.WAV"/><Relationship Id="rId15" Type="http://schemas.microsoft.com/office/2007/relationships/media" Target="../media/media17.WAV"/><Relationship Id="rId23" Type="http://schemas.openxmlformats.org/officeDocument/2006/relationships/slideLayout" Target="../slideLayouts/slideLayout3.xml"/><Relationship Id="rId10" Type="http://schemas.openxmlformats.org/officeDocument/2006/relationships/audio" Target="../media/media14.WAV"/><Relationship Id="rId19" Type="http://schemas.microsoft.com/office/2007/relationships/media" Target="../media/media19.WAV"/><Relationship Id="rId4" Type="http://schemas.openxmlformats.org/officeDocument/2006/relationships/audio" Target="../media/media11.WAV"/><Relationship Id="rId9" Type="http://schemas.microsoft.com/office/2007/relationships/media" Target="../media/media14.WAV"/><Relationship Id="rId14" Type="http://schemas.openxmlformats.org/officeDocument/2006/relationships/audio" Target="../media/media16.WAV"/><Relationship Id="rId22" Type="http://schemas.openxmlformats.org/officeDocument/2006/relationships/audio" Target="../media/media20.WAV"/><Relationship Id="rId27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WAV"/><Relationship Id="rId13" Type="http://schemas.microsoft.com/office/2007/relationships/media" Target="../media/media19.WAV"/><Relationship Id="rId18" Type="http://schemas.openxmlformats.org/officeDocument/2006/relationships/audio" Target="../media/media12.WAV"/><Relationship Id="rId26" Type="http://schemas.openxmlformats.org/officeDocument/2006/relationships/image" Target="../media/image18.png"/><Relationship Id="rId3" Type="http://schemas.microsoft.com/office/2007/relationships/media" Target="../media/media21.WAV"/><Relationship Id="rId21" Type="http://schemas.microsoft.com/office/2007/relationships/media" Target="../media/media13.WAV"/><Relationship Id="rId7" Type="http://schemas.microsoft.com/office/2007/relationships/media" Target="../media/media22.WAV"/><Relationship Id="rId12" Type="http://schemas.openxmlformats.org/officeDocument/2006/relationships/audio" Target="../media/media23.WAV"/><Relationship Id="rId17" Type="http://schemas.microsoft.com/office/2007/relationships/media" Target="../media/media12.WAV"/><Relationship Id="rId25" Type="http://schemas.openxmlformats.org/officeDocument/2006/relationships/slideLayout" Target="../slideLayouts/slideLayout3.xml"/><Relationship Id="rId2" Type="http://schemas.openxmlformats.org/officeDocument/2006/relationships/audio" Target="../media/media18.WAV"/><Relationship Id="rId16" Type="http://schemas.openxmlformats.org/officeDocument/2006/relationships/audio" Target="../media/media24.WAV"/><Relationship Id="rId20" Type="http://schemas.openxmlformats.org/officeDocument/2006/relationships/audio" Target="../media/media25.WAV"/><Relationship Id="rId29" Type="http://schemas.openxmlformats.org/officeDocument/2006/relationships/image" Target="../media/image15.png"/><Relationship Id="rId1" Type="http://schemas.microsoft.com/office/2007/relationships/media" Target="../media/media18.WAV"/><Relationship Id="rId6" Type="http://schemas.openxmlformats.org/officeDocument/2006/relationships/audio" Target="../media/media11.WAV"/><Relationship Id="rId11" Type="http://schemas.microsoft.com/office/2007/relationships/media" Target="../media/media23.WAV"/><Relationship Id="rId24" Type="http://schemas.openxmlformats.org/officeDocument/2006/relationships/audio" Target="../media/media26.WAV"/><Relationship Id="rId5" Type="http://schemas.microsoft.com/office/2007/relationships/media" Target="../media/media11.WAV"/><Relationship Id="rId15" Type="http://schemas.microsoft.com/office/2007/relationships/media" Target="../media/media24.WAV"/><Relationship Id="rId23" Type="http://schemas.microsoft.com/office/2007/relationships/media" Target="../media/media26.WAV"/><Relationship Id="rId28" Type="http://schemas.openxmlformats.org/officeDocument/2006/relationships/image" Target="../media/image14.png"/><Relationship Id="rId10" Type="http://schemas.openxmlformats.org/officeDocument/2006/relationships/audio" Target="../media/media20.WAV"/><Relationship Id="rId19" Type="http://schemas.microsoft.com/office/2007/relationships/media" Target="../media/media25.WAV"/><Relationship Id="rId4" Type="http://schemas.openxmlformats.org/officeDocument/2006/relationships/audio" Target="../media/media21.WAV"/><Relationship Id="rId9" Type="http://schemas.microsoft.com/office/2007/relationships/media" Target="../media/media20.WAV"/><Relationship Id="rId14" Type="http://schemas.openxmlformats.org/officeDocument/2006/relationships/audio" Target="../media/media19.WAV"/><Relationship Id="rId22" Type="http://schemas.openxmlformats.org/officeDocument/2006/relationships/audio" Target="../media/media13.WAV"/><Relationship Id="rId27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0.WAV"/><Relationship Id="rId13" Type="http://schemas.openxmlformats.org/officeDocument/2006/relationships/image" Target="../media/image23.png"/><Relationship Id="rId3" Type="http://schemas.microsoft.com/office/2007/relationships/media" Target="../media/media28.WAV"/><Relationship Id="rId7" Type="http://schemas.microsoft.com/office/2007/relationships/media" Target="../media/media30.WAV"/><Relationship Id="rId12" Type="http://schemas.openxmlformats.org/officeDocument/2006/relationships/image" Target="../media/image22.png"/><Relationship Id="rId17" Type="http://schemas.openxmlformats.org/officeDocument/2006/relationships/image" Target="../media/image15.png"/><Relationship Id="rId2" Type="http://schemas.openxmlformats.org/officeDocument/2006/relationships/audio" Target="../media/media27.WAV"/><Relationship Id="rId16" Type="http://schemas.openxmlformats.org/officeDocument/2006/relationships/image" Target="../media/image14.png"/><Relationship Id="rId1" Type="http://schemas.microsoft.com/office/2007/relationships/media" Target="../media/media27.WAV"/><Relationship Id="rId6" Type="http://schemas.openxmlformats.org/officeDocument/2006/relationships/audio" Target="../media/media29.WAV"/><Relationship Id="rId11" Type="http://schemas.openxmlformats.org/officeDocument/2006/relationships/image" Target="../media/image21.png"/><Relationship Id="rId5" Type="http://schemas.microsoft.com/office/2007/relationships/media" Target="../media/media29.WAV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audio" Target="../media/media28.WAV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90600" y="479425"/>
            <a:ext cx="8220075" cy="993775"/>
          </a:xfrm>
        </p:spPr>
        <p:txBody>
          <a:bodyPr/>
          <a:lstStyle/>
          <a:p>
            <a:pPr algn="ctr"/>
            <a:r>
              <a:rPr lang="en-GB" altLang="en-US"/>
              <a:t>Les vêtements</a:t>
            </a:r>
            <a:br>
              <a:rPr lang="en-GB" altLang="en-US"/>
            </a:br>
            <a:r>
              <a:rPr lang="fr-FR" altLang="en-US" sz="2800">
                <a:solidFill>
                  <a:schemeClr val="tx1"/>
                </a:solidFill>
              </a:rPr>
              <a:t>Clothes</a:t>
            </a:r>
            <a:endParaRPr lang="en-GB" altLang="en-US" sz="2800"/>
          </a:p>
        </p:txBody>
      </p:sp>
      <p:pic>
        <p:nvPicPr>
          <p:cNvPr id="12291" name="Whole Class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924175" y="1439863"/>
            <a:ext cx="4352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3600" b="1">
                <a:latin typeface="Twinkl SemiBold" pitchFamily="2" charset="0"/>
              </a:rPr>
              <a:t>Qu’est ce-que c’est ?</a:t>
            </a:r>
          </a:p>
        </p:txBody>
      </p:sp>
      <p:pic>
        <p:nvPicPr>
          <p:cNvPr id="12293" name="Picture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52938"/>
            <a:ext cx="9810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370138"/>
            <a:ext cx="11747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2252663"/>
            <a:ext cx="1069975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2370138"/>
            <a:ext cx="10763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52663"/>
            <a:ext cx="877888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4606925"/>
            <a:ext cx="140652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25950"/>
            <a:ext cx="116998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425950"/>
            <a:ext cx="113188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1" name="Group 21"/>
          <p:cNvGrpSpPr>
            <a:grpSpLocks/>
          </p:cNvGrpSpPr>
          <p:nvPr/>
        </p:nvGrpSpPr>
        <p:grpSpPr bwMode="auto">
          <a:xfrm>
            <a:off x="762000" y="3667125"/>
            <a:ext cx="1651000" cy="439738"/>
            <a:chOff x="762000" y="3666845"/>
            <a:chExt cx="1651000" cy="439489"/>
          </a:xfrm>
        </p:grpSpPr>
        <p:sp>
          <p:nvSpPr>
            <p:cNvPr id="16" name="Rectangle 15"/>
            <p:cNvSpPr/>
            <p:nvPr/>
          </p:nvSpPr>
          <p:spPr>
            <a:xfrm>
              <a:off x="855663" y="3666845"/>
              <a:ext cx="1506537" cy="4394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A2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42" name="TextBox 16"/>
            <p:cNvSpPr txBox="1">
              <a:spLocks noChangeArrowheads="1"/>
            </p:cNvSpPr>
            <p:nvPr/>
          </p:nvSpPr>
          <p:spPr bwMode="auto">
            <a:xfrm>
              <a:off x="762000" y="3699933"/>
              <a:ext cx="165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rgbClr val="14B4E4"/>
                  </a:solidFill>
                </a:rPr>
                <a:t>un pantalon</a:t>
              </a:r>
            </a:p>
          </p:txBody>
        </p:sp>
      </p:grpSp>
      <p:grpSp>
        <p:nvGrpSpPr>
          <p:cNvPr id="12302" name="Group 22"/>
          <p:cNvGrpSpPr>
            <a:grpSpLocks/>
          </p:cNvGrpSpPr>
          <p:nvPr/>
        </p:nvGrpSpPr>
        <p:grpSpPr bwMode="auto">
          <a:xfrm>
            <a:off x="2751138" y="3667125"/>
            <a:ext cx="1651000" cy="439738"/>
            <a:chOff x="2632395" y="3666845"/>
            <a:chExt cx="1651000" cy="439489"/>
          </a:xfrm>
        </p:grpSpPr>
        <p:sp>
          <p:nvSpPr>
            <p:cNvPr id="18" name="Rectangle 17"/>
            <p:cNvSpPr/>
            <p:nvPr/>
          </p:nvSpPr>
          <p:spPr>
            <a:xfrm>
              <a:off x="2726057" y="3666845"/>
              <a:ext cx="1506538" cy="4394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A2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40" name="TextBox 18"/>
            <p:cNvSpPr txBox="1">
              <a:spLocks noChangeArrowheads="1"/>
            </p:cNvSpPr>
            <p:nvPr/>
          </p:nvSpPr>
          <p:spPr bwMode="auto">
            <a:xfrm>
              <a:off x="2632395" y="3699933"/>
              <a:ext cx="165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rgbClr val="14B4E4"/>
                  </a:solidFill>
                </a:rPr>
                <a:t>un manteau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862513" y="3667125"/>
            <a:ext cx="1508125" cy="439738"/>
          </a:xfrm>
          <a:prstGeom prst="rect">
            <a:avLst/>
          </a:prstGeom>
          <a:solidFill>
            <a:schemeClr val="bg1"/>
          </a:solidFill>
          <a:ln w="38100">
            <a:solidFill>
              <a:srgbClr val="E8A2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304" name="TextBox 20"/>
          <p:cNvSpPr txBox="1">
            <a:spLocks noChangeArrowheads="1"/>
          </p:cNvSpPr>
          <p:nvPr/>
        </p:nvSpPr>
        <p:spPr bwMode="auto">
          <a:xfrm>
            <a:off x="4770438" y="3700463"/>
            <a:ext cx="165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14B4E4"/>
                </a:solidFill>
              </a:rPr>
              <a:t>un pull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75463" y="3667125"/>
            <a:ext cx="1506537" cy="439738"/>
          </a:xfrm>
          <a:prstGeom prst="rect">
            <a:avLst/>
          </a:prstGeom>
          <a:solidFill>
            <a:schemeClr val="bg1"/>
          </a:solidFill>
          <a:ln w="38100">
            <a:solidFill>
              <a:srgbClr val="E8A2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306" name="TextBox 24"/>
          <p:cNvSpPr txBox="1">
            <a:spLocks noChangeArrowheads="1"/>
          </p:cNvSpPr>
          <p:nvPr/>
        </p:nvSpPr>
        <p:spPr bwMode="auto">
          <a:xfrm>
            <a:off x="6781800" y="3700463"/>
            <a:ext cx="165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14B4E4"/>
                </a:solidFill>
              </a:rPr>
              <a:t>un cardigan</a:t>
            </a:r>
          </a:p>
        </p:txBody>
      </p:sp>
      <p:grpSp>
        <p:nvGrpSpPr>
          <p:cNvPr id="12307" name="Group 25"/>
          <p:cNvGrpSpPr>
            <a:grpSpLocks/>
          </p:cNvGrpSpPr>
          <p:nvPr/>
        </p:nvGrpSpPr>
        <p:grpSpPr bwMode="auto">
          <a:xfrm>
            <a:off x="762000" y="5630863"/>
            <a:ext cx="1651000" cy="439737"/>
            <a:chOff x="762000" y="3666845"/>
            <a:chExt cx="1651000" cy="439489"/>
          </a:xfrm>
        </p:grpSpPr>
        <p:sp>
          <p:nvSpPr>
            <p:cNvPr id="27" name="Rectangle 26"/>
            <p:cNvSpPr/>
            <p:nvPr/>
          </p:nvSpPr>
          <p:spPr>
            <a:xfrm>
              <a:off x="855663" y="3666845"/>
              <a:ext cx="1506537" cy="4394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A2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38" name="TextBox 27"/>
            <p:cNvSpPr txBox="1">
              <a:spLocks noChangeArrowheads="1"/>
            </p:cNvSpPr>
            <p:nvPr/>
          </p:nvSpPr>
          <p:spPr bwMode="auto">
            <a:xfrm>
              <a:off x="762000" y="3699933"/>
              <a:ext cx="165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rgbClr val="DB5183"/>
                  </a:solidFill>
                </a:rPr>
                <a:t>une robe</a:t>
              </a:r>
            </a:p>
          </p:txBody>
        </p:sp>
      </p:grpSp>
      <p:grpSp>
        <p:nvGrpSpPr>
          <p:cNvPr id="12308" name="Group 28"/>
          <p:cNvGrpSpPr>
            <a:grpSpLocks/>
          </p:cNvGrpSpPr>
          <p:nvPr/>
        </p:nvGrpSpPr>
        <p:grpSpPr bwMode="auto">
          <a:xfrm>
            <a:off x="2751138" y="5630863"/>
            <a:ext cx="1651000" cy="439737"/>
            <a:chOff x="2632395" y="3666845"/>
            <a:chExt cx="1651000" cy="439489"/>
          </a:xfrm>
        </p:grpSpPr>
        <p:sp>
          <p:nvSpPr>
            <p:cNvPr id="30" name="Rectangle 29"/>
            <p:cNvSpPr/>
            <p:nvPr/>
          </p:nvSpPr>
          <p:spPr>
            <a:xfrm>
              <a:off x="2726057" y="3666845"/>
              <a:ext cx="1506538" cy="4394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A2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36" name="TextBox 30"/>
            <p:cNvSpPr txBox="1">
              <a:spLocks noChangeArrowheads="1"/>
            </p:cNvSpPr>
            <p:nvPr/>
          </p:nvSpPr>
          <p:spPr bwMode="auto">
            <a:xfrm>
              <a:off x="2632395" y="3699933"/>
              <a:ext cx="165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rgbClr val="DB5183"/>
                  </a:solidFill>
                </a:rPr>
                <a:t> une jupe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4862513" y="5630863"/>
            <a:ext cx="1508125" cy="439737"/>
          </a:xfrm>
          <a:prstGeom prst="rect">
            <a:avLst/>
          </a:prstGeom>
          <a:solidFill>
            <a:schemeClr val="bg1"/>
          </a:solidFill>
          <a:ln w="38100">
            <a:solidFill>
              <a:srgbClr val="E8A2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>
            <a:off x="4770438" y="5664200"/>
            <a:ext cx="165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</a:rPr>
              <a:t>une chemise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875463" y="5630863"/>
            <a:ext cx="1506537" cy="439737"/>
          </a:xfrm>
          <a:prstGeom prst="rect">
            <a:avLst/>
          </a:prstGeom>
          <a:solidFill>
            <a:schemeClr val="bg1"/>
          </a:solidFill>
          <a:ln w="38100">
            <a:solidFill>
              <a:srgbClr val="E8A2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312" name="TextBox 34"/>
          <p:cNvSpPr txBox="1">
            <a:spLocks noChangeArrowheads="1"/>
          </p:cNvSpPr>
          <p:nvPr/>
        </p:nvSpPr>
        <p:spPr bwMode="auto">
          <a:xfrm>
            <a:off x="6781800" y="5664200"/>
            <a:ext cx="165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</a:rPr>
              <a:t>une écharpe</a:t>
            </a:r>
          </a:p>
        </p:txBody>
      </p:sp>
      <p:pic>
        <p:nvPicPr>
          <p:cNvPr id="36" name="un pantalo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376237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une robe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5726113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un manteau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6237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une jupe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572611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un pull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3762375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une chemise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572611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un cardigan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762375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une echarpe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572611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les vetements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5722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609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1219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1763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43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3057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3667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4302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4886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713" y="5622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31" name="Group 54"/>
          <p:cNvGrpSpPr>
            <a:grpSpLocks/>
          </p:cNvGrpSpPr>
          <p:nvPr/>
        </p:nvGrpSpPr>
        <p:grpSpPr bwMode="auto">
          <a:xfrm>
            <a:off x="1157288" y="728663"/>
            <a:ext cx="1519237" cy="654050"/>
            <a:chOff x="1157287" y="728663"/>
            <a:chExt cx="1519302" cy="654050"/>
          </a:xfrm>
        </p:grpSpPr>
        <p:sp>
          <p:nvSpPr>
            <p:cNvPr id="56" name="Rectangle 55"/>
            <p:cNvSpPr/>
            <p:nvPr/>
          </p:nvSpPr>
          <p:spPr>
            <a:xfrm>
              <a:off x="1157287" y="728663"/>
              <a:ext cx="1519302" cy="654050"/>
            </a:xfrm>
            <a:prstGeom prst="rect">
              <a:avLst/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2334" name="TextBox 10"/>
            <p:cNvSpPr txBox="1">
              <a:spLocks noChangeArrowheads="1"/>
            </p:cNvSpPr>
            <p:nvPr/>
          </p:nvSpPr>
          <p:spPr bwMode="auto">
            <a:xfrm>
              <a:off x="1390070" y="779818"/>
              <a:ext cx="128651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000"/>
                <a:t>Click play buttons throughout to hear phrases and words.</a:t>
              </a:r>
            </a:p>
          </p:txBody>
        </p:sp>
      </p:grpSp>
      <p:pic>
        <p:nvPicPr>
          <p:cNvPr id="12332" name="Play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88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24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7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294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11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24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753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79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7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/>
            <a:r>
              <a:rPr lang="en-GB" altLang="en-US"/>
              <a:t>Les vêtements</a:t>
            </a:r>
            <a:br>
              <a:rPr lang="en-GB" altLang="en-US"/>
            </a:br>
            <a:r>
              <a:rPr lang="fr-FR" altLang="en-US" sz="2800">
                <a:solidFill>
                  <a:schemeClr val="tx1"/>
                </a:solidFill>
              </a:rPr>
              <a:t>Clothes</a:t>
            </a:r>
            <a:endParaRPr lang="en-GB" altLang="en-US" sz="2800"/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84"/>
          <a:stretch>
            <a:fillRect/>
          </a:stretch>
        </p:blipFill>
        <p:spPr bwMode="auto">
          <a:xfrm>
            <a:off x="4229100" y="2227263"/>
            <a:ext cx="4465638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54538" y="2289175"/>
            <a:ext cx="1533525" cy="1135063"/>
          </a:xfrm>
          <a:prstGeom prst="rect">
            <a:avLst/>
          </a:prstGeom>
          <a:solidFill>
            <a:srgbClr val="4EB1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2085975" y="4832350"/>
            <a:ext cx="1533525" cy="11350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1254125" y="3557588"/>
            <a:ext cx="1533525" cy="1135062"/>
          </a:xfrm>
          <a:prstGeom prst="rect">
            <a:avLst/>
          </a:prstGeom>
          <a:solidFill>
            <a:srgbClr val="FFE8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2905125" y="3557588"/>
            <a:ext cx="1531938" cy="1135062"/>
          </a:xfrm>
          <a:prstGeom prst="rect">
            <a:avLst/>
          </a:prstGeom>
          <a:solidFill>
            <a:srgbClr val="F384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6205538" y="2289175"/>
            <a:ext cx="1533525" cy="1135063"/>
          </a:xfrm>
          <a:prstGeom prst="rect">
            <a:avLst/>
          </a:prstGeom>
          <a:solidFill>
            <a:srgbClr val="B9D2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4554538" y="3557588"/>
            <a:ext cx="1533525" cy="1135062"/>
          </a:xfrm>
          <a:prstGeom prst="rect">
            <a:avLst/>
          </a:prstGeom>
          <a:solidFill>
            <a:srgbClr val="E96E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381625" y="4841875"/>
            <a:ext cx="1533525" cy="11334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3736975" y="4838700"/>
            <a:ext cx="1533525" cy="11350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2905125" y="2289175"/>
            <a:ext cx="1531938" cy="1135063"/>
          </a:xfrm>
          <a:prstGeom prst="rect">
            <a:avLst/>
          </a:prstGeom>
          <a:solidFill>
            <a:srgbClr val="A67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254125" y="2289175"/>
            <a:ext cx="1533525" cy="1135063"/>
          </a:xfrm>
          <a:prstGeom prst="rect">
            <a:avLst/>
          </a:prstGeom>
          <a:solidFill>
            <a:srgbClr val="F1A9B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6205538" y="3557588"/>
            <a:ext cx="1533525" cy="1135062"/>
          </a:xfrm>
          <a:prstGeom prst="rect">
            <a:avLst/>
          </a:prstGeom>
          <a:solidFill>
            <a:srgbClr val="C78F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254125" y="2617788"/>
            <a:ext cx="1533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400">
                <a:latin typeface="Twinkl SemiBold" pitchFamily="2" charset="0"/>
              </a:rPr>
              <a:t>rose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898775" y="2617788"/>
            <a:ext cx="1533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400">
                <a:latin typeface="Twinkl SemiBold" pitchFamily="2" charset="0"/>
              </a:rPr>
              <a:t>violet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556125" y="2625725"/>
            <a:ext cx="153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400">
                <a:latin typeface="Twinkl SemiBold" pitchFamily="2" charset="0"/>
              </a:rPr>
              <a:t>bleu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6210300" y="2625725"/>
            <a:ext cx="1531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400">
                <a:latin typeface="Twinkl SemiBold" pitchFamily="2" charset="0"/>
              </a:rPr>
              <a:t>vert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262063" y="3860800"/>
            <a:ext cx="153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400">
                <a:latin typeface="Twinkl SemiBold" pitchFamily="2" charset="0"/>
              </a:rPr>
              <a:t>jaune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2998788" y="3860800"/>
            <a:ext cx="153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400">
                <a:latin typeface="Twinkl SemiBold" pitchFamily="2" charset="0"/>
              </a:rPr>
              <a:t>orange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556125" y="3860800"/>
            <a:ext cx="153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400">
                <a:latin typeface="Twinkl SemiBold" pitchFamily="2" charset="0"/>
              </a:rPr>
              <a:t>rouge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310313" y="3860800"/>
            <a:ext cx="153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400">
                <a:latin typeface="Twinkl SemiBold" pitchFamily="2" charset="0"/>
              </a:rPr>
              <a:t>marron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085975" y="5129213"/>
            <a:ext cx="1533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400">
                <a:latin typeface="Twinkl SemiBold" pitchFamily="2" charset="0"/>
              </a:rPr>
              <a:t>blanc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3740150" y="5138738"/>
            <a:ext cx="1533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400">
                <a:latin typeface="Twinkl SemiBold" pitchFamily="2" charset="0"/>
              </a:rPr>
              <a:t>gris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5381625" y="5137150"/>
            <a:ext cx="153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chemeClr val="bg1"/>
                </a:solidFill>
                <a:latin typeface="Twinkl SemiBold" pitchFamily="2" charset="0"/>
              </a:rPr>
              <a:t>noir</a:t>
            </a:r>
          </a:p>
        </p:txBody>
      </p:sp>
      <p:pic>
        <p:nvPicPr>
          <p:cNvPr id="66" name="rose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2727325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violet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272732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bleu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2727325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vert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2727325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jaune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3992563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orange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399256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rouge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99256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marron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399256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blanc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5256213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gris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525621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noir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525621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9" name="Rectangle 77"/>
          <p:cNvSpPr>
            <a:spLocks noChangeArrowheads="1"/>
          </p:cNvSpPr>
          <p:nvPr/>
        </p:nvSpPr>
        <p:spPr bwMode="auto">
          <a:xfrm>
            <a:off x="3348038" y="1703388"/>
            <a:ext cx="2405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2400">
                <a:latin typeface="Twinkl SemiBold" pitchFamily="2" charset="0"/>
              </a:rPr>
              <a:t>Quelle couleur ?</a:t>
            </a:r>
          </a:p>
        </p:txBody>
      </p:sp>
      <p:pic>
        <p:nvPicPr>
          <p:cNvPr id="79" name="Picture 7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838" y="534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3" y="1093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3" y="179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8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2470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88" y="3087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8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3" y="3725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4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763" y="4405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038" y="5024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86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763" y="5662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87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63087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8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75" y="5553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1" name="Pairs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2203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1376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927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1606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744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560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8" dur="1698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 nodeType="clickPar">
                      <p:stCondLst>
                        <p:cond delay="0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744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 vol="8000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 nodeType="clickPar">
                      <p:stCondLst>
                        <p:cond delay="0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0" dur="1560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6" dur="1514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2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 nodeType="clickPar">
                      <p:stCondLst>
                        <p:cond delay="0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2" dur="1744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6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58" t="-21736" r="25890" b="11534"/>
          <a:stretch/>
        </p:blipFill>
        <p:spPr>
          <a:xfrm flipH="1">
            <a:off x="448731" y="2032000"/>
            <a:ext cx="3657599" cy="4368800"/>
          </a:xfrm>
          <a:prstGeom prst="roundRect">
            <a:avLst>
              <a:gd name="adj" fmla="val 4398"/>
            </a:avLst>
          </a:prstGeom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/>
            <a:r>
              <a:rPr lang="en-GB" altLang="en-US"/>
              <a:t>Feminine Form of Some Colours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1287463" y="1363663"/>
            <a:ext cx="6391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Colours are </a:t>
            </a:r>
            <a:r>
              <a:rPr lang="en-GB" altLang="en-US" b="1"/>
              <a:t>adjectives</a:t>
            </a:r>
            <a:r>
              <a:rPr lang="en-GB" altLang="en-US"/>
              <a:t>. When they describe a </a:t>
            </a:r>
            <a:r>
              <a:rPr lang="en-GB" altLang="en-US" b="1"/>
              <a:t>noun</a:t>
            </a:r>
            <a:r>
              <a:rPr lang="en-GB" altLang="en-US"/>
              <a:t>, they agree with its </a:t>
            </a:r>
            <a:r>
              <a:rPr lang="en-GB" altLang="en-US" b="1"/>
              <a:t>gender</a:t>
            </a:r>
            <a:r>
              <a:rPr lang="en-GB" altLang="en-US"/>
              <a:t> (whether it is masculine or feminine).</a:t>
            </a:r>
          </a:p>
        </p:txBody>
      </p:sp>
      <p:pic>
        <p:nvPicPr>
          <p:cNvPr id="1434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357438"/>
            <a:ext cx="30765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98663" y="2082800"/>
            <a:ext cx="2413000" cy="2524125"/>
          </a:xfrm>
          <a:prstGeom prst="rect">
            <a:avLst/>
          </a:prstGeom>
          <a:solidFill>
            <a:schemeClr val="bg1"/>
          </a:solidFill>
          <a:ln w="38100">
            <a:solidFill>
              <a:srgbClr val="14B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4559300" y="2082800"/>
            <a:ext cx="2413000" cy="2524125"/>
          </a:xfrm>
          <a:prstGeom prst="rect">
            <a:avLst/>
          </a:prstGeom>
          <a:solidFill>
            <a:schemeClr val="bg1"/>
          </a:solidFill>
          <a:ln w="38100">
            <a:solidFill>
              <a:srgbClr val="DB5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1998663" y="4772025"/>
            <a:ext cx="4973637" cy="1501775"/>
          </a:xfrm>
          <a:prstGeom prst="rect">
            <a:avLst/>
          </a:prstGeom>
          <a:solidFill>
            <a:schemeClr val="bg1"/>
          </a:solidFill>
          <a:ln w="38100">
            <a:solidFill>
              <a:srgbClr val="14B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4583113" y="1763713"/>
            <a:ext cx="23717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250000"/>
              </a:lnSpc>
            </a:pPr>
            <a:r>
              <a:rPr lang="en-GB" altLang="en-US" sz="2000" b="1"/>
              <a:t>Feminine Form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blanche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violette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noire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grise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bleue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verte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2570163" y="1781175"/>
            <a:ext cx="12446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250000"/>
              </a:lnSpc>
            </a:pPr>
            <a:r>
              <a:rPr lang="en-GB" altLang="en-US" sz="2000" b="1"/>
              <a:t>Colour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blanc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violet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noir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gris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bleu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vert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3167063" y="5187950"/>
            <a:ext cx="1244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orange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rouge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rose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551363" y="5187950"/>
            <a:ext cx="12446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marron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jaune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82875" y="4467225"/>
            <a:ext cx="36369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250000"/>
              </a:lnSpc>
            </a:pPr>
            <a:r>
              <a:rPr lang="en-GB" altLang="en-US" sz="2000" b="1"/>
              <a:t>These colours stay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7" grpId="0" animBg="1"/>
      <p:bldP spid="92" grpId="0" animBg="1"/>
      <p:bldP spid="91" grpId="0"/>
      <p:bldP spid="93" grpId="0"/>
      <p:bldP spid="94" grpId="0"/>
      <p:bldP spid="9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58" t="-21736" r="25890" b="11534"/>
          <a:stretch/>
        </p:blipFill>
        <p:spPr>
          <a:xfrm flipH="1">
            <a:off x="448731" y="2032000"/>
            <a:ext cx="3657599" cy="4368800"/>
          </a:xfrm>
          <a:prstGeom prst="roundRect">
            <a:avLst>
              <a:gd name="adj" fmla="val 4398"/>
            </a:avLst>
          </a:prstGeom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/>
            <a:r>
              <a:rPr lang="en-GB" altLang="en-US"/>
              <a:t>Feminine Form of Some Colours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287463" y="1363663"/>
            <a:ext cx="6391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Colours are </a:t>
            </a:r>
            <a:r>
              <a:rPr lang="en-GB" altLang="en-US" b="1"/>
              <a:t>adjectives</a:t>
            </a:r>
            <a:r>
              <a:rPr lang="en-GB" altLang="en-US"/>
              <a:t>. When they describe a </a:t>
            </a:r>
            <a:r>
              <a:rPr lang="en-GB" altLang="en-US" b="1"/>
              <a:t>noun</a:t>
            </a:r>
            <a:r>
              <a:rPr lang="en-GB" altLang="en-US"/>
              <a:t>, they agree with its </a:t>
            </a:r>
            <a:r>
              <a:rPr lang="en-GB" altLang="en-US" b="1"/>
              <a:t>gender</a:t>
            </a:r>
            <a:r>
              <a:rPr lang="en-GB" altLang="en-US"/>
              <a:t> (whether it is masculine or feminine).</a:t>
            </a:r>
          </a:p>
        </p:txBody>
      </p:sp>
      <p:pic>
        <p:nvPicPr>
          <p:cNvPr id="15365" name="Picture 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357438"/>
            <a:ext cx="30765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98663" y="2082800"/>
            <a:ext cx="2413000" cy="2524125"/>
          </a:xfrm>
          <a:prstGeom prst="rect">
            <a:avLst/>
          </a:prstGeom>
          <a:solidFill>
            <a:schemeClr val="bg1"/>
          </a:solidFill>
          <a:ln w="38100">
            <a:solidFill>
              <a:srgbClr val="14B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4559300" y="2082800"/>
            <a:ext cx="2413000" cy="2524125"/>
          </a:xfrm>
          <a:prstGeom prst="rect">
            <a:avLst/>
          </a:prstGeom>
          <a:solidFill>
            <a:schemeClr val="bg1"/>
          </a:solidFill>
          <a:ln w="38100">
            <a:solidFill>
              <a:srgbClr val="DB5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1998663" y="4772025"/>
            <a:ext cx="4973637" cy="1501775"/>
          </a:xfrm>
          <a:prstGeom prst="rect">
            <a:avLst/>
          </a:prstGeom>
          <a:solidFill>
            <a:schemeClr val="bg1"/>
          </a:solidFill>
          <a:ln w="38100">
            <a:solidFill>
              <a:srgbClr val="14B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9" name="TextBox 90"/>
          <p:cNvSpPr txBox="1">
            <a:spLocks noChangeArrowheads="1"/>
          </p:cNvSpPr>
          <p:nvPr/>
        </p:nvSpPr>
        <p:spPr bwMode="auto">
          <a:xfrm>
            <a:off x="4583113" y="1763713"/>
            <a:ext cx="23717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250000"/>
              </a:lnSpc>
            </a:pPr>
            <a:r>
              <a:rPr lang="en-GB" altLang="en-US" sz="2000" b="1"/>
              <a:t>Feminine Form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blanche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violette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noire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grise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bleue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verte</a:t>
            </a:r>
          </a:p>
        </p:txBody>
      </p:sp>
      <p:sp>
        <p:nvSpPr>
          <p:cNvPr id="15370" name="TextBox 92"/>
          <p:cNvSpPr txBox="1">
            <a:spLocks noChangeArrowheads="1"/>
          </p:cNvSpPr>
          <p:nvPr/>
        </p:nvSpPr>
        <p:spPr bwMode="auto">
          <a:xfrm>
            <a:off x="2570163" y="1781175"/>
            <a:ext cx="12446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250000"/>
              </a:lnSpc>
            </a:pPr>
            <a:r>
              <a:rPr lang="en-GB" altLang="en-US" sz="2000" b="1"/>
              <a:t>Colour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blanc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violet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noir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gris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bleu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vert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3167063" y="5187950"/>
            <a:ext cx="1244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orange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rouge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rose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551363" y="5187950"/>
            <a:ext cx="12446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marron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jaune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82875" y="4467225"/>
            <a:ext cx="36369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250000"/>
              </a:lnSpc>
            </a:pPr>
            <a:r>
              <a:rPr lang="en-GB" altLang="en-US" sz="2000" b="1"/>
              <a:t>These colours stay the same</a:t>
            </a:r>
          </a:p>
        </p:txBody>
      </p:sp>
      <p:pic>
        <p:nvPicPr>
          <p:cNvPr id="15" name="blanc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26114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violet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292100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noir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2321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is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54171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bleu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85286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vert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416401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lanche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2601913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violette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2911475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noire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3222625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ise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353218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bleue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384333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verte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415290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174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174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784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538" y="754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1400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25" y="1363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2082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25" y="2082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2757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8" y="27320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725" y="3479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538" y="3452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476500" y="4800600"/>
            <a:ext cx="4011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Listen to how the adjectives for colours change in pronunciation.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476500" y="5546725"/>
            <a:ext cx="4011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Did you notice which colours sound the same in masculine and feminine?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1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3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9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5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606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2065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1927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1698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2019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14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1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81225"/>
            <a:ext cx="3119438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36" t="-26296" r="13800" b="9520"/>
          <a:stretch/>
        </p:blipFill>
        <p:spPr>
          <a:xfrm>
            <a:off x="4927600" y="1684868"/>
            <a:ext cx="3767667" cy="4724400"/>
          </a:xfrm>
          <a:prstGeom prst="roundRect">
            <a:avLst>
              <a:gd name="adj" fmla="val 4532"/>
            </a:avLst>
          </a:prstGeom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/>
            <a:r>
              <a:rPr lang="en-GB" altLang="en-US"/>
              <a:t>Feminine Form of Some Colours</a:t>
            </a:r>
          </a:p>
        </p:txBody>
      </p:sp>
      <p:sp>
        <p:nvSpPr>
          <p:cNvPr id="8" name="Rectangle 7"/>
          <p:cNvSpPr/>
          <p:nvPr/>
        </p:nvSpPr>
        <p:spPr>
          <a:xfrm>
            <a:off x="792163" y="1338263"/>
            <a:ext cx="3644900" cy="2743200"/>
          </a:xfrm>
          <a:prstGeom prst="rect">
            <a:avLst/>
          </a:prstGeom>
          <a:solidFill>
            <a:schemeClr val="bg1"/>
          </a:solidFill>
          <a:ln w="38100">
            <a:solidFill>
              <a:srgbClr val="14B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4559300" y="1338263"/>
            <a:ext cx="3797300" cy="2743200"/>
          </a:xfrm>
          <a:prstGeom prst="rect">
            <a:avLst/>
          </a:prstGeom>
          <a:solidFill>
            <a:schemeClr val="bg1"/>
          </a:solidFill>
          <a:ln w="38100">
            <a:solidFill>
              <a:srgbClr val="DB5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792163" y="4232275"/>
            <a:ext cx="3644900" cy="1939925"/>
          </a:xfrm>
          <a:prstGeom prst="rect">
            <a:avLst/>
          </a:prstGeom>
          <a:solidFill>
            <a:schemeClr val="bg1"/>
          </a:solidFill>
          <a:ln w="38100">
            <a:solidFill>
              <a:srgbClr val="14B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4330700" y="2071688"/>
            <a:ext cx="23701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blanche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violette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noire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grise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bleue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verte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1042988" y="2079625"/>
            <a:ext cx="12446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orange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rouge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rose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marron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jaune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9000" y="1135063"/>
            <a:ext cx="34496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250000"/>
              </a:lnSpc>
            </a:pPr>
            <a:r>
              <a:rPr lang="en-GB" altLang="en-US" sz="2000" b="1"/>
              <a:t>These colours stay the same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86588" y="2071688"/>
            <a:ext cx="1244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blanc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violet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noir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gris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bleu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vert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873375" y="2079625"/>
            <a:ext cx="12446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orange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rouge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rose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marron</a:t>
            </a:r>
          </a:p>
          <a:p>
            <a:pPr algn="ctr" eaLnBrk="1" hangingPunct="1"/>
            <a:r>
              <a:rPr lang="en-GB" altLang="en-US" sz="2000">
                <a:latin typeface="Twinkl SemiBold" pitchFamily="2" charset="0"/>
              </a:rPr>
              <a:t>jaune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84688" y="1335088"/>
            <a:ext cx="3854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 b="1"/>
              <a:t>These colours change when describing a feminine noun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59300" y="4232275"/>
            <a:ext cx="3797300" cy="1939925"/>
          </a:xfrm>
          <a:prstGeom prst="rect">
            <a:avLst/>
          </a:prstGeom>
          <a:solidFill>
            <a:schemeClr val="bg1"/>
          </a:solidFill>
          <a:ln w="38100">
            <a:solidFill>
              <a:srgbClr val="DB5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4357688"/>
            <a:ext cx="68738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4357688"/>
            <a:ext cx="863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4503738"/>
            <a:ext cx="111283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4335463"/>
            <a:ext cx="81915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933950" y="5530850"/>
            <a:ext cx="1506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14B4E4"/>
                </a:solidFill>
              </a:rPr>
              <a:t>un pantalon </a:t>
            </a:r>
            <a:br>
              <a:rPr lang="en-GB" altLang="en-US">
                <a:solidFill>
                  <a:srgbClr val="14B4E4"/>
                </a:solidFill>
              </a:rPr>
            </a:br>
            <a:r>
              <a:rPr lang="en-GB" altLang="en-US">
                <a:solidFill>
                  <a:srgbClr val="14B4E4"/>
                </a:solidFill>
              </a:rPr>
              <a:t>gris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932613" y="5521325"/>
            <a:ext cx="1138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</a:rPr>
              <a:t>une robe </a:t>
            </a:r>
            <a:br>
              <a:rPr lang="en-GB" altLang="en-US">
                <a:solidFill>
                  <a:srgbClr val="DB5183"/>
                </a:solidFill>
              </a:rPr>
            </a:br>
            <a:r>
              <a:rPr lang="en-GB" altLang="en-US">
                <a:solidFill>
                  <a:srgbClr val="DB5183"/>
                </a:solidFill>
              </a:rPr>
              <a:t>bleue</a:t>
            </a:r>
          </a:p>
        </p:txBody>
      </p:sp>
      <p:pic>
        <p:nvPicPr>
          <p:cNvPr id="29" name="un pantalon gris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561340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une robe bleu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561340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193800" y="5462588"/>
            <a:ext cx="1120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</a:rPr>
              <a:t>une jupe </a:t>
            </a:r>
            <a:br>
              <a:rPr lang="en-GB" altLang="en-US">
                <a:solidFill>
                  <a:srgbClr val="DB5183"/>
                </a:solidFill>
              </a:rPr>
            </a:br>
            <a:r>
              <a:rPr lang="en-GB" altLang="en-US">
                <a:solidFill>
                  <a:srgbClr val="DB5183"/>
                </a:solidFill>
              </a:rPr>
              <a:t>jaune</a:t>
            </a:r>
          </a:p>
        </p:txBody>
      </p:sp>
      <p:pic>
        <p:nvPicPr>
          <p:cNvPr id="32" name="une jupe jaun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554513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843213" y="5441950"/>
            <a:ext cx="1495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14B4E4"/>
                </a:solidFill>
              </a:rPr>
              <a:t>un cardigan </a:t>
            </a:r>
            <a:br>
              <a:rPr lang="en-GB" altLang="en-US">
                <a:solidFill>
                  <a:srgbClr val="14B4E4"/>
                </a:solidFill>
              </a:rPr>
            </a:br>
            <a:r>
              <a:rPr lang="en-GB" altLang="en-US">
                <a:solidFill>
                  <a:srgbClr val="14B4E4"/>
                </a:solidFill>
              </a:rPr>
              <a:t>orange</a:t>
            </a:r>
          </a:p>
        </p:txBody>
      </p:sp>
      <p:pic>
        <p:nvPicPr>
          <p:cNvPr id="34" name="un cardigan orang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552608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488" y="2597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488" y="32067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488" y="11001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488" y="1709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79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02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25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353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8" grpId="0" animBg="1"/>
      <p:bldP spid="77" grpId="0" animBg="1"/>
      <p:bldP spid="92" grpId="0" animBg="1"/>
      <p:bldP spid="91" grpId="0"/>
      <p:bldP spid="93" grpId="0"/>
      <p:bldP spid="5" grpId="0"/>
      <p:bldP spid="18" grpId="0"/>
      <p:bldP spid="19" grpId="0"/>
      <p:bldP spid="6" grpId="0"/>
      <p:bldP spid="21" grpId="0" animBg="1"/>
      <p:bldP spid="20" grpId="0"/>
      <p:bldP spid="28" grpId="0"/>
      <p:bldP spid="31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" id="{1A02F134-1E0F-46F1-8366-AE0E981ECB8A}" vid="{21996438-2B25-4C91-8451-190E7D1A29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239</Words>
  <Application>Microsoft Office PowerPoint</Application>
  <PresentationFormat>On-screen Show (4:3)</PresentationFormat>
  <Paragraphs>99</Paragraphs>
  <Slides>6</Slides>
  <Notes>0</Notes>
  <HiddenSlides>0</HiddenSlides>
  <MMClips>36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Twinkl</vt:lpstr>
      <vt:lpstr>Twinkl SemiBold</vt:lpstr>
      <vt:lpstr>Arial</vt:lpstr>
      <vt:lpstr>Sassoon Infant Rg</vt:lpstr>
      <vt:lpstr>Calibri</vt:lpstr>
      <vt:lpstr>Office Theme</vt:lpstr>
      <vt:lpstr>PowerPoint Presentation</vt:lpstr>
      <vt:lpstr>Les vêtements Clothes</vt:lpstr>
      <vt:lpstr>Les vêtements Clothes</vt:lpstr>
      <vt:lpstr>Feminine Form of Some Colours</vt:lpstr>
      <vt:lpstr>Feminine Form of Some Colours</vt:lpstr>
      <vt:lpstr>Feminine Form of Some Colours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Tinkler</dc:creator>
  <cp:lastModifiedBy>Alexandra Blackbourn</cp:lastModifiedBy>
  <cp:revision>72</cp:revision>
  <dcterms:created xsi:type="dcterms:W3CDTF">2017-11-22T15:43:38Z</dcterms:created>
  <dcterms:modified xsi:type="dcterms:W3CDTF">2021-02-01T15:57:05Z</dcterms:modified>
</cp:coreProperties>
</file>